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5"/>
  </p:notesMasterIdLst>
  <p:handoutMasterIdLst>
    <p:handoutMasterId r:id="rId34"/>
  </p:handoutMasterIdLst>
  <p:sldIdLst>
    <p:sldId id="1370" r:id="rId4"/>
    <p:sldId id="949" r:id="rId6"/>
    <p:sldId id="593" r:id="rId7"/>
    <p:sldId id="594" r:id="rId8"/>
    <p:sldId id="717" r:id="rId9"/>
    <p:sldId id="1029" r:id="rId10"/>
    <p:sldId id="1412" r:id="rId11"/>
    <p:sldId id="1336" r:id="rId12"/>
    <p:sldId id="1232" r:id="rId13"/>
    <p:sldId id="1337" r:id="rId14"/>
    <p:sldId id="1338" r:id="rId15"/>
    <p:sldId id="1339" r:id="rId16"/>
    <p:sldId id="1234" r:id="rId17"/>
    <p:sldId id="1238" r:id="rId18"/>
    <p:sldId id="1442" r:id="rId19"/>
    <p:sldId id="1443" r:id="rId20"/>
    <p:sldId id="1344" r:id="rId21"/>
    <p:sldId id="1444" r:id="rId22"/>
    <p:sldId id="1445" r:id="rId23"/>
    <p:sldId id="1341" r:id="rId24"/>
    <p:sldId id="1347" r:id="rId25"/>
    <p:sldId id="1349" r:id="rId26"/>
    <p:sldId id="1446" r:id="rId27"/>
    <p:sldId id="1447" r:id="rId28"/>
    <p:sldId id="708" r:id="rId29"/>
    <p:sldId id="1299" r:id="rId30"/>
    <p:sldId id="1300" r:id="rId31"/>
    <p:sldId id="1297" r:id="rId32"/>
    <p:sldId id="715" r:id="rId33"/>
  </p:sldIdLst>
  <p:sldSz cx="12192000" cy="6858000"/>
  <p:notesSz cx="6858000" cy="9144000"/>
  <p:custDataLst>
    <p:tags r:id="rId39"/>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370"/>
            <p14:sldId id="949"/>
            <p14:sldId id="593"/>
            <p14:sldId id="594"/>
            <p14:sldId id="717"/>
            <p14:sldId id="1029"/>
            <p14:sldId id="1412"/>
            <p14:sldId id="1336"/>
            <p14:sldId id="1232"/>
            <p14:sldId id="1337"/>
            <p14:sldId id="1338"/>
            <p14:sldId id="1339"/>
            <p14:sldId id="1234"/>
            <p14:sldId id="1238"/>
            <p14:sldId id="1442"/>
            <p14:sldId id="1443"/>
            <p14:sldId id="1344"/>
            <p14:sldId id="1444"/>
            <p14:sldId id="1445"/>
            <p14:sldId id="1341"/>
            <p14:sldId id="1347"/>
            <p14:sldId id="1349"/>
            <p14:sldId id="1446"/>
            <p14:sldId id="1447"/>
            <p14:sldId id="708"/>
            <p14:sldId id="1299"/>
            <p14:sldId id="1300"/>
            <p14:sldId id="1297"/>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18" userDrawn="1">
          <p15:clr>
            <a:srgbClr val="A4A3A4"/>
          </p15:clr>
        </p15:guide>
        <p15:guide id="2" pos="3885"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18"/>
        <p:guide pos="3885"/>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9" Type="http://schemas.openxmlformats.org/officeDocument/2006/relationships/tags" Target="tags/tag89.xml"/><Relationship Id="rId38" Type="http://schemas.openxmlformats.org/officeDocument/2006/relationships/commentAuthors" Target="commentAuthors.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handoutMaster" Target="handoutMasters/handoutMaster1.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25.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25.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2.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25.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pPr>
              <a:defRPr/>
            </a:pPr>
            <a:r>
              <a:rPr lang="zh-CN" altLang="en-US"/>
              <a:t>马翔 宁波职业技术学院</a:t>
            </a: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9.png"/><Relationship Id="rId5" Type="http://schemas.openxmlformats.org/officeDocument/2006/relationships/tags" Target="../tags/tag31.xml"/><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0.png"/><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tags" Target="../tags/tag39.xml"/><Relationship Id="rId3" Type="http://schemas.openxmlformats.org/officeDocument/2006/relationships/image" Target="../media/image11.png"/><Relationship Id="rId2" Type="http://schemas.openxmlformats.org/officeDocument/2006/relationships/tags" Target="../tags/tag38.xml"/><Relationship Id="rId1" Type="http://schemas.openxmlformats.org/officeDocument/2006/relationships/tags" Target="../tags/tag37.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3.png"/><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6.xml"/><Relationship Id="rId5" Type="http://schemas.openxmlformats.org/officeDocument/2006/relationships/tags" Target="../tags/tag45.xml"/><Relationship Id="rId4" Type="http://schemas.openxmlformats.org/officeDocument/2006/relationships/tags" Target="../tags/tag44.xml"/><Relationship Id="rId3" Type="http://schemas.openxmlformats.org/officeDocument/2006/relationships/tags" Target="../tags/tag43.xml"/><Relationship Id="rId2" Type="http://schemas.microsoft.com/office/2007/relationships/hdphoto" Target="../media/image4.wdp"/><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14.png"/><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tags" Target="../tags/tag47.xml"/></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7.xml"/><Relationship Id="rId1" Type="http://schemas.openxmlformats.org/officeDocument/2006/relationships/tags" Target="../tags/tag56.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5.png"/><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microsoft.com/office/2007/relationships/hdphoto" Target="../media/image4.wdp"/><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6.png"/><Relationship Id="rId2" Type="http://schemas.openxmlformats.org/officeDocument/2006/relationships/tags" Target="../tags/tag69.xml"/><Relationship Id="rId1" Type="http://schemas.openxmlformats.org/officeDocument/2006/relationships/tags" Target="../tags/tag68.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7.jpeg"/><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75.xml"/><Relationship Id="rId3" Type="http://schemas.openxmlformats.org/officeDocument/2006/relationships/image" Target="../media/image18.jpeg"/><Relationship Id="rId2" Type="http://schemas.openxmlformats.org/officeDocument/2006/relationships/tags" Target="../tags/tag74.xml"/><Relationship Id="rId1" Type="http://schemas.openxmlformats.org/officeDocument/2006/relationships/tags" Target="../tags/tag7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77.xml"/><Relationship Id="rId2" Type="http://schemas.openxmlformats.org/officeDocument/2006/relationships/image" Target="../media/image19.jpeg"/><Relationship Id="rId1" Type="http://schemas.openxmlformats.org/officeDocument/2006/relationships/tags" Target="../tags/tag76.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3.xml"/><Relationship Id="rId4" Type="http://schemas.openxmlformats.org/officeDocument/2006/relationships/tags" Target="../tags/tag80.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image" Target="../media/image20.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2.xml"/><Relationship Id="rId1" Type="http://schemas.openxmlformats.org/officeDocument/2006/relationships/tags" Target="../tags/tag81.xml"/></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9.xml"/><Relationship Id="rId5" Type="http://schemas.openxmlformats.org/officeDocument/2006/relationships/image" Target="../media/image22.png"/><Relationship Id="rId4" Type="http://schemas.openxmlformats.org/officeDocument/2006/relationships/tags" Target="../tags/tag85.xml"/><Relationship Id="rId3" Type="http://schemas.openxmlformats.org/officeDocument/2006/relationships/image" Target="../media/image21.png"/><Relationship Id="rId2" Type="http://schemas.openxmlformats.org/officeDocument/2006/relationships/tags" Target="../tags/tag84.xml"/><Relationship Id="rId1" Type="http://schemas.openxmlformats.org/officeDocument/2006/relationships/tags" Target="../tags/tag83.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image" Target="../media/image23.png"/><Relationship Id="rId1" Type="http://schemas.openxmlformats.org/officeDocument/2006/relationships/tags" Target="../tags/tag86.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24.jpe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5.jpeg"/><Relationship Id="rId4" Type="http://schemas.openxmlformats.org/officeDocument/2006/relationships/tags" Target="../tags/tag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6.jpeg"/><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tags" Target="../tags/tag15.xml"/></Relationships>
</file>

<file path=ppt/slides/_rels/slide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image" Target="../media/image8.jpeg"/><Relationship Id="rId5" Type="http://schemas.openxmlformats.org/officeDocument/2006/relationships/tags" Target="../tags/tag22.xml"/><Relationship Id="rId4" Type="http://schemas.openxmlformats.org/officeDocument/2006/relationships/image" Target="../media/image7.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microsoft.com/office/2007/relationships/hdphoto" Target="../media/image4.wdp"/><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19446" y="47625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一 、管理创新的含义</a:t>
            </a:r>
            <a:endParaRPr lang="zh-CN" altLang="en-US" sz="3200" b="1">
              <a:solidFill>
                <a:srgbClr val="0070C0"/>
              </a:solidFill>
            </a:endParaRPr>
          </a:p>
        </p:txBody>
      </p:sp>
      <p:sp>
        <p:nvSpPr>
          <p:cNvPr id="100" name="文本框 99"/>
          <p:cNvSpPr txBox="1"/>
          <p:nvPr>
            <p:custDataLst>
              <p:tags r:id="rId2"/>
            </p:custDataLst>
          </p:nvPr>
        </p:nvSpPr>
        <p:spPr>
          <a:xfrm>
            <a:off x="2063750"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（一）管理创新的概念</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06650" y="4149090"/>
            <a:ext cx="3996055" cy="1568450"/>
          </a:xfrm>
          <a:prstGeom prst="rect">
            <a:avLst/>
          </a:prstGeom>
          <a:noFill/>
        </p:spPr>
        <p:txBody>
          <a:bodyPr wrap="square" rtlCol="0" anchor="t">
            <a:spAutoFit/>
          </a:bodyPr>
          <a:p>
            <a:pPr>
              <a:buClrTx/>
              <a:buSzTx/>
              <a:buFontTx/>
            </a:pPr>
            <a:r>
              <a:rPr sz="2400">
                <a:solidFill>
                  <a:srgbClr val="0070C0"/>
                </a:solidFill>
              </a:rPr>
              <a:t>1.提高企业经济效益；</a:t>
            </a:r>
            <a:endParaRPr sz="2400">
              <a:solidFill>
                <a:srgbClr val="0070C0"/>
              </a:solidFill>
            </a:endParaRPr>
          </a:p>
          <a:p>
            <a:pPr>
              <a:buClrTx/>
              <a:buSzTx/>
              <a:buFontTx/>
            </a:pPr>
            <a:r>
              <a:rPr sz="2400">
                <a:solidFill>
                  <a:srgbClr val="0070C0"/>
                </a:solidFill>
              </a:rPr>
              <a:t>2.降低交易成本；</a:t>
            </a:r>
            <a:endParaRPr sz="2400">
              <a:solidFill>
                <a:srgbClr val="0070C0"/>
              </a:solidFill>
            </a:endParaRPr>
          </a:p>
          <a:p>
            <a:pPr>
              <a:buClrTx/>
              <a:buSzTx/>
              <a:buFontTx/>
            </a:pPr>
            <a:r>
              <a:rPr sz="2400">
                <a:solidFill>
                  <a:srgbClr val="0070C0"/>
                </a:solidFill>
              </a:rPr>
              <a:t>3.稳定企业、推动企业发展;</a:t>
            </a:r>
            <a:endParaRPr sz="2400">
              <a:solidFill>
                <a:srgbClr val="0070C0"/>
              </a:solidFill>
            </a:endParaRPr>
          </a:p>
          <a:p>
            <a:pPr>
              <a:buClrTx/>
              <a:buSzTx/>
              <a:buFontTx/>
            </a:pPr>
            <a:r>
              <a:rPr sz="2400">
                <a:solidFill>
                  <a:srgbClr val="0070C0"/>
                </a:solidFill>
              </a:rPr>
              <a:t>4.提升企业竞争力</a:t>
            </a:r>
            <a:endParaRPr sz="2400">
              <a:solidFill>
                <a:srgbClr val="0070C0"/>
              </a:solidFill>
            </a:endParaRPr>
          </a:p>
        </p:txBody>
      </p:sp>
      <p:sp>
        <p:nvSpPr>
          <p:cNvPr id="3" name="文本框 2"/>
          <p:cNvSpPr txBox="1"/>
          <p:nvPr>
            <p:custDataLst>
              <p:tags r:id="rId3"/>
            </p:custDataLst>
          </p:nvPr>
        </p:nvSpPr>
        <p:spPr>
          <a:xfrm>
            <a:off x="2206625" y="337820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（二）管理创新的作用</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2406650" y="1700530"/>
            <a:ext cx="8504555" cy="1568450"/>
          </a:xfrm>
          <a:prstGeom prst="rect">
            <a:avLst/>
          </a:prstGeom>
          <a:noFill/>
        </p:spPr>
        <p:txBody>
          <a:bodyPr wrap="square" rtlCol="0" anchor="t">
            <a:spAutoFit/>
          </a:bodyPr>
          <a:p>
            <a:r>
              <a:rPr lang="en-US" altLang="zh-CN" sz="2000">
                <a:solidFill>
                  <a:srgbClr val="0070C0"/>
                </a:solidFill>
              </a:rPr>
              <a:t>        </a:t>
            </a:r>
            <a:r>
              <a:rPr lang="en-US" altLang="zh-CN" sz="2400">
                <a:solidFill>
                  <a:srgbClr val="0070C0"/>
                </a:solidFill>
              </a:rPr>
              <a:t> </a:t>
            </a:r>
            <a:r>
              <a:rPr sz="2400">
                <a:solidFill>
                  <a:srgbClr val="0070C0"/>
                </a:solidFill>
              </a:rPr>
              <a:t>管理创新就是在管理要素(管理目的、管理主体、管理对象、管理职能、管理思想、管理原则、管理方法、管理手段等)方面产生新的构想、新的观念以及这些新的构想、新的观念的运用的整个过程。</a:t>
            </a:r>
            <a:endParaRPr sz="2400">
              <a:solidFill>
                <a:srgbClr val="0070C0"/>
              </a:solidFill>
            </a:endParaRPr>
          </a:p>
        </p:txBody>
      </p:sp>
      <p:pic>
        <p:nvPicPr>
          <p:cNvPr id="6" name="图片 5"/>
          <p:cNvPicPr/>
          <p:nvPr>
            <p:custDataLst>
              <p:tags r:id="rId5"/>
            </p:custDataLst>
          </p:nvPr>
        </p:nvPicPr>
        <p:blipFill>
          <a:blip r:embed="rId6"/>
          <a:stretch>
            <a:fillRect/>
          </a:stretch>
        </p:blipFill>
        <p:spPr>
          <a:xfrm>
            <a:off x="6423025" y="3280410"/>
            <a:ext cx="4201160" cy="2521585"/>
          </a:xfrm>
          <a:prstGeom prst="rect">
            <a:avLst/>
          </a:prstGeom>
          <a:noFill/>
          <a:ln w="9525">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063115" y="1175385"/>
            <a:ext cx="577215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（一）根据创新内容的不同分类</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1395714" name="Rectangle 2"/>
          <p:cNvSpPr>
            <a:spLocks noGrp="1" noChangeArrowheads="1"/>
          </p:cNvSpPr>
          <p:nvPr>
            <p:custDataLst>
              <p:tags r:id="rId2"/>
            </p:custDataLst>
          </p:nvPr>
        </p:nvSpPr>
        <p:spPr>
          <a:xfrm>
            <a:off x="1919446" y="47625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二 、管理创新的分类</a:t>
            </a:r>
            <a:endParaRPr lang="en-US" altLang="zh-CN" sz="3200" b="1">
              <a:solidFill>
                <a:srgbClr val="0070C0"/>
              </a:solidFill>
            </a:endParaRPr>
          </a:p>
        </p:txBody>
      </p:sp>
      <p:sp>
        <p:nvSpPr>
          <p:cNvPr id="2" name="文本框 1"/>
          <p:cNvSpPr txBox="1"/>
          <p:nvPr/>
        </p:nvSpPr>
        <p:spPr>
          <a:xfrm>
            <a:off x="3072130" y="1743710"/>
            <a:ext cx="4356100" cy="1198880"/>
          </a:xfrm>
          <a:prstGeom prst="rect">
            <a:avLst/>
          </a:prstGeom>
          <a:noFill/>
        </p:spPr>
        <p:txBody>
          <a:bodyPr wrap="square" rtlCol="0" anchor="t">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观念创新</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管理手段创新</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管理技巧创新</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1979295" y="2907030"/>
            <a:ext cx="577215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（二）根据创新的程度分类</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1919605" y="4422775"/>
            <a:ext cx="6727190" cy="521970"/>
          </a:xfrm>
          <a:prstGeom prst="rect">
            <a:avLst/>
          </a:prstGeom>
          <a:noFill/>
          <a:ln w="9525">
            <a:noFill/>
          </a:ln>
        </p:spPr>
        <p:txBody>
          <a:bodyPr wrap="square">
            <a:spAutoFit/>
          </a:bodyPr>
          <a:p>
            <a:pPr indent="0"/>
            <a:r>
              <a:rPr lang="zh-CN" sz="2800" b="1">
                <a:solidFill>
                  <a:srgbClr val="FF0000"/>
                </a:solidFill>
                <a:latin typeface="微软雅黑" panose="020B0503020204020204" pitchFamily="34" charset="-122"/>
                <a:ea typeface="微软雅黑" panose="020B0503020204020204" pitchFamily="34" charset="-122"/>
              </a:rPr>
              <a:t>（三）根据管理创新程度的不同分类</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3215640" y="3510915"/>
            <a:ext cx="2700655" cy="829945"/>
          </a:xfrm>
          <a:prstGeom prst="rect">
            <a:avLst/>
          </a:prstGeom>
          <a:noFill/>
        </p:spPr>
        <p:txBody>
          <a:bodyPr wrap="square" rtlCol="0" anchor="t">
            <a:spAutoFit/>
          </a:bodyPr>
          <a:p>
            <a:r>
              <a:rPr lang="zh-CN" altLang="en-US" sz="2400">
                <a:solidFill>
                  <a:srgbClr val="0070C0"/>
                </a:solidFill>
              </a:rPr>
              <a:t>渐变性创新</a:t>
            </a:r>
            <a:endParaRPr lang="zh-CN" altLang="en-US" sz="2400">
              <a:solidFill>
                <a:srgbClr val="0070C0"/>
              </a:solidFill>
            </a:endParaRPr>
          </a:p>
          <a:p>
            <a:r>
              <a:rPr lang="zh-CN" altLang="en-US" sz="2400">
                <a:solidFill>
                  <a:srgbClr val="0070C0"/>
                </a:solidFill>
              </a:rPr>
              <a:t>创造性创新</a:t>
            </a:r>
            <a:endParaRPr lang="zh-CN" altLang="en-US" sz="2400">
              <a:solidFill>
                <a:srgbClr val="0070C0"/>
              </a:solidFill>
            </a:endParaRPr>
          </a:p>
        </p:txBody>
      </p:sp>
      <p:sp>
        <p:nvSpPr>
          <p:cNvPr id="6" name="文本框 5"/>
          <p:cNvSpPr txBox="1"/>
          <p:nvPr/>
        </p:nvSpPr>
        <p:spPr>
          <a:xfrm>
            <a:off x="3288030" y="4964430"/>
            <a:ext cx="2983865" cy="1127760"/>
          </a:xfrm>
          <a:prstGeom prst="rect">
            <a:avLst/>
          </a:prstGeom>
          <a:noFill/>
        </p:spPr>
        <p:txBody>
          <a:bodyPr wrap="square" rtlCol="0" anchor="t">
            <a:noAutofit/>
          </a:bodyPr>
          <a:p>
            <a:pPr algn="l">
              <a:buClrTx/>
              <a:buSzTx/>
              <a:buNone/>
            </a:pPr>
            <a:r>
              <a:rPr lang="zh-CN" altLang="en-US" sz="2400">
                <a:solidFill>
                  <a:srgbClr val="0070C0"/>
                </a:solidFill>
              </a:rPr>
              <a:t>重大创新</a:t>
            </a:r>
            <a:endParaRPr lang="zh-CN" altLang="en-US" sz="2400">
              <a:solidFill>
                <a:srgbClr val="0070C0"/>
              </a:solidFill>
            </a:endParaRPr>
          </a:p>
          <a:p>
            <a:pPr algn="l">
              <a:buClrTx/>
              <a:buSzTx/>
              <a:buNone/>
            </a:pPr>
            <a:r>
              <a:rPr lang="zh-CN" altLang="en-US" sz="2400">
                <a:solidFill>
                  <a:srgbClr val="0070C0"/>
                </a:solidFill>
              </a:rPr>
              <a:t>一般创新</a:t>
            </a:r>
            <a:endParaRPr lang="zh-CN" altLang="en-US" sz="2400">
              <a:solidFill>
                <a:srgbClr val="0070C0"/>
              </a:solidFill>
            </a:endParaRPr>
          </a:p>
          <a:p>
            <a:pPr algn="l">
              <a:buClrTx/>
              <a:buSzTx/>
              <a:buNone/>
            </a:pPr>
            <a:r>
              <a:rPr lang="zh-CN" altLang="en-US" sz="2400">
                <a:solidFill>
                  <a:srgbClr val="0070C0"/>
                </a:solidFill>
              </a:rPr>
              <a:t>综合创新</a:t>
            </a:r>
            <a:endParaRPr lang="zh-CN" altLang="en-US" sz="2400">
              <a:solidFill>
                <a:srgbClr val="0070C0"/>
              </a:solidFill>
            </a:endParaRPr>
          </a:p>
          <a:p>
            <a:endParaRPr lang="zh-CN" altLang="en-US"/>
          </a:p>
        </p:txBody>
      </p:sp>
      <p:pic>
        <p:nvPicPr>
          <p:cNvPr id="10" name="图片 9"/>
          <p:cNvPicPr>
            <a:picLocks noChangeAspect="1"/>
          </p:cNvPicPr>
          <p:nvPr>
            <p:custDataLst>
              <p:tags r:id="rId5"/>
            </p:custDataLst>
          </p:nvPr>
        </p:nvPicPr>
        <p:blipFill>
          <a:blip r:embed="rId6"/>
          <a:stretch>
            <a:fillRect/>
          </a:stretch>
        </p:blipFill>
        <p:spPr>
          <a:xfrm>
            <a:off x="6960235" y="1805940"/>
            <a:ext cx="3729990" cy="250888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91836" y="9804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二 、管理创新的实施</a:t>
            </a:r>
            <a:endParaRPr lang="en-US" altLang="zh-CN" sz="3200" b="1">
              <a:solidFill>
                <a:srgbClr val="0070C0"/>
              </a:solidFill>
            </a:endParaRPr>
          </a:p>
        </p:txBody>
      </p:sp>
      <p:sp>
        <p:nvSpPr>
          <p:cNvPr id="3" name="文本框 2"/>
          <p:cNvSpPr txBox="1"/>
          <p:nvPr/>
        </p:nvSpPr>
        <p:spPr>
          <a:xfrm>
            <a:off x="2567940" y="1628775"/>
            <a:ext cx="4211320" cy="1568450"/>
          </a:xfrm>
          <a:prstGeom prst="rect">
            <a:avLst/>
          </a:prstGeom>
          <a:noFill/>
        </p:spPr>
        <p:txBody>
          <a:bodyPr wrap="square" rtlCol="0" anchor="t">
            <a:spAutoFit/>
          </a:bodyPr>
          <a:p>
            <a:r>
              <a:rPr lang="en-US" altLang="zh-CN" sz="2400">
                <a:solidFill>
                  <a:srgbClr val="0070C0"/>
                </a:solidFill>
              </a:rPr>
              <a:t>1</a:t>
            </a:r>
            <a:r>
              <a:rPr lang="zh-CN" altLang="en-US" sz="2400">
                <a:solidFill>
                  <a:srgbClr val="0070C0"/>
                </a:solidFill>
              </a:rPr>
              <a:t>、提高自身创新能力</a:t>
            </a:r>
            <a:endParaRPr lang="zh-CN" altLang="en-US" sz="2400">
              <a:solidFill>
                <a:srgbClr val="0070C0"/>
              </a:solidFill>
            </a:endParaRPr>
          </a:p>
          <a:p>
            <a:r>
              <a:rPr lang="en-US" altLang="zh-CN" sz="2400">
                <a:solidFill>
                  <a:srgbClr val="0070C0"/>
                </a:solidFill>
              </a:rPr>
              <a:t>2</a:t>
            </a:r>
            <a:r>
              <a:rPr lang="zh-CN" altLang="en-US" sz="2400">
                <a:solidFill>
                  <a:srgbClr val="0070C0"/>
                </a:solidFill>
              </a:rPr>
              <a:t>、建立有效的激励机制</a:t>
            </a:r>
            <a:endParaRPr lang="zh-CN" altLang="en-US" sz="2400">
              <a:solidFill>
                <a:srgbClr val="0070C0"/>
              </a:solidFill>
            </a:endParaRPr>
          </a:p>
          <a:p>
            <a:r>
              <a:rPr lang="en-US" altLang="zh-CN" sz="2400">
                <a:solidFill>
                  <a:srgbClr val="0070C0"/>
                </a:solidFill>
              </a:rPr>
              <a:t>3</a:t>
            </a:r>
            <a:r>
              <a:rPr lang="zh-CN" altLang="en-US" sz="2400">
                <a:solidFill>
                  <a:srgbClr val="0070C0"/>
                </a:solidFill>
              </a:rPr>
              <a:t>、推行全员创新</a:t>
            </a:r>
            <a:endParaRPr lang="zh-CN" altLang="en-US" sz="2400">
              <a:solidFill>
                <a:srgbClr val="0070C0"/>
              </a:solidFill>
            </a:endParaRPr>
          </a:p>
          <a:p>
            <a:r>
              <a:rPr lang="en-US" altLang="zh-CN" sz="2400">
                <a:solidFill>
                  <a:srgbClr val="0070C0"/>
                </a:solidFill>
              </a:rPr>
              <a:t>4</a:t>
            </a:r>
            <a:r>
              <a:rPr lang="zh-CN" altLang="en-US" sz="2400">
                <a:solidFill>
                  <a:srgbClr val="0070C0"/>
                </a:solidFill>
              </a:rPr>
              <a:t>、提供良好的创新文化环境</a:t>
            </a:r>
            <a:endParaRPr lang="zh-CN" altLang="en-US" sz="24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7248525" y="1700530"/>
            <a:ext cx="3585845" cy="3935730"/>
          </a:xfrm>
          <a:prstGeom prst="rect">
            <a:avLst/>
          </a:prstGeom>
        </p:spPr>
      </p:pic>
      <p:pic>
        <p:nvPicPr>
          <p:cNvPr id="5" name="图片 4"/>
          <p:cNvPicPr>
            <a:picLocks noChangeAspect="1"/>
          </p:cNvPicPr>
          <p:nvPr>
            <p:custDataLst>
              <p:tags r:id="rId4"/>
            </p:custDataLst>
          </p:nvPr>
        </p:nvPicPr>
        <p:blipFill>
          <a:blip r:embed="rId5"/>
          <a:stretch>
            <a:fillRect/>
          </a:stretch>
        </p:blipFill>
        <p:spPr>
          <a:xfrm>
            <a:off x="2279650" y="3429000"/>
            <a:ext cx="4582160" cy="22364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a:t>
            </a:r>
            <a:r>
              <a:rPr lang="zh-CN" altLang="en-US" sz="3200" b="1">
                <a:solidFill>
                  <a:srgbClr val="0070C0"/>
                </a:solidFill>
                <a:sym typeface="+mn-ea"/>
              </a:rPr>
              <a:t>企业内部环境分析</a:t>
            </a:r>
            <a:endParaRPr lang="en-US" altLang="zh-CN" sz="3200" b="1" dirty="0">
              <a:solidFill>
                <a:srgbClr val="0070C0"/>
              </a:solidFill>
              <a:latin typeface="+mj-ea"/>
              <a:sym typeface="+mn-ea"/>
            </a:endParaRPr>
          </a:p>
        </p:txBody>
      </p:sp>
      <p:sp>
        <p:nvSpPr>
          <p:cNvPr id="100" name="文本框 99"/>
          <p:cNvSpPr txBox="1"/>
          <p:nvPr>
            <p:custDataLst>
              <p:tags r:id="rId2"/>
            </p:custDataLst>
          </p:nvPr>
        </p:nvSpPr>
        <p:spPr>
          <a:xfrm>
            <a:off x="1847850" y="1340485"/>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（一）企业内部资源分析</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2077085"/>
            <a:ext cx="8641715" cy="163004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企业是拥有各种资源的集合体，包括有形资源、无形资源和人力资源等，他们能否产生竞争优势，取决于各种资源能否形成一种综合力量。</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企业资源中满足价值性、稀缺性、不可模仿和替代性标准的企业资源被称为关键资源，只有基于这些关键资源建立起来的竞争优势才是持久的竞争优势。</a:t>
            </a:r>
            <a:endParaRPr lang="zh-CN" altLang="en-US" sz="2000">
              <a:solidFill>
                <a:srgbClr val="0070C0"/>
              </a:solidFill>
            </a:endParaRPr>
          </a:p>
        </p:txBody>
      </p:sp>
      <p:pic>
        <p:nvPicPr>
          <p:cNvPr id="3" name="图片 2"/>
          <p:cNvPicPr>
            <a:picLocks noChangeAspect="1"/>
          </p:cNvPicPr>
          <p:nvPr>
            <p:custDataLst>
              <p:tags r:id="rId3"/>
            </p:custDataLst>
          </p:nvPr>
        </p:nvPicPr>
        <p:blipFill>
          <a:blip r:embed="rId4"/>
          <a:stretch>
            <a:fillRect/>
          </a:stretch>
        </p:blipFill>
        <p:spPr>
          <a:xfrm>
            <a:off x="3823335" y="3500755"/>
            <a:ext cx="5443855" cy="3032760"/>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技术创新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19446" y="47625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一、技术创新的含义与特征</a:t>
            </a:r>
            <a:endParaRPr lang="zh-CN" altLang="en-US" sz="3200" b="1">
              <a:solidFill>
                <a:srgbClr val="0070C0"/>
              </a:solidFill>
            </a:endParaRPr>
          </a:p>
        </p:txBody>
      </p:sp>
      <p:sp>
        <p:nvSpPr>
          <p:cNvPr id="100" name="文本框 99"/>
          <p:cNvSpPr txBox="1"/>
          <p:nvPr>
            <p:custDataLst>
              <p:tags r:id="rId2"/>
            </p:custDataLst>
          </p:nvPr>
        </p:nvSpPr>
        <p:spPr>
          <a:xfrm>
            <a:off x="2063750"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（一）技术创新的含义</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359785" y="4076700"/>
            <a:ext cx="2340610" cy="1198880"/>
          </a:xfrm>
          <a:prstGeom prst="rect">
            <a:avLst/>
          </a:prstGeom>
          <a:noFill/>
        </p:spPr>
        <p:txBody>
          <a:bodyPr wrap="square" rtlCol="0" anchor="t">
            <a:spAutoFit/>
          </a:bodyPr>
          <a:p>
            <a:pPr>
              <a:buClrTx/>
              <a:buSzTx/>
              <a:buFontTx/>
            </a:pPr>
            <a:r>
              <a:rPr sz="2400">
                <a:solidFill>
                  <a:srgbClr val="0070C0"/>
                </a:solidFill>
              </a:rPr>
              <a:t>创造性</a:t>
            </a:r>
            <a:r>
              <a:rPr lang="zh-CN" sz="2400">
                <a:solidFill>
                  <a:srgbClr val="0070C0"/>
                </a:solidFill>
              </a:rPr>
              <a:t>；周期性</a:t>
            </a:r>
            <a:endParaRPr lang="zh-CN" sz="2400">
              <a:solidFill>
                <a:srgbClr val="0070C0"/>
              </a:solidFill>
            </a:endParaRPr>
          </a:p>
          <a:p>
            <a:pPr>
              <a:buClrTx/>
              <a:buSzTx/>
              <a:buFontTx/>
            </a:pPr>
            <a:r>
              <a:rPr sz="2400">
                <a:solidFill>
                  <a:srgbClr val="0070C0"/>
                </a:solidFill>
              </a:rPr>
              <a:t>效益性</a:t>
            </a:r>
            <a:r>
              <a:rPr lang="zh-CN" sz="2400">
                <a:solidFill>
                  <a:srgbClr val="0070C0"/>
                </a:solidFill>
              </a:rPr>
              <a:t>；</a:t>
            </a:r>
            <a:r>
              <a:rPr lang="en-US" sz="2400">
                <a:solidFill>
                  <a:srgbClr val="0070C0"/>
                </a:solidFill>
              </a:rPr>
              <a:t>集群性</a:t>
            </a:r>
            <a:endParaRPr lang="en-US" sz="2400">
              <a:solidFill>
                <a:srgbClr val="0070C0"/>
              </a:solidFill>
            </a:endParaRPr>
          </a:p>
          <a:p>
            <a:pPr>
              <a:buClrTx/>
              <a:buSzTx/>
              <a:buFontTx/>
            </a:pPr>
            <a:r>
              <a:rPr sz="2400">
                <a:solidFill>
                  <a:srgbClr val="0070C0"/>
                </a:solidFill>
              </a:rPr>
              <a:t>风险性</a:t>
            </a:r>
            <a:r>
              <a:rPr lang="zh-CN" sz="2400">
                <a:solidFill>
                  <a:srgbClr val="0070C0"/>
                </a:solidFill>
              </a:rPr>
              <a:t>；系统性</a:t>
            </a:r>
            <a:endParaRPr lang="zh-CN" sz="2400">
              <a:solidFill>
                <a:srgbClr val="0070C0"/>
              </a:solidFill>
            </a:endParaRPr>
          </a:p>
        </p:txBody>
      </p:sp>
      <p:sp>
        <p:nvSpPr>
          <p:cNvPr id="3" name="文本框 2"/>
          <p:cNvSpPr txBox="1"/>
          <p:nvPr>
            <p:custDataLst>
              <p:tags r:id="rId3"/>
            </p:custDataLst>
          </p:nvPr>
        </p:nvSpPr>
        <p:spPr>
          <a:xfrm>
            <a:off x="2206625" y="337820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（二）技术创新的特征</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custDataLst>
              <p:tags r:id="rId4"/>
            </p:custDataLst>
          </p:nvPr>
        </p:nvSpPr>
        <p:spPr>
          <a:xfrm>
            <a:off x="2438400" y="1700530"/>
            <a:ext cx="8472805" cy="1198880"/>
          </a:xfrm>
          <a:prstGeom prst="rect">
            <a:avLst/>
          </a:prstGeom>
          <a:noFill/>
        </p:spPr>
        <p:txBody>
          <a:bodyPr wrap="square" rtlCol="0" anchor="t">
            <a:spAutoFit/>
          </a:bodyPr>
          <a:p>
            <a:r>
              <a:rPr lang="en-US" altLang="zh-CN" sz="2000">
                <a:solidFill>
                  <a:srgbClr val="0070C0"/>
                </a:solidFill>
              </a:rPr>
              <a:t>        </a:t>
            </a:r>
            <a:r>
              <a:rPr lang="en-US" altLang="zh-CN" sz="2400">
                <a:solidFill>
                  <a:srgbClr val="0070C0"/>
                </a:solidFill>
              </a:rPr>
              <a:t> </a:t>
            </a:r>
            <a:r>
              <a:rPr sz="2400">
                <a:solidFill>
                  <a:srgbClr val="0070C0"/>
                </a:solidFill>
              </a:rPr>
              <a:t>狭义的技术创新是指从发明创造到市场实现的整个过程；</a:t>
            </a:r>
            <a:endParaRPr sz="2400">
              <a:solidFill>
                <a:srgbClr val="0070C0"/>
              </a:solidFill>
            </a:endParaRPr>
          </a:p>
          <a:p>
            <a:r>
              <a:rPr lang="en-US" sz="2400">
                <a:solidFill>
                  <a:srgbClr val="0070C0"/>
                </a:solidFill>
              </a:rPr>
              <a:t>        </a:t>
            </a:r>
            <a:r>
              <a:rPr sz="2400">
                <a:solidFill>
                  <a:srgbClr val="0070C0"/>
                </a:solidFill>
              </a:rPr>
              <a:t>广义的技术创新则是指从发明创造到市场实现、直到技术扩散的整个过程。</a:t>
            </a:r>
            <a:endParaRPr sz="2400">
              <a:solidFill>
                <a:srgbClr val="0070C0"/>
              </a:solidFill>
            </a:endParaRPr>
          </a:p>
        </p:txBody>
      </p:sp>
      <p:pic>
        <p:nvPicPr>
          <p:cNvPr id="4" name="图片 3"/>
          <p:cNvPicPr>
            <a:picLocks noChangeAspect="1"/>
          </p:cNvPicPr>
          <p:nvPr>
            <p:custDataLst>
              <p:tags r:id="rId5"/>
            </p:custDataLst>
          </p:nvPr>
        </p:nvPicPr>
        <p:blipFill>
          <a:blip r:embed="rId6"/>
          <a:stretch>
            <a:fillRect/>
          </a:stretch>
        </p:blipFill>
        <p:spPr>
          <a:xfrm>
            <a:off x="6024245" y="2916555"/>
            <a:ext cx="4536440" cy="246824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2063115" y="1175385"/>
            <a:ext cx="8975090" cy="460375"/>
          </a:xfrm>
          <a:prstGeom prst="rect">
            <a:avLst/>
          </a:prstGeom>
          <a:noFill/>
          <a:ln w="9525">
            <a:noFill/>
          </a:ln>
        </p:spPr>
        <p:txBody>
          <a:bodyPr wrap="square">
            <a:spAutoFit/>
          </a:bodyPr>
          <a:p>
            <a:pPr indent="0"/>
            <a:r>
              <a:rPr lang="zh-CN" sz="2400" b="1">
                <a:solidFill>
                  <a:srgbClr val="FF0000"/>
                </a:solidFill>
                <a:latin typeface="微软雅黑" panose="020B0503020204020204" pitchFamily="34" charset="-122"/>
                <a:ea typeface="微软雅黑" panose="020B0503020204020204" pitchFamily="34" charset="-122"/>
              </a:rPr>
              <a:t>（一）从生产要素与生产条件的“新组合”角度分类：</a:t>
            </a:r>
            <a:endParaRPr lang="zh-CN" sz="2400" b="1">
              <a:solidFill>
                <a:srgbClr val="FF0000"/>
              </a:solidFill>
              <a:latin typeface="微软雅黑" panose="020B0503020204020204" pitchFamily="34" charset="-122"/>
              <a:ea typeface="微软雅黑" panose="020B0503020204020204" pitchFamily="34" charset="-122"/>
            </a:endParaRPr>
          </a:p>
        </p:txBody>
      </p:sp>
      <p:sp>
        <p:nvSpPr>
          <p:cNvPr id="1395714" name="Rectangle 2"/>
          <p:cNvSpPr>
            <a:spLocks noGrp="1" noChangeArrowheads="1"/>
          </p:cNvSpPr>
          <p:nvPr>
            <p:custDataLst>
              <p:tags r:id="rId2"/>
            </p:custDataLst>
          </p:nvPr>
        </p:nvSpPr>
        <p:spPr>
          <a:xfrm>
            <a:off x="1775301" y="3327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二 、技术创新的分类</a:t>
            </a:r>
            <a:endParaRPr lang="en-US" altLang="zh-CN" sz="3200" b="1">
              <a:solidFill>
                <a:srgbClr val="0070C0"/>
              </a:solidFill>
            </a:endParaRPr>
          </a:p>
        </p:txBody>
      </p:sp>
      <p:sp>
        <p:nvSpPr>
          <p:cNvPr id="2" name="文本框 1"/>
          <p:cNvSpPr txBox="1"/>
          <p:nvPr/>
        </p:nvSpPr>
        <p:spPr>
          <a:xfrm>
            <a:off x="2927985" y="1628775"/>
            <a:ext cx="6263640" cy="1198880"/>
          </a:xfrm>
          <a:prstGeom prst="rect">
            <a:avLst/>
          </a:prstGeom>
          <a:noFill/>
        </p:spPr>
        <p:txBody>
          <a:bodyPr wrap="square" rtlCol="0" anchor="t">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产品创新；新市场开拓</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工艺创新；生产组织方式创新</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新资源开发</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3"/>
            </p:custDataLst>
          </p:nvPr>
        </p:nvSpPr>
        <p:spPr>
          <a:xfrm>
            <a:off x="2063115" y="2780665"/>
            <a:ext cx="8948420" cy="460375"/>
          </a:xfrm>
          <a:prstGeom prst="rect">
            <a:avLst/>
          </a:prstGeom>
          <a:noFill/>
          <a:ln w="9525">
            <a:noFill/>
          </a:ln>
        </p:spPr>
        <p:txBody>
          <a:bodyPr wrap="square">
            <a:spAutoFit/>
          </a:bodyPr>
          <a:p>
            <a:pPr indent="0"/>
            <a:r>
              <a:rPr lang="zh-CN" sz="2400" b="1">
                <a:solidFill>
                  <a:srgbClr val="FF0000"/>
                </a:solidFill>
                <a:latin typeface="微软雅黑" panose="020B0503020204020204" pitchFamily="34" charset="-122"/>
                <a:ea typeface="微软雅黑" panose="020B0503020204020204" pitchFamily="34" charset="-122"/>
              </a:rPr>
              <a:t>（二）从技术创新的规模和深度及其对社会经济产生的影响分类</a:t>
            </a:r>
            <a:endParaRPr lang="zh-CN" sz="24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4"/>
            </p:custDataLst>
          </p:nvPr>
        </p:nvSpPr>
        <p:spPr>
          <a:xfrm>
            <a:off x="2063750" y="4653280"/>
            <a:ext cx="6727190" cy="460375"/>
          </a:xfrm>
          <a:prstGeom prst="rect">
            <a:avLst/>
          </a:prstGeom>
          <a:noFill/>
          <a:ln w="9525">
            <a:noFill/>
          </a:ln>
        </p:spPr>
        <p:txBody>
          <a:bodyPr wrap="square">
            <a:spAutoFit/>
          </a:bodyPr>
          <a:p>
            <a:pPr indent="0"/>
            <a:r>
              <a:rPr lang="zh-CN" sz="2400" b="1">
                <a:solidFill>
                  <a:srgbClr val="FF0000"/>
                </a:solidFill>
                <a:latin typeface="微软雅黑" panose="020B0503020204020204" pitchFamily="34" charset="-122"/>
                <a:ea typeface="微软雅黑" panose="020B0503020204020204" pitchFamily="34" charset="-122"/>
              </a:rPr>
              <a:t>（三）从创新来源分类</a:t>
            </a:r>
            <a:endParaRPr lang="zh-CN" sz="2400" b="1">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4728210" y="3213100"/>
            <a:ext cx="5343525" cy="1568450"/>
          </a:xfrm>
          <a:prstGeom prst="rect">
            <a:avLst/>
          </a:prstGeom>
          <a:noFill/>
        </p:spPr>
        <p:txBody>
          <a:bodyPr wrap="square" rtlCol="0" anchor="t">
            <a:spAutoFit/>
          </a:bodyPr>
          <a:p>
            <a:r>
              <a:rPr lang="zh-CN" altLang="en-US" sz="2400">
                <a:solidFill>
                  <a:srgbClr val="0070C0"/>
                </a:solidFill>
              </a:rPr>
              <a:t>.渐进性技术创新</a:t>
            </a:r>
            <a:endParaRPr lang="zh-CN" altLang="en-US" sz="2400">
              <a:solidFill>
                <a:srgbClr val="0070C0"/>
              </a:solidFill>
            </a:endParaRPr>
          </a:p>
          <a:p>
            <a:r>
              <a:rPr lang="zh-CN" altLang="en-US" sz="2400">
                <a:solidFill>
                  <a:srgbClr val="0070C0"/>
                </a:solidFill>
              </a:rPr>
              <a:t> 根本性技术创新</a:t>
            </a:r>
            <a:endParaRPr lang="zh-CN" altLang="en-US" sz="2400">
              <a:solidFill>
                <a:srgbClr val="0070C0"/>
              </a:solidFill>
            </a:endParaRPr>
          </a:p>
          <a:p>
            <a:r>
              <a:rPr lang="en-US" altLang="zh-CN" sz="2400">
                <a:solidFill>
                  <a:srgbClr val="0070C0"/>
                </a:solidFill>
              </a:rPr>
              <a:t> </a:t>
            </a:r>
            <a:r>
              <a:rPr lang="zh-CN" altLang="en-US" sz="2400">
                <a:solidFill>
                  <a:srgbClr val="0070C0"/>
                </a:solidFill>
              </a:rPr>
              <a:t>导致技术系统变革的技术创新</a:t>
            </a:r>
            <a:endParaRPr lang="zh-CN" altLang="en-US" sz="2400">
              <a:solidFill>
                <a:srgbClr val="0070C0"/>
              </a:solidFill>
            </a:endParaRPr>
          </a:p>
          <a:p>
            <a:r>
              <a:rPr lang="en-US" altLang="zh-CN" sz="2400">
                <a:solidFill>
                  <a:srgbClr val="0070C0"/>
                </a:solidFill>
              </a:rPr>
              <a:t> </a:t>
            </a:r>
            <a:r>
              <a:rPr lang="zh-CN" altLang="en-US" sz="2400">
                <a:solidFill>
                  <a:srgbClr val="0070C0"/>
                </a:solidFill>
              </a:rPr>
              <a:t>导致技术经济模式变革的技术创新</a:t>
            </a:r>
            <a:endParaRPr lang="zh-CN" altLang="en-US" sz="2400">
              <a:solidFill>
                <a:srgbClr val="0070C0"/>
              </a:solidFill>
            </a:endParaRPr>
          </a:p>
        </p:txBody>
      </p:sp>
      <p:sp>
        <p:nvSpPr>
          <p:cNvPr id="6" name="文本框 5"/>
          <p:cNvSpPr txBox="1"/>
          <p:nvPr/>
        </p:nvSpPr>
        <p:spPr>
          <a:xfrm>
            <a:off x="3215640" y="5156835"/>
            <a:ext cx="4868545" cy="1127760"/>
          </a:xfrm>
          <a:prstGeom prst="rect">
            <a:avLst/>
          </a:prstGeom>
          <a:noFill/>
        </p:spPr>
        <p:txBody>
          <a:bodyPr wrap="square" rtlCol="0" anchor="t">
            <a:noAutofit/>
          </a:bodyPr>
          <a:p>
            <a:pPr algn="l">
              <a:buClrTx/>
              <a:buSzTx/>
              <a:buNone/>
            </a:pPr>
            <a:r>
              <a:rPr lang="zh-CN" altLang="en-US" sz="2400">
                <a:solidFill>
                  <a:srgbClr val="0070C0"/>
                </a:solidFill>
              </a:rPr>
              <a:t>模仿改进创新</a:t>
            </a:r>
            <a:endParaRPr lang="zh-CN" altLang="en-US" sz="2400">
              <a:solidFill>
                <a:srgbClr val="0070C0"/>
              </a:solidFill>
            </a:endParaRPr>
          </a:p>
          <a:p>
            <a:pPr algn="l">
              <a:buClrTx/>
              <a:buSzTx/>
              <a:buNone/>
            </a:pPr>
            <a:r>
              <a:rPr lang="zh-CN" altLang="en-US" sz="2400">
                <a:solidFill>
                  <a:srgbClr val="0070C0"/>
                </a:solidFill>
              </a:rPr>
              <a:t>自主技术创新</a:t>
            </a:r>
            <a:endParaRPr lang="zh-CN" altLang="en-US" sz="2400">
              <a:solidFill>
                <a:srgbClr val="0070C0"/>
              </a:solidFill>
            </a:endParaRPr>
          </a:p>
          <a:p>
            <a:pPr algn="l">
              <a:buClrTx/>
              <a:buSzTx/>
              <a:buNone/>
            </a:pPr>
            <a:r>
              <a:rPr lang="zh-CN" altLang="en-US" sz="2400">
                <a:solidFill>
                  <a:srgbClr val="0070C0"/>
                </a:solidFill>
              </a:rPr>
              <a:t>技术购买与引进消化技术创新</a:t>
            </a:r>
            <a:endParaRPr lang="zh-CN" altLang="en-US" sz="2400">
              <a:solidFill>
                <a:srgbClr val="0070C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703705" y="105283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（一）领先型技术创新战略</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53590" y="1684020"/>
            <a:ext cx="9264015" cy="829945"/>
          </a:xfrm>
          <a:prstGeom prst="rect">
            <a:avLst/>
          </a:prstGeom>
          <a:noFill/>
        </p:spPr>
        <p:txBody>
          <a:bodyPr wrap="square" rtlCol="0" anchor="t">
            <a:spAutoFit/>
          </a:bodyPr>
          <a:p>
            <a:r>
              <a:rPr 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领先型的战略是以生产技术为中心的战略，以强大的技术实力为基础，并保持后续的研发能力，始终处于行业技术的领先地位</a:t>
            </a:r>
            <a:endParaRPr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352040" y="2493010"/>
            <a:ext cx="4119880" cy="1198880"/>
          </a:xfrm>
          <a:prstGeom prst="rect">
            <a:avLst/>
          </a:prstGeom>
          <a:noFill/>
        </p:spPr>
        <p:txBody>
          <a:bodyPr wrap="square" rtlCol="0" anchor="t">
            <a:spAutoFit/>
          </a:bodyPr>
          <a:p>
            <a:r>
              <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1.追求领先战略的特点：</a:t>
            </a:r>
            <a:endPar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（1）研发的独立性。</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（2）不可预见性。</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207895" y="3835400"/>
            <a:ext cx="7321550" cy="1938020"/>
          </a:xfrm>
          <a:prstGeom prst="rect">
            <a:avLst/>
          </a:prstGeom>
          <a:noFill/>
        </p:spPr>
        <p:txBody>
          <a:bodyPr wrap="square" rtlCol="0" anchor="t">
            <a:spAutoFit/>
          </a:bodyPr>
          <a:p>
            <a:r>
              <a:rPr 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2.企业制定与实施战略的条件</a:t>
            </a:r>
            <a:endParaRPr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首先，企业必须具备良好的管理体制和人员配备</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其次，应当具有较强的科研和开发的能力</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再者，企业是否具有强大的资金实力</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第四，对专利的保护和分享</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custDataLst>
              <p:tags r:id="rId2"/>
            </p:custDataLst>
          </p:nvPr>
        </p:nvSpPr>
        <p:spPr>
          <a:xfrm>
            <a:off x="170354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三、技术创新战略</a:t>
            </a:r>
            <a:endParaRPr lang="zh-CN" altLang="en-US" sz="3200" b="1">
              <a:solidFill>
                <a:srgbClr val="0070C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703705" y="1052830"/>
            <a:ext cx="5080000" cy="583565"/>
          </a:xfrm>
          <a:prstGeom prst="rect">
            <a:avLst/>
          </a:prstGeom>
          <a:noFill/>
          <a:ln w="9525">
            <a:noFill/>
          </a:ln>
        </p:spPr>
        <p:txBody>
          <a:bodyPr>
            <a:spAutoFit/>
          </a:bodyPr>
          <a:p>
            <a:pPr indent="0"/>
            <a:r>
              <a:rPr lang="zh-CN" sz="3200" b="1">
                <a:solidFill>
                  <a:srgbClr val="FF0000"/>
                </a:solidFill>
                <a:latin typeface="微软雅黑" panose="020B0503020204020204" pitchFamily="34" charset="-122"/>
                <a:ea typeface="微软雅黑" panose="020B0503020204020204" pitchFamily="34" charset="-122"/>
              </a:rPr>
              <a:t>（二）跟随型战略</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53590" y="1556385"/>
            <a:ext cx="9264015" cy="1568450"/>
          </a:xfrm>
          <a:prstGeom prst="rect">
            <a:avLst/>
          </a:prstGeom>
          <a:noFill/>
        </p:spPr>
        <p:txBody>
          <a:bodyPr wrap="square" rtlCol="0" anchor="t">
            <a:spAutoFit/>
          </a:bodyPr>
          <a:p>
            <a:r>
              <a:rPr 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跟随型</a:t>
            </a:r>
            <a:r>
              <a:rPr 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战略</a:t>
            </a:r>
            <a:r>
              <a:rPr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是在领先型企业首先发布产品之后，跟随型企业通过自己的研发团队对其产品和技术进行开发和升级，这样的一种方式大大降低了跟随型企业研发的风险，同时能紧跟技术发展的步伐，具备相当的市场竞争力</a:t>
            </a:r>
            <a:r>
              <a:rPr 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919605" y="4796790"/>
            <a:ext cx="8481695" cy="1568450"/>
          </a:xfrm>
          <a:prstGeom prst="rect">
            <a:avLst/>
          </a:prstGeom>
          <a:noFill/>
        </p:spPr>
        <p:txBody>
          <a:bodyPr wrap="square" rtlCol="0" anchor="t">
            <a:spAutoFit/>
          </a:bodyPr>
          <a:p>
            <a:r>
              <a:rPr 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2.企业制定与实施战略的条件</a:t>
            </a:r>
            <a:endParaRPr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首先，具有市场信息的反馈能力。</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其次，企业应有对产品根据消费者的需求进行改造的能力</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再者，企业要有快速对应的实力</a:t>
            </a:r>
            <a:endPar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custDataLst>
              <p:tags r:id="rId2"/>
            </p:custDataLst>
          </p:nvPr>
        </p:nvSpPr>
        <p:spPr>
          <a:xfrm>
            <a:off x="170354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三、技术创新战略</a:t>
            </a:r>
            <a:endParaRPr lang="zh-CN" altLang="en-US" sz="3200" b="1">
              <a:solidFill>
                <a:srgbClr val="0070C0"/>
              </a:solidFill>
            </a:endParaRPr>
          </a:p>
        </p:txBody>
      </p:sp>
      <p:sp>
        <p:nvSpPr>
          <p:cNvPr id="5" name="文本框 4"/>
          <p:cNvSpPr txBox="1"/>
          <p:nvPr>
            <p:custDataLst>
              <p:tags r:id="rId3"/>
            </p:custDataLst>
          </p:nvPr>
        </p:nvSpPr>
        <p:spPr>
          <a:xfrm>
            <a:off x="1991995" y="3068955"/>
            <a:ext cx="8981440" cy="1568450"/>
          </a:xfrm>
          <a:prstGeom prst="rect">
            <a:avLst/>
          </a:prstGeom>
          <a:noFill/>
        </p:spPr>
        <p:txBody>
          <a:bodyPr wrap="square" rtlCol="0" anchor="t">
            <a:spAutoFit/>
          </a:bodyPr>
          <a:p>
            <a:r>
              <a:rPr 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a:t>
            </a:r>
            <a:r>
              <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.跟随型技术创新战略的优缺点</a:t>
            </a:r>
            <a:endParaRPr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优势有两点：第一，成本优势</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；第二是消费者优势。</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缺点</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有</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两个</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：一是要选好市场切入点；二是要快速进行技术方案的改进。</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custDataLst>
              <p:tags r:id="rId1"/>
            </p:custDataLst>
          </p:nvPr>
        </p:nvSpPr>
        <p:spPr>
          <a:xfrm>
            <a:off x="1703705" y="1052830"/>
            <a:ext cx="5893435" cy="583565"/>
          </a:xfrm>
          <a:prstGeom prst="rect">
            <a:avLst/>
          </a:prstGeom>
          <a:noFill/>
          <a:ln w="9525">
            <a:noFill/>
          </a:ln>
        </p:spPr>
        <p:txBody>
          <a:bodyPr wrap="square">
            <a:spAutoFit/>
          </a:bodyPr>
          <a:p>
            <a:pPr indent="0"/>
            <a:r>
              <a:rPr lang="zh-CN" sz="3200" b="1">
                <a:solidFill>
                  <a:srgbClr val="FF0000"/>
                </a:solidFill>
                <a:latin typeface="微软雅黑" panose="020B0503020204020204" pitchFamily="34" charset="-122"/>
                <a:ea typeface="微软雅黑" panose="020B0503020204020204" pitchFamily="34" charset="-122"/>
              </a:rPr>
              <a:t>（三）依赖型技术创新战略</a:t>
            </a:r>
            <a:endParaRPr lang="zh-CN" sz="3200" b="1">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53590" y="1684020"/>
            <a:ext cx="9264015" cy="1568450"/>
          </a:xfrm>
          <a:prstGeom prst="rect">
            <a:avLst/>
          </a:prstGeom>
          <a:noFill/>
        </p:spPr>
        <p:txBody>
          <a:bodyPr wrap="square" rtlCol="0" anchor="t">
            <a:spAutoFit/>
          </a:bodyPr>
          <a:p>
            <a:r>
              <a:rPr 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依赖型技术创新战略是通常所说的卫星企业，他们主要为大企业提供零配件生产，并与之形成比较稳定的合作关系（甚至是隶属于某一企业），除非客户要求提供新的产品技术规范或提出技术建议，依赖型企业不会对其产品进行技术改造或模仿其他产品</a:t>
            </a:r>
            <a:r>
              <a:rPr 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207895" y="3268345"/>
            <a:ext cx="8956675" cy="829945"/>
          </a:xfrm>
          <a:prstGeom prst="rect">
            <a:avLst/>
          </a:prstGeom>
          <a:noFill/>
        </p:spPr>
        <p:txBody>
          <a:bodyPr wrap="square" rtlCol="0" anchor="t">
            <a:spAutoFit/>
          </a:bodyPr>
          <a:p>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在全球化的大背景下，这样的卫星企业，或者说代工厂成为发展中国家非常常见的一种企业形态</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custDataLst>
              <p:tags r:id="rId2"/>
            </p:custDataLst>
          </p:nvPr>
        </p:nvSpPr>
        <p:spPr>
          <a:xfrm>
            <a:off x="170354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a:solidFill>
                  <a:srgbClr val="0070C0"/>
                </a:solidFill>
              </a:rPr>
              <a:t>三、技术创新战略</a:t>
            </a:r>
            <a:endParaRPr lang="zh-CN" altLang="en-US" sz="3200" b="1">
              <a:solidFill>
                <a:srgbClr val="0070C0"/>
              </a:solidFill>
            </a:endParaRPr>
          </a:p>
        </p:txBody>
      </p:sp>
      <p:pic>
        <p:nvPicPr>
          <p:cNvPr id="5" name="图片 4"/>
          <p:cNvPicPr>
            <a:picLocks noChangeAspect="1"/>
          </p:cNvPicPr>
          <p:nvPr>
            <p:custDataLst>
              <p:tags r:id="rId3"/>
            </p:custDataLst>
          </p:nvPr>
        </p:nvPicPr>
        <p:blipFill>
          <a:blip r:embed="rId4"/>
          <a:stretch>
            <a:fillRect/>
          </a:stretch>
        </p:blipFill>
        <p:spPr>
          <a:xfrm>
            <a:off x="3359785" y="4159250"/>
            <a:ext cx="6490335" cy="22637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4672965" y="1075055"/>
            <a:ext cx="2748280" cy="1820545"/>
            <a:chOff x="1749239" y="1053530"/>
            <a:chExt cx="2215392"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2215392" cy="799763"/>
              <a:chOff x="2184751" y="1052676"/>
              <a:chExt cx="2215392" cy="799763"/>
            </a:xfrm>
          </p:grpSpPr>
          <p:sp>
            <p:nvSpPr>
              <p:cNvPr id="36" name="TextBox 32"/>
              <p:cNvSpPr>
                <a:spLocks noChangeArrowheads="1"/>
              </p:cNvSpPr>
              <p:nvPr/>
            </p:nvSpPr>
            <p:spPr bwMode="auto">
              <a:xfrm>
                <a:off x="2184751" y="1227376"/>
                <a:ext cx="2215392" cy="59821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第十三章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698" y="1052676"/>
                <a:ext cx="1706589" cy="799763"/>
              </a:xfrm>
              <a:prstGeom prst="rect">
                <a:avLst/>
              </a:prstGeom>
            </p:spPr>
            <p:txBody>
              <a:bodyPr wrap="square">
                <a:no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3863962" y="321313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企业创新管理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431343" y="450915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719551" y="4462445"/>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600355" y="450915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商业模式创新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847691" y="90868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一、企业创新思维</a:t>
            </a:r>
            <a:endParaRPr lang="zh-CN" altLang="en-US" sz="3200" b="1" dirty="0">
              <a:solidFill>
                <a:srgbClr val="0070C0"/>
              </a:solidFill>
              <a:latin typeface="+mj-ea"/>
            </a:endParaRPr>
          </a:p>
        </p:txBody>
      </p:sp>
      <p:sp>
        <p:nvSpPr>
          <p:cNvPr id="3" name="文本框 2"/>
          <p:cNvSpPr txBox="1"/>
          <p:nvPr/>
        </p:nvSpPr>
        <p:spPr>
          <a:xfrm>
            <a:off x="2207895" y="1772920"/>
            <a:ext cx="8623935" cy="1198880"/>
          </a:xfrm>
          <a:prstGeom prst="rect">
            <a:avLst/>
          </a:prstGeom>
          <a:noFill/>
        </p:spPr>
        <p:txBody>
          <a:bodyPr wrap="square" rtlCol="0" anchor="t">
            <a:spAutoFit/>
          </a:bodyPr>
          <a:p>
            <a:pPr algn="l">
              <a:buClrTx/>
              <a:buSzTx/>
              <a:buFontTx/>
            </a:pPr>
            <a:r>
              <a:rPr lang="en-US" altLang="zh-CN" sz="2000">
                <a:solidFill>
                  <a:srgbClr val="0070C0"/>
                </a:solidFill>
              </a:rPr>
              <a:t> </a:t>
            </a:r>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1、用户思维　　2、简约思维     3、极致思维</a:t>
            </a: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4、迭代思维       5、流量思维     6、社会化思维</a:t>
            </a: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7、大数据思维   8、平台思维     9、跨界思维</a:t>
            </a:r>
            <a:endParaRPr lang="en-US" altLang="zh-CN"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3359785" y="3213100"/>
            <a:ext cx="5911850" cy="3168650"/>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9183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二、商业模式与商业模式创新</a:t>
            </a:r>
            <a:endParaRPr lang="zh-CN" altLang="en-US" sz="3200" b="1" dirty="0">
              <a:solidFill>
                <a:srgbClr val="0070C0"/>
              </a:solidFill>
              <a:latin typeface="+mj-ea"/>
            </a:endParaRPr>
          </a:p>
        </p:txBody>
      </p:sp>
      <p:sp>
        <p:nvSpPr>
          <p:cNvPr id="100" name="文本框 99"/>
          <p:cNvSpPr txBox="1"/>
          <p:nvPr>
            <p:custDataLst>
              <p:tags r:id="rId2"/>
            </p:custDataLst>
          </p:nvPr>
        </p:nvSpPr>
        <p:spPr>
          <a:xfrm>
            <a:off x="2063750"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（一）商业模式</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205355" y="1667510"/>
            <a:ext cx="8895715" cy="1322070"/>
          </a:xfrm>
          <a:prstGeom prst="rect">
            <a:avLst/>
          </a:prstGeom>
          <a:noFill/>
        </p:spPr>
        <p:txBody>
          <a:bodyPr wrap="square" rtlCol="0" anchor="t">
            <a:spAutoFit/>
          </a:bodyPr>
          <a:p>
            <a:pPr>
              <a:buClrTx/>
              <a:buSzTx/>
              <a:buFontTx/>
            </a:pPr>
            <a:r>
              <a:rPr lang="en-US" altLang="zh-CN" sz="2000">
                <a:solidFill>
                  <a:srgbClr val="0070C0"/>
                </a:solidFill>
              </a:rPr>
              <a:t>         商业模式，是指企业价值创造的基本逻辑，即企业在一定的价值链或价值网络中如何向客户提供产品和服务、并获取利润的，通俗地说，就是企业如何赚钱的。</a:t>
            </a:r>
            <a:endParaRPr lang="en-US" altLang="zh-CN" sz="2000">
              <a:solidFill>
                <a:srgbClr val="0070C0"/>
              </a:solidFill>
            </a:endParaRPr>
          </a:p>
          <a:p>
            <a:pPr>
              <a:buClrTx/>
              <a:buSzTx/>
              <a:buFontTx/>
            </a:pPr>
            <a:r>
              <a:rPr lang="en-US" altLang="zh-CN" sz="2000">
                <a:solidFill>
                  <a:srgbClr val="0070C0"/>
                </a:solidFill>
              </a:rPr>
              <a:t>         商业模式</a:t>
            </a:r>
            <a:r>
              <a:rPr lang="zh-CN" altLang="en-US" sz="2000">
                <a:solidFill>
                  <a:srgbClr val="0070C0"/>
                </a:solidFill>
              </a:rPr>
              <a:t>的构成要素有</a:t>
            </a:r>
            <a:r>
              <a:rPr lang="en-US" altLang="zh-CN" sz="2000">
                <a:solidFill>
                  <a:srgbClr val="0070C0"/>
                </a:solidFill>
              </a:rPr>
              <a:t>9</a:t>
            </a:r>
            <a:r>
              <a:rPr lang="zh-CN" altLang="en-US" sz="2000">
                <a:solidFill>
                  <a:srgbClr val="0070C0"/>
                </a:solidFill>
              </a:rPr>
              <a:t>个，可以用商业画布表示：</a:t>
            </a:r>
            <a:endParaRPr lang="zh-CN" altLang="en-US" sz="2000">
              <a:solidFill>
                <a:srgbClr val="0070C0"/>
              </a:solidFill>
            </a:endParaRPr>
          </a:p>
        </p:txBody>
      </p:sp>
      <p:pic>
        <p:nvPicPr>
          <p:cNvPr id="103" name="图片 102"/>
          <p:cNvPicPr/>
          <p:nvPr>
            <p:custDataLst>
              <p:tags r:id="rId3"/>
            </p:custDataLst>
          </p:nvPr>
        </p:nvPicPr>
        <p:blipFill>
          <a:blip r:embed="rId4"/>
          <a:stretch>
            <a:fillRect/>
          </a:stretch>
        </p:blipFill>
        <p:spPr>
          <a:xfrm>
            <a:off x="2999740" y="3068955"/>
            <a:ext cx="7506970" cy="3148965"/>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95714" name="Rectangle 2"/>
          <p:cNvSpPr>
            <a:spLocks noGrp="1" noChangeArrowheads="1"/>
          </p:cNvSpPr>
          <p:nvPr>
            <p:custDataLst>
              <p:tags r:id="rId1"/>
            </p:custDataLst>
          </p:nvPr>
        </p:nvSpPr>
        <p:spPr>
          <a:xfrm>
            <a:off x="1991836" y="40449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二、商业模式与商业模式创新</a:t>
            </a:r>
            <a:endParaRPr lang="zh-CN" altLang="en-US" sz="3200" b="1" dirty="0">
              <a:solidFill>
                <a:srgbClr val="0070C0"/>
              </a:solidFill>
              <a:latin typeface="+mj-ea"/>
            </a:endParaRPr>
          </a:p>
        </p:txBody>
      </p:sp>
      <p:sp>
        <p:nvSpPr>
          <p:cNvPr id="2" name="文本框 1"/>
          <p:cNvSpPr txBox="1"/>
          <p:nvPr/>
        </p:nvSpPr>
        <p:spPr>
          <a:xfrm>
            <a:off x="2207895" y="1628775"/>
            <a:ext cx="8754745" cy="1014730"/>
          </a:xfrm>
          <a:prstGeom prst="rect">
            <a:avLst/>
          </a:prstGeom>
          <a:noFill/>
        </p:spPr>
        <p:txBody>
          <a:bodyPr wrap="square" rtlCol="0" anchor="t">
            <a:spAutoFit/>
          </a:bodyPr>
          <a:p>
            <a:r>
              <a:rPr lang="en-US" altLang="zh-CN" sz="2000">
                <a:solidFill>
                  <a:srgbClr val="0070C0"/>
                </a:solidFill>
              </a:rPr>
              <a:t>     </a:t>
            </a:r>
            <a:r>
              <a:rPr lang="en-US" altLang="zh-CN" sz="2000" b="1">
                <a:solidFill>
                  <a:srgbClr val="FF0000"/>
                </a:solidFill>
              </a:rPr>
              <a:t>  </a:t>
            </a:r>
            <a:r>
              <a:rPr sz="2000" b="1">
                <a:solidFill>
                  <a:srgbClr val="FF0000"/>
                </a:solidFill>
              </a:rPr>
              <a:t>商业模式创新</a:t>
            </a:r>
            <a:r>
              <a:rPr sz="2000">
                <a:solidFill>
                  <a:srgbClr val="0070C0"/>
                </a:solidFill>
              </a:rPr>
              <a:t>是改变企业价值创造的基本逻辑以提升顾客价值和企业竞争力的活动。既可能包括多个商业模式构成要素的变化，也可能包括要素间关系或者动力机制的变化。</a:t>
            </a:r>
            <a:endParaRPr sz="2000">
              <a:solidFill>
                <a:srgbClr val="0070C0"/>
              </a:solidFill>
            </a:endParaRPr>
          </a:p>
        </p:txBody>
      </p:sp>
      <p:sp>
        <p:nvSpPr>
          <p:cNvPr id="4" name="文本框 3"/>
          <p:cNvSpPr txBox="1"/>
          <p:nvPr/>
        </p:nvSpPr>
        <p:spPr>
          <a:xfrm>
            <a:off x="2135505" y="2564765"/>
            <a:ext cx="8548370" cy="2565400"/>
          </a:xfrm>
          <a:prstGeom prst="rect">
            <a:avLst/>
          </a:prstGeom>
          <a:noFill/>
        </p:spPr>
        <p:txBody>
          <a:bodyPr wrap="square" rtlCol="0" anchor="t">
            <a:noAutofit/>
          </a:bodyPr>
          <a:p>
            <a:pPr>
              <a:buClrTx/>
              <a:buSzTx/>
              <a:buFontTx/>
            </a:pPr>
            <a:r>
              <a:rPr lang="en-US" altLang="zh-CN" sz="2000">
                <a:solidFill>
                  <a:srgbClr val="FF0000"/>
                </a:solidFill>
              </a:rPr>
              <a:t>       </a:t>
            </a:r>
            <a:r>
              <a:rPr lang="en-US" altLang="zh-CN" sz="2000" b="1">
                <a:solidFill>
                  <a:srgbClr val="FF0000"/>
                </a:solidFill>
              </a:rPr>
              <a:t>商业模式创新的特点：</a:t>
            </a:r>
            <a:endParaRPr lang="en-US" altLang="zh-CN" sz="2000">
              <a:solidFill>
                <a:srgbClr val="FF0000"/>
              </a:solidFill>
            </a:endParaRPr>
          </a:p>
          <a:p>
            <a:pPr>
              <a:buClrTx/>
              <a:buSzTx/>
              <a:buFontTx/>
            </a:pPr>
            <a:r>
              <a:rPr lang="en-US" altLang="zh-CN" sz="2000">
                <a:solidFill>
                  <a:srgbClr val="0070C0"/>
                </a:solidFill>
              </a:rPr>
              <a:t>      第一，商业模式创新更注重从客户的角度，从根本上思考设计企业的行为，视角更为外向和开放，更多注重和涉及企业经济方面的因素。</a:t>
            </a:r>
            <a:endParaRPr lang="en-US" altLang="zh-CN" sz="2000">
              <a:solidFill>
                <a:srgbClr val="0070C0"/>
              </a:solidFill>
            </a:endParaRPr>
          </a:p>
          <a:p>
            <a:pPr>
              <a:buClrTx/>
              <a:buSzTx/>
              <a:buFontTx/>
            </a:pPr>
            <a:r>
              <a:rPr lang="en-US" altLang="zh-CN" sz="2000">
                <a:solidFill>
                  <a:srgbClr val="0070C0"/>
                </a:solidFill>
              </a:rPr>
              <a:t>      第二，商业模式创新表现的更为系统和根本，它不是单一因素的变化。它常常涉及商业模式多个要素同时大的变化，是一种集成创新。</a:t>
            </a:r>
            <a:endParaRPr lang="en-US" altLang="zh-CN" sz="2000">
              <a:solidFill>
                <a:srgbClr val="0070C0"/>
              </a:solidFill>
            </a:endParaRPr>
          </a:p>
          <a:p>
            <a:pPr>
              <a:buClrTx/>
              <a:buSzTx/>
              <a:buFontTx/>
            </a:pPr>
            <a:r>
              <a:rPr lang="en-US" altLang="zh-CN" sz="2000">
                <a:solidFill>
                  <a:srgbClr val="0070C0"/>
                </a:solidFill>
              </a:rPr>
              <a:t>      第三，从绩效表现看，商业模式创新如果提供全新的产品或服务，它可能开创了一个全新的可赢利产业领域</a:t>
            </a:r>
            <a:r>
              <a:rPr lang="zh-CN" altLang="en-US" sz="2000">
                <a:solidFill>
                  <a:srgbClr val="0070C0"/>
                </a:solidFill>
              </a:rPr>
              <a:t>。</a:t>
            </a:r>
            <a:endParaRPr lang="zh-CN" altLang="en-US" sz="2000">
              <a:solidFill>
                <a:srgbClr val="0070C0"/>
              </a:solidFill>
            </a:endParaRPr>
          </a:p>
        </p:txBody>
      </p:sp>
      <p:pic>
        <p:nvPicPr>
          <p:cNvPr id="102" name="图片 101"/>
          <p:cNvPicPr/>
          <p:nvPr>
            <p:custDataLst>
              <p:tags r:id="rId2"/>
            </p:custDataLst>
          </p:nvPr>
        </p:nvPicPr>
        <p:blipFill>
          <a:blip r:embed="rId3"/>
          <a:stretch>
            <a:fillRect/>
          </a:stretch>
        </p:blipFill>
        <p:spPr>
          <a:xfrm>
            <a:off x="3359785" y="4796790"/>
            <a:ext cx="6136005" cy="1704340"/>
          </a:xfrm>
          <a:prstGeom prst="rect">
            <a:avLst/>
          </a:prstGeom>
          <a:noFill/>
          <a:ln w="9525">
            <a:noFill/>
          </a:ln>
        </p:spPr>
      </p:pic>
      <p:sp>
        <p:nvSpPr>
          <p:cNvPr id="3" name="文本框 2"/>
          <p:cNvSpPr txBox="1"/>
          <p:nvPr>
            <p:custDataLst>
              <p:tags r:id="rId4"/>
            </p:custDataLst>
          </p:nvPr>
        </p:nvSpPr>
        <p:spPr>
          <a:xfrm>
            <a:off x="2063750"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（二）商业模式创新</a:t>
            </a:r>
            <a:endParaRPr lang="zh-CN" sz="2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custDataLst>
              <p:tags r:id="rId1"/>
            </p:custDataLst>
          </p:nvPr>
        </p:nvPicPr>
        <p:blipFill>
          <a:blip r:embed="rId2"/>
          <a:stretch>
            <a:fillRect/>
          </a:stretch>
        </p:blipFill>
        <p:spPr>
          <a:xfrm>
            <a:off x="2999740" y="3140710"/>
            <a:ext cx="7208520" cy="3181985"/>
          </a:xfrm>
          <a:prstGeom prst="rect">
            <a:avLst/>
          </a:prstGeom>
          <a:noFill/>
          <a:ln w="9525">
            <a:noFill/>
          </a:ln>
        </p:spPr>
      </p:pic>
      <p:sp>
        <p:nvSpPr>
          <p:cNvPr id="1395714" name="Rectangle 2"/>
          <p:cNvSpPr>
            <a:spLocks noGrp="1" noChangeArrowheads="1"/>
          </p:cNvSpPr>
          <p:nvPr>
            <p:custDataLst>
              <p:tags r:id="rId3"/>
            </p:custDataLst>
          </p:nvPr>
        </p:nvSpPr>
        <p:spPr>
          <a:xfrm>
            <a:off x="1991836" y="548643"/>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rgbClr val="0070C0"/>
                </a:solidFill>
                <a:latin typeface="+mj-ea"/>
              </a:rPr>
              <a:t>三、互联网+商业模式创新</a:t>
            </a:r>
            <a:endParaRPr lang="zh-CN" altLang="en-US" sz="3200" b="1" dirty="0">
              <a:solidFill>
                <a:srgbClr val="0070C0"/>
              </a:solidFill>
              <a:latin typeface="+mj-ea"/>
            </a:endParaRPr>
          </a:p>
        </p:txBody>
      </p:sp>
      <p:sp>
        <p:nvSpPr>
          <p:cNvPr id="3" name="文本框 2"/>
          <p:cNvSpPr txBox="1"/>
          <p:nvPr/>
        </p:nvSpPr>
        <p:spPr>
          <a:xfrm>
            <a:off x="2855595" y="1268730"/>
            <a:ext cx="7704455" cy="1938020"/>
          </a:xfrm>
          <a:prstGeom prst="rect">
            <a:avLst/>
          </a:prstGeom>
          <a:noFill/>
        </p:spPr>
        <p:txBody>
          <a:bodyPr wrap="square" rtlCol="0" anchor="t">
            <a:spAutoFit/>
          </a:bodyPr>
          <a:p>
            <a:r>
              <a:rPr lang="zh-CN" altLang="en-US" sz="2400">
                <a:solidFill>
                  <a:srgbClr val="FF0000"/>
                </a:solidFill>
              </a:rPr>
              <a:t>1.“互联网+”商业模式之一：工具+社群+商业模式</a:t>
            </a:r>
            <a:endParaRPr lang="zh-CN" altLang="en-US" sz="2400">
              <a:solidFill>
                <a:srgbClr val="FF0000"/>
              </a:solidFill>
            </a:endParaRPr>
          </a:p>
          <a:p>
            <a:r>
              <a:rPr lang="zh-CN" altLang="en-US" sz="2400">
                <a:solidFill>
                  <a:srgbClr val="FF0000"/>
                </a:solidFill>
              </a:rPr>
              <a:t>2.“互联网+”商业模式之二：长尾型商业模式</a:t>
            </a:r>
            <a:endParaRPr lang="zh-CN" altLang="en-US" sz="2400">
              <a:solidFill>
                <a:srgbClr val="FF0000"/>
              </a:solidFill>
            </a:endParaRPr>
          </a:p>
          <a:p>
            <a:r>
              <a:rPr lang="zh-CN" altLang="en-US" sz="2400">
                <a:solidFill>
                  <a:srgbClr val="FF0000"/>
                </a:solidFill>
              </a:rPr>
              <a:t>3.“互联网+”商业模式之三：跨界商业模式</a:t>
            </a:r>
            <a:endParaRPr lang="zh-CN" altLang="en-US" sz="2400">
              <a:solidFill>
                <a:srgbClr val="FF0000"/>
              </a:solidFill>
            </a:endParaRPr>
          </a:p>
          <a:p>
            <a:r>
              <a:rPr lang="zh-CN" altLang="en-US" sz="2400">
                <a:solidFill>
                  <a:srgbClr val="FF0000"/>
                </a:solidFill>
              </a:rPr>
              <a:t>4.“互联网+”商业模式之四：免费商业模式</a:t>
            </a:r>
            <a:endParaRPr lang="zh-CN" altLang="en-US" sz="2400">
              <a:solidFill>
                <a:srgbClr val="FF0000"/>
              </a:solidFill>
            </a:endParaRPr>
          </a:p>
          <a:p>
            <a:r>
              <a:rPr lang="zh-CN" altLang="en-US" sz="2400">
                <a:solidFill>
                  <a:srgbClr val="FF0000"/>
                </a:solidFill>
              </a:rPr>
              <a:t>5.“互联网+”商业模式之五：O2O商业模式</a:t>
            </a:r>
            <a:endParaRPr lang="zh-CN" altLang="en-US" sz="2400">
              <a:solidFill>
                <a:srgbClr val="FF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2048337" y="126335"/>
            <a:ext cx="9904342" cy="6622787"/>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80000" tIns="0" rIns="0" bIns="144000" rtlCol="0" anchor="b" anchorCtr="0">
              <a:normAutofit/>
            </a:bodyPr>
            <a:lstStyle/>
            <a:p>
              <a:pPr defTabSz="1088390">
                <a:lnSpc>
                  <a:spcPct val="120000"/>
                </a:lnSpc>
              </a:pPr>
              <a:endParaRPr lang="en-US" altLang="zh-CN" sz="2000" dirty="0">
                <a:solidFill>
                  <a:srgbClr val="292929"/>
                </a:solidFill>
                <a:latin typeface="Calibri" panose="020F050202020403020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9295144" y="849256"/>
            <a:ext cx="2236510" cy="707758"/>
          </a:xfrm>
          <a:prstGeom prst="rect">
            <a:avLst/>
          </a:prstGeom>
        </p:spPr>
        <p:txBody>
          <a:bodyPr wrap="none">
            <a:spAutoFit/>
          </a:bodyPr>
          <a:lstStyle/>
          <a:p>
            <a:pPr defTabSz="1088390"/>
            <a:r>
              <a:rPr lang="zh-CN" altLang="en-US" sz="4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4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6862418" y="5228780"/>
            <a:ext cx="5090261" cy="412957"/>
            <a:chOff x="6861801" y="5229994"/>
            <a:chExt cx="5091439" cy="413053"/>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rIns="324000" rtlCol="0" anchor="ctr"/>
            <a:lstStyle/>
            <a:p>
              <a:pPr algn="r" defTabSz="1088390"/>
              <a:endParaRPr lang="zh-CN" altLang="en-US" sz="2100"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10868" cy="400203"/>
            </a:xfrm>
            <a:prstGeom prst="rect">
              <a:avLst/>
            </a:prstGeom>
          </p:spPr>
          <p:txBody>
            <a:bodyPr wrap="none">
              <a:spAutoFit/>
            </a:bodyPr>
            <a:lstStyle/>
            <a:p>
              <a:pPr defTabSz="1088390">
                <a:spcBef>
                  <a:spcPct val="0"/>
                </a:spcBef>
              </a:pPr>
              <a:r>
                <a:rPr lang="zh-CN" altLang="en-US" sz="2000" b="1" dirty="0">
                  <a:solidFill>
                    <a:prstClr val="white"/>
                  </a:solidFill>
                  <a:latin typeface="微软雅黑" panose="020B0503020204020204" pitchFamily="34" charset="-122"/>
                  <a:ea typeface="微软雅黑" panose="020B0503020204020204" pitchFamily="34" charset="-122"/>
                </a:rPr>
                <a:t>任务要求</a:t>
              </a:r>
              <a:endParaRPr lang="zh-CN" altLang="en-US" sz="20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742374" y="3767248"/>
            <a:ext cx="2519697" cy="987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charset="0"/>
                <a:ea typeface="幼圆" panose="02010509060101010101" pitchFamily="49" charset="-122"/>
                <a:sym typeface="Calibri" panose="020F050202020403020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charset="0"/>
                <a:ea typeface="幼圆" panose="02010509060101010101" pitchFamily="49" charset="-122"/>
                <a:sym typeface="Calibri" panose="020F0502020204030204" charset="0"/>
              </a:defRPr>
            </a:lvl9pPr>
          </a:lstStyle>
          <a:p>
            <a:pPr defTabSz="1088390">
              <a:lnSpc>
                <a:spcPct val="150000"/>
              </a:lnSpc>
              <a:buClr>
                <a:srgbClr val="3FB2D2"/>
              </a:buClr>
              <a:buNone/>
            </a:pPr>
            <a:r>
              <a:rPr lang="zh-CN" altLang="en-US" sz="4400" b="0" dirty="0">
                <a:solidFill>
                  <a:prstClr val="white"/>
                </a:solidFill>
                <a:latin typeface="微软雅黑" panose="020B0503020204020204" pitchFamily="34" charset="-122"/>
                <a:ea typeface="微软雅黑" panose="020B0503020204020204" pitchFamily="34" charset="-122"/>
              </a:rPr>
              <a:t>任务训练</a:t>
            </a:r>
            <a:endParaRPr lang="zh-CN" altLang="en-US" sz="44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352040" y="1196340"/>
            <a:ext cx="8784590" cy="5015865"/>
          </a:xfrm>
          <a:prstGeom prst="rect">
            <a:avLst/>
          </a:prstGeom>
          <a:noFill/>
        </p:spPr>
        <p:txBody>
          <a:bodyPr wrap="square" rtlCol="0" anchor="t">
            <a:spAutoFit/>
          </a:bodyPr>
          <a:p>
            <a:r>
              <a:rPr lang="zh-CN" altLang="en-US" sz="2000" b="1">
                <a:solidFill>
                  <a:srgbClr val="FF0000"/>
                </a:solidFill>
              </a:rPr>
              <a:t>任务描述：</a:t>
            </a:r>
            <a:endParaRPr lang="zh-CN" altLang="en-US" sz="2000" b="1">
              <a:solidFill>
                <a:srgbClr val="FF0000"/>
              </a:solidFill>
            </a:endParaRPr>
          </a:p>
          <a:p>
            <a:r>
              <a:rPr lang="en-US" altLang="zh-CN" sz="2000">
                <a:solidFill>
                  <a:srgbClr val="0070C0"/>
                </a:solidFill>
              </a:rPr>
              <a:t>    </a:t>
            </a:r>
            <a:r>
              <a:rPr sz="2000">
                <a:solidFill>
                  <a:srgbClr val="0070C0"/>
                </a:solidFill>
              </a:rPr>
              <a:t>某乡村有着得天独厚的自然条件和优越的地理气候条件、广阔的林地资源，能为畜禽提供良好的生活栖息地，且距离适中，交通便利，距县城42公里，距集镇22公里。结合这一生态环境，在县委、县政府的大力支持下，该村引入从事生态农场运营的A公司，在该村建设3000亩生态农场种植养殖基地。公司准备利用互联网平台，将农户与城市消费者连接起来，打造线上认养、线下代养的生态养殖场景，带动村内养殖户共同经营、共同富裕。</a:t>
            </a:r>
            <a:endParaRPr sz="2000">
              <a:solidFill>
                <a:srgbClr val="0070C0"/>
              </a:solidFill>
            </a:endParaRPr>
          </a:p>
          <a:p>
            <a:r>
              <a:rPr lang="zh-CN" altLang="en-US" sz="2000" b="1">
                <a:solidFill>
                  <a:srgbClr val="FF0000"/>
                </a:solidFill>
              </a:rPr>
              <a:t>任务要求：</a:t>
            </a:r>
            <a:endParaRPr lang="zh-CN" altLang="en-US" sz="2000" b="1">
              <a:solidFill>
                <a:srgbClr val="FF0000"/>
              </a:solidFill>
            </a:endParaRPr>
          </a:p>
          <a:p>
            <a:r>
              <a:rPr lang="en-US" altLang="zh-CN" sz="2000">
                <a:solidFill>
                  <a:srgbClr val="0070C0"/>
                </a:solidFill>
              </a:rPr>
              <a:t> </a:t>
            </a:r>
            <a:r>
              <a:rPr sz="2000">
                <a:solidFill>
                  <a:srgbClr val="0070C0"/>
                </a:solidFill>
              </a:rPr>
              <a:t>为A公司设计基于互联网＋思想的生态种植养殖运营方案，创新基于数字技术的管理模式。</a:t>
            </a:r>
            <a:endParaRPr sz="2000">
              <a:solidFill>
                <a:srgbClr val="0070C0"/>
              </a:solidFill>
            </a:endParaRPr>
          </a:p>
          <a:p>
            <a:r>
              <a:rPr lang="zh-CN" altLang="en-US" sz="2000" b="1">
                <a:solidFill>
                  <a:srgbClr val="FF0000"/>
                </a:solidFill>
              </a:rPr>
              <a:t>任务清单：</a:t>
            </a:r>
            <a:endParaRPr lang="zh-CN" altLang="en-US" sz="2000" b="1">
              <a:solidFill>
                <a:srgbClr val="FF0000"/>
              </a:solidFill>
            </a:endParaRPr>
          </a:p>
          <a:p>
            <a:r>
              <a:rPr lang="zh-CN" altLang="en-US" sz="2000">
                <a:solidFill>
                  <a:srgbClr val="0070C0"/>
                </a:solidFill>
              </a:rPr>
              <a:t> 1．调研现有成熟的基于“互联网＋”思想的新“三农”商业模式，分析其优缺点。</a:t>
            </a:r>
            <a:endParaRPr lang="zh-CN" altLang="en-US" sz="2000">
              <a:solidFill>
                <a:srgbClr val="0070C0"/>
              </a:solidFill>
            </a:endParaRPr>
          </a:p>
          <a:p>
            <a:r>
              <a:rPr lang="zh-CN" altLang="en-US" sz="2000">
                <a:solidFill>
                  <a:srgbClr val="0070C0"/>
                </a:solidFill>
              </a:rPr>
              <a:t>2．为该村选择两种适合的“互联网＋认养农业”项目，并说明理由。</a:t>
            </a:r>
            <a:endParaRPr lang="zh-CN" altLang="en-US" sz="2000">
              <a:solidFill>
                <a:srgbClr val="0070C0"/>
              </a:solidFill>
            </a:endParaRPr>
          </a:p>
          <a:p>
            <a:r>
              <a:rPr lang="zh-CN" altLang="en-US" sz="2000">
                <a:solidFill>
                  <a:srgbClr val="0070C0"/>
                </a:solidFill>
              </a:rPr>
              <a:t>3．设计基于各类新技术的面向农户与消费者的智能管理模式。</a:t>
            </a:r>
            <a:endParaRPr lang="zh-CN" altLang="en-US" sz="2000">
              <a:solidFill>
                <a:srgbClr val="0070C0"/>
              </a:solidFill>
            </a:endParaRPr>
          </a:p>
          <a:p>
            <a:r>
              <a:rPr lang="zh-CN" altLang="en-US" sz="2000">
                <a:solidFill>
                  <a:srgbClr val="0070C0"/>
                </a:solidFill>
              </a:rPr>
              <a:t>4．利用新媒体技术设计适合“互联网＋认养农业”模式的整体营销方案。</a:t>
            </a:r>
            <a:endParaRPr lang="zh-CN" altLang="en-US" sz="2000">
              <a:solidFill>
                <a:srgbClr val="0070C0"/>
              </a:solidFill>
            </a:endParaRPr>
          </a:p>
        </p:txBody>
      </p:sp>
      <p:sp>
        <p:nvSpPr>
          <p:cNvPr id="7" name="对角圆角矩形 6"/>
          <p:cNvSpPr/>
          <p:nvPr>
            <p:custDataLst>
              <p:tags r:id="rId1"/>
            </p:custDataLst>
          </p:nvPr>
        </p:nvSpPr>
        <p:spPr>
          <a:xfrm>
            <a:off x="2063750" y="188595"/>
            <a:ext cx="28409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495550" y="26035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620395"/>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423795" y="692785"/>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847850" y="1772920"/>
            <a:ext cx="8752205" cy="1818005"/>
          </a:xfrm>
        </p:spPr>
        <p:txBody>
          <a:bodyPr lIns="0" rIns="0">
            <a:normAutofit/>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创新破解难题。劳动成就梦想</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，谈谈你对在工作中通过钻研创新取得成就是如何认识的？</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P355</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粽子的的文化传承与创新</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如何利用商业创新传承与发扬优秀传统文化</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P365</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712085" y="3746500"/>
            <a:ext cx="3910330" cy="204978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6672580" y="3781425"/>
            <a:ext cx="3932555" cy="201422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custDataLst>
              <p:tags r:id="rId1"/>
            </p:custDataLst>
          </p:nvPr>
        </p:nvPicPr>
        <p:blipFill>
          <a:blip r:embed="rId2"/>
          <a:stretch>
            <a:fillRect/>
          </a:stretch>
        </p:blipFill>
        <p:spPr>
          <a:xfrm>
            <a:off x="3258185" y="809625"/>
            <a:ext cx="6451600" cy="5739130"/>
          </a:xfrm>
          <a:prstGeom prst="rect">
            <a:avLst/>
          </a:prstGeom>
          <a:noFill/>
          <a:ln>
            <a:noFill/>
          </a:ln>
        </p:spPr>
      </p:pic>
      <p:sp>
        <p:nvSpPr>
          <p:cNvPr id="4" name="对角圆角矩形 3"/>
          <p:cNvSpPr/>
          <p:nvPr>
            <p:custDataLst>
              <p:tags r:id="rId3"/>
            </p:custDataLst>
          </p:nvPr>
        </p:nvSpPr>
        <p:spPr>
          <a:xfrm>
            <a:off x="2135505" y="105283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5" name="文本框 4"/>
          <p:cNvSpPr txBox="1"/>
          <p:nvPr>
            <p:custDataLst>
              <p:tags r:id="rId4"/>
            </p:custDataLst>
          </p:nvPr>
        </p:nvSpPr>
        <p:spPr>
          <a:xfrm>
            <a:off x="2291715" y="1124585"/>
            <a:ext cx="248158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1630045"/>
          </a:xfrm>
          <a:prstGeom prst="rect">
            <a:avLst/>
          </a:prstGeom>
        </p:spPr>
        <p:txBody>
          <a:bodyPr>
            <a:spAutoFit/>
          </a:bodyPr>
          <a:lstStyle/>
          <a:p>
            <a:r>
              <a:rPr sz="2000" dirty="0"/>
              <a:t>1.了解创新与企业创新的含义与特征</a:t>
            </a:r>
            <a:endParaRPr sz="2000" dirty="0"/>
          </a:p>
          <a:p>
            <a:r>
              <a:rPr sz="2000" dirty="0"/>
              <a:t>2.掌握企业创新的主要内容</a:t>
            </a:r>
            <a:endParaRPr sz="2000" dirty="0"/>
          </a:p>
          <a:p>
            <a:r>
              <a:rPr sz="2000" dirty="0"/>
              <a:t>3.掌握管理创新的含义和主要内容</a:t>
            </a:r>
            <a:endParaRPr sz="2000" dirty="0"/>
          </a:p>
          <a:p>
            <a:r>
              <a:rPr sz="2000" dirty="0"/>
              <a:t>4.掌握技术创新战略的内涵与实施条件</a:t>
            </a:r>
            <a:endParaRPr sz="2000" dirty="0"/>
          </a:p>
          <a:p>
            <a:r>
              <a:rPr sz="2000" dirty="0"/>
              <a:t>5.了解商业模式创新的含义与特点</a:t>
            </a:r>
            <a:endParaRPr sz="2000" dirty="0"/>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48793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2063186" y="980256"/>
            <a:ext cx="8227641" cy="3528907"/>
            <a:chOff x="857" y="3482"/>
            <a:chExt cx="18910" cy="5980"/>
          </a:xfrm>
        </p:grpSpPr>
        <p:sp>
          <p:nvSpPr>
            <p:cNvPr id="10" name="TextBox 9"/>
            <p:cNvSpPr txBox="1"/>
            <p:nvPr/>
          </p:nvSpPr>
          <p:spPr>
            <a:xfrm>
              <a:off x="3670" y="3482"/>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434" y="3483"/>
              <a:ext cx="901" cy="584"/>
              <a:chOff x="1361269" y="2437479"/>
              <a:chExt cx="776835" cy="503036"/>
            </a:xfrm>
          </p:grpSpPr>
          <p:sp>
            <p:nvSpPr>
              <p:cNvPr id="4" name="矩形 3"/>
              <p:cNvSpPr/>
              <p:nvPr/>
            </p:nvSpPr>
            <p:spPr>
              <a:xfrm>
                <a:off x="1361269" y="2437527"/>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729610" y="2437479"/>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857" y="4459"/>
              <a:ext cx="13280"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1.能够制定管理创新的方案</a:t>
              </a:r>
              <a:endParaRPr sz="2000" dirty="0">
                <a:latin typeface="+mn-ea"/>
                <a:ea typeface="+mn-ea"/>
              </a:endParaRPr>
            </a:p>
            <a:p>
              <a:pPr>
                <a:lnSpc>
                  <a:spcPct val="150000"/>
                </a:lnSpc>
              </a:pPr>
              <a:r>
                <a:rPr sz="2000" dirty="0">
                  <a:latin typeface="+mn-ea"/>
                  <a:ea typeface="+mn-ea"/>
                </a:rPr>
                <a:t>2.能够制定技术创新的方案</a:t>
              </a:r>
              <a:endParaRPr sz="2000" dirty="0">
                <a:latin typeface="+mn-ea"/>
                <a:ea typeface="+mn-ea"/>
              </a:endParaRPr>
            </a:p>
            <a:p>
              <a:pPr>
                <a:lnSpc>
                  <a:spcPct val="150000"/>
                </a:lnSpc>
              </a:pPr>
              <a:r>
                <a:rPr sz="2000" dirty="0">
                  <a:latin typeface="+mn-ea"/>
                  <a:ea typeface="+mn-ea"/>
                </a:rPr>
                <a:t>3.能够运用互联网+思想进行商业模式创新。</a:t>
              </a:r>
              <a:endParaRPr sz="2000" dirty="0">
                <a:latin typeface="+mn-ea"/>
                <a:ea typeface="+mn-ea"/>
              </a:endParaRPr>
            </a:p>
          </p:txBody>
        </p:sp>
        <p:sp>
          <p:nvSpPr>
            <p:cNvPr id="49" name="Text Box 10"/>
            <p:cNvSpPr txBox="1">
              <a:spLocks noChangeArrowheads="1"/>
            </p:cNvSpPr>
            <p:nvPr/>
          </p:nvSpPr>
          <p:spPr bwMode="auto">
            <a:xfrm>
              <a:off x="14925" y="8642"/>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320280" y="17729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338414" y="377414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2106930" y="4509135"/>
            <a:ext cx="860425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1.深刻理解创新驱动发展战略，培养开拓进取、探寻真理的创新精神和坚持不懈、求真务实的创业精神</a:t>
            </a:r>
            <a:endParaRPr altLang="zh-CN" sz="2000" dirty="0">
              <a:latin typeface="+mn-ea"/>
              <a:ea typeface="+mn-ea"/>
            </a:endParaRPr>
          </a:p>
          <a:p>
            <a:pPr lvl="0">
              <a:lnSpc>
                <a:spcPct val="150000"/>
              </a:lnSpc>
            </a:pPr>
            <a:r>
              <a:rPr altLang="zh-CN" sz="2000" dirty="0">
                <a:latin typeface="+mn-ea"/>
                <a:ea typeface="+mn-ea"/>
              </a:rPr>
              <a:t>2.树立科学的创新创业观，主动适应国家发展、社会发展和人的全面发展需求，自觉遵循创新创业规律，积极投身创新创业实践</a:t>
            </a:r>
            <a:endParaRPr altLang="zh-CN" sz="2000" dirty="0">
              <a:latin typeface="+mn-ea"/>
              <a:ea typeface="+mn-ea"/>
            </a:endParaRPr>
          </a:p>
        </p:txBody>
      </p:sp>
      <p:sp>
        <p:nvSpPr>
          <p:cNvPr id="15" name="矩形 14"/>
          <p:cNvSpPr/>
          <p:nvPr/>
        </p:nvSpPr>
        <p:spPr bwMode="auto">
          <a:xfrm>
            <a:off x="2935316" y="3771932"/>
            <a:ext cx="190473" cy="344849"/>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060" y="3758329"/>
            <a:ext cx="66665" cy="344851"/>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企业创新概述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1628775"/>
            <a:ext cx="8600440" cy="1568450"/>
          </a:xfrm>
          <a:prstGeom prst="rect">
            <a:avLst/>
          </a:prstGeom>
          <a:noFill/>
        </p:spPr>
        <p:txBody>
          <a:bodyPr wrap="square" rtlCol="0" anchor="t">
            <a:spAutoFit/>
          </a:bodyPr>
          <a:p>
            <a:r>
              <a:rPr lang="en-US" altLang="zh-CN" sz="2400" b="1">
                <a:solidFill>
                  <a:schemeClr val="accent3"/>
                </a:solidFill>
              </a:rPr>
              <a:t>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创新是指以现有的思维模式提出有别于常规或常人思路的见解为导向,利用现有的知识和物质，在特定的环境中,本着理想化需要或为满足社会需求，而改进或创造新的事物、方法、元素、路径、环境，并能获得一定有益效果的行为。</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ph type="title" idx="4294967295"/>
            <p:custDataLst>
              <p:tags r:id="rId1"/>
            </p:custDataLst>
          </p:nvPr>
        </p:nvSpPr>
        <p:spPr>
          <a:xfrm>
            <a:off x="1775301" y="548643"/>
            <a:ext cx="5703887" cy="698820"/>
          </a:xfrm>
        </p:spPr>
        <p:txBody>
          <a:bodyPr/>
          <a:p>
            <a:pPr algn="l"/>
            <a:r>
              <a:rPr lang="zh-CN" altLang="en-US" sz="3200" b="1">
                <a:solidFill>
                  <a:schemeClr val="accent3"/>
                </a:solidFill>
                <a:sym typeface="+mn-ea"/>
              </a:rPr>
              <a:t>一、创新的含义与特征</a:t>
            </a:r>
            <a:endParaRPr lang="zh-CN" altLang="en-US" sz="3200" b="1">
              <a:solidFill>
                <a:schemeClr val="accent3"/>
              </a:solidFill>
              <a:sym typeface="+mn-ea"/>
            </a:endParaRPr>
          </a:p>
        </p:txBody>
      </p:sp>
      <p:sp>
        <p:nvSpPr>
          <p:cNvPr id="100" name="文本框 99"/>
          <p:cNvSpPr txBox="1"/>
          <p:nvPr/>
        </p:nvSpPr>
        <p:spPr>
          <a:xfrm>
            <a:off x="1703705"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（一）创新的含义</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2207895" y="4149090"/>
            <a:ext cx="2989580" cy="156845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价值性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变革性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超前性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动态性</a:t>
            </a:r>
            <a:r>
              <a:rPr lang="zh-CN" altLang="en-US" sz="2400" b="1">
                <a:solidFill>
                  <a:srgbClr val="FF0000"/>
                </a:solidFill>
              </a:rPr>
              <a:t> </a:t>
            </a:r>
            <a:endParaRPr lang="zh-CN" altLang="en-US" sz="2400" b="1">
              <a:solidFill>
                <a:srgbClr val="FF0000"/>
              </a:solidFill>
            </a:endParaRPr>
          </a:p>
        </p:txBody>
      </p:sp>
      <p:sp>
        <p:nvSpPr>
          <p:cNvPr id="5" name="文本框 4"/>
          <p:cNvSpPr txBox="1"/>
          <p:nvPr>
            <p:custDataLst>
              <p:tags r:id="rId3"/>
            </p:custDataLst>
          </p:nvPr>
        </p:nvSpPr>
        <p:spPr>
          <a:xfrm>
            <a:off x="1631950" y="342900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（二）创新的特征</a:t>
            </a:r>
            <a:endParaRPr lang="zh-CN" sz="2800" b="1">
              <a:solidFill>
                <a:srgbClr val="FF0000"/>
              </a:solidFill>
              <a:latin typeface="微软雅黑" panose="020B0503020204020204" pitchFamily="34" charset="-122"/>
              <a:ea typeface="微软雅黑" panose="020B0503020204020204" pitchFamily="34" charset="-122"/>
            </a:endParaRPr>
          </a:p>
        </p:txBody>
      </p:sp>
      <p:pic>
        <p:nvPicPr>
          <p:cNvPr id="4" name="图片 3"/>
          <p:cNvPicPr/>
          <p:nvPr>
            <p:custDataLst>
              <p:tags r:id="rId4"/>
            </p:custDataLst>
          </p:nvPr>
        </p:nvPicPr>
        <p:blipFill>
          <a:blip r:embed="rId5"/>
          <a:stretch>
            <a:fillRect/>
          </a:stretch>
        </p:blipFill>
        <p:spPr>
          <a:xfrm>
            <a:off x="5304155" y="3068955"/>
            <a:ext cx="4786630" cy="3104515"/>
          </a:xfrm>
          <a:prstGeom prst="rect">
            <a:avLst/>
          </a:prstGeom>
          <a:noFill/>
          <a:ln w="9525">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063750" y="1628775"/>
            <a:ext cx="8600440" cy="1568450"/>
          </a:xfrm>
          <a:prstGeom prst="rect">
            <a:avLst/>
          </a:prstGeom>
          <a:noFill/>
        </p:spPr>
        <p:txBody>
          <a:bodyPr wrap="square" rtlCol="0" anchor="t">
            <a:spAutoFit/>
          </a:bodyPr>
          <a:p>
            <a:r>
              <a:rPr lang="en-US" altLang="zh-CN" sz="2400" b="1">
                <a:solidFill>
                  <a:schemeClr val="accent3"/>
                </a:solidFill>
              </a:rPr>
              <a:t>      </a:t>
            </a:r>
            <a:r>
              <a:rPr lang="en-US" altLang="zh-CN"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企业由生产、采购、营销、服务、技术研发、财务、人力资源管理等职能部门组成，因而企业创新涵盖这些职能部门，企业创新包括产品创新、生产工艺创新、市场营销创新、企业文化创新、企业管理创新等。</a:t>
            </a:r>
            <a:endParaRPr lang="zh-CN" altLang="en-US" sz="24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ph type="title" idx="4294967295"/>
            <p:custDataLst>
              <p:tags r:id="rId1"/>
            </p:custDataLst>
          </p:nvPr>
        </p:nvSpPr>
        <p:spPr>
          <a:xfrm>
            <a:off x="1775301" y="548643"/>
            <a:ext cx="5703887" cy="698820"/>
          </a:xfrm>
        </p:spPr>
        <p:txBody>
          <a:bodyPr>
            <a:normAutofit/>
          </a:bodyPr>
          <a:p>
            <a:pPr algn="l"/>
            <a:r>
              <a:rPr lang="zh-CN" altLang="en-US" sz="3200" b="1">
                <a:solidFill>
                  <a:schemeClr val="accent3"/>
                </a:solidFill>
                <a:sym typeface="+mn-ea"/>
              </a:rPr>
              <a:t>二、企业创新的含义与特征</a:t>
            </a:r>
            <a:endParaRPr lang="zh-CN" altLang="en-US" sz="3200" b="1">
              <a:solidFill>
                <a:schemeClr val="accent3"/>
              </a:solidFill>
              <a:sym typeface="+mn-ea"/>
            </a:endParaRPr>
          </a:p>
        </p:txBody>
      </p:sp>
      <p:sp>
        <p:nvSpPr>
          <p:cNvPr id="100" name="文本框 99"/>
          <p:cNvSpPr txBox="1"/>
          <p:nvPr/>
        </p:nvSpPr>
        <p:spPr>
          <a:xfrm>
            <a:off x="1703705" y="1124585"/>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（一）企业创新的含义</a:t>
            </a:r>
            <a:endParaRPr lang="zh-CN" sz="2800" b="1">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2207895" y="4149090"/>
            <a:ext cx="2989580" cy="1568450"/>
          </a:xfrm>
          <a:prstGeom prst="rect">
            <a:avLst/>
          </a:prstGeom>
          <a:noFill/>
        </p:spPr>
        <p:txBody>
          <a:bodyPr wrap="square" rtlCol="0" anchor="t">
            <a:spAutoFit/>
          </a:bodyPr>
          <a:p>
            <a:r>
              <a:rPr lang="en-US" altLang="zh-CN" sz="2400" b="1">
                <a:solidFill>
                  <a:schemeClr val="accent3"/>
                </a:solidFill>
              </a:rPr>
              <a:t>           </a:t>
            </a:r>
            <a:r>
              <a:rPr lang="zh-CN" altLang="en-US" sz="2400" b="1">
                <a:solidFill>
                  <a:schemeClr val="accent3"/>
                </a:solidFill>
              </a:rPr>
              <a:t>多维性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时效性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sz="2400" b="1">
                <a:solidFill>
                  <a:schemeClr val="accent3"/>
                </a:solidFill>
              </a:rPr>
              <a:t>层次</a:t>
            </a:r>
            <a:r>
              <a:rPr lang="zh-CN" altLang="en-US" sz="2400" b="1">
                <a:solidFill>
                  <a:schemeClr val="accent3"/>
                </a:solidFill>
              </a:rPr>
              <a:t>性</a:t>
            </a:r>
            <a:endParaRPr lang="zh-CN" altLang="en-US" sz="2400" b="1">
              <a:solidFill>
                <a:schemeClr val="accent3"/>
              </a:solidFill>
            </a:endParaRPr>
          </a:p>
          <a:p>
            <a:r>
              <a:rPr lang="zh-CN" altLang="en-US" sz="2400" b="1">
                <a:solidFill>
                  <a:schemeClr val="accent3"/>
                </a:solidFill>
              </a:rPr>
              <a:t> </a:t>
            </a:r>
            <a:r>
              <a:rPr lang="en-US" altLang="zh-CN" sz="2400" b="1">
                <a:solidFill>
                  <a:schemeClr val="accent3"/>
                </a:solidFill>
              </a:rPr>
              <a:t>          </a:t>
            </a:r>
            <a:r>
              <a:rPr lang="zh-CN" altLang="en-US" sz="2400" b="1">
                <a:solidFill>
                  <a:schemeClr val="accent3"/>
                </a:solidFill>
              </a:rPr>
              <a:t>战略性</a:t>
            </a:r>
            <a:r>
              <a:rPr lang="zh-CN" altLang="en-US" sz="2400" b="1">
                <a:solidFill>
                  <a:srgbClr val="FF0000"/>
                </a:solidFill>
              </a:rPr>
              <a:t> </a:t>
            </a:r>
            <a:endParaRPr lang="zh-CN" altLang="en-US" sz="2400" b="1">
              <a:solidFill>
                <a:srgbClr val="FF0000"/>
              </a:solidFill>
            </a:endParaRPr>
          </a:p>
        </p:txBody>
      </p:sp>
      <p:sp>
        <p:nvSpPr>
          <p:cNvPr id="5" name="文本框 4"/>
          <p:cNvSpPr txBox="1"/>
          <p:nvPr>
            <p:custDataLst>
              <p:tags r:id="rId3"/>
            </p:custDataLst>
          </p:nvPr>
        </p:nvSpPr>
        <p:spPr>
          <a:xfrm>
            <a:off x="1631950" y="3429000"/>
            <a:ext cx="5080000" cy="521970"/>
          </a:xfrm>
          <a:prstGeom prst="rect">
            <a:avLst/>
          </a:prstGeom>
          <a:noFill/>
          <a:ln w="9525">
            <a:noFill/>
          </a:ln>
        </p:spPr>
        <p:txBody>
          <a:bodyPr>
            <a:spAutoFit/>
          </a:bodyPr>
          <a:p>
            <a:pPr indent="0"/>
            <a:r>
              <a:rPr lang="zh-CN" sz="2800" b="1">
                <a:solidFill>
                  <a:srgbClr val="FF0000"/>
                </a:solidFill>
                <a:latin typeface="微软雅黑" panose="020B0503020204020204" pitchFamily="34" charset="-122"/>
                <a:ea typeface="微软雅黑" panose="020B0503020204020204" pitchFamily="34" charset="-122"/>
              </a:rPr>
              <a:t>（二）企业创新的特征</a:t>
            </a:r>
            <a:endParaRPr lang="zh-CN" sz="2800" b="1">
              <a:solidFill>
                <a:srgbClr val="FF0000"/>
              </a:solidFill>
              <a:latin typeface="微软雅黑" panose="020B0503020204020204" pitchFamily="34" charset="-122"/>
              <a:ea typeface="微软雅黑" panose="020B0503020204020204" pitchFamily="34" charset="-122"/>
            </a:endParaRPr>
          </a:p>
        </p:txBody>
      </p:sp>
      <p:pic>
        <p:nvPicPr>
          <p:cNvPr id="101" name="图片 100"/>
          <p:cNvPicPr/>
          <p:nvPr>
            <p:custDataLst>
              <p:tags r:id="rId4"/>
            </p:custDataLst>
          </p:nvPr>
        </p:nvPicPr>
        <p:blipFill>
          <a:blip r:embed="rId5"/>
          <a:stretch>
            <a:fillRect/>
          </a:stretch>
        </p:blipFill>
        <p:spPr>
          <a:xfrm>
            <a:off x="6024245" y="3356610"/>
            <a:ext cx="4239260" cy="2651760"/>
          </a:xfrm>
          <a:prstGeom prst="rect">
            <a:avLst/>
          </a:prstGeom>
          <a:noFill/>
          <a:ln w="9525">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1" name="文本占位符 7170"/>
          <p:cNvSpPr>
            <a:spLocks noGrp="1"/>
          </p:cNvSpPr>
          <p:nvPr>
            <p:custDataLst>
              <p:tags r:id="rId1"/>
            </p:custDataLst>
          </p:nvPr>
        </p:nvSpPr>
        <p:spPr>
          <a:xfrm>
            <a:off x="2207895" y="1556385"/>
            <a:ext cx="3168015" cy="3705225"/>
          </a:xfrm>
          <a:prstGeom prst="rect">
            <a:avLst/>
          </a:prstGeom>
          <a:noFill/>
          <a:ln w="9525">
            <a:noFill/>
          </a:ln>
        </p:spPr>
        <p:txBody>
          <a:bodyPr/>
          <a:lstStyle>
            <a:lvl1pPr marL="469900" lvl="0" indent="-46990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3000" b="0" i="0" u="none" kern="1200" baseline="0">
                <a:solidFill>
                  <a:srgbClr val="000000"/>
                </a:solidFill>
                <a:latin typeface="Verdana" panose="020B0604030504040204" charset="0"/>
                <a:ea typeface="宋体" panose="02010600030101010101" pitchFamily="2" charset="-122"/>
                <a:cs typeface="+mn-ea"/>
              </a:defRPr>
            </a:lvl1pPr>
            <a:lvl2pPr marL="908050" lvl="1" indent="-436245"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600" b="0" i="0" u="none" kern="1200" baseline="0">
                <a:solidFill>
                  <a:srgbClr val="000000"/>
                </a:solidFill>
                <a:latin typeface="Verdana" panose="020B0604030504040204" charset="0"/>
                <a:ea typeface="宋体" panose="02010600030101010101" pitchFamily="2" charset="-122"/>
                <a:cs typeface="+mn-ea"/>
              </a:defRPr>
            </a:lvl2pPr>
            <a:lvl3pPr marL="1304925" lvl="2" indent="-39497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o"/>
              <a:defRPr sz="2300" b="0" i="0" u="none" kern="1200" baseline="0">
                <a:solidFill>
                  <a:srgbClr val="000000"/>
                </a:solidFill>
                <a:latin typeface="Verdana" panose="020B0604030504040204" charset="0"/>
                <a:ea typeface="宋体" panose="02010600030101010101" pitchFamily="2" charset="-122"/>
                <a:cs typeface="+mn-ea"/>
              </a:defRPr>
            </a:lvl3pPr>
            <a:lvl4pPr marL="1694180" lvl="3" indent="-387350" algn="l" defTabSz="914400" rtl="0" eaLnBrk="1" fontAlgn="base" latinLnBrk="0" hangingPunct="1">
              <a:lnSpc>
                <a:spcPct val="100000"/>
              </a:lnSpc>
              <a:spcBef>
                <a:spcPct val="20000"/>
              </a:spcBef>
              <a:spcAft>
                <a:spcPct val="0"/>
              </a:spcAft>
              <a:buClr>
                <a:srgbClr val="CC0000"/>
              </a:buClr>
              <a:buFont typeface="Wingdings" panose="05000000000000000000" pitchFamily="2" charset="2"/>
              <a:buChar char="n"/>
              <a:defRPr sz="2000" b="0" i="0" u="none" kern="1200" baseline="0">
                <a:solidFill>
                  <a:srgbClr val="000000"/>
                </a:solidFill>
                <a:latin typeface="Verdana" panose="020B0604030504040204" charset="0"/>
                <a:ea typeface="宋体" panose="02010600030101010101" pitchFamily="2" charset="-122"/>
                <a:cs typeface="+mn-ea"/>
              </a:defRPr>
            </a:lvl4pPr>
            <a:lvl5pPr marL="2094230" lvl="4" indent="-39878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5pPr>
            <a:lvl6pPr marL="2514600" lvl="5"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6pPr>
            <a:lvl7pPr marL="2971800" lvl="6"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7pPr>
            <a:lvl8pPr marL="3429000" lvl="7"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8pPr>
            <a:lvl9pPr marL="3886200" lvl="8" indent="-228600" algn="l" defTabSz="914400" rtl="0" eaLnBrk="1" fontAlgn="base" latinLnBrk="0" hangingPunct="1">
              <a:lnSpc>
                <a:spcPct val="100000"/>
              </a:lnSpc>
              <a:spcBef>
                <a:spcPct val="25000"/>
              </a:spcBef>
              <a:spcAft>
                <a:spcPct val="0"/>
              </a:spcAft>
              <a:buClr>
                <a:srgbClr val="CC0000"/>
              </a:buClr>
              <a:buFont typeface="Wingdings" panose="05000000000000000000" pitchFamily="2" charset="2"/>
              <a:buChar char="§"/>
              <a:defRPr sz="2000" b="0" i="0" u="none" kern="1200" baseline="0">
                <a:solidFill>
                  <a:srgbClr val="000000"/>
                </a:solidFill>
                <a:latin typeface="Verdana" panose="020B0604030504040204" charset="0"/>
                <a:ea typeface="宋体" panose="02010600030101010101" pitchFamily="2" charset="-122"/>
                <a:cs typeface="+mn-ea"/>
              </a:defRPr>
            </a:lvl9pPr>
          </a:lstStyle>
          <a:p>
            <a:pPr marL="103505" indent="0" algn="just">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观念创新</a:t>
            </a:r>
            <a:endPar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组织创新</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战略创新</a:t>
            </a:r>
            <a:endPar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、制度</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创新</a:t>
            </a:r>
            <a:endParaRPr lang="zh-CN" altLang="en-US" sz="2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indent="0" algn="just">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人力资源创新</a:t>
            </a: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algn="just">
              <a:buSzTx/>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6、技术创新</a:t>
            </a:r>
            <a:endPar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103505" algn="just">
              <a:buSzTx/>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7、产品创新</a:t>
            </a:r>
            <a:endPar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103505" algn="just">
              <a:buSzTx/>
              <a:buNone/>
            </a:pPr>
            <a:r>
              <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8、文化创新</a:t>
            </a:r>
            <a:endParaRPr lang="en-US" altLang="zh-CN" sz="2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95714" name="Rectangle 2"/>
          <p:cNvSpPr>
            <a:spLocks noGrp="1" noChangeArrowheads="1"/>
          </p:cNvSpPr>
          <p:nvPr>
            <p:ph type="title" idx="4294967295"/>
            <p:custDataLst>
              <p:tags r:id="rId2"/>
            </p:custDataLst>
          </p:nvPr>
        </p:nvSpPr>
        <p:spPr>
          <a:xfrm>
            <a:off x="1775301" y="548643"/>
            <a:ext cx="5703887" cy="698820"/>
          </a:xfrm>
        </p:spPr>
        <p:txBody>
          <a:bodyPr>
            <a:normAutofit/>
          </a:bodyPr>
          <a:p>
            <a:pPr algn="l"/>
            <a:r>
              <a:rPr lang="zh-CN" altLang="en-US" sz="3200" b="1">
                <a:solidFill>
                  <a:schemeClr val="accent3"/>
                </a:solidFill>
                <a:sym typeface="+mn-ea"/>
              </a:rPr>
              <a:t>三、企业创新的内容</a:t>
            </a:r>
            <a:endParaRPr lang="zh-CN" altLang="en-US" sz="3200" b="1">
              <a:solidFill>
                <a:schemeClr val="accent3"/>
              </a:solidFill>
              <a:sym typeface="+mn-ea"/>
            </a:endParaRPr>
          </a:p>
        </p:txBody>
      </p:sp>
      <p:pic>
        <p:nvPicPr>
          <p:cNvPr id="3" name="图片 2"/>
          <p:cNvPicPr>
            <a:picLocks noChangeAspect="1"/>
          </p:cNvPicPr>
          <p:nvPr>
            <p:custDataLst>
              <p:tags r:id="rId3"/>
            </p:custDataLst>
          </p:nvPr>
        </p:nvPicPr>
        <p:blipFill>
          <a:blip r:embed="rId4"/>
          <a:stretch>
            <a:fillRect/>
          </a:stretch>
        </p:blipFill>
        <p:spPr>
          <a:xfrm>
            <a:off x="5592445" y="3779520"/>
            <a:ext cx="4953635" cy="2044700"/>
          </a:xfrm>
          <a:prstGeom prst="rect">
            <a:avLst/>
          </a:prstGeom>
        </p:spPr>
      </p:pic>
      <p:pic>
        <p:nvPicPr>
          <p:cNvPr id="102" name="图片 101"/>
          <p:cNvPicPr/>
          <p:nvPr>
            <p:custDataLst>
              <p:tags r:id="rId5"/>
            </p:custDataLst>
          </p:nvPr>
        </p:nvPicPr>
        <p:blipFill>
          <a:blip r:embed="rId6"/>
          <a:stretch>
            <a:fillRect/>
          </a:stretch>
        </p:blipFill>
        <p:spPr>
          <a:xfrm>
            <a:off x="5593715" y="1615440"/>
            <a:ext cx="4952365" cy="208534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171">
                                            <p:txEl>
                                              <p:charRg st="0" end="17"/>
                                            </p:txEl>
                                          </p:spTgt>
                                        </p:tgtEl>
                                        <p:attrNameLst>
                                          <p:attrName>style.visibility</p:attrName>
                                        </p:attrNameLst>
                                      </p:cBhvr>
                                      <p:to>
                                        <p:strVal val="visible"/>
                                      </p:to>
                                    </p:set>
                                    <p:anim calcmode="lin" valueType="num">
                                      <p:cBhvr additive="base">
                                        <p:cTn id="7" dur="500" fill="hold"/>
                                        <p:tgtEl>
                                          <p:spTgt spid="7171">
                                            <p:txEl>
                                              <p:charRg st="0" end="17"/>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charRg st="0" end="17"/>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1">
                                            <p:txEl>
                                              <p:charRg st="17" end="32"/>
                                            </p:txEl>
                                          </p:spTgt>
                                        </p:tgtEl>
                                        <p:attrNameLst>
                                          <p:attrName>style.visibility</p:attrName>
                                        </p:attrNameLst>
                                      </p:cBhvr>
                                      <p:to>
                                        <p:strVal val="visible"/>
                                      </p:to>
                                    </p:set>
                                    <p:anim calcmode="lin" valueType="num">
                                      <p:cBhvr additive="base">
                                        <p:cTn id="13" dur="500" fill="hold"/>
                                        <p:tgtEl>
                                          <p:spTgt spid="7171">
                                            <p:txEl>
                                              <p:charRg st="17" end="3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charRg st="17" end="3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171">
                                            <p:txEl>
                                              <p:charRg st="2" end="2"/>
                                            </p:txEl>
                                          </p:spTgt>
                                        </p:tgtEl>
                                        <p:attrNameLst>
                                          <p:attrName>style.visibility</p:attrName>
                                        </p:attrNameLst>
                                      </p:cBhvr>
                                      <p:to>
                                        <p:strVal val="visible"/>
                                      </p:to>
                                    </p:set>
                                    <p:anim calcmode="lin" valueType="num">
                                      <p:cBhvr additive="base">
                                        <p:cTn id="19" dur="500" fill="hold"/>
                                        <p:tgtEl>
                                          <p:spTgt spid="7171">
                                            <p:txEl>
                                              <p:char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171">
                                            <p:txEl>
                                              <p:charRg st="51" end="73"/>
                                            </p:txEl>
                                          </p:spTgt>
                                        </p:tgtEl>
                                        <p:attrNameLst>
                                          <p:attrName>style.visibility</p:attrName>
                                        </p:attrNameLst>
                                      </p:cBhvr>
                                      <p:to>
                                        <p:strVal val="visible"/>
                                      </p:to>
                                    </p:set>
                                    <p:anim calcmode="lin" valueType="num">
                                      <p:cBhvr additive="base">
                                        <p:cTn id="25" dur="500" fill="hold"/>
                                        <p:tgtEl>
                                          <p:spTgt spid="7171">
                                            <p:txEl>
                                              <p:charRg st="51" end="7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charRg st="51" end="7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管理创新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3"/>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MH" val="20161028152942"/>
  <p:tag name="MH_LIBRARY" val="GRAPHIC"/>
  <p:tag name="MH_ORDER" val="TextBox 13"/>
</p:tagLst>
</file>

<file path=ppt/tags/tag24.xml><?xml version="1.0" encoding="utf-8"?>
<p:tagLst xmlns:p="http://schemas.openxmlformats.org/presentationml/2006/main">
  <p:tag name="MH" val="20161028152942"/>
  <p:tag name="MH_LIBRARY" val="GRAPHIC"/>
  <p:tag name="MH_ORDER" val="TextBox 14"/>
</p:tagLst>
</file>

<file path=ppt/tags/tag25.xml><?xml version="1.0" encoding="utf-8"?>
<p:tagLst xmlns:p="http://schemas.openxmlformats.org/presentationml/2006/main">
  <p:tag name="MH" val="20161028152942"/>
  <p:tag name="MH_LIBRARY" val="GRAPHIC"/>
  <p:tag name="MH_ORDER" val="Straight Connector 15"/>
</p:tagLst>
</file>

<file path=ppt/tags/tag26.xml><?xml version="1.0" encoding="utf-8"?>
<p:tagLst xmlns:p="http://schemas.openxmlformats.org/presentationml/2006/main">
  <p:tag name="MH" val="20161028152942"/>
  <p:tag name="MH_LIBRARY" val="GRAPHIC"/>
  <p:tag name="MH_ORDER" val="TextBox 13"/>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MH" val="20161028152942"/>
  <p:tag name="MH_LIBRARY" val="GRAPHIC"/>
  <p:tag name="MH_ORDER" val="TextBox 13"/>
</p:tagLst>
</file>

<file path=ppt/tags/tag44.xml><?xml version="1.0" encoding="utf-8"?>
<p:tagLst xmlns:p="http://schemas.openxmlformats.org/presentationml/2006/main">
  <p:tag name="MH" val="20161028152942"/>
  <p:tag name="MH_LIBRARY" val="GRAPHIC"/>
  <p:tag name="MH_ORDER" val="TextBox 14"/>
</p:tagLst>
</file>

<file path=ppt/tags/tag45.xml><?xml version="1.0" encoding="utf-8"?>
<p:tagLst xmlns:p="http://schemas.openxmlformats.org/presentationml/2006/main">
  <p:tag name="MH" val="20161028152942"/>
  <p:tag name="MH_LIBRARY" val="GRAPHIC"/>
  <p:tag name="MH_ORDER" val="Straight Connector 15"/>
</p:tagLst>
</file>

<file path=ppt/tags/tag46.xml><?xml version="1.0" encoding="utf-8"?>
<p:tagLst xmlns:p="http://schemas.openxmlformats.org/presentationml/2006/main">
  <p:tag name="MH" val="20161028152942"/>
  <p:tag name="MH_LIBRARY" val="GRAPHIC"/>
  <p:tag name="MH_ORDER" val="TextBox 13"/>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REFSHAPE" val="808719020"/>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MH" val="20161028152942"/>
  <p:tag name="MH_LIBRARY" val="GRAPHIC"/>
  <p:tag name="MH_ORDER" val="TextBox 13"/>
</p:tagLst>
</file>

<file path=ppt/tags/tag65.xml><?xml version="1.0" encoding="utf-8"?>
<p:tagLst xmlns:p="http://schemas.openxmlformats.org/presentationml/2006/main">
  <p:tag name="MH" val="20161028152942"/>
  <p:tag name="MH_LIBRARY" val="GRAPHIC"/>
  <p:tag name="MH_ORDER" val="TextBox 14"/>
</p:tagLst>
</file>

<file path=ppt/tags/tag66.xml><?xml version="1.0" encoding="utf-8"?>
<p:tagLst xmlns:p="http://schemas.openxmlformats.org/presentationml/2006/main">
  <p:tag name="MH" val="20161028152942"/>
  <p:tag name="MH_LIBRARY" val="GRAPHIC"/>
  <p:tag name="MH_ORDER" val="Straight Connector 15"/>
</p:tagLst>
</file>

<file path=ppt/tags/tag67.xml><?xml version="1.0" encoding="utf-8"?>
<p:tagLst xmlns:p="http://schemas.openxmlformats.org/presentationml/2006/main">
  <p:tag name="MH" val="20161028152942"/>
  <p:tag name="MH_LIBRARY" val="GRAPHIC"/>
  <p:tag name="MH_ORDER" val="TextBox 13"/>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1028152942"/>
  <p:tag name="MH_LIBRARY" val="GRAPHIC"/>
  <p:tag name="MH_ORDER" val="TextBox 13"/>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MH" val="20161031110627"/>
  <p:tag name="MH_LIBRARY" val="GRAPHIC"/>
  <p:tag name="MH_TYPE" val="Text"/>
  <p:tag name="MH_ORDER" val="1"/>
</p:tagLst>
</file>

<file path=ppt/tags/tag79.xml><?xml version="1.0" encoding="utf-8"?>
<p:tagLst xmlns:p="http://schemas.openxmlformats.org/presentationml/2006/main">
  <p:tag name="MH" val="20161031110627"/>
  <p:tag name="MH_LIBRARY" val="GRAPHIC"/>
  <p:tag name="MH_TYPE" val="Other"/>
  <p:tag name="MH_ORDER" val="2"/>
</p:tagLst>
</file>

<file path=ppt/tags/tag8.xml><?xml version="1.0" encoding="utf-8"?>
<p:tagLst xmlns:p="http://schemas.openxmlformats.org/presentationml/2006/main">
  <p:tag name="MH" val="20161028152942"/>
  <p:tag name="MH_LIBRARY" val="GRAPHIC"/>
  <p:tag name="MH_ORDER" val="TextBox 14"/>
</p:tagLst>
</file>

<file path=ppt/tags/tag80.xml><?xml version="1.0" encoding="utf-8"?>
<p:tagLst xmlns:p="http://schemas.openxmlformats.org/presentationml/2006/main">
  <p:tag name="MH" val="20161031110627"/>
  <p:tag name="MH_LIBRARY" val="GRAPHIC"/>
  <p:tag name="MH_TYPE" val="Other"/>
  <p:tag name="MH_ORDER" val="3"/>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PP_MARK_KEY" val="5c3ce29f-b84f-4ae2-b3a1-7467817fbd2b"/>
  <p:tag name="COMMONDATA" val="eyJoZGlkIjoiYzkxNzRmZjM3YjY4NTZlNDFhNWRmN2JjNWZhMDlhYjYifQ=="/>
</p:tagLst>
</file>

<file path=ppt/tags/tag9.xml><?xml version="1.0" encoding="utf-8"?>
<p:tagLst xmlns:p="http://schemas.openxmlformats.org/presentationml/2006/main">
  <p:tag name="MH" val="20161028152942"/>
  <p:tag name="MH_LIBRARY" val="GRAPHIC"/>
  <p:tag name="MH_ORDER" val="Straight Connector 15"/>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3520</Words>
  <Application>WPS 演示</Application>
  <PresentationFormat>宽屏</PresentationFormat>
  <Paragraphs>274</Paragraphs>
  <Slides>29</Slides>
  <Notes>10</Notes>
  <HiddenSlides>0</HiddenSlides>
  <MMClips>0</MMClips>
  <ScaleCrop>false</ScaleCrop>
  <HeadingPairs>
    <vt:vector size="6" baseType="variant">
      <vt:variant>
        <vt:lpstr>已用的字体</vt:lpstr>
      </vt:variant>
      <vt:variant>
        <vt:i4>24</vt:i4>
      </vt:variant>
      <vt:variant>
        <vt:lpstr>主题</vt:lpstr>
      </vt:variant>
      <vt:variant>
        <vt:i4>2</vt:i4>
      </vt:variant>
      <vt:variant>
        <vt:lpstr>幻灯片标题</vt:lpstr>
      </vt:variant>
      <vt:variant>
        <vt:i4>29</vt:i4>
      </vt:variant>
    </vt:vector>
  </HeadingPairs>
  <TitlesOfParts>
    <vt:vector size="55"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Verdana</vt:lpstr>
      <vt:lpstr>Calibri</vt:lpstr>
      <vt:lpstr>Arial Unicode MS</vt:lpstr>
      <vt:lpstr>等线 Light</vt:lpstr>
      <vt:lpstr>Calibri Light</vt:lpstr>
      <vt:lpstr>等线</vt:lpstr>
      <vt:lpstr>Wingdings 2</vt:lpstr>
      <vt:lpstr>幼圆</vt:lpstr>
      <vt:lpstr>Calibri</vt:lpstr>
      <vt:lpstr>Arial Black</vt:lpstr>
      <vt:lpstr>MingLiU-ExtB</vt:lpstr>
      <vt:lpstr>Office 主题​​</vt:lpstr>
      <vt:lpstr>1_Office 主题​​</vt:lpstr>
      <vt:lpstr>PowerPoint 演示文稿</vt:lpstr>
      <vt:lpstr>PowerPoint 演示文稿</vt:lpstr>
      <vt:lpstr>PowerPoint 演示文稿</vt:lpstr>
      <vt:lpstr>PowerPoint 演示文稿</vt:lpstr>
      <vt:lpstr>PowerPoint 演示文稿</vt:lpstr>
      <vt:lpstr>一、创新的含义与特征</vt:lpstr>
      <vt:lpstr>二、企业创新的含义与特征</vt:lpstr>
      <vt:lpstr>三、企业创新的内容</vt:lpstr>
      <vt:lpstr>PowerPoint 演示文稿</vt:lpstr>
      <vt:lpstr>PowerPoint 演示文稿</vt:lpstr>
      <vt:lpstr>　　迈克尔·波特在其《竞争战略》一书中曾提到，一个产业内部的竞争状况，取决于五种竞争力量，这五种竞争力量共同决定了产业的竞争强度和赢利性。这五种竞争力量分别是：同行业竞争者间的竞争、潜在竞争对手的威胁、替代产品（或服务）的威胁、供应商的讨价还价能力、顾客的讨价还价能力。这就是人们常说的产业竞争力的“五种力量模型”，简称“五力模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233</cp:revision>
  <dcterms:created xsi:type="dcterms:W3CDTF">2008-09-30T13:12:00Z</dcterms:created>
  <dcterms:modified xsi:type="dcterms:W3CDTF">2024-01-18T11:45:52Z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