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7" r:id="rId4"/>
  </p:sldMasterIdLst>
  <p:notesMasterIdLst>
    <p:notesMasterId r:id="rId6"/>
  </p:notesMasterIdLst>
  <p:handoutMasterIdLst>
    <p:handoutMasterId r:id="rId64"/>
  </p:handoutMasterIdLst>
  <p:sldIdLst>
    <p:sldId id="1567" r:id="rId5"/>
    <p:sldId id="949" r:id="rId7"/>
    <p:sldId id="593" r:id="rId8"/>
    <p:sldId id="594" r:id="rId9"/>
    <p:sldId id="717" r:id="rId10"/>
    <p:sldId id="1298" r:id="rId11"/>
    <p:sldId id="1335" r:id="rId12"/>
    <p:sldId id="1338" r:id="rId13"/>
    <p:sldId id="1451" r:id="rId14"/>
    <p:sldId id="1454" r:id="rId15"/>
    <p:sldId id="1452" r:id="rId16"/>
    <p:sldId id="1456" r:id="rId17"/>
    <p:sldId id="1457" r:id="rId18"/>
    <p:sldId id="1455" r:id="rId19"/>
    <p:sldId id="1459" r:id="rId20"/>
    <p:sldId id="1460" r:id="rId21"/>
    <p:sldId id="1461" r:id="rId22"/>
    <p:sldId id="1462" r:id="rId23"/>
    <p:sldId id="1463" r:id="rId24"/>
    <p:sldId id="1337" r:id="rId25"/>
    <p:sldId id="1547" r:id="rId26"/>
    <p:sldId id="1548" r:id="rId27"/>
    <p:sldId id="1508" r:id="rId28"/>
    <p:sldId id="1509" r:id="rId29"/>
    <p:sldId id="1577" r:id="rId30"/>
    <p:sldId id="1579" r:id="rId31"/>
    <p:sldId id="1580" r:id="rId32"/>
    <p:sldId id="1578" r:id="rId33"/>
    <p:sldId id="1549" r:id="rId34"/>
    <p:sldId id="1550" r:id="rId35"/>
    <p:sldId id="1551" r:id="rId36"/>
    <p:sldId id="1553" r:id="rId37"/>
    <p:sldId id="1571" r:id="rId38"/>
    <p:sldId id="1572" r:id="rId39"/>
    <p:sldId id="1573" r:id="rId40"/>
    <p:sldId id="1582" r:id="rId41"/>
    <p:sldId id="1574" r:id="rId42"/>
    <p:sldId id="1575" r:id="rId43"/>
    <p:sldId id="1581" r:id="rId44"/>
    <p:sldId id="1583" r:id="rId45"/>
    <p:sldId id="1584" r:id="rId46"/>
    <p:sldId id="1615" r:id="rId47"/>
    <p:sldId id="1616" r:id="rId48"/>
    <p:sldId id="1569" r:id="rId49"/>
    <p:sldId id="1617" r:id="rId50"/>
    <p:sldId id="1618" r:id="rId51"/>
    <p:sldId id="1619" r:id="rId52"/>
    <p:sldId id="1620" r:id="rId53"/>
    <p:sldId id="1621" r:id="rId54"/>
    <p:sldId id="1622" r:id="rId55"/>
    <p:sldId id="1623" r:id="rId56"/>
    <p:sldId id="1624" r:id="rId57"/>
    <p:sldId id="1625" r:id="rId58"/>
    <p:sldId id="708" r:id="rId59"/>
    <p:sldId id="1565" r:id="rId60"/>
    <p:sldId id="1564" r:id="rId61"/>
    <p:sldId id="1563" r:id="rId62"/>
    <p:sldId id="715" r:id="rId63"/>
  </p:sldIdLst>
  <p:sldSz cx="12192000" cy="6858000"/>
  <p:notesSz cx="6858000" cy="9144000"/>
  <p:custDataLst>
    <p:tags r:id="rId6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567"/>
            <p14:sldId id="949"/>
            <p14:sldId id="593"/>
            <p14:sldId id="594"/>
            <p14:sldId id="717"/>
            <p14:sldId id="1298"/>
            <p14:sldId id="1335"/>
            <p14:sldId id="1338"/>
            <p14:sldId id="1451"/>
            <p14:sldId id="1454"/>
            <p14:sldId id="1452"/>
            <p14:sldId id="1456"/>
            <p14:sldId id="1457"/>
            <p14:sldId id="1455"/>
            <p14:sldId id="1459"/>
            <p14:sldId id="1460"/>
            <p14:sldId id="1461"/>
            <p14:sldId id="1462"/>
            <p14:sldId id="1463"/>
            <p14:sldId id="1337"/>
            <p14:sldId id="1547"/>
            <p14:sldId id="1548"/>
            <p14:sldId id="1508"/>
            <p14:sldId id="1509"/>
            <p14:sldId id="1577"/>
            <p14:sldId id="1579"/>
            <p14:sldId id="1580"/>
            <p14:sldId id="1578"/>
            <p14:sldId id="1549"/>
            <p14:sldId id="1550"/>
            <p14:sldId id="1551"/>
            <p14:sldId id="1553"/>
            <p14:sldId id="1571"/>
            <p14:sldId id="1572"/>
            <p14:sldId id="1573"/>
            <p14:sldId id="1582"/>
            <p14:sldId id="1574"/>
            <p14:sldId id="1575"/>
            <p14:sldId id="1581"/>
            <p14:sldId id="1583"/>
            <p14:sldId id="1584"/>
            <p14:sldId id="1615"/>
            <p14:sldId id="1616"/>
            <p14:sldId id="1569"/>
            <p14:sldId id="1617"/>
            <p14:sldId id="1618"/>
            <p14:sldId id="1619"/>
            <p14:sldId id="1620"/>
            <p14:sldId id="1621"/>
            <p14:sldId id="1622"/>
            <p14:sldId id="1623"/>
            <p14:sldId id="1624"/>
            <p14:sldId id="1625"/>
            <p14:sldId id="708"/>
            <p14:sldId id="1565"/>
            <p14:sldId id="1564"/>
            <p14:sldId id="1563"/>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14" userDrawn="1">
          <p15:clr>
            <a:srgbClr val="A4A3A4"/>
          </p15:clr>
        </p15:guide>
        <p15:guide id="2" pos="385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 id="2" name="作者" initials="A" lastIdx="0" clrIdx="1"/>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214"/>
        <p:guide pos="3854"/>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9" Type="http://schemas.openxmlformats.org/officeDocument/2006/relationships/tags" Target="tags/tag97.xml"/><Relationship Id="rId68" Type="http://schemas.openxmlformats.org/officeDocument/2006/relationships/commentAuthors" Target="commentAuthors.xml"/><Relationship Id="rId67" Type="http://schemas.openxmlformats.org/officeDocument/2006/relationships/tableStyles" Target="tableStyles.xml"/><Relationship Id="rId66" Type="http://schemas.openxmlformats.org/officeDocument/2006/relationships/viewProps" Target="viewProps.xml"/><Relationship Id="rId65" Type="http://schemas.openxmlformats.org/officeDocument/2006/relationships/presProps" Target="presProps.xml"/><Relationship Id="rId64" Type="http://schemas.openxmlformats.org/officeDocument/2006/relationships/handoutMaster" Target="handoutMasters/handoutMaster1.xml"/><Relationship Id="rId63" Type="http://schemas.openxmlformats.org/officeDocument/2006/relationships/slide" Target="slides/slide58.xml"/><Relationship Id="rId62" Type="http://schemas.openxmlformats.org/officeDocument/2006/relationships/slide" Target="slides/slide57.xml"/><Relationship Id="rId61" Type="http://schemas.openxmlformats.org/officeDocument/2006/relationships/slide" Target="slides/slide56.xml"/><Relationship Id="rId60" Type="http://schemas.openxmlformats.org/officeDocument/2006/relationships/slide" Target="slides/slide55.xml"/><Relationship Id="rId6" Type="http://schemas.openxmlformats.org/officeDocument/2006/relationships/notesMaster" Target="notesMasters/notesMaster1.xml"/><Relationship Id="rId59" Type="http://schemas.openxmlformats.org/officeDocument/2006/relationships/slide" Target="slides/slide54.xml"/><Relationship Id="rId58" Type="http://schemas.openxmlformats.org/officeDocument/2006/relationships/slide" Target="slides/slide53.xml"/><Relationship Id="rId57" Type="http://schemas.openxmlformats.org/officeDocument/2006/relationships/slide" Target="slides/slide52.xml"/><Relationship Id="rId56" Type="http://schemas.openxmlformats.org/officeDocument/2006/relationships/slide" Target="slides/slide51.xml"/><Relationship Id="rId55" Type="http://schemas.openxmlformats.org/officeDocument/2006/relationships/slide" Target="slides/slide50.xml"/><Relationship Id="rId54" Type="http://schemas.openxmlformats.org/officeDocument/2006/relationships/slide" Target="slides/slide49.xml"/><Relationship Id="rId53" Type="http://schemas.openxmlformats.org/officeDocument/2006/relationships/slide" Target="slides/slide48.xml"/><Relationship Id="rId52" Type="http://schemas.openxmlformats.org/officeDocument/2006/relationships/slide" Target="slides/slide47.xml"/><Relationship Id="rId51" Type="http://schemas.openxmlformats.org/officeDocument/2006/relationships/slide" Target="slides/slide46.xml"/><Relationship Id="rId50" Type="http://schemas.openxmlformats.org/officeDocument/2006/relationships/slide" Target="slides/slide45.xml"/><Relationship Id="rId5" Type="http://schemas.openxmlformats.org/officeDocument/2006/relationships/slide" Target="slides/slide1.xml"/><Relationship Id="rId49" Type="http://schemas.openxmlformats.org/officeDocument/2006/relationships/slide" Target="slides/slide44.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54.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54.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54.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2" name="矩形 1"/>
          <p:cNvSpPr/>
          <p:nvPr userDrawn="1"/>
        </p:nvSpPr>
        <p:spPr>
          <a:xfrm>
            <a:off x="585917" y="1268760"/>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90969" y="3812050"/>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170935" y="4837409"/>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170829" y="5529249"/>
            <a:ext cx="1208615" cy="728325"/>
            <a:chOff x="3816997" y="5302002"/>
            <a:chExt cx="1208458" cy="728494"/>
          </a:xfrm>
        </p:grpSpPr>
        <p:sp>
          <p:nvSpPr>
            <p:cNvPr id="35" name="文本框 38">
              <a:hlinkClick r:id="" action="ppaction://noaction"/>
            </p:cNvPr>
            <p:cNvSpPr>
              <a:spLocks noChangeArrowheads="1"/>
            </p:cNvSpPr>
            <p:nvPr/>
          </p:nvSpPr>
          <p:spPr bwMode="auto">
            <a:xfrm>
              <a:off x="3816997" y="5722719"/>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7"/>
            <a:ext cx="1475602" cy="704493"/>
            <a:chOff x="2004340" y="2072128"/>
            <a:chExt cx="1562950" cy="746465"/>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222" y="954675"/>
              <a:ext cx="595035"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950833"/>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w="9525">
              <a:solidFill>
                <a:srgbClr val="183A6A"/>
              </a:solidFill>
              <a:round/>
            </a:ln>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1" y="6356350"/>
            <a:ext cx="2844800" cy="365125"/>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xfrm>
            <a:off x="8737601" y="6356350"/>
            <a:ext cx="2844800" cy="365125"/>
          </a:xfrm>
          <a:prstGeom prst="rect">
            <a:avLst/>
          </a:prstGeom>
        </p:spPr>
        <p:txBody>
          <a:bodyPr/>
          <a:lstStyle>
            <a:lvl1pPr>
              <a:defRPr/>
            </a:lvl1pPr>
          </a:lstStyle>
          <a:p>
            <a:fld id="{F84A5115-1A13-420F-990C-DCDF8AF3A9D5}" type="slidenum">
              <a:rPr lang="en-US" altLang="zh-CN"/>
            </a:fld>
            <a:endParaRPr lang="en-US" altLang="zh-CN"/>
          </a:p>
        </p:txBody>
      </p:sp>
    </p:spTree>
  </p:cSld>
  <p:clrMapOvr>
    <a:masterClrMapping/>
  </p:clrMapOvr>
  <p:transition spd="slow">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203801" y="4727687"/>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5865"/>
            <a:chOff x="3881593" y="5824558"/>
            <a:chExt cx="1208458" cy="696026"/>
          </a:xfrm>
        </p:grpSpPr>
        <p:sp>
          <p:nvSpPr>
            <p:cNvPr id="35" name="文本框 38">
              <a:hlinkClick r:id="" action="ppaction://noaction"/>
            </p:cNvPr>
            <p:cNvSpPr>
              <a:spLocks noChangeArrowheads="1"/>
            </p:cNvSpPr>
            <p:nvPr/>
          </p:nvSpPr>
          <p:spPr bwMode="auto">
            <a:xfrm>
              <a:off x="3881593" y="6213808"/>
              <a:ext cx="1208458"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4619" y="2929577"/>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46315" y="3059756"/>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42881" y="5773298"/>
            <a:ext cx="1208509" cy="755382"/>
            <a:chOff x="5451202" y="4545945"/>
            <a:chExt cx="1208352" cy="1069799"/>
          </a:xfrm>
        </p:grpSpPr>
        <p:sp>
          <p:nvSpPr>
            <p:cNvPr id="29" name="文本框 38">
              <a:hlinkClick r:id="" action="ppaction://noaction"/>
            </p:cNvPr>
            <p:cNvSpPr>
              <a:spLocks noChangeArrowheads="1"/>
            </p:cNvSpPr>
            <p:nvPr/>
          </p:nvSpPr>
          <p:spPr bwMode="auto">
            <a:xfrm>
              <a:off x="5451202" y="5179960"/>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9" Type="http://schemas.openxmlformats.org/officeDocument/2006/relationships/tags" Target="../tags/tag31.xml"/><Relationship Id="rId8" Type="http://schemas.openxmlformats.org/officeDocument/2006/relationships/tags" Target="../tags/tag30.xml"/><Relationship Id="rId7" Type="http://schemas.openxmlformats.org/officeDocument/2006/relationships/tags" Target="../tags/tag29.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3" Type="http://schemas.openxmlformats.org/officeDocument/2006/relationships/tags" Target="../tags/tag25.xml"/><Relationship Id="rId22" Type="http://schemas.openxmlformats.org/officeDocument/2006/relationships/slideLayout" Target="../slideLayouts/slideLayout18.xml"/><Relationship Id="rId21" Type="http://schemas.openxmlformats.org/officeDocument/2006/relationships/tags" Target="../tags/tag43.xml"/><Relationship Id="rId20" Type="http://schemas.openxmlformats.org/officeDocument/2006/relationships/tags" Target="../tags/tag42.xml"/><Relationship Id="rId2" Type="http://schemas.openxmlformats.org/officeDocument/2006/relationships/tags" Target="../tags/tag24.xml"/><Relationship Id="rId19" Type="http://schemas.openxmlformats.org/officeDocument/2006/relationships/tags" Target="../tags/tag41.xml"/><Relationship Id="rId18" Type="http://schemas.openxmlformats.org/officeDocument/2006/relationships/tags" Target="../tags/tag40.xml"/><Relationship Id="rId17" Type="http://schemas.openxmlformats.org/officeDocument/2006/relationships/tags" Target="../tags/tag39.xml"/><Relationship Id="rId16" Type="http://schemas.openxmlformats.org/officeDocument/2006/relationships/tags" Target="../tags/tag38.xml"/><Relationship Id="rId15" Type="http://schemas.openxmlformats.org/officeDocument/2006/relationships/tags" Target="../tags/tag37.xml"/><Relationship Id="rId14" Type="http://schemas.openxmlformats.org/officeDocument/2006/relationships/tags" Target="../tags/tag36.xml"/><Relationship Id="rId13" Type="http://schemas.openxmlformats.org/officeDocument/2006/relationships/tags" Target="../tags/tag35.xml"/><Relationship Id="rId12" Type="http://schemas.openxmlformats.org/officeDocument/2006/relationships/tags" Target="../tags/tag34.xml"/><Relationship Id="rId11" Type="http://schemas.openxmlformats.org/officeDocument/2006/relationships/tags" Target="../tags/tag33.xml"/><Relationship Id="rId10" Type="http://schemas.openxmlformats.org/officeDocument/2006/relationships/tags" Target="../tags/tag32.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microsoft.com/office/2007/relationships/hdphoto" Target="../media/image4.wdp"/><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49.xml"/><Relationship Id="rId1" Type="http://schemas.openxmlformats.org/officeDocument/2006/relationships/image" Target="../media/image9.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2.png"/><Relationship Id="rId1" Type="http://schemas.openxmlformats.org/officeDocument/2006/relationships/tags" Target="../tags/tag5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3.emf"/><Relationship Id="rId1" Type="http://schemas.openxmlformats.org/officeDocument/2006/relationships/tags" Target="../tags/tag51.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tags" Target="../tags/tag55.xml"/><Relationship Id="rId6" Type="http://schemas.openxmlformats.org/officeDocument/2006/relationships/image" Target="../media/image16.png"/><Relationship Id="rId5" Type="http://schemas.openxmlformats.org/officeDocument/2006/relationships/tags" Target="../tags/tag54.xml"/><Relationship Id="rId4" Type="http://schemas.openxmlformats.org/officeDocument/2006/relationships/image" Target="../media/image15.png"/><Relationship Id="rId3" Type="http://schemas.openxmlformats.org/officeDocument/2006/relationships/tags" Target="../tags/tag53.xml"/><Relationship Id="rId2" Type="http://schemas.openxmlformats.org/officeDocument/2006/relationships/image" Target="../media/image14.png"/><Relationship Id="rId1" Type="http://schemas.openxmlformats.org/officeDocument/2006/relationships/tags" Target="../tags/tag52.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3" Type="http://schemas.openxmlformats.org/officeDocument/2006/relationships/tags" Target="../tags/tag56.xml"/><Relationship Id="rId2" Type="http://schemas.microsoft.com/office/2007/relationships/hdphoto" Target="../media/image4.wdp"/><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1.xml"/><Relationship Id="rId1" Type="http://schemas.openxmlformats.org/officeDocument/2006/relationships/tags" Target="../tags/tag6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8.png"/><Relationship Id="rId3" Type="http://schemas.openxmlformats.org/officeDocument/2006/relationships/tags" Target="../tags/tag63.xml"/><Relationship Id="rId2" Type="http://schemas.openxmlformats.org/officeDocument/2006/relationships/image" Target="../media/image17.emf"/><Relationship Id="rId1" Type="http://schemas.openxmlformats.org/officeDocument/2006/relationships/tags" Target="../tags/tag6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0.jpeg"/><Relationship Id="rId1" Type="http://schemas.openxmlformats.org/officeDocument/2006/relationships/image" Target="../media/image19.jpeg"/></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1.png"/><Relationship Id="rId1" Type="http://schemas.openxmlformats.org/officeDocument/2006/relationships/tags" Target="../tags/tag64.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66.xml"/><Relationship Id="rId2" Type="http://schemas.openxmlformats.org/officeDocument/2006/relationships/image" Target="../media/image22.png"/><Relationship Id="rId1" Type="http://schemas.openxmlformats.org/officeDocument/2006/relationships/tags" Target="../tags/tag65.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6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4.png"/><Relationship Id="rId3" Type="http://schemas.openxmlformats.org/officeDocument/2006/relationships/tags" Target="../tags/tag69.xml"/><Relationship Id="rId2" Type="http://schemas.openxmlformats.org/officeDocument/2006/relationships/image" Target="../media/image23.png"/><Relationship Id="rId1" Type="http://schemas.openxmlformats.org/officeDocument/2006/relationships/tags" Target="../tags/tag68.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5.png"/><Relationship Id="rId1" Type="http://schemas.openxmlformats.org/officeDocument/2006/relationships/tags" Target="../tags/tag70.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7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6.png"/><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75.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7.png"/><Relationship Id="rId2" Type="http://schemas.openxmlformats.org/officeDocument/2006/relationships/tags" Target="../tags/tag77.xml"/><Relationship Id="rId1" Type="http://schemas.openxmlformats.org/officeDocument/2006/relationships/tags" Target="../tags/tag76.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8.png"/><Relationship Id="rId2" Type="http://schemas.openxmlformats.org/officeDocument/2006/relationships/tags" Target="../tags/tag79.xml"/><Relationship Id="rId1" Type="http://schemas.openxmlformats.org/officeDocument/2006/relationships/tags" Target="../tags/tag78.xml"/></Relationships>
</file>

<file path=ppt/slides/_rels/slide4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83.xml"/><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microsoft.com/office/2007/relationships/hdphoto" Target="../media/image4.wdp"/><Relationship Id="rId1" Type="http://schemas.openxmlformats.org/officeDocument/2006/relationships/image" Target="../media/image3.png"/></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hyperlink" Target="http://www.leanchina.cn/tags-%E7%B2%BE%E7%9B%8A%E7%94%9F%E4%BA%A7-99-1.html" TargetMode="Externa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image" Target="../media/image29.emf"/></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microsoft.com/office/2007/relationships/hdphoto" Target="../media/image4.wdp"/><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32.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8.xml"/><Relationship Id="rId2" Type="http://schemas.openxmlformats.org/officeDocument/2006/relationships/image" Target="../media/image33.png"/><Relationship Id="rId1" Type="http://schemas.openxmlformats.org/officeDocument/2006/relationships/tags" Target="../tags/tag8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7.xml"/><Relationship Id="rId3" Type="http://schemas.openxmlformats.org/officeDocument/2006/relationships/tags" Target="../tags/tag86.xml"/><Relationship Id="rId2" Type="http://schemas.openxmlformats.org/officeDocument/2006/relationships/tags" Target="../tags/tag85.xml"/><Relationship Id="rId1" Type="http://schemas.openxmlformats.org/officeDocument/2006/relationships/image" Target="../media/image34.jpeg"/></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56.xml.rels><?xml version="1.0" encoding="UTF-8" standalone="yes"?>
<Relationships xmlns="http://schemas.openxmlformats.org/package/2006/relationships"><Relationship Id="rId7" Type="http://schemas.openxmlformats.org/officeDocument/2006/relationships/notesSlide" Target="../notesSlides/notesSlide7.xml"/><Relationship Id="rId6" Type="http://schemas.openxmlformats.org/officeDocument/2006/relationships/slideLayout" Target="../slideLayouts/slideLayout31.xml"/><Relationship Id="rId5" Type="http://schemas.openxmlformats.org/officeDocument/2006/relationships/image" Target="../media/image36.png"/><Relationship Id="rId4" Type="http://schemas.openxmlformats.org/officeDocument/2006/relationships/tags" Target="../tags/tag93.xml"/><Relationship Id="rId3" Type="http://schemas.openxmlformats.org/officeDocument/2006/relationships/image" Target="../media/image35.png"/><Relationship Id="rId2" Type="http://schemas.openxmlformats.org/officeDocument/2006/relationships/tags" Target="../tags/tag92.xml"/><Relationship Id="rId1" Type="http://schemas.openxmlformats.org/officeDocument/2006/relationships/tags" Target="../tags/tag91.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34.xml"/><Relationship Id="rId4" Type="http://schemas.openxmlformats.org/officeDocument/2006/relationships/image" Target="../media/image37.emf"/><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38.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png"/><Relationship Id="rId1" Type="http://schemas.openxmlformats.org/officeDocument/2006/relationships/tags" Target="../tags/tag18.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1847533" y="692468"/>
            <a:ext cx="26212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三、生产类型</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91360" y="1700530"/>
            <a:ext cx="9236710" cy="4154170"/>
          </a:xfrm>
          <a:prstGeom prst="rect">
            <a:avLst/>
          </a:prstGeom>
          <a:noFill/>
          <a:ln w="9525">
            <a:noFill/>
          </a:ln>
        </p:spPr>
        <p:txBody>
          <a:bodyPr wrap="square">
            <a:spAutoFit/>
          </a:bodyPr>
          <a:p>
            <a:pPr algn="l">
              <a:buClrTx/>
              <a:buSzTx/>
              <a:buNone/>
            </a:pPr>
            <a:r>
              <a:rPr lang="en-US" altLang="zh-CN" sz="2400" b="1">
                <a:solidFill>
                  <a:srgbClr val="FF0000"/>
                </a:solidFill>
                <a:latin typeface="微软雅黑" panose="020B0503020204020204" pitchFamily="34" charset="-122"/>
                <a:ea typeface="微软雅黑" panose="020B0503020204020204" pitchFamily="34" charset="-122"/>
              </a:rPr>
              <a:t>    1.单件生产。</a:t>
            </a:r>
            <a:r>
              <a:rPr lang="en-US" altLang="zh-CN" sz="2400">
                <a:solidFill>
                  <a:srgbClr val="0070C0"/>
                </a:solidFill>
                <a:latin typeface="微软雅黑" panose="020B0503020204020204" pitchFamily="34" charset="-122"/>
                <a:ea typeface="微软雅黑" panose="020B0503020204020204" pitchFamily="34" charset="-122"/>
              </a:rPr>
              <a:t>单件生产是同种工作的数量只有一个或极少数几个，工作地不固定，经常变换，工作地的专业化程度不高。例如造船厂的船只建造。</a:t>
            </a: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endParaRPr lang="en-US" altLang="zh-CN" sz="2400">
              <a:latin typeface="微软雅黑" panose="020B0503020204020204" pitchFamily="34" charset="-122"/>
              <a:ea typeface="微软雅黑" panose="020B0503020204020204" pitchFamily="34" charset="-122"/>
            </a:endParaRPr>
          </a:p>
          <a:p>
            <a:pPr algn="l">
              <a:buClrTx/>
              <a:buSzTx/>
              <a:buNone/>
            </a:pPr>
            <a:r>
              <a:rPr lang="en-US" altLang="zh-CN" sz="2400">
                <a:latin typeface="微软雅黑" panose="020B0503020204020204" pitchFamily="34" charset="-122"/>
                <a:ea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rPr>
              <a:t>  2.批量生产。</a:t>
            </a:r>
            <a:r>
              <a:rPr lang="en-US" altLang="zh-CN" sz="2400">
                <a:solidFill>
                  <a:srgbClr val="0070C0"/>
                </a:solidFill>
                <a:latin typeface="微软雅黑" panose="020B0503020204020204" pitchFamily="34" charset="-122"/>
                <a:ea typeface="微软雅黑" panose="020B0503020204020204" pitchFamily="34" charset="-122"/>
              </a:rPr>
              <a:t>批量生产是指工作地轮番进行固定的若干项工作。一批相同零件加工完成后，需调整设备和工装，才能再加工其他批次零件。工作地的专业化程度视批量的大小而异。</a:t>
            </a: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endParaRPr lang="en-US" altLang="zh-CN" sz="2400">
              <a:latin typeface="微软雅黑" panose="020B0503020204020204" pitchFamily="34" charset="-122"/>
              <a:ea typeface="微软雅黑" panose="020B0503020204020204" pitchFamily="34" charset="-122"/>
            </a:endParaRPr>
          </a:p>
          <a:p>
            <a:pPr algn="l">
              <a:buClrTx/>
              <a:buSzTx/>
              <a:buNone/>
            </a:pPr>
            <a:r>
              <a:rPr lang="en-US" altLang="zh-CN" sz="2400">
                <a:latin typeface="微软雅黑" panose="020B0503020204020204" pitchFamily="34" charset="-122"/>
                <a:ea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rPr>
              <a:t>3.大量生产。</a:t>
            </a:r>
            <a:r>
              <a:rPr lang="en-US" altLang="zh-CN" sz="2400">
                <a:solidFill>
                  <a:srgbClr val="0070C0"/>
                </a:solidFill>
                <a:latin typeface="微软雅黑" panose="020B0503020204020204" pitchFamily="34" charset="-122"/>
                <a:ea typeface="微软雅黑" panose="020B0503020204020204" pitchFamily="34" charset="-122"/>
              </a:rPr>
              <a:t>大量生产是工作地经常重复地进行若干项工作，即一道或少数几道工序，工作地专业化程度很高。一般的，小批生产接近于单件生产，大批生产接近于大量生产。</a:t>
            </a:r>
            <a:endParaRPr lang="en-US" altLang="zh-CN" sz="24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1847533" y="404178"/>
            <a:ext cx="26212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四、生产工艺</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91360" y="1412875"/>
            <a:ext cx="9236710" cy="4399915"/>
          </a:xfrm>
          <a:prstGeom prst="rect">
            <a:avLst/>
          </a:prstGeom>
          <a:noFill/>
          <a:ln w="9525">
            <a:noFill/>
          </a:ln>
        </p:spPr>
        <p:txBody>
          <a:bodyPr wrap="square">
            <a:spAutoFit/>
          </a:bodyPr>
          <a:p>
            <a:pPr algn="l">
              <a:buClrTx/>
              <a:buSzTx/>
              <a:buNone/>
            </a:pPr>
            <a:r>
              <a:rPr lang="en-US" altLang="zh-CN" sz="2000" b="1">
                <a:solidFill>
                  <a:srgbClr val="FF0000"/>
                </a:solidFill>
                <a:latin typeface="微软雅黑" panose="020B0503020204020204" pitchFamily="34" charset="-122"/>
                <a:ea typeface="微软雅黑" panose="020B0503020204020204" pitchFamily="34" charset="-122"/>
              </a:rPr>
              <a:t>   1.项目工艺类型（Project process type）</a:t>
            </a:r>
            <a:r>
              <a:rPr lang="en-US" altLang="zh-CN" sz="2000">
                <a:solidFill>
                  <a:srgbClr val="0070C0"/>
                </a:solidFill>
                <a:latin typeface="微软雅黑" panose="020B0503020204020204" pitchFamily="34" charset="-122"/>
                <a:ea typeface="微软雅黑" panose="020B0503020204020204" pitchFamily="34" charset="-122"/>
              </a:rPr>
              <a:t>适用于在某个固定地点生产的</a:t>
            </a:r>
            <a:endParaRPr lang="en-US" altLang="zh-CN" sz="20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rPr>
              <a:t>特殊产品，并且有明确的完工时间。如建筑，轮船，飞机或其他大型复杂的产品</a:t>
            </a:r>
            <a:r>
              <a:rPr lang="en-US" altLang="zh-CN" sz="2000">
                <a:latin typeface="微软雅黑" panose="020B0503020204020204" pitchFamily="34" charset="-122"/>
                <a:ea typeface="微软雅黑" panose="020B0503020204020204" pitchFamily="34" charset="-122"/>
              </a:rPr>
              <a:t>。</a:t>
            </a:r>
            <a:endParaRPr lang="en-US" altLang="zh-CN" sz="2000">
              <a:latin typeface="微软雅黑" panose="020B0503020204020204" pitchFamily="34" charset="-122"/>
              <a:ea typeface="微软雅黑" panose="020B0503020204020204" pitchFamily="34" charset="-122"/>
            </a:endParaRPr>
          </a:p>
          <a:p>
            <a:pPr algn="l">
              <a:buClrTx/>
              <a:buSzTx/>
              <a:buNone/>
            </a:pPr>
            <a:r>
              <a:rPr lang="en-US" altLang="zh-CN" sz="2000" b="1">
                <a:solidFill>
                  <a:srgbClr val="FF0000"/>
                </a:solidFill>
                <a:latin typeface="微软雅黑" panose="020B0503020204020204" pitchFamily="34" charset="-122"/>
                <a:ea typeface="微软雅黑" panose="020B0503020204020204" pitchFamily="34" charset="-122"/>
              </a:rPr>
              <a:t>   2.间歇工艺类型（Intermittent process type）</a:t>
            </a:r>
            <a:r>
              <a:rPr lang="en-US" altLang="zh-CN" sz="2000">
                <a:solidFill>
                  <a:srgbClr val="0070C0"/>
                </a:solidFill>
                <a:latin typeface="微软雅黑" panose="020B0503020204020204" pitchFamily="34" charset="-122"/>
                <a:ea typeface="微软雅黑" panose="020B0503020204020204" pitchFamily="34" charset="-122"/>
              </a:rPr>
              <a:t>间歇生产，即零件以</a:t>
            </a:r>
            <a:endParaRPr lang="en-US" altLang="zh-CN" sz="20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rPr>
              <a:t>批次为单位，按照特定的加工路线，在不同的加工中心按顺序加工。设备通常根据加工功能分组布置。适用于多品种小批量的企业，设备和员工都需要具有非常高的灵活性。</a:t>
            </a:r>
            <a:endParaRPr lang="en-US" altLang="zh-CN" sz="20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rPr>
              <a:t>      间歇工艺类型又分为两种：</a:t>
            </a:r>
            <a:endParaRPr lang="en-US" altLang="zh-CN" sz="20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000">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 （1）工作中心 Work center：</a:t>
            </a:r>
            <a:r>
              <a:rPr lang="en-US" altLang="zh-CN" sz="2000">
                <a:solidFill>
                  <a:srgbClr val="0070C0"/>
                </a:solidFill>
                <a:latin typeface="微软雅黑" panose="020B0503020204020204" pitchFamily="34" charset="-122"/>
                <a:ea typeface="微软雅黑" panose="020B0503020204020204" pitchFamily="34" charset="-122"/>
              </a:rPr>
              <a:t>即，一个生产区域内的设备和人员都具有</a:t>
            </a:r>
            <a:endParaRPr lang="en-US" altLang="zh-CN" sz="20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rPr>
              <a:t>类似的功能和能力。比如，所有的车床放置在一个区域，而研磨设备都放在另一个区域。产品根据工艺路线，在一个工作中心完工后，进入下一工作中心。工作中心强调的是快速转换，需要灵活、熟练的人员配置。</a:t>
            </a:r>
            <a:endParaRPr lang="en-US" altLang="zh-CN" sz="2000">
              <a:latin typeface="微软雅黑" panose="020B0503020204020204" pitchFamily="34" charset="-122"/>
              <a:ea typeface="微软雅黑" panose="020B0503020204020204" pitchFamily="34" charset="-122"/>
            </a:endParaRPr>
          </a:p>
          <a:p>
            <a:pPr algn="l">
              <a:buClrTx/>
              <a:buSzTx/>
              <a:buNone/>
            </a:pPr>
            <a:r>
              <a:rPr lang="en-US" altLang="zh-CN" sz="2000">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（2）分批制造 Batch: </a:t>
            </a:r>
            <a:r>
              <a:rPr lang="en-US" altLang="zh-CN" sz="2000">
                <a:solidFill>
                  <a:srgbClr val="0070C0"/>
                </a:solidFill>
                <a:latin typeface="微软雅黑" panose="020B0503020204020204" pitchFamily="34" charset="-122"/>
                <a:ea typeface="微软雅黑" panose="020B0503020204020204" pitchFamily="34" charset="-122"/>
              </a:rPr>
              <a:t>这类间歇式生产具有更高的生产量。每个批次的数量更多，且工位间的距离更短。目的是为了缩短产品经过工艺路径的时间。分批制造强调更长的生产运行时间和更少的转换次数。</a:t>
            </a:r>
            <a:endParaRPr lang="en-US" altLang="zh-CN" sz="20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idx="4294967295"/>
          </p:nvPr>
        </p:nvSpPr>
        <p:spPr>
          <a:xfrm>
            <a:off x="1606747" y="620598"/>
            <a:ext cx="10583490" cy="568220"/>
          </a:xfrm>
        </p:spPr>
        <p:txBody>
          <a:bodyPr>
            <a:normAutofit fontScale="90000"/>
          </a:bodyPr>
          <a:lstStyle/>
          <a:p>
            <a:r>
              <a:rPr lang="zh-CN" altLang="en-US" sz="3600" b="1" dirty="0">
                <a:solidFill>
                  <a:srgbClr val="FF0000"/>
                </a:solidFill>
                <a:latin typeface="+mj-ea"/>
              </a:rPr>
              <a:t>间歇工艺类型</a:t>
            </a:r>
            <a:r>
              <a:rPr lang="zh-CN" altLang="en-US" sz="3600" dirty="0">
                <a:solidFill>
                  <a:srgbClr val="FF0000"/>
                </a:solidFill>
              </a:rPr>
              <a:t>（</a:t>
            </a:r>
            <a:r>
              <a:rPr lang="en-US" altLang="zh-CN" sz="3600" dirty="0">
                <a:solidFill>
                  <a:srgbClr val="FF0000"/>
                </a:solidFill>
              </a:rPr>
              <a:t>Intermittent process type</a:t>
            </a:r>
            <a:r>
              <a:rPr lang="zh-CN" altLang="en-US" sz="3600" dirty="0">
                <a:solidFill>
                  <a:srgbClr val="FF0000"/>
                </a:solidFill>
              </a:rPr>
              <a:t>）</a:t>
            </a:r>
            <a:endParaRPr lang="zh-CN" altLang="en-US" sz="3600" dirty="0">
              <a:solidFill>
                <a:srgbClr val="FF0000"/>
              </a:solidFill>
            </a:endParaRPr>
          </a:p>
        </p:txBody>
      </p:sp>
      <p:sp>
        <p:nvSpPr>
          <p:cNvPr id="79875" name="Rectangle 3"/>
          <p:cNvSpPr>
            <a:spLocks noGrp="1" noChangeArrowheads="1"/>
          </p:cNvSpPr>
          <p:nvPr>
            <p:ph type="body" idx="4294967295"/>
          </p:nvPr>
        </p:nvSpPr>
        <p:spPr>
          <a:xfrm>
            <a:off x="2063085" y="1412635"/>
            <a:ext cx="9358167" cy="2160188"/>
          </a:xfrm>
        </p:spPr>
        <p:txBody>
          <a:bodyPr>
            <a:normAutofit/>
          </a:bodyPr>
          <a:lstStyle/>
          <a:p>
            <a:pPr marL="0" indent="0">
              <a:buNone/>
            </a:pPr>
            <a:r>
              <a:rPr lang="en-US" altLang="zh-CN" dirty="0"/>
              <a:t>       </a:t>
            </a:r>
            <a:r>
              <a:rPr lang="zh-CN" altLang="zh-CN" sz="2800" b="1" dirty="0">
                <a:solidFill>
                  <a:srgbClr val="00B0F0"/>
                </a:solidFill>
              </a:rPr>
              <a:t>间歇生产，即零件以批次为单位，按照特定的加工路线，在不同的加工中心按顺序加工。设备通常根据加工功能分组布置。适用于多品种小批量的企业，设备和员工都需要具有非常高的灵活性</a:t>
            </a:r>
            <a:r>
              <a:rPr lang="zh-CN" altLang="zh-CN" dirty="0">
                <a:solidFill>
                  <a:srgbClr val="00B0F0"/>
                </a:solidFill>
              </a:rPr>
              <a:t>。</a:t>
            </a:r>
            <a:endParaRPr lang="zh-CN" altLang="zh-CN" dirty="0">
              <a:solidFill>
                <a:srgbClr val="00B0F0"/>
              </a:solidFill>
            </a:endParaRPr>
          </a:p>
        </p:txBody>
      </p:sp>
      <p:pic>
        <p:nvPicPr>
          <p:cNvPr id="3" name="图片 2"/>
          <p:cNvPicPr>
            <a:picLocks noChangeAspect="1"/>
          </p:cNvPicPr>
          <p:nvPr/>
        </p:nvPicPr>
        <p:blipFill>
          <a:blip r:embed="rId1"/>
          <a:stretch>
            <a:fillRect/>
          </a:stretch>
        </p:blipFill>
        <p:spPr>
          <a:xfrm>
            <a:off x="3720334" y="3379980"/>
            <a:ext cx="5932976" cy="2856971"/>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AutoShape 3"/>
          <p:cNvSpPr>
            <a:spLocks noChangeArrowheads="1"/>
          </p:cNvSpPr>
          <p:nvPr/>
        </p:nvSpPr>
        <p:spPr bwMode="auto">
          <a:xfrm>
            <a:off x="2258810" y="405383"/>
            <a:ext cx="4032436" cy="720759"/>
          </a:xfrm>
          <a:prstGeom prst="homePlate">
            <a:avLst>
              <a:gd name="adj" fmla="val 139868"/>
            </a:avLst>
          </a:prstGeom>
          <a:solidFill>
            <a:srgbClr val="183A6A"/>
          </a:solidFill>
          <a:ln w="12700" cap="sq">
            <a:solidFill>
              <a:schemeClr val="tx1"/>
            </a:solidFill>
            <a:miter lim="800000"/>
            <a:headEnd type="none" w="sm" len="sm"/>
            <a:tailEnd type="none" w="sm" len="sm"/>
          </a:ln>
        </p:spPr>
        <p:txBody>
          <a:bodyPr wrap="none" anchor="ct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pPr algn="ctr"/>
            <a:r>
              <a:rPr lang="zh-CN" altLang="en-US" sz="2400" dirty="0">
                <a:solidFill>
                  <a:schemeClr val="bg1"/>
                </a:solidFill>
              </a:rPr>
              <a:t>（</a:t>
            </a:r>
            <a:r>
              <a:rPr lang="en-US" altLang="zh-CN" sz="2400" dirty="0">
                <a:solidFill>
                  <a:schemeClr val="bg1"/>
                </a:solidFill>
              </a:rPr>
              <a:t>1</a:t>
            </a:r>
            <a:r>
              <a:rPr lang="zh-CN" altLang="en-US" sz="2400" dirty="0">
                <a:solidFill>
                  <a:schemeClr val="bg1"/>
                </a:solidFill>
              </a:rPr>
              <a:t>）	工作中心 </a:t>
            </a:r>
            <a:r>
              <a:rPr lang="en-US" altLang="zh-CN" sz="2400" dirty="0">
                <a:solidFill>
                  <a:schemeClr val="bg1"/>
                </a:solidFill>
              </a:rPr>
              <a:t>Work center</a:t>
            </a:r>
            <a:endParaRPr lang="zh-CN" altLang="en-US" sz="2400" dirty="0">
              <a:solidFill>
                <a:schemeClr val="bg1"/>
              </a:solidFill>
            </a:endParaRPr>
          </a:p>
        </p:txBody>
      </p:sp>
      <p:pic>
        <p:nvPicPr>
          <p:cNvPr id="81924" name="Picture 27" descr="Image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704484" y="1233728"/>
            <a:ext cx="7128536" cy="2492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3"/>
          <p:cNvSpPr>
            <a:spLocks noChangeArrowheads="1"/>
          </p:cNvSpPr>
          <p:nvPr/>
        </p:nvSpPr>
        <p:spPr bwMode="auto">
          <a:xfrm>
            <a:off x="2243912" y="3833804"/>
            <a:ext cx="3600616" cy="720759"/>
          </a:xfrm>
          <a:prstGeom prst="homePlate">
            <a:avLst>
              <a:gd name="adj" fmla="val 124890"/>
            </a:avLst>
          </a:prstGeom>
          <a:solidFill>
            <a:srgbClr val="183A6A"/>
          </a:solidFill>
          <a:ln w="12700" cap="sq">
            <a:solidFill>
              <a:schemeClr val="tx1"/>
            </a:solidFill>
            <a:miter lim="800000"/>
            <a:headEnd type="none" w="sm" len="sm"/>
            <a:tailEnd type="none" w="sm" len="sm"/>
          </a:ln>
        </p:spPr>
        <p:txBody>
          <a:bodyPr wrap="none" anchor="ct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pPr algn="ctr"/>
            <a:r>
              <a:rPr lang="zh-CN" altLang="en-US" sz="2400" dirty="0">
                <a:solidFill>
                  <a:schemeClr val="bg1"/>
                </a:solidFill>
              </a:rPr>
              <a:t>（</a:t>
            </a:r>
            <a:r>
              <a:rPr lang="en-US" altLang="zh-CN" sz="2400" dirty="0">
                <a:solidFill>
                  <a:schemeClr val="bg1"/>
                </a:solidFill>
              </a:rPr>
              <a:t>2</a:t>
            </a:r>
            <a:r>
              <a:rPr lang="zh-CN" altLang="en-US" sz="2400" dirty="0">
                <a:solidFill>
                  <a:schemeClr val="bg1"/>
                </a:solidFill>
              </a:rPr>
              <a:t>）	分批制造 </a:t>
            </a:r>
            <a:r>
              <a:rPr lang="en-US" altLang="zh-CN" sz="2400" dirty="0">
                <a:solidFill>
                  <a:schemeClr val="bg1"/>
                </a:solidFill>
              </a:rPr>
              <a:t>Batch</a:t>
            </a:r>
            <a:endParaRPr lang="zh-CN" altLang="en-US" sz="2400" dirty="0">
              <a:solidFill>
                <a:schemeClr val="bg1"/>
              </a:solidFill>
            </a:endParaRPr>
          </a:p>
        </p:txBody>
      </p:sp>
      <p:sp>
        <p:nvSpPr>
          <p:cNvPr id="6" name="Rectangle 2"/>
          <p:cNvSpPr txBox="1">
            <a:spLocks noChangeArrowheads="1"/>
          </p:cNvSpPr>
          <p:nvPr/>
        </p:nvSpPr>
        <p:spPr>
          <a:xfrm>
            <a:off x="1958254" y="4769735"/>
            <a:ext cx="7772549" cy="1799867"/>
          </a:xfrm>
          <a:prstGeom prst="rect">
            <a:avLst/>
          </a:prstGeom>
        </p:spPr>
        <p:txBody>
          <a:bodyPr vert="horz" lIns="108829" tIns="54414" rIns="108829" bIns="54414" rtlCol="0">
            <a:normAutofit lnSpcReduction="10000"/>
          </a:bodyPr>
          <a:lst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500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919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339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758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78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97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a:lstStyle>
          <a:p>
            <a:pPr marL="342900" indent="-342900" algn="just">
              <a:lnSpc>
                <a:spcPct val="150000"/>
              </a:lnSpc>
              <a:buFont typeface="+mj-lt"/>
              <a:buAutoNum type="arabicPeriod"/>
              <a:tabLst>
                <a:tab pos="900430" algn="l"/>
              </a:tabLst>
            </a:pPr>
            <a:r>
              <a:rPr lang="zh-CN" altLang="zh-CN" sz="1800" kern="0" dirty="0">
                <a:solidFill>
                  <a:srgbClr val="0070C0"/>
                </a:solidFill>
                <a:latin typeface="+mn-ea"/>
                <a:cs typeface="Times New Roman" panose="02020603050405020304" pitchFamily="18" charset="0"/>
              </a:rPr>
              <a:t>这类间歇式生产具有更高的生产量。</a:t>
            </a:r>
            <a:endParaRPr lang="en-US" altLang="zh-CN" sz="1800" kern="0" dirty="0">
              <a:solidFill>
                <a:srgbClr val="0070C0"/>
              </a:solidFill>
              <a:latin typeface="+mn-ea"/>
              <a:cs typeface="Times New Roman" panose="02020603050405020304" pitchFamily="18" charset="0"/>
            </a:endParaRPr>
          </a:p>
          <a:p>
            <a:pPr marL="342900" indent="-342900" algn="just">
              <a:lnSpc>
                <a:spcPct val="150000"/>
              </a:lnSpc>
              <a:buFont typeface="+mj-lt"/>
              <a:buAutoNum type="arabicPeriod"/>
              <a:tabLst>
                <a:tab pos="900430" algn="l"/>
              </a:tabLst>
            </a:pPr>
            <a:r>
              <a:rPr lang="zh-CN" altLang="zh-CN" sz="1800" kern="0" dirty="0">
                <a:solidFill>
                  <a:srgbClr val="0070C0"/>
                </a:solidFill>
                <a:latin typeface="+mn-ea"/>
                <a:cs typeface="Times New Roman" panose="02020603050405020304" pitchFamily="18" charset="0"/>
              </a:rPr>
              <a:t>每个批次的</a:t>
            </a:r>
            <a:r>
              <a:rPr lang="zh-CN" altLang="zh-CN" sz="1800" dirty="0">
                <a:solidFill>
                  <a:srgbClr val="0070C0"/>
                </a:solidFill>
                <a:latin typeface="+mn-ea"/>
              </a:rPr>
              <a:t>数量更多，且工位间的距离更短。</a:t>
            </a:r>
            <a:endParaRPr lang="en-US" altLang="zh-CN" sz="1800" dirty="0">
              <a:solidFill>
                <a:srgbClr val="0070C0"/>
              </a:solidFill>
              <a:latin typeface="+mn-ea"/>
            </a:endParaRPr>
          </a:p>
          <a:p>
            <a:pPr marL="342900" indent="-342900" algn="just">
              <a:lnSpc>
                <a:spcPct val="150000"/>
              </a:lnSpc>
              <a:buFont typeface="+mj-lt"/>
              <a:buAutoNum type="arabicPeriod"/>
              <a:tabLst>
                <a:tab pos="900430" algn="l"/>
              </a:tabLst>
            </a:pPr>
            <a:r>
              <a:rPr lang="zh-CN" altLang="zh-CN" sz="1800" dirty="0">
                <a:solidFill>
                  <a:srgbClr val="0070C0"/>
                </a:solidFill>
                <a:latin typeface="+mn-ea"/>
              </a:rPr>
              <a:t>目的是为了缩短产品经过工艺路径的时间。分批制造强调更长的生产运行时间和更少的转换次数。</a:t>
            </a:r>
            <a:endParaRPr lang="zh-CN" altLang="zh-CN" sz="1800" dirty="0">
              <a:solidFill>
                <a:srgbClr val="0070C0"/>
              </a:solidFill>
              <a:latin typeface="+mn-ea"/>
            </a:endParaRPr>
          </a:p>
        </p:txBody>
      </p:sp>
      <p:pic>
        <p:nvPicPr>
          <p:cNvPr id="2" name="图片 1"/>
          <p:cNvPicPr>
            <a:picLocks noChangeAspect="1"/>
          </p:cNvPicPr>
          <p:nvPr/>
        </p:nvPicPr>
        <p:blipFill>
          <a:blip r:embed="rId2"/>
          <a:stretch>
            <a:fillRect/>
          </a:stretch>
        </p:blipFill>
        <p:spPr>
          <a:xfrm>
            <a:off x="9916562" y="2589425"/>
            <a:ext cx="1560422" cy="227358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1919288" y="476568"/>
            <a:ext cx="2621280" cy="583565"/>
          </a:xfrm>
          <a:prstGeom prst="rect">
            <a:avLst/>
          </a:prstGeom>
          <a:noFill/>
          <a:ln w="9525">
            <a:noFill/>
          </a:ln>
        </p:spPr>
        <p:txBody>
          <a:bodyPr wrap="none" anchor="ctr" anchorCtr="0">
            <a:spAutoFit/>
          </a:bodyPr>
          <a:p>
            <a:pPr algn="l"/>
            <a:r>
              <a:rPr lang="zh-CN" altLang="en-US" sz="3200" b="1">
                <a:solidFill>
                  <a:schemeClr val="tx2"/>
                </a:solidFill>
                <a:latin typeface="微软雅黑" panose="020B0503020204020204" pitchFamily="34" charset="-122"/>
                <a:ea typeface="微软雅黑" panose="020B0503020204020204" pitchFamily="34" charset="-122"/>
              </a:rPr>
              <a:t>四、生产工艺</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19605" y="1412875"/>
            <a:ext cx="9236710" cy="3046095"/>
          </a:xfrm>
          <a:prstGeom prst="rect">
            <a:avLst/>
          </a:prstGeom>
          <a:noFill/>
          <a:ln w="9525">
            <a:noFill/>
          </a:ln>
        </p:spPr>
        <p:txBody>
          <a:bodyPr wrap="square">
            <a:spAutoFit/>
          </a:bodyPr>
          <a:p>
            <a:pPr algn="l">
              <a:buClrTx/>
              <a:buSzTx/>
              <a:buNone/>
            </a:pPr>
            <a:r>
              <a:rPr lang="en-US" altLang="zh-CN" sz="2400" b="1">
                <a:solidFill>
                  <a:srgbClr val="FF0000"/>
                </a:solidFill>
                <a:latin typeface="微软雅黑" panose="020B0503020204020204" pitchFamily="34" charset="-122"/>
                <a:ea typeface="微软雅黑" panose="020B0503020204020204" pitchFamily="34" charset="-122"/>
              </a:rPr>
              <a:t>    3.流水工艺类型 （Flow process types）</a:t>
            </a:r>
            <a:r>
              <a:rPr lang="en-US" altLang="zh-CN" sz="2400">
                <a:solidFill>
                  <a:srgbClr val="0070C0"/>
                </a:solidFill>
                <a:latin typeface="微软雅黑" panose="020B0503020204020204" pitchFamily="34" charset="-122"/>
                <a:ea typeface="微软雅黑" panose="020B0503020204020204" pitchFamily="34" charset="-122"/>
              </a:rPr>
              <a:t>在该类型下，生产过程为产品以几乎恒定速度从一个工位进入下一工位。流水工艺类型又分为两种：</a:t>
            </a: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400">
                <a:latin typeface="微软雅黑" panose="020B0503020204020204" pitchFamily="34" charset="-122"/>
                <a:ea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rPr>
              <a:t>（1）流水线 Line:</a:t>
            </a:r>
            <a:r>
              <a:rPr lang="en-US" altLang="zh-CN" sz="2400">
                <a:solidFill>
                  <a:srgbClr val="0070C0"/>
                </a:solidFill>
                <a:latin typeface="微软雅黑" panose="020B0503020204020204" pitchFamily="34" charset="-122"/>
                <a:ea typeface="微软雅黑" panose="020B0503020204020204" pitchFamily="34" charset="-122"/>
              </a:rPr>
              <a:t>流水线生产的为离散产品，即每个产品都是独立存在的。比如，一瓶可乐，或一辆汽车。</a:t>
            </a: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400">
                <a:latin typeface="微软雅黑" panose="020B0503020204020204" pitchFamily="34" charset="-122"/>
                <a:ea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rPr>
              <a:t>（2）连续加工 Continuous</a:t>
            </a:r>
            <a:r>
              <a:rPr lang="en-US" altLang="zh-CN" sz="2400">
                <a:latin typeface="微软雅黑" panose="020B0503020204020204" pitchFamily="34" charset="-122"/>
                <a:ea typeface="微软雅黑" panose="020B0503020204020204" pitchFamily="34" charset="-122"/>
              </a:rPr>
              <a:t>:</a:t>
            </a:r>
            <a:r>
              <a:rPr lang="en-US" altLang="zh-CN" sz="2400">
                <a:solidFill>
                  <a:srgbClr val="0070C0"/>
                </a:solidFill>
                <a:latin typeface="微软雅黑" panose="020B0503020204020204" pitchFamily="34" charset="-122"/>
                <a:ea typeface="微软雅黑" panose="020B0503020204020204" pitchFamily="34" charset="-122"/>
              </a:rPr>
              <a:t>连续加工的产品通常为非离散产品，产品是以固定的工艺路径连续生产的，比如化学品，油品等。</a:t>
            </a:r>
            <a:endParaRPr lang="en-US" altLang="zh-CN" sz="2400">
              <a:solidFill>
                <a:srgbClr val="0070C0"/>
              </a:solidFill>
              <a:latin typeface="微软雅黑" panose="020B0503020204020204" pitchFamily="34" charset="-122"/>
              <a:ea typeface="微软雅黑" panose="020B0503020204020204" pitchFamily="34" charset="-122"/>
            </a:endParaRPr>
          </a:p>
        </p:txBody>
      </p:sp>
      <p:grpSp>
        <p:nvGrpSpPr>
          <p:cNvPr id="80900" name="Group 5"/>
          <p:cNvGrpSpPr>
            <a:grpSpLocks noChangeAspect="1"/>
          </p:cNvGrpSpPr>
          <p:nvPr/>
        </p:nvGrpSpPr>
        <p:grpSpPr bwMode="auto">
          <a:xfrm>
            <a:off x="2999497" y="4811437"/>
            <a:ext cx="6561355" cy="1066925"/>
            <a:chOff x="2362" y="10567"/>
            <a:chExt cx="6281" cy="1316"/>
          </a:xfrm>
        </p:grpSpPr>
        <p:sp>
          <p:nvSpPr>
            <p:cNvPr id="80902" name="AutoShape 7"/>
            <p:cNvSpPr>
              <a:spLocks noChangeArrowheads="1"/>
            </p:cNvSpPr>
            <p:nvPr>
              <p:custDataLst>
                <p:tags r:id="rId2"/>
              </p:custDataLst>
            </p:nvPr>
          </p:nvSpPr>
          <p:spPr bwMode="auto">
            <a:xfrm>
              <a:off x="2822" y="10567"/>
              <a:ext cx="766" cy="395"/>
            </a:xfrm>
            <a:prstGeom prst="triangle">
              <a:avLst>
                <a:gd name="adj" fmla="val 50000"/>
              </a:avLst>
            </a:prstGeom>
            <a:solidFill>
              <a:srgbClr val="969696"/>
            </a:solidFill>
            <a:ln w="9525">
              <a:solidFill>
                <a:srgbClr val="000000"/>
              </a:solidFill>
              <a:miter lim="800000"/>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03" name="Oval 8"/>
            <p:cNvSpPr>
              <a:spLocks noChangeArrowheads="1"/>
            </p:cNvSpPr>
            <p:nvPr>
              <p:custDataLst>
                <p:tags r:id="rId3"/>
              </p:custDataLst>
            </p:nvPr>
          </p:nvSpPr>
          <p:spPr bwMode="auto">
            <a:xfrm>
              <a:off x="4353" y="10567"/>
              <a:ext cx="613" cy="526"/>
            </a:xfrm>
            <a:prstGeom prst="ellipse">
              <a:avLst/>
            </a:prstGeom>
            <a:solidFill>
              <a:srgbClr val="969696"/>
            </a:solidFill>
            <a:ln w="9525">
              <a:solidFill>
                <a:srgbClr val="000000"/>
              </a:solidFill>
              <a:round/>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04" name="AutoShape 9"/>
            <p:cNvSpPr>
              <a:spLocks noChangeArrowheads="1"/>
            </p:cNvSpPr>
            <p:nvPr>
              <p:custDataLst>
                <p:tags r:id="rId4"/>
              </p:custDataLst>
            </p:nvPr>
          </p:nvSpPr>
          <p:spPr bwMode="auto">
            <a:xfrm>
              <a:off x="5579" y="10567"/>
              <a:ext cx="766" cy="526"/>
            </a:xfrm>
            <a:prstGeom prst="diamond">
              <a:avLst/>
            </a:prstGeom>
            <a:solidFill>
              <a:srgbClr val="969696"/>
            </a:solidFill>
            <a:ln w="9525">
              <a:solidFill>
                <a:srgbClr val="000000"/>
              </a:solidFill>
              <a:miter lim="800000"/>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05" name="Oval 10"/>
            <p:cNvSpPr>
              <a:spLocks noChangeArrowheads="1"/>
            </p:cNvSpPr>
            <p:nvPr>
              <p:custDataLst>
                <p:tags r:id="rId5"/>
              </p:custDataLst>
            </p:nvPr>
          </p:nvSpPr>
          <p:spPr bwMode="auto">
            <a:xfrm>
              <a:off x="7111" y="10567"/>
              <a:ext cx="614" cy="526"/>
            </a:xfrm>
            <a:prstGeom prst="ellipse">
              <a:avLst/>
            </a:prstGeom>
            <a:solidFill>
              <a:srgbClr val="969696"/>
            </a:solidFill>
            <a:ln w="9525">
              <a:solidFill>
                <a:srgbClr val="000000"/>
              </a:solidFill>
              <a:round/>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06" name="Line 11"/>
            <p:cNvSpPr>
              <a:spLocks noChangeShapeType="1"/>
            </p:cNvSpPr>
            <p:nvPr>
              <p:custDataLst>
                <p:tags r:id="rId6"/>
              </p:custDataLst>
            </p:nvPr>
          </p:nvSpPr>
          <p:spPr bwMode="auto">
            <a:xfrm>
              <a:off x="2362" y="10830"/>
              <a:ext cx="613"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07" name="Line 12"/>
            <p:cNvSpPr>
              <a:spLocks noChangeShapeType="1"/>
            </p:cNvSpPr>
            <p:nvPr>
              <p:custDataLst>
                <p:tags r:id="rId7"/>
              </p:custDataLst>
            </p:nvPr>
          </p:nvSpPr>
          <p:spPr bwMode="auto">
            <a:xfrm>
              <a:off x="3434" y="10830"/>
              <a:ext cx="919"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08" name="Line 13"/>
            <p:cNvSpPr>
              <a:spLocks noChangeShapeType="1"/>
            </p:cNvSpPr>
            <p:nvPr>
              <p:custDataLst>
                <p:tags r:id="rId8"/>
              </p:custDataLst>
            </p:nvPr>
          </p:nvSpPr>
          <p:spPr bwMode="auto">
            <a:xfrm>
              <a:off x="4966" y="10830"/>
              <a:ext cx="613"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09" name="Line 14"/>
            <p:cNvSpPr>
              <a:spLocks noChangeShapeType="1"/>
            </p:cNvSpPr>
            <p:nvPr>
              <p:custDataLst>
                <p:tags r:id="rId9"/>
              </p:custDataLst>
            </p:nvPr>
          </p:nvSpPr>
          <p:spPr bwMode="auto">
            <a:xfrm>
              <a:off x="6345" y="10830"/>
              <a:ext cx="766"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10" name="Line 15"/>
            <p:cNvSpPr>
              <a:spLocks noChangeShapeType="1"/>
            </p:cNvSpPr>
            <p:nvPr>
              <p:custDataLst>
                <p:tags r:id="rId10"/>
              </p:custDataLst>
            </p:nvPr>
          </p:nvSpPr>
          <p:spPr bwMode="auto">
            <a:xfrm>
              <a:off x="7724" y="10830"/>
              <a:ext cx="612" cy="0"/>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0911" name="Rectangle 16"/>
            <p:cNvSpPr>
              <a:spLocks noChangeArrowheads="1"/>
            </p:cNvSpPr>
            <p:nvPr>
              <p:custDataLst>
                <p:tags r:id="rId11"/>
              </p:custDataLst>
            </p:nvPr>
          </p:nvSpPr>
          <p:spPr bwMode="auto">
            <a:xfrm>
              <a:off x="2975" y="11488"/>
              <a:ext cx="613" cy="395"/>
            </a:xfrm>
            <a:prstGeom prst="rect">
              <a:avLst/>
            </a:prstGeom>
            <a:solidFill>
              <a:srgbClr val="969696"/>
            </a:solidFill>
            <a:ln w="9525">
              <a:solidFill>
                <a:srgbClr val="000000"/>
              </a:solidFill>
              <a:miter lim="800000"/>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12" name="Oval 17"/>
            <p:cNvSpPr>
              <a:spLocks noChangeArrowheads="1"/>
            </p:cNvSpPr>
            <p:nvPr>
              <p:custDataLst>
                <p:tags r:id="rId12"/>
              </p:custDataLst>
            </p:nvPr>
          </p:nvSpPr>
          <p:spPr bwMode="auto">
            <a:xfrm>
              <a:off x="4047" y="11357"/>
              <a:ext cx="614" cy="526"/>
            </a:xfrm>
            <a:prstGeom prst="ellipse">
              <a:avLst/>
            </a:prstGeom>
            <a:solidFill>
              <a:srgbClr val="969696"/>
            </a:solidFill>
            <a:ln w="9525">
              <a:solidFill>
                <a:srgbClr val="000000"/>
              </a:solidFill>
              <a:round/>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13" name="AutoShape 18"/>
            <p:cNvSpPr>
              <a:spLocks noChangeArrowheads="1"/>
            </p:cNvSpPr>
            <p:nvPr>
              <p:custDataLst>
                <p:tags r:id="rId13"/>
              </p:custDataLst>
            </p:nvPr>
          </p:nvSpPr>
          <p:spPr bwMode="auto">
            <a:xfrm>
              <a:off x="5120" y="11357"/>
              <a:ext cx="766" cy="395"/>
            </a:xfrm>
            <a:prstGeom prst="triangle">
              <a:avLst>
                <a:gd name="adj" fmla="val 50000"/>
              </a:avLst>
            </a:prstGeom>
            <a:solidFill>
              <a:srgbClr val="969696"/>
            </a:solidFill>
            <a:ln w="9525">
              <a:solidFill>
                <a:srgbClr val="000000"/>
              </a:solidFill>
              <a:miter lim="800000"/>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14" name="AutoShape 19"/>
            <p:cNvSpPr>
              <a:spLocks noChangeArrowheads="1"/>
            </p:cNvSpPr>
            <p:nvPr>
              <p:custDataLst>
                <p:tags r:id="rId14"/>
              </p:custDataLst>
            </p:nvPr>
          </p:nvSpPr>
          <p:spPr bwMode="auto">
            <a:xfrm>
              <a:off x="6345" y="11357"/>
              <a:ext cx="766" cy="526"/>
            </a:xfrm>
            <a:prstGeom prst="diamond">
              <a:avLst/>
            </a:prstGeom>
            <a:solidFill>
              <a:srgbClr val="969696"/>
            </a:solidFill>
            <a:ln w="9525">
              <a:solidFill>
                <a:srgbClr val="000000"/>
              </a:solidFill>
              <a:miter lim="800000"/>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15" name="Rectangle 20"/>
            <p:cNvSpPr>
              <a:spLocks noChangeArrowheads="1"/>
            </p:cNvSpPr>
            <p:nvPr>
              <p:custDataLst>
                <p:tags r:id="rId15"/>
              </p:custDataLst>
            </p:nvPr>
          </p:nvSpPr>
          <p:spPr bwMode="auto">
            <a:xfrm>
              <a:off x="7571" y="11488"/>
              <a:ext cx="613" cy="395"/>
            </a:xfrm>
            <a:prstGeom prst="rect">
              <a:avLst/>
            </a:prstGeom>
            <a:solidFill>
              <a:srgbClr val="969696"/>
            </a:solidFill>
            <a:ln w="9525">
              <a:solidFill>
                <a:srgbClr val="000000"/>
              </a:solidFill>
              <a:miter lim="800000"/>
            </a:ln>
          </p:spPr>
          <p:txBody>
            <a:bodyPr/>
            <a:lstStyle>
              <a:lvl1pPr>
                <a:defRPr kumimoji="1" b="1">
                  <a:solidFill>
                    <a:schemeClr val="tx1"/>
                  </a:solidFill>
                  <a:latin typeface="Times New Roman" panose="02020603050405020304" pitchFamily="18" charset="0"/>
                  <a:ea typeface="宋体" panose="02010600030101010101" pitchFamily="2" charset="-122"/>
                </a:defRPr>
              </a:lvl1pPr>
              <a:lvl2pPr marL="742950" indent="-285750">
                <a:defRPr kumimoji="1" b="1">
                  <a:solidFill>
                    <a:schemeClr val="tx1"/>
                  </a:solidFill>
                  <a:latin typeface="Times New Roman" panose="02020603050405020304" pitchFamily="18" charset="0"/>
                  <a:ea typeface="宋体" panose="02010600030101010101" pitchFamily="2" charset="-122"/>
                </a:defRPr>
              </a:lvl2pPr>
              <a:lvl3pPr marL="1143000" indent="-228600">
                <a:defRPr kumimoji="1" b="1">
                  <a:solidFill>
                    <a:schemeClr val="tx1"/>
                  </a:solidFill>
                  <a:latin typeface="Times New Roman" panose="02020603050405020304" pitchFamily="18" charset="0"/>
                  <a:ea typeface="宋体" panose="02010600030101010101" pitchFamily="2" charset="-122"/>
                </a:defRPr>
              </a:lvl3pPr>
              <a:lvl4pPr marL="1600200" indent="-228600">
                <a:defRPr kumimoji="1" b="1">
                  <a:solidFill>
                    <a:schemeClr val="tx1"/>
                  </a:solidFill>
                  <a:latin typeface="Times New Roman" panose="02020603050405020304" pitchFamily="18" charset="0"/>
                  <a:ea typeface="宋体" panose="02010600030101010101" pitchFamily="2" charset="-122"/>
                </a:defRPr>
              </a:lvl4pPr>
              <a:lvl5pPr marL="2057400" indent="-228600">
                <a:defRPr kumimoji="1"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kumimoji="1" b="1">
                  <a:solidFill>
                    <a:schemeClr val="tx1"/>
                  </a:solidFill>
                  <a:latin typeface="Times New Roman" panose="02020603050405020304" pitchFamily="18" charset="0"/>
                  <a:ea typeface="宋体" panose="02010600030101010101" pitchFamily="2" charset="-122"/>
                </a:defRPr>
              </a:lvl9pPr>
            </a:lstStyle>
            <a:p>
              <a:endParaRPr lang="zh-CN" altLang="en-US"/>
            </a:p>
          </p:txBody>
        </p:sp>
        <p:sp>
          <p:nvSpPr>
            <p:cNvPr id="80916" name="Line 21"/>
            <p:cNvSpPr>
              <a:spLocks noChangeShapeType="1"/>
            </p:cNvSpPr>
            <p:nvPr>
              <p:custDataLst>
                <p:tags r:id="rId16"/>
              </p:custDataLst>
            </p:nvPr>
          </p:nvSpPr>
          <p:spPr bwMode="auto">
            <a:xfrm>
              <a:off x="2515" y="11620"/>
              <a:ext cx="46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17" name="Line 22"/>
            <p:cNvSpPr>
              <a:spLocks noChangeShapeType="1"/>
            </p:cNvSpPr>
            <p:nvPr>
              <p:custDataLst>
                <p:tags r:id="rId17"/>
              </p:custDataLst>
            </p:nvPr>
          </p:nvSpPr>
          <p:spPr bwMode="auto">
            <a:xfrm>
              <a:off x="3588" y="11620"/>
              <a:ext cx="459"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18" name="Line 23"/>
            <p:cNvSpPr>
              <a:spLocks noChangeShapeType="1"/>
            </p:cNvSpPr>
            <p:nvPr>
              <p:custDataLst>
                <p:tags r:id="rId18"/>
              </p:custDataLst>
            </p:nvPr>
          </p:nvSpPr>
          <p:spPr bwMode="auto">
            <a:xfrm>
              <a:off x="4660" y="11620"/>
              <a:ext cx="613"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19" name="Line 24"/>
            <p:cNvSpPr>
              <a:spLocks noChangeShapeType="1"/>
            </p:cNvSpPr>
            <p:nvPr>
              <p:custDataLst>
                <p:tags r:id="rId19"/>
              </p:custDataLst>
            </p:nvPr>
          </p:nvSpPr>
          <p:spPr bwMode="auto">
            <a:xfrm>
              <a:off x="5732" y="11620"/>
              <a:ext cx="613"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20" name="Line 25"/>
            <p:cNvSpPr>
              <a:spLocks noChangeShapeType="1"/>
            </p:cNvSpPr>
            <p:nvPr>
              <p:custDataLst>
                <p:tags r:id="rId20"/>
              </p:custDataLst>
            </p:nvPr>
          </p:nvSpPr>
          <p:spPr bwMode="auto">
            <a:xfrm>
              <a:off x="7111" y="11620"/>
              <a:ext cx="460" cy="0"/>
            </a:xfrm>
            <a:prstGeom prst="line">
              <a:avLst/>
            </a:prstGeom>
            <a:noFill/>
            <a:ln w="9525">
              <a:solidFill>
                <a:srgbClr val="000000"/>
              </a:solidFill>
              <a:round/>
            </a:ln>
            <a:extLst>
              <a:ext uri="{909E8E84-426E-40DD-AFC4-6F175D3DCCD1}">
                <a14:hiddenFill xmlns:a14="http://schemas.microsoft.com/office/drawing/2010/main">
                  <a:noFill/>
                </a14:hiddenFill>
              </a:ext>
            </a:extLst>
          </p:spPr>
          <p:txBody>
            <a:bodyPr/>
            <a:lstStyle/>
            <a:p>
              <a:endParaRPr lang="zh-CN" altLang="en-US"/>
            </a:p>
          </p:txBody>
        </p:sp>
        <p:sp>
          <p:nvSpPr>
            <p:cNvPr id="80921" name="Line 26"/>
            <p:cNvSpPr>
              <a:spLocks noChangeShapeType="1"/>
            </p:cNvSpPr>
            <p:nvPr>
              <p:custDataLst>
                <p:tags r:id="rId21"/>
              </p:custDataLst>
            </p:nvPr>
          </p:nvSpPr>
          <p:spPr bwMode="auto">
            <a:xfrm>
              <a:off x="8184" y="11620"/>
              <a:ext cx="459" cy="1"/>
            </a:xfrm>
            <a:prstGeom prst="line">
              <a:avLst/>
            </a:prstGeom>
            <a:noFill/>
            <a:ln w="9525">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生产作业组织</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1919288" y="476568"/>
            <a:ext cx="42468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一、生产空间作业组织</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91360" y="1268730"/>
            <a:ext cx="9236710" cy="4892675"/>
          </a:xfrm>
          <a:prstGeom prst="rect">
            <a:avLst/>
          </a:prstGeom>
          <a:noFill/>
          <a:ln w="9525">
            <a:noFill/>
          </a:ln>
        </p:spPr>
        <p:txBody>
          <a:bodyPr wrap="square">
            <a:spAutoFit/>
          </a:bodyPr>
          <a:p>
            <a:pPr algn="l">
              <a:buClrTx/>
              <a:buSzTx/>
              <a:buNone/>
            </a:pPr>
            <a:r>
              <a:rPr lang="en-US" altLang="zh-CN" sz="2400" b="1">
                <a:solidFill>
                  <a:srgbClr val="FF0000"/>
                </a:solidFill>
                <a:latin typeface="微软雅黑" panose="020B0503020204020204" pitchFamily="34" charset="-122"/>
                <a:ea typeface="微软雅黑" panose="020B0503020204020204" pitchFamily="34" charset="-122"/>
              </a:rPr>
              <a:t>（</a:t>
            </a:r>
            <a:r>
              <a:rPr lang="zh-CN" altLang="en-US" sz="2400" b="1">
                <a:solidFill>
                  <a:srgbClr val="FF0000"/>
                </a:solidFill>
                <a:latin typeface="微软雅黑" panose="020B0503020204020204" pitchFamily="34" charset="-122"/>
                <a:ea typeface="微软雅黑" panose="020B0503020204020204" pitchFamily="34" charset="-122"/>
              </a:rPr>
              <a:t>一</a:t>
            </a:r>
            <a:r>
              <a:rPr lang="en-US" altLang="zh-CN" sz="2400" b="1">
                <a:solidFill>
                  <a:srgbClr val="FF0000"/>
                </a:solidFill>
                <a:latin typeface="微软雅黑" panose="020B0503020204020204" pitchFamily="34" charset="-122"/>
                <a:ea typeface="微软雅黑" panose="020B0503020204020204" pitchFamily="34" charset="-122"/>
              </a:rPr>
              <a:t>）车间平面布局</a:t>
            </a:r>
            <a:r>
              <a:rPr lang="en-US" altLang="zh-CN" sz="2400">
                <a:latin typeface="微软雅黑" panose="020B0503020204020204" pitchFamily="34" charset="-122"/>
                <a:ea typeface="微软雅黑" panose="020B0503020204020204" pitchFamily="34" charset="-122"/>
              </a:rPr>
              <a:t>      </a:t>
            </a:r>
            <a:endParaRPr lang="en-US" altLang="zh-CN" sz="2400">
              <a:latin typeface="微软雅黑" panose="020B0503020204020204" pitchFamily="34" charset="-122"/>
              <a:ea typeface="微软雅黑" panose="020B0503020204020204" pitchFamily="34" charset="-122"/>
            </a:endParaRPr>
          </a:p>
          <a:p>
            <a:pPr algn="l">
              <a:buClrTx/>
              <a:buSzTx/>
              <a:buNone/>
            </a:pPr>
            <a:r>
              <a:rPr lang="en-US" altLang="zh-CN" sz="2400">
                <a:latin typeface="微软雅黑" panose="020B0503020204020204" pitchFamily="34" charset="-122"/>
                <a:ea typeface="微软雅黑" panose="020B0503020204020204" pitchFamily="34" charset="-122"/>
              </a:rPr>
              <a:t>     </a:t>
            </a:r>
            <a:r>
              <a:rPr lang="en-US" altLang="zh-CN" sz="2400">
                <a:solidFill>
                  <a:srgbClr val="0070C0"/>
                </a:solidFill>
                <a:latin typeface="微软雅黑" panose="020B0503020204020204" pitchFamily="34" charset="-122"/>
                <a:ea typeface="微软雅黑" panose="020B0503020204020204" pitchFamily="34" charset="-122"/>
              </a:rPr>
              <a:t>车间布置要求确定车间内部，各基本工段（或小组）、辅助工段和生产服务单位之间的相互位置和设备之间的相互位置，也就是就是如何设计和摆放产线。目的是根据产品工艺流程和产品特性，设计出最优化的产线，来满足生产需求。其中基本工段设备布置是核心。</a:t>
            </a: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400">
                <a:latin typeface="微软雅黑" panose="020B0503020204020204" pitchFamily="34" charset="-122"/>
                <a:ea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rPr>
              <a:t> 车间布置的要求</a:t>
            </a:r>
            <a:endParaRPr lang="en-US" altLang="zh-CN" sz="2400">
              <a:latin typeface="微软雅黑" panose="020B0503020204020204" pitchFamily="34" charset="-122"/>
              <a:ea typeface="微软雅黑" panose="020B0503020204020204" pitchFamily="34" charset="-122"/>
            </a:endParaRPr>
          </a:p>
          <a:p>
            <a:pPr algn="l">
              <a:buClrTx/>
              <a:buSzTx/>
              <a:buNone/>
            </a:pPr>
            <a:r>
              <a:rPr lang="en-US" altLang="zh-CN" sz="2400">
                <a:latin typeface="微软雅黑" panose="020B0503020204020204" pitchFamily="34" charset="-122"/>
                <a:ea typeface="微软雅黑" panose="020B0503020204020204" pitchFamily="34" charset="-122"/>
              </a:rPr>
              <a:t>      </a:t>
            </a:r>
            <a:r>
              <a:rPr lang="en-US" altLang="zh-CN" sz="2400">
                <a:solidFill>
                  <a:srgbClr val="0070C0"/>
                </a:solidFill>
                <a:latin typeface="微软雅黑" panose="020B0503020204020204" pitchFamily="34" charset="-122"/>
                <a:ea typeface="微软雅黑" panose="020B0503020204020204" pitchFamily="34" charset="-122"/>
              </a:rPr>
              <a:t>尽量适应加工对象的加工顺序，使产品加工路线最短；</a:t>
            </a: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400">
                <a:solidFill>
                  <a:srgbClr val="0070C0"/>
                </a:solidFill>
                <a:latin typeface="微软雅黑" panose="020B0503020204020204" pitchFamily="34" charset="-122"/>
                <a:ea typeface="微软雅黑" panose="020B0503020204020204" pitchFamily="34" charset="-122"/>
              </a:rPr>
              <a:t>      为方便运输，应将大型，重型零件的加工设备尽量靠近入口，    同时配置必要的桥式吊车；</a:t>
            </a: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400">
                <a:solidFill>
                  <a:srgbClr val="0070C0"/>
                </a:solidFill>
                <a:latin typeface="微软雅黑" panose="020B0503020204020204" pitchFamily="34" charset="-122"/>
                <a:ea typeface="微软雅黑" panose="020B0503020204020204" pitchFamily="34" charset="-122"/>
              </a:rPr>
              <a:t>      充分利用车间面积，设备布置可根据车间的具体形状进行纵向、横向或斜向排列；</a:t>
            </a:r>
            <a:endParaRPr lang="en-US" altLang="zh-CN" sz="24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400">
                <a:solidFill>
                  <a:srgbClr val="0070C0"/>
                </a:solidFill>
                <a:latin typeface="微软雅黑" panose="020B0503020204020204" pitchFamily="34" charset="-122"/>
                <a:ea typeface="微软雅黑" panose="020B0503020204020204" pitchFamily="34" charset="-122"/>
              </a:rPr>
              <a:t>     要考虑安全生产和工作环境的改善</a:t>
            </a:r>
            <a:endParaRPr lang="en-US" altLang="zh-CN" sz="24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3432356" y="2493228"/>
            <a:ext cx="6165535" cy="3880985"/>
          </a:xfrm>
          <a:prstGeom prst="rect">
            <a:avLst/>
          </a:prstGeom>
        </p:spPr>
      </p:pic>
      <p:sp>
        <p:nvSpPr>
          <p:cNvPr id="3" name="矩形 2"/>
          <p:cNvSpPr/>
          <p:nvPr/>
        </p:nvSpPr>
        <p:spPr>
          <a:xfrm>
            <a:off x="2352436" y="621367"/>
            <a:ext cx="9215317" cy="1568450"/>
          </a:xfrm>
          <a:prstGeom prst="rect">
            <a:avLst/>
          </a:prstGeom>
        </p:spPr>
        <p:txBody>
          <a:bodyPr wrap="square">
            <a:spAutoFit/>
          </a:bodyPr>
          <a:lstStyle/>
          <a:p>
            <a:pPr marL="359410" indent="127000">
              <a:lnSpc>
                <a:spcPct val="150000"/>
              </a:lnSpc>
              <a:spcAft>
                <a:spcPts val="0"/>
              </a:spcAft>
              <a:tabLst>
                <a:tab pos="900430" algn="l"/>
              </a:tabLst>
            </a:pPr>
            <a:r>
              <a:rPr lang="en-US" altLang="zh-CN" sz="3200" b="1" kern="0" dirty="0">
                <a:solidFill>
                  <a:srgbClr val="FF0000"/>
                </a:solidFill>
                <a:latin typeface="+mj-ea"/>
                <a:ea typeface="+mj-ea"/>
                <a:cs typeface="Times New Roman" panose="02020603050405020304" pitchFamily="18" charset="0"/>
              </a:rPr>
              <a:t>1.</a:t>
            </a:r>
            <a:r>
              <a:rPr lang="zh-CN" altLang="zh-CN" sz="3200" b="1" kern="0" dirty="0">
                <a:solidFill>
                  <a:srgbClr val="FF0000"/>
                </a:solidFill>
                <a:latin typeface="+mj-ea"/>
                <a:ea typeface="+mj-ea"/>
                <a:cs typeface="Times New Roman" panose="02020603050405020304" pitchFamily="18" charset="0"/>
              </a:rPr>
              <a:t>功能式布局 （</a:t>
            </a:r>
            <a:r>
              <a:rPr lang="en-US" altLang="zh-CN" sz="3200" b="1" kern="0" dirty="0">
                <a:solidFill>
                  <a:srgbClr val="FF0000"/>
                </a:solidFill>
                <a:latin typeface="+mj-ea"/>
                <a:ea typeface="+mj-ea"/>
                <a:cs typeface="Times New Roman" panose="02020603050405020304" pitchFamily="18" charset="0"/>
              </a:rPr>
              <a:t>Functional layout</a:t>
            </a:r>
            <a:r>
              <a:rPr lang="zh-CN" altLang="zh-CN" sz="3200" b="1" kern="0" dirty="0">
                <a:solidFill>
                  <a:srgbClr val="FF0000"/>
                </a:solidFill>
                <a:latin typeface="+mj-ea"/>
                <a:ea typeface="+mj-ea"/>
                <a:cs typeface="Times New Roman" panose="02020603050405020304" pitchFamily="18" charset="0"/>
              </a:rPr>
              <a:t>）</a:t>
            </a:r>
            <a:endParaRPr lang="zh-CN" altLang="zh-CN" sz="3200" b="1" kern="100" dirty="0">
              <a:solidFill>
                <a:srgbClr val="FF0000"/>
              </a:solidFill>
              <a:latin typeface="+mj-ea"/>
              <a:ea typeface="+mj-ea"/>
              <a:cs typeface="Times New Roman" panose="02020603050405020304" pitchFamily="18" charset="0"/>
            </a:endParaRPr>
          </a:p>
          <a:p>
            <a:r>
              <a:rPr lang="zh-CN" altLang="zh-CN" sz="2400" b="1" dirty="0">
                <a:solidFill>
                  <a:srgbClr val="0070C0"/>
                </a:solidFill>
                <a:latin typeface="+mn-ea"/>
                <a:cs typeface="Times New Roman" panose="02020603050405020304" pitchFamily="18" charset="0"/>
              </a:rPr>
              <a:t>功能类似的设备集中放置在一起，组成一个工作中心。不同的产品会根据其独立的工艺路线，由一个工作中心进入下一个工作中心。</a:t>
            </a:r>
            <a:endParaRPr lang="zh-CN" altLang="en-US" b="1" dirty="0">
              <a:solidFill>
                <a:srgbClr val="0070C0"/>
              </a:solidFill>
              <a:latin typeface="+mn-ea"/>
            </a:endParaRPr>
          </a:p>
        </p:txBody>
      </p:sp>
      <p:sp>
        <p:nvSpPr>
          <p:cNvPr id="5" name="矩形 4"/>
          <p:cNvSpPr/>
          <p:nvPr>
            <p:custDataLst>
              <p:tags r:id="rId2"/>
            </p:custDataLst>
          </p:nvPr>
        </p:nvSpPr>
        <p:spPr>
          <a:xfrm>
            <a:off x="1846898" y="260033"/>
            <a:ext cx="38404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（二）生产车间布局</a:t>
            </a:r>
            <a:endParaRPr lang="zh-CN" altLang="en-US" sz="3200" b="1">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08446" y="735105"/>
            <a:ext cx="8734221" cy="3046095"/>
          </a:xfrm>
          <a:prstGeom prst="rect">
            <a:avLst/>
          </a:prstGeom>
        </p:spPr>
        <p:txBody>
          <a:bodyPr wrap="square">
            <a:spAutoFit/>
          </a:bodyPr>
          <a:lstStyle/>
          <a:p>
            <a:pPr marL="359410" indent="127000" algn="just">
              <a:lnSpc>
                <a:spcPct val="150000"/>
              </a:lnSpc>
              <a:spcAft>
                <a:spcPts val="0"/>
              </a:spcAft>
              <a:tabLst>
                <a:tab pos="900430" algn="l"/>
              </a:tabLst>
            </a:pPr>
            <a:r>
              <a:rPr lang="en-US" altLang="zh-CN" sz="3200" b="1" kern="0" dirty="0">
                <a:solidFill>
                  <a:srgbClr val="FF0000"/>
                </a:solidFill>
                <a:latin typeface="+mj-ea"/>
                <a:ea typeface="+mj-ea"/>
                <a:cs typeface="Times New Roman" panose="02020603050405020304" pitchFamily="18" charset="0"/>
              </a:rPr>
              <a:t>2.</a:t>
            </a:r>
            <a:r>
              <a:rPr lang="zh-CN" altLang="zh-CN" sz="3200" b="1" kern="0" dirty="0">
                <a:solidFill>
                  <a:srgbClr val="FF0000"/>
                </a:solidFill>
                <a:latin typeface="+mj-ea"/>
                <a:ea typeface="+mj-ea"/>
                <a:cs typeface="Times New Roman" panose="02020603050405020304" pitchFamily="18" charset="0"/>
              </a:rPr>
              <a:t>产品导向布局 （</a:t>
            </a:r>
            <a:r>
              <a:rPr lang="en-US" altLang="zh-CN" sz="3200" b="1" kern="0" dirty="0">
                <a:solidFill>
                  <a:srgbClr val="FF0000"/>
                </a:solidFill>
                <a:latin typeface="+mj-ea"/>
                <a:ea typeface="+mj-ea"/>
                <a:cs typeface="Times New Roman" panose="02020603050405020304" pitchFamily="18" charset="0"/>
              </a:rPr>
              <a:t>Product-based layout</a:t>
            </a:r>
            <a:r>
              <a:rPr lang="zh-CN" altLang="zh-CN" sz="3200" b="1" kern="0" dirty="0">
                <a:solidFill>
                  <a:srgbClr val="FF0000"/>
                </a:solidFill>
                <a:latin typeface="+mj-ea"/>
                <a:ea typeface="+mj-ea"/>
                <a:cs typeface="Times New Roman" panose="02020603050405020304" pitchFamily="18" charset="0"/>
              </a:rPr>
              <a:t>）</a:t>
            </a:r>
            <a:endParaRPr lang="zh-CN" altLang="zh-CN" sz="3200" b="1" kern="100" dirty="0">
              <a:solidFill>
                <a:srgbClr val="FF0000"/>
              </a:solidFill>
              <a:latin typeface="+mj-ea"/>
              <a:ea typeface="+mj-ea"/>
              <a:cs typeface="Times New Roman" panose="02020603050405020304" pitchFamily="18" charset="0"/>
            </a:endParaRPr>
          </a:p>
          <a:p>
            <a:pPr marL="457200" indent="304800" algn="just">
              <a:lnSpc>
                <a:spcPct val="150000"/>
              </a:lnSpc>
              <a:spcAft>
                <a:spcPts val="0"/>
              </a:spcAft>
              <a:tabLst>
                <a:tab pos="900430" algn="l"/>
              </a:tabLst>
            </a:pPr>
            <a:r>
              <a:rPr lang="zh-CN" altLang="zh-CN" sz="2400" kern="0" dirty="0">
                <a:solidFill>
                  <a:srgbClr val="0070C0"/>
                </a:solidFill>
                <a:latin typeface="+mj-ea"/>
                <a:ea typeface="+mj-ea"/>
                <a:cs typeface="Times New Roman" panose="02020603050405020304" pitchFamily="18" charset="0"/>
              </a:rPr>
              <a:t>该布局是以产品特性为基本来设计产线布局，通常为流水线布局，用于生产特定的产品。这类产品通常需求量大。由于是连续性生产，每个工位间的移动时间非常短，生产过程中也几乎没有半成品（</a:t>
            </a:r>
            <a:r>
              <a:rPr lang="en-US" altLang="zh-CN" sz="2400" kern="0" dirty="0">
                <a:solidFill>
                  <a:srgbClr val="0070C0"/>
                </a:solidFill>
                <a:latin typeface="+mj-ea"/>
                <a:ea typeface="+mj-ea"/>
                <a:cs typeface="Times New Roman" panose="02020603050405020304" pitchFamily="18" charset="0"/>
              </a:rPr>
              <a:t>WIP</a:t>
            </a:r>
            <a:r>
              <a:rPr lang="zh-CN" altLang="zh-CN" sz="2400" kern="0" dirty="0">
                <a:solidFill>
                  <a:srgbClr val="0070C0"/>
                </a:solidFill>
                <a:latin typeface="+mj-ea"/>
                <a:ea typeface="+mj-ea"/>
                <a:cs typeface="Times New Roman" panose="02020603050405020304" pitchFamily="18" charset="0"/>
              </a:rPr>
              <a:t>）产出。</a:t>
            </a:r>
            <a:endParaRPr lang="zh-CN" altLang="zh-CN" sz="2400" kern="100" dirty="0">
              <a:solidFill>
                <a:srgbClr val="0070C0"/>
              </a:solidFill>
              <a:effectLst/>
              <a:latin typeface="+mj-ea"/>
              <a:ea typeface="+mj-ea"/>
              <a:cs typeface="Times New Roman" panose="02020603050405020304" pitchFamily="18" charset="0"/>
            </a:endParaRPr>
          </a:p>
        </p:txBody>
      </p:sp>
      <p:pic>
        <p:nvPicPr>
          <p:cNvPr id="3" name="图片 2"/>
          <p:cNvPicPr>
            <a:picLocks noChangeAspect="1"/>
          </p:cNvPicPr>
          <p:nvPr/>
        </p:nvPicPr>
        <p:blipFill>
          <a:blip r:embed="rId1"/>
          <a:stretch>
            <a:fillRect/>
          </a:stretch>
        </p:blipFill>
        <p:spPr>
          <a:xfrm>
            <a:off x="2423879" y="3788905"/>
            <a:ext cx="8495370" cy="183011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5736185" y="1135336"/>
            <a:ext cx="5377179" cy="5079420"/>
          </a:xfrm>
          <a:prstGeom prst="rect">
            <a:avLst/>
          </a:prstGeom>
        </p:spPr>
      </p:pic>
      <p:sp>
        <p:nvSpPr>
          <p:cNvPr id="3" name="矩形 2"/>
          <p:cNvSpPr/>
          <p:nvPr/>
        </p:nvSpPr>
        <p:spPr>
          <a:xfrm>
            <a:off x="1992462" y="981340"/>
            <a:ext cx="3455744" cy="5262245"/>
          </a:xfrm>
          <a:prstGeom prst="rect">
            <a:avLst/>
          </a:prstGeom>
        </p:spPr>
        <p:txBody>
          <a:bodyPr wrap="square">
            <a:spAutoFit/>
          </a:bodyPr>
          <a:lstStyle/>
          <a:p>
            <a:pPr marL="359410" indent="127000" algn="just">
              <a:lnSpc>
                <a:spcPct val="150000"/>
              </a:lnSpc>
              <a:spcAft>
                <a:spcPts val="0"/>
              </a:spcAft>
              <a:tabLst>
                <a:tab pos="900430" algn="l"/>
              </a:tabLst>
            </a:pPr>
            <a:r>
              <a:rPr lang="en-US" altLang="zh-CN" sz="3200" b="1" kern="0" dirty="0">
                <a:solidFill>
                  <a:srgbClr val="FF0000"/>
                </a:solidFill>
                <a:latin typeface="+mj-ea"/>
                <a:ea typeface="+mj-ea"/>
                <a:cs typeface="Times New Roman" panose="02020603050405020304" pitchFamily="18" charset="0"/>
              </a:rPr>
              <a:t>3.</a:t>
            </a:r>
            <a:r>
              <a:rPr lang="zh-CN" altLang="zh-CN" sz="3200" b="1" kern="0" dirty="0">
                <a:solidFill>
                  <a:srgbClr val="FF0000"/>
                </a:solidFill>
                <a:latin typeface="+mj-ea"/>
                <a:ea typeface="+mj-ea"/>
                <a:cs typeface="Times New Roman" panose="02020603050405020304" pitchFamily="18" charset="0"/>
              </a:rPr>
              <a:t>单元式布局 </a:t>
            </a:r>
            <a:r>
              <a:rPr lang="zh-CN" altLang="zh-CN" sz="2400" b="1"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400" b="1"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Cellular layout</a:t>
            </a:r>
            <a:r>
              <a:rPr lang="zh-CN" altLang="zh-CN" sz="2400" b="1" kern="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endParaRPr lang="zh-CN" altLang="zh-CN" sz="2400" b="1" kern="10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zh-CN" sz="2400" b="1" dirty="0">
                <a:solidFill>
                  <a:srgbClr val="0070C0"/>
                </a:solidFill>
                <a:latin typeface="+mn-ea"/>
                <a:cs typeface="Times New Roman" panose="02020603050405020304" pitchFamily="18" charset="0"/>
              </a:rPr>
              <a:t>单元式布局综合了功能布局和产品导向布局的特点，将设备根据产品的工艺路径进行摆放。每种产品拥有其独立的小型生产线，由专人进行生产和控制。</a:t>
            </a:r>
            <a:endParaRPr lang="zh-CN" altLang="en-US" b="1" dirty="0">
              <a:solidFill>
                <a:srgbClr val="0070C0"/>
              </a:solidFill>
              <a:latin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90065" cy="1540584"/>
            <a:chOff x="1749239" y="1053530"/>
            <a:chExt cx="1790479"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90479" cy="1199158"/>
              <a:chOff x="2184751" y="1052676"/>
              <a:chExt cx="1790479" cy="1199158"/>
            </a:xfrm>
          </p:grpSpPr>
          <p:sp>
            <p:nvSpPr>
              <p:cNvPr id="36" name="TextBox 32"/>
              <p:cNvSpPr>
                <a:spLocks noChangeArrowheads="1"/>
              </p:cNvSpPr>
              <p:nvPr/>
            </p:nvSpPr>
            <p:spPr bwMode="auto">
              <a:xfrm>
                <a:off x="2184751" y="1227376"/>
                <a:ext cx="1707275" cy="706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第七章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199158"/>
              </a:xfrm>
              <a:prstGeom prst="rect">
                <a:avLst/>
              </a:prstGeom>
            </p:spPr>
            <p:txBody>
              <a:bodyPr wrap="squar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295762" y="321313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企业生产管理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19605" y="1340485"/>
            <a:ext cx="9550400" cy="4399915"/>
          </a:xfrm>
          <a:prstGeom prst="rect">
            <a:avLst/>
          </a:prstGeom>
          <a:noFill/>
          <a:ln w="9525">
            <a:noFill/>
          </a:ln>
        </p:spPr>
        <p:txBody>
          <a:bodyPr wrap="square">
            <a:spAutoFit/>
          </a:bodyPr>
          <a:p>
            <a:pPr indent="355600"/>
            <a:r>
              <a:rPr lang="zh-CN" sz="2800" b="1">
                <a:solidFill>
                  <a:schemeClr val="accent1"/>
                </a:solidFill>
                <a:latin typeface="微软雅黑" panose="020B0503020204020204" pitchFamily="34" charset="-122"/>
                <a:ea typeface="微软雅黑" panose="020B0503020204020204" pitchFamily="34" charset="-122"/>
              </a:rPr>
              <a:t>当产品需求为小量多批的情况时，需要根据订单进行生产（MTO）。这类产品通常会用到间歇工艺类型且更倾向于工作中心模式。产线布局为功能布局，交期较长。</a:t>
            </a:r>
            <a:endParaRPr lang="zh-CN" sz="2800" b="1">
              <a:solidFill>
                <a:schemeClr val="accent1"/>
              </a:solidFill>
              <a:latin typeface="微软雅黑" panose="020B0503020204020204" pitchFamily="34" charset="-122"/>
              <a:ea typeface="微软雅黑" panose="020B0503020204020204" pitchFamily="34" charset="-122"/>
            </a:endParaRPr>
          </a:p>
          <a:p>
            <a:pPr indent="355600"/>
            <a:r>
              <a:rPr lang="zh-CN" sz="2800" b="1">
                <a:solidFill>
                  <a:schemeClr val="accent1"/>
                </a:solidFill>
                <a:latin typeface="微软雅黑" panose="020B0503020204020204" pitchFamily="34" charset="-122"/>
                <a:ea typeface="微软雅黑" panose="020B0503020204020204" pitchFamily="34" charset="-122"/>
              </a:rPr>
              <a:t>当产品需求量较高且产品种类较多时，会根据订单进行组装（ATO）。这类产品通常会用到间歇工艺类型中的分批制造模式，或流水工艺类型中的流水线模式。产线布局为单元式布局，交期大大缩短。</a:t>
            </a:r>
            <a:endParaRPr lang="zh-CN" sz="2800" b="1">
              <a:solidFill>
                <a:schemeClr val="accent1"/>
              </a:solidFill>
              <a:latin typeface="微软雅黑" panose="020B0503020204020204" pitchFamily="34" charset="-122"/>
              <a:ea typeface="微软雅黑" panose="020B0503020204020204" pitchFamily="34" charset="-122"/>
            </a:endParaRPr>
          </a:p>
          <a:p>
            <a:pPr indent="355600"/>
            <a:r>
              <a:rPr lang="zh-CN" sz="2800" b="1">
                <a:solidFill>
                  <a:schemeClr val="accent1"/>
                </a:solidFill>
                <a:latin typeface="微软雅黑" panose="020B0503020204020204" pitchFamily="34" charset="-122"/>
                <a:ea typeface="微软雅黑" panose="020B0503020204020204" pitchFamily="34" charset="-122"/>
              </a:rPr>
              <a:t>当产品需求量大且种类较少时，会根据预测生产库存（MTS）。这类产品通常为流水工艺类型，会用到流水线模式或连续加工模式。产线布局为产品导向布局，交期非常短。</a:t>
            </a:r>
            <a:endParaRPr lang="zh-CN" sz="2800" b="1">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19605" y="1700530"/>
            <a:ext cx="9361805" cy="2553335"/>
          </a:xfrm>
          <a:prstGeom prst="rect">
            <a:avLst/>
          </a:prstGeom>
          <a:noFill/>
          <a:ln w="9525">
            <a:noFill/>
          </a:ln>
        </p:spPr>
        <p:txBody>
          <a:bodyPr wrap="square">
            <a:spAutoFit/>
          </a:bodyPr>
          <a:p>
            <a:pPr indent="269875"/>
            <a:r>
              <a:rPr 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顺序移动方式</a:t>
            </a:r>
            <a:endParaRPr lang="zh-CN" sz="3200" b="0">
              <a:ea typeface="宋体" panose="02010600030101010101" pitchFamily="2" charset="-122"/>
            </a:endParaRPr>
          </a:p>
          <a:p>
            <a:pPr indent="269875"/>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这种方式是一批在制品在前道工序上全部加工完毕之后，整批移到下一道工序，同一批在制品在各个工序上的加工时间没有任何交叉。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优点：组织工作简单，有利于减少设备的调整时间，提高工效。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缺点：生产周期长，在制品的数量大，资金周转慢。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适用于：单件小批生产，工艺专业化，工序劳动量小</a:t>
            </a:r>
            <a:r>
              <a:rPr lang="zh-CN" sz="3200">
                <a:ea typeface="等线" panose="02010600030101010101" charset="-122"/>
                <a:sym typeface="+mn-ea"/>
              </a:rPr>
              <a:t> </a:t>
            </a:r>
            <a:endParaRPr lang="zh-CN" altLang="en-US" b="1">
              <a:ea typeface="等线" panose="02010600030101010101" charset="-122"/>
            </a:endParaRPr>
          </a:p>
        </p:txBody>
      </p:sp>
      <p:sp>
        <p:nvSpPr>
          <p:cNvPr id="3" name="文本框 2"/>
          <p:cNvSpPr txBox="1"/>
          <p:nvPr/>
        </p:nvSpPr>
        <p:spPr>
          <a:xfrm>
            <a:off x="1703705" y="332740"/>
            <a:ext cx="5080000" cy="656590"/>
          </a:xfrm>
          <a:prstGeom prst="rect">
            <a:avLst/>
          </a:prstGeom>
          <a:noFill/>
          <a:ln w="9525">
            <a:noFill/>
          </a:ln>
        </p:spPr>
        <p:txBody>
          <a:bodyPr>
            <a:noAutofit/>
          </a:bodyPr>
          <a:p>
            <a:pPr indent="0"/>
            <a:r>
              <a:rPr lang="zh-CN" sz="3200" b="1">
                <a:solidFill>
                  <a:srgbClr val="0070C0"/>
                </a:solidFill>
                <a:latin typeface="微软雅黑" panose="020B0503020204020204" pitchFamily="34" charset="-122"/>
                <a:ea typeface="微软雅黑" panose="020B0503020204020204" pitchFamily="34" charset="-122"/>
              </a:rPr>
              <a:t>二、生产过程的时间组织</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703705" y="1052830"/>
            <a:ext cx="5960110" cy="521970"/>
          </a:xfrm>
          <a:prstGeom prst="rect">
            <a:avLst/>
          </a:prstGeom>
          <a:noFill/>
          <a:ln w="9525">
            <a:noFill/>
          </a:ln>
        </p:spPr>
        <p:txBody>
          <a:bodyPr wrap="square">
            <a:spAutoFit/>
          </a:bodyPr>
          <a:p>
            <a:pPr indent="306070"/>
            <a:r>
              <a:rPr lang="zh-CN" sz="2800" b="1">
                <a:solidFill>
                  <a:srgbClr val="FF0000"/>
                </a:solidFill>
                <a:latin typeface="微软雅黑" panose="020B0503020204020204" pitchFamily="34" charset="-122"/>
                <a:ea typeface="微软雅黑" panose="020B0503020204020204" pitchFamily="34" charset="-122"/>
              </a:rPr>
              <a:t>（一）生产过过程的移动方式</a:t>
            </a:r>
            <a:endParaRPr lang="zh-CN" altLang="en-US" sz="2800" b="1">
              <a:solidFill>
                <a:srgbClr val="FF000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3863975" y="3860800"/>
            <a:ext cx="5168900" cy="237490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89760" y="3068955"/>
            <a:ext cx="9349740" cy="3230245"/>
          </a:xfrm>
          <a:prstGeom prst="rect">
            <a:avLst/>
          </a:prstGeom>
          <a:noFill/>
          <a:ln w="9525">
            <a:noFill/>
          </a:ln>
        </p:spPr>
        <p:txBody>
          <a:bodyPr wrap="square">
            <a:spAutoFit/>
          </a:bodyPr>
          <a:p>
            <a:pPr indent="0"/>
            <a:r>
              <a:rPr lang="en-US" sz="24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3.</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平行顺序移动方式</a:t>
            </a:r>
            <a:endParaRPr lang="zh-CN" b="0">
              <a:solidFill>
                <a:srgbClr val="0070C0"/>
              </a:solidFill>
              <a:ea typeface="等线" panose="02010600030101010101" charset="-122"/>
            </a:endParaRPr>
          </a:p>
          <a:p>
            <a:pPr indent="0"/>
            <a:r>
              <a:rPr lang="en-US" altLang="zh-CN" b="0">
                <a:solidFill>
                  <a:srgbClr val="0070C0"/>
                </a:solidFill>
                <a:ea typeface="等线" panose="02010600030101010101" charset="-122"/>
              </a:rPr>
              <a:t> </a:t>
            </a:r>
            <a:r>
              <a:rPr lang="en-US" altLang="zh-CN"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这是将前两种方式结合起来的一定方式。即当前道工序的单件作业时间大于后道工序时，一批在制品在前道工序加工到一定数量，足以保证后道工序开工后不会发生停工待料的情况时，才流转道下道工序加工。而当前道工序的作业时间小于后道工序时，则前道工序加工完一件，立即流转道后道工序去加工，即按平行移动方式逐件运送。</a:t>
            </a:r>
            <a:endPar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alt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优点：这种方式吸收了前两种方式的优点，尤其时把平行移动方式中出现的零散的停歇时间集中起来，便于利用。</a:t>
            </a:r>
            <a:r>
              <a:rPr lang="zh-CN" sz="2000" b="0">
                <a:solidFill>
                  <a:srgbClr val="0070C0"/>
                </a:solidFill>
                <a:ea typeface="宋体" panose="02010600030101010101" pitchFamily="2" charset="-122"/>
              </a:rPr>
              <a:t> </a:t>
            </a:r>
            <a:r>
              <a:rPr lang="en-US" altLang="zh-CN" sz="2000" b="0">
                <a:solidFill>
                  <a:srgbClr val="0070C0"/>
                </a:solidFill>
                <a:ea typeface="宋体" panose="02010600030101010101" pitchFamily="2" charset="-122"/>
              </a:rPr>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1">
                <a:solidFill>
                  <a:srgbClr val="0070C0"/>
                </a:solidFill>
                <a:latin typeface="微软雅黑" panose="020B0503020204020204" pitchFamily="34" charset="-122"/>
                <a:ea typeface="微软雅黑" panose="020B0503020204020204" pitchFamily="34" charset="-122"/>
              </a:rPr>
              <a:t>在单件小批量生产时宜用顺序移动方式，而大批量流水线生产宜用平行移动方式等</a:t>
            </a:r>
            <a:r>
              <a:rPr lang="zh-CN" sz="2000" b="0">
                <a:solidFill>
                  <a:srgbClr val="0070C0"/>
                </a:solidFill>
                <a:ea typeface="宋体" panose="02010600030101010101" pitchFamily="2" charset="-122"/>
              </a:rPr>
              <a:t>。</a:t>
            </a:r>
            <a:endParaRPr lang="zh-CN" altLang="en-US" sz="2000" b="0">
              <a:ea typeface="宋体" panose="02010600030101010101" pitchFamily="2" charset="-122"/>
            </a:endParaRPr>
          </a:p>
        </p:txBody>
      </p:sp>
      <p:sp>
        <p:nvSpPr>
          <p:cNvPr id="2" name="文本框 1"/>
          <p:cNvSpPr txBox="1"/>
          <p:nvPr/>
        </p:nvSpPr>
        <p:spPr>
          <a:xfrm>
            <a:off x="1919605" y="548640"/>
            <a:ext cx="9011285" cy="2306955"/>
          </a:xfrm>
          <a:prstGeom prst="rect">
            <a:avLst/>
          </a:prstGeom>
          <a:noFill/>
          <a:ln w="9525">
            <a:noFill/>
          </a:ln>
        </p:spPr>
        <p:txBody>
          <a:bodyPr wrap="square">
            <a:spAutoFit/>
          </a:bodyPr>
          <a:p>
            <a:pPr indent="306070"/>
            <a:r>
              <a:rPr 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平行移动方式</a:t>
            </a:r>
            <a:endParaRPr lang="zh-CN" b="0">
              <a:solidFill>
                <a:srgbClr val="FF0000"/>
              </a:solidFill>
              <a:ea typeface="等线" panose="02010600030101010101" charset="-122"/>
            </a:endParaRPr>
          </a:p>
          <a:p>
            <a:pPr indent="306070"/>
            <a:r>
              <a:rPr lang="en-US" alt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这种方式是一批在制品在前道工序上完成一件后，立即转移到下一道工序继续加工，产品在各道工序上呈平行作业状态。</a:t>
            </a:r>
            <a:endPar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6070"/>
            <a:r>
              <a:rPr lang="en-US" alt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优点：生产周期短；</a:t>
            </a:r>
            <a:endPar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6070"/>
            <a:r>
              <a:rPr lang="en-US" alt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缺点：在制品运输工作频繁，而且当前道工序单件作业时间大于后道工序时，后道工序会出现间断性的设备停歇。</a:t>
            </a:r>
            <a:endPar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6070"/>
            <a:r>
              <a:rPr lang="en-US" alt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适宜于：大量大批生产，对象专业化的车间。</a:t>
            </a:r>
            <a:endParaRPr lang="zh-CN" altLang="en-US"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351405" y="2924810"/>
            <a:ext cx="9103995" cy="1322070"/>
          </a:xfrm>
          <a:prstGeom prst="rect">
            <a:avLst/>
          </a:prstGeom>
          <a:noFill/>
          <a:ln w="9525">
            <a:noFill/>
          </a:ln>
        </p:spPr>
        <p:txBody>
          <a:bodyPr wrap="square">
            <a:spAutoFit/>
          </a:bodyPr>
          <a:p>
            <a:pPr indent="200025"/>
            <a:r>
              <a:rPr 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n</a:t>
            </a:r>
            <a:r>
              <a:rPr 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个工件在一台设备上加工</a:t>
            </a:r>
            <a:endParaRPr 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200025"/>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当</a:t>
            </a:r>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N</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个工件在一台设备上加工时，加工的时间跨度为固定值，与加工顺序无关。所以单台设备的优化顺序通常以平均流程时间最小，最大拖期量最小为准。例：</a:t>
            </a:r>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a:t>
            </a:r>
            <a:r>
              <a:rPr 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个工件在同一台设备上的加工</a:t>
            </a:r>
            <a:r>
              <a:rPr lang="zh-CN"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3143885" y="4149090"/>
            <a:ext cx="6664325" cy="2080260"/>
          </a:xfrm>
          <a:prstGeom prst="rect">
            <a:avLst/>
          </a:prstGeom>
        </p:spPr>
      </p:pic>
      <p:sp>
        <p:nvSpPr>
          <p:cNvPr id="3" name="文本框 2"/>
          <p:cNvSpPr txBox="1"/>
          <p:nvPr/>
        </p:nvSpPr>
        <p:spPr>
          <a:xfrm>
            <a:off x="1847850" y="692785"/>
            <a:ext cx="9424035" cy="2061210"/>
          </a:xfrm>
          <a:prstGeom prst="rect">
            <a:avLst/>
          </a:prstGeom>
          <a:noFill/>
          <a:ln w="9525">
            <a:noFill/>
          </a:ln>
        </p:spPr>
        <p:txBody>
          <a:bodyPr wrap="square">
            <a:spAutoFit/>
          </a:bodyPr>
          <a:p>
            <a:pPr indent="269875"/>
            <a:r>
              <a:rPr lang="zh-CN" sz="2800" b="1">
                <a:solidFill>
                  <a:srgbClr val="FF0000"/>
                </a:solidFill>
                <a:latin typeface="微软雅黑" panose="020B0503020204020204" pitchFamily="34" charset="-122"/>
                <a:ea typeface="微软雅黑" panose="020B0503020204020204" pitchFamily="34" charset="-122"/>
              </a:rPr>
              <a:t>（二）生产作业排序</a:t>
            </a:r>
            <a:endParaRPr lang="zh-CN" b="0">
              <a:solidFill>
                <a:srgbClr val="FF0000"/>
              </a:solidFill>
              <a:ea typeface="等线" panose="02010600030101010101" charset="-122"/>
            </a:endParaRPr>
          </a:p>
          <a:p>
            <a:pPr indent="269875"/>
            <a:r>
              <a:rPr lang="en-US" altLang="zh-CN" sz="2000" b="1">
                <a:solidFill>
                  <a:schemeClr val="accent1"/>
                </a:solidFill>
                <a:ea typeface="等线" panose="02010600030101010101" charset="-122"/>
              </a:rPr>
              <a:t>      </a:t>
            </a:r>
            <a:r>
              <a:rPr lang="zh-CN" sz="2000" b="1">
                <a:solidFill>
                  <a:srgbClr val="0070C0"/>
                </a:solidFill>
                <a:ea typeface="等线" panose="02010600030101010101" charset="-122"/>
              </a:rPr>
              <a:t>一般采取重点管住关键零件和关键设备的方法。</a:t>
            </a:r>
            <a:endParaRPr lang="zh-CN" sz="2000" b="1">
              <a:solidFill>
                <a:srgbClr val="0070C0"/>
              </a:solidFill>
              <a:ea typeface="等线" panose="02010600030101010101" charset="-122"/>
            </a:endParaRPr>
          </a:p>
          <a:p>
            <a:pPr indent="269875"/>
            <a:r>
              <a:rPr lang="en-US" altLang="zh-CN" sz="2000" b="1">
                <a:solidFill>
                  <a:srgbClr val="0070C0"/>
                </a:solidFill>
                <a:ea typeface="等线" panose="02010600030101010101" charset="-122"/>
              </a:rPr>
              <a:t>     </a:t>
            </a:r>
            <a:r>
              <a:rPr lang="zh-CN" sz="2000" b="1">
                <a:solidFill>
                  <a:srgbClr val="0070C0"/>
                </a:solidFill>
                <a:ea typeface="等线" panose="02010600030101010101" charset="-122"/>
              </a:rPr>
              <a:t>零件加工排序问题一般可作如下描述</a:t>
            </a:r>
            <a:r>
              <a:rPr lang="zh-CN" sz="2000" b="1">
                <a:solidFill>
                  <a:srgbClr val="0070C0"/>
                </a:solidFill>
                <a:ea typeface="等线" panose="02010600030101010101" charset="-122"/>
                <a:cs typeface="Times New Roman" panose="02020603050405020304" pitchFamily="18" charset="0"/>
              </a:rPr>
              <a:t>:n种零件在有m台设备的车间内加工，每种零件加工所需要的设备数可以是不同的，加工的顺序也可以不同，要求排出效果尽可能好的工件加工次序。思路是先确定一个优化目标，再寻求解题模型。</a:t>
            </a:r>
            <a:r>
              <a:rPr lang="zh-CN" sz="2000" b="1">
                <a:solidFill>
                  <a:srgbClr val="FF0000"/>
                </a:solidFill>
                <a:ea typeface="等线" panose="02010600030101010101" charset="-122"/>
                <a:cs typeface="Times New Roman" panose="02020603050405020304" pitchFamily="18" charset="0"/>
              </a:rPr>
              <a:t>通常取一批加工任务在车间内停留的时间最短为优化目标。</a:t>
            </a:r>
            <a:endParaRPr lang="zh-CN" altLang="en-US" sz="2000" b="1">
              <a:solidFill>
                <a:srgbClr val="FF0000"/>
              </a:solidFill>
              <a:ea typeface="等线" panose="02010600030101010101" charset="-122"/>
              <a:cs typeface="Times New Roman" panose="02020603050405020304" pitchFamily="18"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7" name="图片 2"/>
          <p:cNvPicPr>
            <a:picLocks noChangeAspect="1"/>
          </p:cNvPicPr>
          <p:nvPr>
            <p:custDataLst>
              <p:tags r:id="rId1"/>
            </p:custDataLst>
          </p:nvPr>
        </p:nvPicPr>
        <p:blipFill>
          <a:blip r:embed="rId2"/>
          <a:stretch>
            <a:fillRect/>
          </a:stretch>
        </p:blipFill>
        <p:spPr>
          <a:xfrm>
            <a:off x="1631315" y="1124585"/>
            <a:ext cx="4752975" cy="2292985"/>
          </a:xfrm>
          <a:prstGeom prst="rect">
            <a:avLst/>
          </a:prstGeom>
          <a:noFill/>
          <a:ln>
            <a:noFill/>
          </a:ln>
        </p:spPr>
      </p:pic>
      <p:sp>
        <p:nvSpPr>
          <p:cNvPr id="100" name="文本框 99"/>
          <p:cNvSpPr txBox="1"/>
          <p:nvPr/>
        </p:nvSpPr>
        <p:spPr>
          <a:xfrm>
            <a:off x="1703070" y="764540"/>
            <a:ext cx="5080000" cy="398780"/>
          </a:xfrm>
          <a:prstGeom prst="rect">
            <a:avLst/>
          </a:prstGeom>
          <a:noFill/>
          <a:ln w="9525">
            <a:noFill/>
          </a:ln>
        </p:spPr>
        <p:txBody>
          <a:bodyPr>
            <a:spAutoFit/>
          </a:bodyPr>
          <a:p>
            <a:pPr indent="0"/>
            <a:r>
              <a:rPr lang="zh-CN" sz="2000" b="1">
                <a:solidFill>
                  <a:schemeClr val="accent1"/>
                </a:solidFill>
                <a:latin typeface="微软雅黑" panose="020B0503020204020204" pitchFamily="34" charset="-122"/>
                <a:ea typeface="微软雅黑" panose="020B0503020204020204" pitchFamily="34" charset="-122"/>
              </a:rPr>
              <a:t>先来先服务准则排序的加工总时间：</a:t>
            </a:r>
            <a:endParaRPr lang="zh-CN" altLang="en-US" sz="2000" b="1">
              <a:solidFill>
                <a:schemeClr val="accent1"/>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6599555" y="764540"/>
            <a:ext cx="4843780" cy="398780"/>
          </a:xfrm>
          <a:prstGeom prst="rect">
            <a:avLst/>
          </a:prstGeom>
          <a:noFill/>
          <a:ln w="9525">
            <a:noFill/>
          </a:ln>
        </p:spPr>
        <p:txBody>
          <a:bodyPr wrap="square">
            <a:spAutoFit/>
          </a:bodyPr>
          <a:p>
            <a:pPr indent="0"/>
            <a:r>
              <a:rPr lang="zh-CN" sz="2000" b="1">
                <a:solidFill>
                  <a:schemeClr val="accent1"/>
                </a:solidFill>
                <a:latin typeface="微软雅黑" panose="020B0503020204020204" pitchFamily="34" charset="-122"/>
                <a:ea typeface="微软雅黑" panose="020B0503020204020204" pitchFamily="34" charset="-122"/>
              </a:rPr>
              <a:t>最短作业时间优先准则排序的加工总时间</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8" name="图片 3"/>
          <p:cNvPicPr>
            <a:picLocks noChangeAspect="1"/>
          </p:cNvPicPr>
          <p:nvPr>
            <p:custDataLst>
              <p:tags r:id="rId3"/>
            </p:custDataLst>
          </p:nvPr>
        </p:nvPicPr>
        <p:blipFill>
          <a:blip r:embed="rId4"/>
          <a:stretch>
            <a:fillRect/>
          </a:stretch>
        </p:blipFill>
        <p:spPr>
          <a:xfrm>
            <a:off x="6527800" y="1123950"/>
            <a:ext cx="5099685" cy="2294890"/>
          </a:xfrm>
          <a:prstGeom prst="rect">
            <a:avLst/>
          </a:prstGeom>
          <a:noFill/>
          <a:ln>
            <a:noFill/>
          </a:ln>
        </p:spPr>
      </p:pic>
      <p:sp>
        <p:nvSpPr>
          <p:cNvPr id="3" name="文本框 2"/>
          <p:cNvSpPr txBox="1"/>
          <p:nvPr/>
        </p:nvSpPr>
        <p:spPr>
          <a:xfrm>
            <a:off x="1703070" y="3500755"/>
            <a:ext cx="4747895" cy="398780"/>
          </a:xfrm>
          <a:prstGeom prst="rect">
            <a:avLst/>
          </a:prstGeom>
          <a:noFill/>
          <a:ln w="9525">
            <a:noFill/>
          </a:ln>
        </p:spPr>
        <p:txBody>
          <a:bodyPr wrap="square">
            <a:spAutoFit/>
          </a:bodyPr>
          <a:p>
            <a:pPr indent="0"/>
            <a:r>
              <a:rPr lang="zh-CN" sz="2000" b="1">
                <a:solidFill>
                  <a:schemeClr val="accent1"/>
                </a:solidFill>
                <a:latin typeface="微软雅黑" panose="020B0503020204020204" pitchFamily="34" charset="-122"/>
                <a:ea typeface="微软雅黑" panose="020B0503020204020204" pitchFamily="34" charset="-122"/>
              </a:rPr>
              <a:t>交货期最早优先准则排序的加工总时间：</a:t>
            </a:r>
            <a:endParaRPr lang="zh-CN" altLang="en-US" sz="2000" b="1">
              <a:solidFill>
                <a:schemeClr val="accent1"/>
              </a:solidFill>
              <a:latin typeface="微软雅黑" panose="020B0503020204020204" pitchFamily="34" charset="-122"/>
              <a:ea typeface="微软雅黑" panose="020B0503020204020204" pitchFamily="34" charset="-122"/>
            </a:endParaRPr>
          </a:p>
        </p:txBody>
      </p:sp>
      <p:pic>
        <p:nvPicPr>
          <p:cNvPr id="29" name="图片 4"/>
          <p:cNvPicPr>
            <a:picLocks noChangeAspect="1"/>
          </p:cNvPicPr>
          <p:nvPr>
            <p:custDataLst>
              <p:tags r:id="rId5"/>
            </p:custDataLst>
          </p:nvPr>
        </p:nvPicPr>
        <p:blipFill>
          <a:blip r:embed="rId6"/>
          <a:stretch>
            <a:fillRect/>
          </a:stretch>
        </p:blipFill>
        <p:spPr>
          <a:xfrm>
            <a:off x="1703070" y="3935730"/>
            <a:ext cx="4681220" cy="2141220"/>
          </a:xfrm>
          <a:prstGeom prst="rect">
            <a:avLst/>
          </a:prstGeom>
          <a:noFill/>
          <a:ln>
            <a:noFill/>
          </a:ln>
        </p:spPr>
      </p:pic>
      <p:sp>
        <p:nvSpPr>
          <p:cNvPr id="4" name="文本框 3"/>
          <p:cNvSpPr txBox="1"/>
          <p:nvPr/>
        </p:nvSpPr>
        <p:spPr>
          <a:xfrm>
            <a:off x="8328025" y="3500755"/>
            <a:ext cx="1859280" cy="398780"/>
          </a:xfrm>
          <a:prstGeom prst="rect">
            <a:avLst/>
          </a:prstGeom>
          <a:noFill/>
          <a:ln w="9525">
            <a:noFill/>
          </a:ln>
        </p:spPr>
        <p:txBody>
          <a:bodyPr wrap="square">
            <a:spAutoFit/>
          </a:bodyPr>
          <a:p>
            <a:pPr indent="0"/>
            <a:r>
              <a:rPr lang="zh-CN" sz="2000" b="1">
                <a:solidFill>
                  <a:srgbClr val="FF0000"/>
                </a:solidFill>
                <a:latin typeface="微软雅黑" panose="020B0503020204020204" pitchFamily="34" charset="-122"/>
                <a:ea typeface="微软雅黑" panose="020B0503020204020204" pitchFamily="34" charset="-122"/>
              </a:rPr>
              <a:t>三个方案比较：</a:t>
            </a:r>
            <a:endParaRPr lang="zh-CN" altLang="en-US" sz="2000" b="1">
              <a:solidFill>
                <a:srgbClr val="FF0000"/>
              </a:solidFill>
              <a:latin typeface="微软雅黑" panose="020B0503020204020204" pitchFamily="34" charset="-122"/>
              <a:ea typeface="微软雅黑" panose="020B0503020204020204" pitchFamily="34" charset="-122"/>
            </a:endParaRPr>
          </a:p>
        </p:txBody>
      </p:sp>
      <p:graphicFrame>
        <p:nvGraphicFramePr>
          <p:cNvPr id="5" name="表格 4"/>
          <p:cNvGraphicFramePr/>
          <p:nvPr>
            <p:custDataLst>
              <p:tags r:id="rId7"/>
            </p:custDataLst>
          </p:nvPr>
        </p:nvGraphicFramePr>
        <p:xfrm>
          <a:off x="6741795" y="3941445"/>
          <a:ext cx="4701540" cy="2199640"/>
        </p:xfrm>
        <a:graphic>
          <a:graphicData uri="http://schemas.openxmlformats.org/drawingml/2006/table">
            <a:tbl>
              <a:tblPr/>
              <a:tblGrid>
                <a:gridCol w="2489200"/>
                <a:gridCol w="1162685"/>
                <a:gridCol w="1049655"/>
              </a:tblGrid>
              <a:tr h="588010">
                <a:tc>
                  <a:txBody>
                    <a:bodyPr/>
                    <a:p>
                      <a:pPr indent="0">
                        <a:buNone/>
                      </a:pPr>
                      <a:endParaRPr lang="en-US" altLang="en-US" sz="1800" b="0">
                        <a:latin typeface="宋体" panose="02010600030101010101" pitchFamily="2" charset="-122"/>
                        <a:ea typeface="宋体" panose="02010600030101010101" pitchFamily="2"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总加工</a:t>
                      </a:r>
                      <a:endParaRPr 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时间</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最大</a:t>
                      </a:r>
                      <a:r>
                        <a:rPr lang="zh-CN" altLang="en-US" sz="1800" b="0">
                          <a:latin typeface="宋体" panose="02010600030101010101" pitchFamily="2" charset="-122"/>
                          <a:ea typeface="宋体" panose="02010600030101010101" pitchFamily="2" charset="-122"/>
                          <a:cs typeface="宋体" panose="02010600030101010101" pitchFamily="2" charset="-122"/>
                        </a:rPr>
                        <a:t>、</a:t>
                      </a:r>
                      <a:endParaRPr lang="zh-CN" altLang="en-US" sz="1800" b="0">
                        <a:latin typeface="宋体" panose="02010600030101010101" pitchFamily="2" charset="-122"/>
                        <a:ea typeface="宋体" panose="02010600030101010101" pitchFamily="2" charset="-122"/>
                        <a:cs typeface="宋体" panose="02010600030101010101" pitchFamily="2" charset="-122"/>
                      </a:endParaRPr>
                    </a:p>
                    <a:p>
                      <a:pPr indent="0">
                        <a:buNone/>
                      </a:pPr>
                      <a:r>
                        <a:rPr lang="en-US" sz="1800" b="0">
                          <a:latin typeface="宋体" panose="02010600030101010101" pitchFamily="2" charset="-122"/>
                          <a:ea typeface="宋体" panose="02010600030101010101" pitchFamily="2" charset="-122"/>
                          <a:cs typeface="宋体" panose="02010600030101010101" pitchFamily="2" charset="-122"/>
                        </a:rPr>
                        <a:t>拖期量</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721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先来先服务准则</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 60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宋体" panose="02010600030101010101" pitchFamily="2" charset="-122"/>
                          <a:ea typeface="宋体" panose="02010600030101010101" pitchFamily="2" charset="-122"/>
                          <a:cs typeface="宋体" panose="02010600030101010101" pitchFamily="2" charset="-122"/>
                        </a:rPr>
                        <a:t>10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7210">
                <a:tc>
                  <a:txBody>
                    <a:bodyPr/>
                    <a:p>
                      <a:pPr indent="0">
                        <a:buNone/>
                      </a:pPr>
                      <a:r>
                        <a:rPr lang="en-US" sz="1800" b="0">
                          <a:latin typeface="宋体" panose="02010600030101010101" pitchFamily="2" charset="-122"/>
                          <a:ea typeface="宋体" panose="02010600030101010101" pitchFamily="2" charset="-122"/>
                          <a:cs typeface="Calibri" panose="020F0502020204030204" charset="0"/>
                        </a:rPr>
                        <a:t>最短作业时间优先</a:t>
                      </a:r>
                      <a:r>
                        <a:rPr lang="en-US" sz="1800" b="0">
                          <a:latin typeface="宋体" panose="02010600030101010101" pitchFamily="2" charset="-122"/>
                          <a:ea typeface="宋体" panose="02010600030101010101" pitchFamily="2" charset="-122"/>
                          <a:cs typeface="宋体" panose="02010600030101010101" pitchFamily="2" charset="-122"/>
                        </a:rPr>
                        <a:t>准则</a:t>
                      </a:r>
                      <a:endParaRPr lang="en-US" altLang="en-US" sz="1800" b="0">
                        <a:latin typeface="宋体" panose="02010600030101010101" pitchFamily="2" charset="-122"/>
                        <a:ea typeface="宋体" panose="02010600030101010101" pitchFamily="2"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46</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7</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37210">
                <a:tc>
                  <a:txBody>
                    <a:bodyPr/>
                    <a:p>
                      <a:pPr indent="0">
                        <a:buNone/>
                      </a:pPr>
                      <a:r>
                        <a:rPr lang="en-US" sz="1800" b="0">
                          <a:latin typeface="宋体" panose="02010600030101010101" pitchFamily="2" charset="-122"/>
                          <a:ea typeface="宋体" panose="02010600030101010101" pitchFamily="2" charset="-122"/>
                          <a:cs typeface="Calibri" panose="020F0502020204030204" charset="0"/>
                        </a:rPr>
                        <a:t>交货期最早优先</a:t>
                      </a:r>
                      <a:r>
                        <a:rPr lang="en-US" sz="1800" b="0">
                          <a:latin typeface="宋体" panose="02010600030101010101" pitchFamily="2" charset="-122"/>
                          <a:ea typeface="宋体" panose="02010600030101010101" pitchFamily="2" charset="-122"/>
                          <a:cs typeface="宋体" panose="02010600030101010101" pitchFamily="2" charset="-122"/>
                        </a:rPr>
                        <a:t>准则</a:t>
                      </a:r>
                      <a:endParaRPr lang="en-US" altLang="en-US" sz="1800" b="0">
                        <a:latin typeface="宋体" panose="02010600030101010101" pitchFamily="2" charset="-122"/>
                        <a:ea typeface="宋体" panose="02010600030101010101" pitchFamily="2" charset="-122"/>
                        <a:cs typeface="Calibri" panose="020F0502020204030204" charset="0"/>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58</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    0</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475480" y="4654550"/>
            <a:ext cx="6466205"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生产计划与生产控制</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847850" y="548640"/>
            <a:ext cx="5080000" cy="656590"/>
          </a:xfrm>
          <a:prstGeom prst="rect">
            <a:avLst/>
          </a:prstGeom>
          <a:noFill/>
          <a:ln w="9525">
            <a:noFill/>
          </a:ln>
        </p:spPr>
        <p:txBody>
          <a:bodyPr>
            <a:noAutofit/>
          </a:bodyPr>
          <a:p>
            <a:pPr indent="0"/>
            <a:r>
              <a:rPr lang="zh-CN" sz="3200" b="1">
                <a:solidFill>
                  <a:srgbClr val="0070C0"/>
                </a:solidFill>
                <a:latin typeface="微软雅黑" panose="020B0503020204020204" pitchFamily="34" charset="-122"/>
                <a:ea typeface="微软雅黑" panose="020B0503020204020204" pitchFamily="34" charset="-122"/>
              </a:rPr>
              <a:t>一、生产计划</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1914525" y="1196340"/>
            <a:ext cx="8691245" cy="640715"/>
          </a:xfrm>
          <a:prstGeom prst="rect">
            <a:avLst/>
          </a:prstGeom>
          <a:noFill/>
          <a:ln w="9525">
            <a:noFill/>
          </a:ln>
        </p:spPr>
        <p:txBody>
          <a:bodyPr wrap="square">
            <a:noAutofit/>
          </a:bodyPr>
          <a:p>
            <a:pPr indent="306070"/>
            <a:r>
              <a:rPr lang="zh-CN" sz="2800" b="1">
                <a:solidFill>
                  <a:srgbClr val="FF0000"/>
                </a:solidFill>
                <a:latin typeface="微软雅黑" panose="020B0503020204020204" pitchFamily="34" charset="-122"/>
                <a:ea typeface="微软雅黑" panose="020B0503020204020204" pitchFamily="34" charset="-122"/>
              </a:rPr>
              <a:t>（一）生产能力的核定</a:t>
            </a:r>
            <a:r>
              <a:rPr lang="zh-CN" b="0">
                <a:ea typeface="等线" panose="02010600030101010101" charset="-122"/>
              </a:rPr>
              <a:t>。</a:t>
            </a:r>
            <a:endParaRPr lang="zh-CN" altLang="en-US" b="0">
              <a:ea typeface="等线" panose="02010600030101010101" charset="-122"/>
            </a:endParaRPr>
          </a:p>
        </p:txBody>
      </p:sp>
      <p:sp>
        <p:nvSpPr>
          <p:cNvPr id="2" name="文本框 1"/>
          <p:cNvSpPr txBox="1"/>
          <p:nvPr/>
        </p:nvSpPr>
        <p:spPr>
          <a:xfrm>
            <a:off x="2429510" y="1837055"/>
            <a:ext cx="8530590" cy="3538220"/>
          </a:xfrm>
          <a:prstGeom prst="rect">
            <a:avLst/>
          </a:prstGeom>
          <a:noFill/>
        </p:spPr>
        <p:txBody>
          <a:bodyPr wrap="square" rtlCol="0" anchor="t">
            <a:spAutoFit/>
          </a:bodyPr>
          <a:p>
            <a:r>
              <a:rPr lang="zh-CN" altLang="en-US" sz="2400" b="1">
                <a:solidFill>
                  <a:srgbClr val="0070C0"/>
                </a:solidFill>
              </a:rPr>
              <a:t>1、生产能力的概念</a:t>
            </a:r>
            <a:endParaRPr lang="zh-CN" altLang="en-US" sz="2400" b="1">
              <a:solidFill>
                <a:srgbClr val="0070C0"/>
              </a:solidFill>
            </a:endParaRPr>
          </a:p>
          <a:p>
            <a:r>
              <a:rPr lang="en-US" altLang="zh-CN" sz="2000">
                <a:solidFill>
                  <a:srgbClr val="0070C0"/>
                </a:solidFill>
              </a:rPr>
              <a:t>        </a:t>
            </a:r>
            <a:r>
              <a:rPr lang="zh-CN" altLang="en-US" sz="2000">
                <a:solidFill>
                  <a:srgbClr val="0070C0"/>
                </a:solidFill>
              </a:rPr>
              <a:t>生产能力是指企业固定资产在一定时期内，在一定的组织技术条件下，所能生产一定种类产品的最大可能数量。生产能力一般分为设计能力、查定能力和计划能力。</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设计能力是企业设计任务书和技术设计文件中所规定的生产能力，它是企业建设时所规划的。</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查定能力是企业在没有设计能力的数据或原设计能力数据不能反映企业生</a:t>
            </a:r>
            <a:r>
              <a:rPr lang="en-US" altLang="zh-CN" sz="2000">
                <a:solidFill>
                  <a:srgbClr val="0070C0"/>
                </a:solidFill>
              </a:rPr>
              <a:t> </a:t>
            </a:r>
            <a:r>
              <a:rPr lang="zh-CN" altLang="en-US" sz="2000">
                <a:solidFill>
                  <a:srgbClr val="0070C0"/>
                </a:solidFill>
              </a:rPr>
              <a:t>产能力水平时，企业以现有生产组织技术条件为依据，对原设计能力重新调查核定的生产能力。</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计划能力，又称为现有能力，是指企业计划期内所能达到的生产能力，它是编制企业年度（季度）计划的主要依据。</a:t>
            </a:r>
            <a:endParaRPr lang="zh-CN" altLang="en-US" sz="2000">
              <a:solidFill>
                <a:srgbClr val="0070C0"/>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07895" y="620395"/>
            <a:ext cx="8941435" cy="5139055"/>
          </a:xfrm>
          <a:prstGeom prst="rect">
            <a:avLst/>
          </a:prstGeom>
          <a:noFill/>
        </p:spPr>
        <p:txBody>
          <a:bodyPr wrap="square" rtlCol="0" anchor="t">
            <a:spAutoFit/>
          </a:bodyPr>
          <a:p>
            <a:r>
              <a:rPr lang="zh-CN" altLang="en-US" sz="2400" b="1">
                <a:solidFill>
                  <a:srgbClr val="0070C0"/>
                </a:solidFill>
              </a:rPr>
              <a:t>2、生产能力的影响因素</a:t>
            </a:r>
            <a:endParaRPr lang="zh-CN" altLang="en-US" sz="2400" b="1">
              <a:solidFill>
                <a:srgbClr val="0070C0"/>
              </a:solidFill>
            </a:endParaRPr>
          </a:p>
          <a:p>
            <a:endParaRPr lang="zh-CN" altLang="en-US" sz="2400" b="1">
              <a:solidFill>
                <a:srgbClr val="0070C0"/>
              </a:solidFill>
            </a:endParaRPr>
          </a:p>
          <a:p>
            <a:r>
              <a:rPr lang="en-US" altLang="zh-CN" sz="2000">
                <a:solidFill>
                  <a:srgbClr val="0070C0"/>
                </a:solidFill>
              </a:rPr>
              <a:t>     </a:t>
            </a:r>
            <a:r>
              <a:rPr lang="zh-CN" altLang="en-US" sz="2000">
                <a:solidFill>
                  <a:srgbClr val="0070C0"/>
                </a:solidFill>
              </a:rPr>
              <a:t>影响企业有效生产能力的主要因素有五个方面。</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（1）固定资产数量，是指企业在计划期内用于生产的全部机器设备数量、厂房、生产面积和其他生产性建筑物的面积。</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固定资产有效工作时间，是指企业按现行工作制度计算的机器设备全部有效工作时间和生产面积的有效利用时间，年内生产面积或设备可以利用的工作时间是影响生产能力的重要因素，主要表现为制度工作时间和有效工作时间。</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3）固定资产生产效率，是指单位机器设备或单位生产面积在单位时间内的产量定额或单位产品的台时占用定额，在固定资产数量和工作时间一定的情况下，固定资产的生产效率对企业的生产能力有决定性的作用。</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（4）加工对象技术工艺特征。生产能力是根据各个生产环节的综合平衡确定的，而对各环节起决定作用的是产品的工艺特征，它对应于不同的产品、不同的加工方法，各个生产环节的能力是不同的。</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（5）生产与劳动组织，包括劳动者的出勤、技术及熟练程度，表现为定额时间和生产组织方式的合理性等。</a:t>
            </a:r>
            <a:endParaRPr lang="zh-CN" altLang="en-US" sz="2000">
              <a:solidFill>
                <a:srgbClr val="0070C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5505" y="1052830"/>
            <a:ext cx="9298305" cy="5015865"/>
          </a:xfrm>
          <a:prstGeom prst="rect">
            <a:avLst/>
          </a:prstGeom>
          <a:noFill/>
        </p:spPr>
        <p:txBody>
          <a:bodyPr wrap="square" rtlCol="0" anchor="t">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）单一品种生产能力的核定</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对于批量大、品种单一的企业，生产能力常用该种产品的实物量表示；在多品种生产企业中，可从结构、工艺和劳动量构成相似的产品中选出代表产品，用代表产品的数量表示生产能力。企业生产能力的决定因素不同，其计算方法也有所不同。</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当生产能力取决于设备组时，其生产能力公式为</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当采用流水生产线生产时，原则是以关键设备的能力为标准计算生产线的能力，即选择加工工时最长的一道工序为关键工序。其生产能力的计算公式为</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3287395" y="3068955"/>
            <a:ext cx="5919470" cy="1646555"/>
          </a:xfrm>
          <a:prstGeom prst="rect">
            <a:avLst/>
          </a:prstGeom>
        </p:spPr>
      </p:pic>
      <p:pic>
        <p:nvPicPr>
          <p:cNvPr id="4" name="图片 7"/>
          <p:cNvPicPr>
            <a:picLocks noChangeAspect="1"/>
          </p:cNvPicPr>
          <p:nvPr>
            <p:custDataLst>
              <p:tags r:id="rId3"/>
            </p:custDataLst>
          </p:nvPr>
        </p:nvPicPr>
        <p:blipFill>
          <a:blip r:embed="rId4"/>
          <a:stretch>
            <a:fillRect/>
          </a:stretch>
        </p:blipFill>
        <p:spPr>
          <a:xfrm>
            <a:off x="4439920" y="5373370"/>
            <a:ext cx="5186045" cy="591820"/>
          </a:xfrm>
          <a:prstGeom prst="rect">
            <a:avLst/>
          </a:prstGeom>
          <a:noFill/>
          <a:ln>
            <a:noFill/>
          </a:ln>
        </p:spPr>
      </p:pic>
      <p:sp>
        <p:nvSpPr>
          <p:cNvPr id="5" name="文本框 4"/>
          <p:cNvSpPr txBox="1"/>
          <p:nvPr/>
        </p:nvSpPr>
        <p:spPr>
          <a:xfrm>
            <a:off x="1991995" y="548640"/>
            <a:ext cx="6096000" cy="460375"/>
          </a:xfrm>
          <a:prstGeom prst="rect">
            <a:avLst/>
          </a:prstGeom>
          <a:noFill/>
        </p:spPr>
        <p:txBody>
          <a:bodyPr wrap="square" rtlCol="0" anchor="t">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、生产能力的核定</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35505" y="836930"/>
            <a:ext cx="8862060" cy="5323205"/>
          </a:xfrm>
          <a:prstGeom prst="rect">
            <a:avLst/>
          </a:prstGeom>
          <a:noFill/>
        </p:spPr>
        <p:txBody>
          <a:bodyPr wrap="square" rtlCol="0" anchor="t">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）多品种生产能力的核定</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a:solidFill>
                  <a:srgbClr val="0070C0"/>
                </a:solidFill>
              </a:rPr>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在企业中，很少有只生产一种产品的情况，一般都是多品种生产。在多品种生产的条件下，用实物量表示企业的生产能力，就存在不同种类的产品相互之间不能直接相加的问题。为此，在核算多品种生产企业的生产能力时，常用标准产品、代表产品和假定产品表示企业的生产能力，下面分别进行介绍。</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0070C0"/>
                </a:solidFill>
                <a:latin typeface="Calibri" panose="020F0502020204030204" charset="0"/>
                <a:ea typeface="微软雅黑" panose="020B0503020204020204" pitchFamily="34" charset="-122"/>
                <a:cs typeface="微软雅黑" panose="020B0503020204020204" pitchFamily="34" charset="-122"/>
              </a:rPr>
              <a:t>①</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标准产品法</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标准产品是对具有不同品种或规格的同类产品进行综合计算时所用的一种实物量折算单位。用标准产品表示企业生产能力的生产能力核定方法就是标准产品法。这种方法是先把企业的不同产品折算成标准产品，然后按照单一品种生产能力的核定方法来确定设备组或工作地的生产能力。</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0070C0"/>
                </a:solidFill>
                <a:latin typeface="Calibri" panose="020F0502020204030204" charset="0"/>
                <a:ea typeface="微软雅黑" panose="020B0503020204020204" pitchFamily="34" charset="-122"/>
                <a:cs typeface="微软雅黑" panose="020B0503020204020204" pitchFamily="34" charset="-122"/>
              </a:rPr>
              <a:t>②</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代表产品法</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代表产品法核定企业的生产能力，先按照产品能够反映企业专业方向、产量和耗费劳动量较大、工艺过程具有代表特点的原则选定代表产品。再按照单一品种生产能力的核定方法计算以代表产品表示的生产能力，然后计算每种产品与代表产品的换算系数，最后计算各具体产品的生产能力。</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2245360"/>
          </a:xfrm>
          <a:prstGeom prst="rect">
            <a:avLst/>
          </a:prstGeom>
        </p:spPr>
        <p:txBody>
          <a:bodyPr>
            <a:spAutoFit/>
          </a:bodyPr>
          <a:lstStyle/>
          <a:p>
            <a:r>
              <a:rPr sz="2000" dirty="0"/>
              <a:t>1.理解生产管理、生产过程的概念；</a:t>
            </a:r>
            <a:endParaRPr sz="2000" dirty="0"/>
          </a:p>
          <a:p>
            <a:r>
              <a:rPr sz="2000" dirty="0"/>
              <a:t>2.掌握生产管理的任务与内容</a:t>
            </a:r>
            <a:endParaRPr sz="2000" dirty="0"/>
          </a:p>
          <a:p>
            <a:r>
              <a:rPr sz="2000" dirty="0"/>
              <a:t>3.理解生产过程的构成和组织形式</a:t>
            </a:r>
            <a:endParaRPr sz="2000" dirty="0"/>
          </a:p>
          <a:p>
            <a:r>
              <a:rPr sz="2000" dirty="0"/>
              <a:t>4.掌握生产计划的含义和内容</a:t>
            </a:r>
            <a:endParaRPr sz="2000" dirty="0"/>
          </a:p>
          <a:p>
            <a:r>
              <a:rPr sz="2000" dirty="0"/>
              <a:t>5.理解生产方式、生产工艺、生产布局的含义及其相互关系；</a:t>
            </a:r>
            <a:endParaRPr sz="2000" dirty="0"/>
          </a:p>
          <a:p>
            <a:r>
              <a:rPr sz="2000" dirty="0"/>
              <a:t>6.理解现代生产策略的概念与特点</a:t>
            </a:r>
            <a:endParaRPr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847850" y="607695"/>
            <a:ext cx="9839960" cy="2486025"/>
          </a:xfrm>
          <a:prstGeom prst="rect">
            <a:avLst/>
          </a:prstGeom>
          <a:noFill/>
          <a:ln w="9525">
            <a:noFill/>
          </a:ln>
        </p:spPr>
        <p:txBody>
          <a:bodyPr wrap="square">
            <a:noAutofit/>
          </a:bodyPr>
          <a:p>
            <a:pPr indent="304800"/>
            <a:r>
              <a:rPr lang="zh-CN"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例：</a:t>
            </a:r>
            <a:r>
              <a:rPr lang="en-US" altLang="zh-CN"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某企业生产甲、乙、丙、丁四种产品，其计划产量分别为200台、100台、300台和50台，各种产品在机械加工车间车床组的台时定额分别为50台时、80台时、100台时和120台时，车床组共有车床12台，两班制，每班工作8小时，设备停修率为5％，试求车床组的生产能力。</a:t>
            </a:r>
            <a:r>
              <a:rPr lang="zh-CN" sz="2000" b="0">
                <a:solidFill>
                  <a:schemeClr val="accent3"/>
                </a:solidFill>
                <a:highlight>
                  <a:srgbClr val="FFFF00"/>
                </a:highlight>
                <a:latin typeface="微软雅黑" panose="020B0503020204020204" pitchFamily="34" charset="-122"/>
                <a:ea typeface="微软雅黑" panose="020B0503020204020204" pitchFamily="34" charset="-122"/>
                <a:cs typeface="微软雅黑" panose="020B0503020204020204" pitchFamily="34" charset="-122"/>
              </a:rPr>
              <a:t>（年节假日按59天计）</a:t>
            </a:r>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解：</a:t>
            </a:r>
            <a:endPar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（1）根据各种产品消耗的总台时，计算得出丙产品为代表产品。</a:t>
            </a:r>
            <a:endPar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en-US" alt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（2）根据计算单一品种生产能力的有关公式，求出以丙产品表示的生产能力为</a:t>
            </a:r>
            <a:endParaRPr lang="zh-CN" altLang="en-US"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p:nvPr/>
        </p:nvPicPr>
        <p:blipFill>
          <a:blip r:embed="rId1"/>
          <a:stretch>
            <a:fillRect/>
          </a:stretch>
        </p:blipFill>
        <p:spPr>
          <a:xfrm>
            <a:off x="3215640" y="2853055"/>
            <a:ext cx="6090285" cy="1399540"/>
          </a:xfrm>
          <a:prstGeom prst="rect">
            <a:avLst/>
          </a:prstGeom>
          <a:noFill/>
          <a:ln w="9525">
            <a:noFill/>
          </a:ln>
        </p:spPr>
      </p:pic>
      <p:pic>
        <p:nvPicPr>
          <p:cNvPr id="3" name="图片 2"/>
          <p:cNvPicPr/>
          <p:nvPr/>
        </p:nvPicPr>
        <p:blipFill>
          <a:blip r:embed="rId2"/>
          <a:stretch>
            <a:fillRect/>
          </a:stretch>
        </p:blipFill>
        <p:spPr>
          <a:xfrm>
            <a:off x="3791585" y="4940935"/>
            <a:ext cx="4404995" cy="738505"/>
          </a:xfrm>
          <a:prstGeom prst="rect">
            <a:avLst/>
          </a:prstGeom>
          <a:noFill/>
          <a:ln w="9525">
            <a:noFill/>
          </a:ln>
        </p:spPr>
      </p:pic>
      <p:sp>
        <p:nvSpPr>
          <p:cNvPr id="102" name="文本框 101"/>
          <p:cNvSpPr txBox="1"/>
          <p:nvPr/>
        </p:nvSpPr>
        <p:spPr>
          <a:xfrm>
            <a:off x="1775460" y="4869180"/>
            <a:ext cx="8922385" cy="927100"/>
          </a:xfrm>
          <a:prstGeom prst="rect">
            <a:avLst/>
          </a:prstGeom>
          <a:noFill/>
          <a:ln w="9525">
            <a:noFill/>
          </a:ln>
        </p:spPr>
        <p:txBody>
          <a:bodyPr wrap="square">
            <a:noAutofit/>
          </a:bodyPr>
          <a:p>
            <a:pPr indent="0" algn="ctr"/>
            <a:r>
              <a:rPr lang="en-US" b="0">
                <a:latin typeface="宋体" panose="02010600030101010101" pitchFamily="2" charset="-122"/>
                <a:ea typeface="等线" panose="02010600030101010101" charset="-122"/>
                <a:cs typeface="Times New Roman" panose="02020603050405020304" pitchFamily="18" charset="0"/>
              </a:rPr>
              <a:t> </a:t>
            </a:r>
            <a:endParaRPr lang="en-US" altLang="en-US" b="0">
              <a:latin typeface="宋体" panose="02010600030101010101" pitchFamily="2" charset="-122"/>
              <a:ea typeface="等线" panose="02010600030101010101" charset="-122"/>
              <a:cs typeface="Times New Roman" panose="02020603050405020304" pitchFamily="18" charset="0"/>
            </a:endParaRPr>
          </a:p>
        </p:txBody>
      </p:sp>
      <p:sp>
        <p:nvSpPr>
          <p:cNvPr id="4" name="文本框 3"/>
          <p:cNvSpPr txBox="1"/>
          <p:nvPr/>
        </p:nvSpPr>
        <p:spPr>
          <a:xfrm>
            <a:off x="1919605" y="4149090"/>
            <a:ext cx="6096000" cy="398780"/>
          </a:xfrm>
          <a:prstGeom prst="rect">
            <a:avLst/>
          </a:prstGeom>
          <a:noFill/>
        </p:spPr>
        <p:txBody>
          <a:bodyPr wrap="square" rtlCol="0" anchor="t">
            <a:spAutoFit/>
          </a:bodyPr>
          <a:p>
            <a:pPr indent="0" algn="ctr"/>
            <a:r>
              <a:rPr lang="zh-CN" sz="200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sym typeface="+mn-ea"/>
              </a:rPr>
              <a:t>（3）计算每种产品与丙产品的换算系数</a:t>
            </a:r>
            <a:r>
              <a:rPr lang="zh-CN" sz="2000">
                <a:ea typeface="等线" panose="02010600030101010101" charset="-122"/>
                <a:sym typeface="+mn-ea"/>
              </a:rPr>
              <a:t>：</a:t>
            </a:r>
            <a:endParaRPr lang="zh-CN" altLang="en-US" sz="2000">
              <a:ea typeface="等线" panose="02010600030101010101" charset="-122"/>
              <a:sym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 name="文本框 101"/>
          <p:cNvSpPr txBox="1"/>
          <p:nvPr/>
        </p:nvSpPr>
        <p:spPr>
          <a:xfrm>
            <a:off x="2135505" y="836930"/>
            <a:ext cx="5080000" cy="3784600"/>
          </a:xfrm>
          <a:prstGeom prst="rect">
            <a:avLst/>
          </a:prstGeom>
          <a:noFill/>
          <a:ln w="9525">
            <a:noFill/>
          </a:ln>
        </p:spPr>
        <p:txBody>
          <a:bodyPr>
            <a:spAutoFit/>
          </a:bodyPr>
          <a:p>
            <a:pPr indent="0"/>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（4）计算具体产品的生产能力，</a:t>
            </a:r>
            <a:endPar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各种产品换算为代表产品的数量分别为甲产品：200x0.5＝100（台）乙产品：100x0.8＝80（台）丙产品：300（台）丁产品：50x1.2＝60（台）</a:t>
            </a:r>
            <a:endPar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各种产品占全部产品的比重为甲产品：100÷540≈18.5％乙产品：80÷540≈14.8％丙产品：300÷540≈55.6％丁产品：60÷540≈11.1％</a:t>
            </a:r>
            <a:endParaRPr lang="zh-CN" altLang="en-US"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5015865" y="4725035"/>
            <a:ext cx="5442585" cy="1630045"/>
          </a:xfrm>
          <a:prstGeom prst="rect">
            <a:avLst/>
          </a:prstGeom>
          <a:noFill/>
          <a:ln w="9525">
            <a:noFill/>
          </a:ln>
        </p:spPr>
        <p:txBody>
          <a:bodyPr wrap="square">
            <a:spAutoFit/>
          </a:bodyPr>
          <a:p>
            <a:pPr indent="0"/>
            <a:r>
              <a:rPr lang="zh-CN"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由此可得，各种具体产品的生产能力为甲产品：558x18.5％÷0.5＝207（台）乙产品：558x14.8％÷0.8＝104（台）丙产品：558x55.6％÷1＝310（台）丁产品：558x11.1％÷1.2＝52（台）</a:t>
            </a:r>
            <a:endParaRPr lang="zh-CN" altLang="en-US" sz="2000" b="0">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1"/>
            </p:custDataLst>
          </p:nvPr>
        </p:nvPicPr>
        <p:blipFill>
          <a:blip r:embed="rId2"/>
          <a:stretch>
            <a:fillRect/>
          </a:stretch>
        </p:blipFill>
        <p:spPr>
          <a:xfrm>
            <a:off x="6024245" y="1693545"/>
            <a:ext cx="4189730" cy="285877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179955" y="1052830"/>
            <a:ext cx="8562340" cy="1322070"/>
          </a:xfrm>
          <a:prstGeom prst="rect">
            <a:avLst/>
          </a:prstGeom>
          <a:noFill/>
        </p:spPr>
        <p:txBody>
          <a:bodyPr wrap="square" rtlCol="0" anchor="t">
            <a:spAutoFit/>
          </a:bodyPr>
          <a:p>
            <a:r>
              <a:rPr lang="en-US" altLang="zh-CN"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某企业生产A、B、C三种产品，各产品在机加工车间铣床组的计划台时定额分别为20、25、15台时，铣床组共有铣床25台，两班制生产，每班工作8小时，年制度工作时间为254天，设备停修率为5%。如以A为代表产品，计划产量如下表：</a:t>
            </a:r>
            <a:r>
              <a:rPr lang="zh-CN" altLang="en-US"/>
              <a:t> </a:t>
            </a:r>
            <a:endParaRPr lang="zh-CN" altLang="en-US"/>
          </a:p>
        </p:txBody>
      </p:sp>
      <p:pic>
        <p:nvPicPr>
          <p:cNvPr id="3" name="图片 2"/>
          <p:cNvPicPr>
            <a:picLocks noChangeAspect="1"/>
          </p:cNvPicPr>
          <p:nvPr>
            <p:custDataLst>
              <p:tags r:id="rId1"/>
            </p:custDataLst>
          </p:nvPr>
        </p:nvPicPr>
        <p:blipFill>
          <a:blip r:embed="rId2"/>
          <a:stretch>
            <a:fillRect/>
          </a:stretch>
        </p:blipFill>
        <p:spPr>
          <a:xfrm>
            <a:off x="3295650" y="2493010"/>
            <a:ext cx="7446645" cy="2302510"/>
          </a:xfrm>
          <a:prstGeom prst="rect">
            <a:avLst/>
          </a:prstGeom>
        </p:spPr>
      </p:pic>
      <p:sp>
        <p:nvSpPr>
          <p:cNvPr id="4" name="文本框 3"/>
          <p:cNvSpPr txBox="1"/>
          <p:nvPr/>
        </p:nvSpPr>
        <p:spPr>
          <a:xfrm>
            <a:off x="3071495" y="5013325"/>
            <a:ext cx="6096000" cy="1322070"/>
          </a:xfrm>
          <a:prstGeom prst="rect">
            <a:avLst/>
          </a:prstGeom>
          <a:noFill/>
        </p:spPr>
        <p:txBody>
          <a:bodyPr wrap="square" rtlCol="0" anchor="t">
            <a:spAutoFit/>
          </a:bodyPr>
          <a:p>
            <a:r>
              <a:rPr lang="zh-CN" altLang="en-US"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要求：</a:t>
            </a:r>
            <a:endParaRPr lang="zh-CN" altLang="en-US"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（1）计算该企业以代表产品A所表示的铣床组生产能力； </a:t>
            </a:r>
            <a:endParaRPr lang="zh-CN" altLang="en-US"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（2）计算该企业以代表产品A所表示的总产量。</a:t>
            </a:r>
            <a:r>
              <a:rPr lang="zh-CN" altLang="en-US"/>
              <a:t> </a:t>
            </a:r>
            <a:endParaRPr lang="zh-CN" altLang="en-US"/>
          </a:p>
        </p:txBody>
      </p:sp>
      <p:sp>
        <p:nvSpPr>
          <p:cNvPr id="100" name="文本框 99"/>
          <p:cNvSpPr txBox="1"/>
          <p:nvPr>
            <p:custDataLst>
              <p:tags r:id="rId3"/>
            </p:custDataLst>
          </p:nvPr>
        </p:nvSpPr>
        <p:spPr>
          <a:xfrm>
            <a:off x="1847850" y="476885"/>
            <a:ext cx="4761865" cy="458470"/>
          </a:xfrm>
          <a:prstGeom prst="rect">
            <a:avLst/>
          </a:prstGeom>
          <a:noFill/>
          <a:ln w="9525">
            <a:noFill/>
          </a:ln>
        </p:spPr>
        <p:txBody>
          <a:bodyPr wrap="square">
            <a:noAutofit/>
          </a:bodyPr>
          <a:p>
            <a:pPr indent="306070"/>
            <a:r>
              <a:rPr lang="zh-CN" sz="3200" b="1">
                <a:solidFill>
                  <a:srgbClr val="FF0000"/>
                </a:solidFill>
                <a:latin typeface="微软雅黑" panose="020B0503020204020204" pitchFamily="34" charset="-122"/>
                <a:ea typeface="微软雅黑" panose="020B0503020204020204" pitchFamily="34" charset="-122"/>
              </a:rPr>
              <a:t>习题训练</a:t>
            </a:r>
            <a:r>
              <a:rPr lang="zh-CN" b="0">
                <a:ea typeface="等线" panose="02010600030101010101" charset="-122"/>
              </a:rPr>
              <a:t>。</a:t>
            </a:r>
            <a:endParaRPr lang="zh-CN" altLang="en-US" b="0">
              <a:ea typeface="等线" panose="02010600030101010101"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839595" y="548640"/>
            <a:ext cx="8267700" cy="640715"/>
          </a:xfrm>
          <a:prstGeom prst="rect">
            <a:avLst/>
          </a:prstGeom>
          <a:noFill/>
          <a:ln w="9525">
            <a:noFill/>
          </a:ln>
        </p:spPr>
        <p:txBody>
          <a:bodyPr wrap="square">
            <a:noAutofit/>
          </a:bodyPr>
          <a:p>
            <a:pPr indent="306070"/>
            <a:r>
              <a:rPr lang="zh-CN" sz="2800" b="1">
                <a:solidFill>
                  <a:srgbClr val="FF0000"/>
                </a:solidFill>
                <a:latin typeface="微软雅黑" panose="020B0503020204020204" pitchFamily="34" charset="-122"/>
                <a:ea typeface="微软雅黑" panose="020B0503020204020204" pitchFamily="34" charset="-122"/>
              </a:rPr>
              <a:t>（二）生产计划的制定</a:t>
            </a:r>
            <a:r>
              <a:rPr lang="zh-CN" b="0">
                <a:ea typeface="等线" panose="02010600030101010101" charset="-122"/>
              </a:rPr>
              <a:t>。</a:t>
            </a:r>
            <a:endParaRPr lang="zh-CN" altLang="en-US" b="0">
              <a:ea typeface="等线" panose="02010600030101010101" charset="-122"/>
            </a:endParaRPr>
          </a:p>
        </p:txBody>
      </p:sp>
      <p:sp>
        <p:nvSpPr>
          <p:cNvPr id="2" name="文本框 1"/>
          <p:cNvSpPr txBox="1"/>
          <p:nvPr/>
        </p:nvSpPr>
        <p:spPr>
          <a:xfrm>
            <a:off x="2352040" y="1196340"/>
            <a:ext cx="8510270" cy="1999615"/>
          </a:xfrm>
          <a:prstGeom prst="rect">
            <a:avLst/>
          </a:prstGeom>
          <a:noFill/>
        </p:spPr>
        <p:txBody>
          <a:bodyPr wrap="square" rtlCol="0" anchor="t">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生产计划的构成</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）综合计划</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综合计划又称为生产大纲。它是为保持企业未来较长一段时间内资源和需求之间的平衡所做的概略性的设想，是根据企业所拥有的生产能力和市场需求预测对企业未来较长时间内产出内容、产出量、劳动率水平、库存投资等问题所做出的决策性描述，是对产品、时间和人员做出的具体安排。</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352675" y="3213100"/>
            <a:ext cx="8572500" cy="2861310"/>
          </a:xfrm>
          <a:prstGeom prst="rect">
            <a:avLst/>
          </a:prstGeom>
          <a:noFill/>
        </p:spPr>
        <p:txBody>
          <a:bodyPr wrap="square" rtlCol="0" anchor="t">
            <a:spAutoFit/>
          </a:bodyPr>
          <a:p>
            <a:r>
              <a:rPr lang="en-US" altLang="zh-CN" sz="2000" b="1">
                <a:solidFill>
                  <a:srgbClr val="FF0000"/>
                </a:solidFill>
              </a:rPr>
              <a:t>    </a:t>
            </a:r>
            <a:r>
              <a:rPr lang="zh-CN" altLang="en-US" sz="2000" b="1">
                <a:solidFill>
                  <a:srgbClr val="FF0000"/>
                </a:solidFill>
              </a:rPr>
              <a:t>（</a:t>
            </a:r>
            <a:r>
              <a:rPr lang="en-US" altLang="zh-CN" sz="2000" b="1">
                <a:solidFill>
                  <a:srgbClr val="FF0000"/>
                </a:solidFill>
              </a:rPr>
              <a:t>2</a:t>
            </a:r>
            <a:r>
              <a:rPr lang="zh-CN" altLang="en-US" sz="2000" b="1">
                <a:solidFill>
                  <a:srgbClr val="FF0000"/>
                </a:solidFill>
              </a:rPr>
              <a:t>）主生产计划</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主生产计划要确定每一具体的最终产品在母一共件时问权内的生产数量。最终产品是指对企业而言必须最终完成、可以马上出厂的完成品，它可以是直接用于消的消费产品，也可以是企业其他产品的部件或配件。这里所指的“具体时间段”，通常出周为单位，有时也可能是日、旬或月。</a:t>
            </a:r>
            <a:endParaRPr lang="zh-CN" altLang="en-US" sz="2000">
              <a:solidFill>
                <a:srgbClr val="0070C0"/>
              </a:solidFill>
            </a:endParaRPr>
          </a:p>
          <a:p>
            <a:r>
              <a:rPr lang="en-US" altLang="zh-CN" sz="2000" b="1">
                <a:solidFill>
                  <a:srgbClr val="FF0000"/>
                </a:solidFill>
              </a:rPr>
              <a:t>    </a:t>
            </a:r>
            <a:r>
              <a:rPr lang="zh-CN" altLang="en-US" sz="2000" b="1">
                <a:solidFill>
                  <a:srgbClr val="FF0000"/>
                </a:solidFill>
              </a:rPr>
              <a:t>（</a:t>
            </a:r>
            <a:r>
              <a:rPr lang="en-US" altLang="zh-CN" sz="2000" b="1">
                <a:solidFill>
                  <a:srgbClr val="FF0000"/>
                </a:solidFill>
              </a:rPr>
              <a:t>3</a:t>
            </a:r>
            <a:r>
              <a:rPr lang="zh-CN" altLang="en-US" sz="2000" b="1">
                <a:solidFill>
                  <a:srgbClr val="FF0000"/>
                </a:solidFill>
              </a:rPr>
              <a:t>）物料需求计划</a:t>
            </a:r>
            <a:endParaRPr lang="zh-CN" altLang="en-US" sz="2000" b="1">
              <a:solidFill>
                <a:srgbClr val="FF0000"/>
              </a:solidFill>
            </a:endParaRPr>
          </a:p>
          <a:p>
            <a:r>
              <a:rPr lang="en-US" altLang="zh-CN" sz="2000">
                <a:solidFill>
                  <a:srgbClr val="0070C0"/>
                </a:solidFill>
              </a:rPr>
              <a:t>       物料需染计划就是要制订这些原材料、零件、部件等的生产采购计划，外购什么，生产什么，什么物料必须在什么时候订货或开始生产，每次订多少、生产多少，等等</a:t>
            </a:r>
            <a:r>
              <a:rPr lang="zh-CN" altLang="en-US" sz="2000">
                <a:solidFill>
                  <a:srgbClr val="0070C0"/>
                </a:solidFill>
              </a:rPr>
              <a:t>。</a:t>
            </a:r>
            <a:endParaRPr lang="zh-CN" altLang="en-US" sz="2000">
              <a:solidFill>
                <a:srgbClr val="0070C0"/>
              </a:solidFil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995" y="692785"/>
            <a:ext cx="9342120" cy="5384800"/>
          </a:xfrm>
          <a:prstGeom prst="rect">
            <a:avLst/>
          </a:prstGeom>
          <a:noFill/>
        </p:spPr>
        <p:txBody>
          <a:bodyPr wrap="square" rtlCol="0" anchor="t">
            <a:spAutoFit/>
          </a:bodyPr>
          <a:p>
            <a:r>
              <a:rPr lang="en-US" altLang="zh-CN" sz="2400" b="1">
                <a:solidFill>
                  <a:srgbClr val="0070C0"/>
                </a:solidFill>
              </a:rPr>
              <a:t>2.</a:t>
            </a:r>
            <a:r>
              <a:rPr lang="zh-CN" altLang="en-US" sz="2400" b="1">
                <a:solidFill>
                  <a:srgbClr val="0070C0"/>
                </a:solidFill>
              </a:rPr>
              <a:t>生产计划的主要指标</a:t>
            </a:r>
            <a:endParaRPr lang="zh-CN" altLang="en-US" sz="2400" b="1">
              <a:solidFill>
                <a:srgbClr val="0070C0"/>
              </a:solidFill>
            </a:endParaRPr>
          </a:p>
          <a:p>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FF0000"/>
                </a:solidFill>
              </a:rPr>
              <a:t>（</a:t>
            </a:r>
            <a:r>
              <a:rPr lang="en-US" altLang="zh-CN" sz="2000">
                <a:solidFill>
                  <a:srgbClr val="FF0000"/>
                </a:solidFill>
              </a:rPr>
              <a:t>1</a:t>
            </a:r>
            <a:r>
              <a:rPr lang="zh-CN" altLang="en-US" sz="2000">
                <a:solidFill>
                  <a:srgbClr val="FF0000"/>
                </a:solidFill>
              </a:rPr>
              <a:t>）产品品种指标</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产品品种指标是指企业在报告期内规定生产产品的名称、型号、规格和种类。它不仅反映了企业对社会需求的满足能力，还反映了企业的专业化水平和管理水平。</a:t>
            </a:r>
            <a:endParaRPr lang="zh-CN" altLang="en-US" sz="2000">
              <a:solidFill>
                <a:srgbClr val="0070C0"/>
              </a:solidFill>
            </a:endParaRPr>
          </a:p>
          <a:p>
            <a:r>
              <a:rPr lang="en-US" altLang="zh-CN" sz="2000">
                <a:solidFill>
                  <a:srgbClr val="0070C0"/>
                </a:solidFill>
              </a:rPr>
              <a:t>   </a:t>
            </a:r>
            <a:r>
              <a:rPr lang="zh-CN" altLang="en-US" sz="2000">
                <a:solidFill>
                  <a:srgbClr val="FF0000"/>
                </a:solidFill>
              </a:rPr>
              <a:t>（</a:t>
            </a:r>
            <a:r>
              <a:rPr lang="en-US" altLang="zh-CN" sz="2000">
                <a:solidFill>
                  <a:srgbClr val="FF0000"/>
                </a:solidFill>
              </a:rPr>
              <a:t>2</a:t>
            </a:r>
            <a:r>
              <a:rPr lang="zh-CN" altLang="en-US" sz="2000">
                <a:solidFill>
                  <a:srgbClr val="FF0000"/>
                </a:solidFill>
              </a:rPr>
              <a:t>）产品质量指标</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产品质量指标包括两大类：一类是反映产品本身内在质量的指标，主要是产品平均技术性能、产品质量分等；另一类是反映产品生产过程中工作质量的指标，如质量损失率、废品率、成品返修率等。</a:t>
            </a:r>
            <a:endParaRPr lang="zh-CN" altLang="en-US" sz="2000">
              <a:solidFill>
                <a:srgbClr val="0070C0"/>
              </a:solidFill>
            </a:endParaRPr>
          </a:p>
          <a:p>
            <a:r>
              <a:rPr lang="en-US" altLang="zh-CN" sz="2000">
                <a:solidFill>
                  <a:srgbClr val="0070C0"/>
                </a:solidFill>
              </a:rPr>
              <a:t>   </a:t>
            </a:r>
            <a:r>
              <a:rPr lang="zh-CN" altLang="en-US" sz="2000">
                <a:solidFill>
                  <a:srgbClr val="FF0000"/>
                </a:solidFill>
              </a:rPr>
              <a:t>（</a:t>
            </a:r>
            <a:r>
              <a:rPr lang="en-US" altLang="zh-CN" sz="2000">
                <a:solidFill>
                  <a:srgbClr val="FF0000"/>
                </a:solidFill>
              </a:rPr>
              <a:t>3</a:t>
            </a:r>
            <a:r>
              <a:rPr lang="zh-CN" altLang="en-US" sz="2000">
                <a:solidFill>
                  <a:srgbClr val="FF0000"/>
                </a:solidFill>
              </a:rPr>
              <a:t>）产品产量指标</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产品产量指标是指企业在一定时期内生产的，并符合产品质量要求的实物数量。以实物量计算的产品产量反映企业生产的发展水平，是制定和检查产量完成情况、分析各种产品质检比例关系、进行产品平衡分配，以及计算实物量生产指数的依据。</a:t>
            </a:r>
            <a:endParaRPr lang="zh-CN" altLang="en-US" sz="2000">
              <a:solidFill>
                <a:srgbClr val="0070C0"/>
              </a:solidFill>
            </a:endParaRPr>
          </a:p>
          <a:p>
            <a:r>
              <a:rPr lang="en-US" altLang="zh-CN" sz="2000">
                <a:solidFill>
                  <a:srgbClr val="0070C0"/>
                </a:solidFill>
              </a:rPr>
              <a:t>   </a:t>
            </a:r>
            <a:r>
              <a:rPr lang="zh-CN" altLang="en-US" sz="2000">
                <a:solidFill>
                  <a:srgbClr val="FF0000"/>
                </a:solidFill>
              </a:rPr>
              <a:t>（</a:t>
            </a:r>
            <a:r>
              <a:rPr lang="en-US" altLang="zh-CN" sz="2000">
                <a:solidFill>
                  <a:srgbClr val="FF0000"/>
                </a:solidFill>
              </a:rPr>
              <a:t>4</a:t>
            </a:r>
            <a:r>
              <a:rPr lang="zh-CN" altLang="en-US" sz="2000">
                <a:solidFill>
                  <a:srgbClr val="FF0000"/>
                </a:solidFill>
              </a:rPr>
              <a:t>）产品产值指标</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产品产值指标是指用货币表示的产量指标，能综合反映企业生产经营活动成果，以便进行不同行业间的比较。根据具体内容与作用不同，产品产值分为商品产值、总产值和净产值三种形式。</a:t>
            </a:r>
            <a:endParaRPr lang="zh-CN" altLang="en-US" sz="2000">
              <a:solidFill>
                <a:srgbClr val="0070C0"/>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3" name="文本框 102"/>
          <p:cNvSpPr txBox="1"/>
          <p:nvPr/>
        </p:nvSpPr>
        <p:spPr>
          <a:xfrm>
            <a:off x="1847850" y="332740"/>
            <a:ext cx="5080000" cy="460375"/>
          </a:xfrm>
          <a:prstGeom prst="rect">
            <a:avLst/>
          </a:prstGeom>
          <a:noFill/>
          <a:ln w="9525">
            <a:noFill/>
          </a:ln>
        </p:spPr>
        <p:txBody>
          <a:bodyPr>
            <a:spAutoFit/>
          </a:bodyPr>
          <a:p>
            <a:pPr indent="0"/>
            <a:r>
              <a:rPr lang="en-US" altLang="zh-CN" sz="2400" b="1">
                <a:solidFill>
                  <a:srgbClr val="0070C0"/>
                </a:solidFill>
                <a:ea typeface="等线" panose="02010600030101010101" charset="-122"/>
              </a:rPr>
              <a:t>3.</a:t>
            </a:r>
            <a:r>
              <a:rPr lang="zh-CN" sz="2400" b="1">
                <a:solidFill>
                  <a:srgbClr val="0070C0"/>
                </a:solidFill>
                <a:ea typeface="等线" panose="02010600030101010101" charset="-122"/>
              </a:rPr>
              <a:t>生产计划的确定</a:t>
            </a:r>
            <a:endParaRPr lang="zh-CN" altLang="en-US" sz="2400" b="1">
              <a:solidFill>
                <a:srgbClr val="0070C0"/>
              </a:solidFill>
              <a:ea typeface="等线" panose="02010600030101010101" charset="-122"/>
            </a:endParaRPr>
          </a:p>
        </p:txBody>
      </p:sp>
      <p:sp>
        <p:nvSpPr>
          <p:cNvPr id="2" name="文本框 1"/>
          <p:cNvSpPr txBox="1"/>
          <p:nvPr/>
        </p:nvSpPr>
        <p:spPr>
          <a:xfrm>
            <a:off x="1847850" y="1124585"/>
            <a:ext cx="5080000" cy="706755"/>
          </a:xfrm>
          <a:prstGeom prst="rect">
            <a:avLst/>
          </a:prstGeom>
          <a:noFill/>
          <a:ln w="9525">
            <a:noFill/>
          </a:ln>
        </p:spPr>
        <p:txBody>
          <a:bodyPr>
            <a:spAutoFit/>
          </a:bodyPr>
          <a:p>
            <a:pPr indent="306070"/>
            <a:r>
              <a:rPr lang="en-US" altLang="zh-CN" sz="2000" b="0">
                <a:solidFill>
                  <a:srgbClr val="0070C0"/>
                </a:solidFill>
                <a:latin typeface="微软雅黑" panose="020B0503020204020204" pitchFamily="34" charset="-122"/>
                <a:ea typeface="微软雅黑" panose="020B0503020204020204" pitchFamily="34" charset="-122"/>
              </a:rPr>
              <a:t>   </a:t>
            </a:r>
            <a:r>
              <a:rPr lang="zh-CN" sz="2000" b="0">
                <a:solidFill>
                  <a:srgbClr val="0070C0"/>
                </a:solidFill>
                <a:latin typeface="微软雅黑" panose="020B0503020204020204" pitchFamily="34" charset="-122"/>
                <a:ea typeface="微软雅黑" panose="020B0503020204020204" pitchFamily="34" charset="-122"/>
              </a:rPr>
              <a:t>调查研究，收集相关信息；</a:t>
            </a:r>
            <a:endParaRPr lang="zh-CN" sz="2000" b="0">
              <a:solidFill>
                <a:srgbClr val="0070C0"/>
              </a:solidFill>
              <a:latin typeface="微软雅黑" panose="020B0503020204020204" pitchFamily="34" charset="-122"/>
              <a:ea typeface="微软雅黑" panose="020B0503020204020204" pitchFamily="34" charset="-122"/>
            </a:endParaRPr>
          </a:p>
          <a:p>
            <a:pPr indent="306070"/>
            <a:r>
              <a:rPr lang="en-US" altLang="zh-CN" sz="2000" b="0">
                <a:solidFill>
                  <a:srgbClr val="0070C0"/>
                </a:solidFill>
                <a:latin typeface="微软雅黑" panose="020B0503020204020204" pitchFamily="34" charset="-122"/>
                <a:ea typeface="微软雅黑" panose="020B0503020204020204" pitchFamily="34" charset="-122"/>
              </a:rPr>
              <a:t>   </a:t>
            </a:r>
            <a:r>
              <a:rPr lang="zh-CN" altLang="en-US" sz="2000" b="0">
                <a:solidFill>
                  <a:srgbClr val="0070C0"/>
                </a:solidFill>
                <a:latin typeface="微软雅黑" panose="020B0503020204020204" pitchFamily="34" charset="-122"/>
                <a:ea typeface="微软雅黑" panose="020B0503020204020204" pitchFamily="34" charset="-122"/>
              </a:rPr>
              <a:t>拟订生产计划指标方案，进行方案优化</a:t>
            </a:r>
            <a:endParaRPr lang="zh-CN" altLang="en-US" sz="2000" b="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19605" y="784225"/>
            <a:ext cx="6096000" cy="398780"/>
          </a:xfrm>
          <a:prstGeom prst="rect">
            <a:avLst/>
          </a:prstGeom>
          <a:noFill/>
        </p:spPr>
        <p:txBody>
          <a:bodyPr wrap="square" rtlCol="0" anchor="t">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rPr>
              <a:t>生产计划的确定的步骤</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4" name="文本框 3"/>
          <p:cNvSpPr txBox="1"/>
          <p:nvPr/>
        </p:nvSpPr>
        <p:spPr>
          <a:xfrm>
            <a:off x="1847850" y="1831340"/>
            <a:ext cx="6096000" cy="398780"/>
          </a:xfrm>
          <a:prstGeom prst="rect">
            <a:avLst/>
          </a:prstGeom>
          <a:noFill/>
        </p:spPr>
        <p:txBody>
          <a:bodyPr wrap="square" rtlCol="0" anchor="t">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）生产计划指标确定的方法</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991995" y="2230120"/>
            <a:ext cx="8891270" cy="1322070"/>
          </a:xfrm>
          <a:prstGeom prst="rect">
            <a:avLst/>
          </a:prstGeom>
          <a:noFill/>
        </p:spPr>
        <p:txBody>
          <a:bodyPr wrap="square" rtlCol="0" anchor="t">
            <a:spAutoFit/>
          </a:bodyPr>
          <a:p>
            <a:r>
              <a:rPr lang="en-US" altLang="zh-CN"/>
              <a:t>       </a:t>
            </a:r>
            <a:r>
              <a:rPr lang="zh-CN" altLang="en-US" sz="2000">
                <a:solidFill>
                  <a:srgbClr val="0070C0"/>
                </a:solidFill>
              </a:rPr>
              <a:t>确定生产计划指标的方法有很多种，常用的是盈亏平衡分析法，又称保本点分析或本量利分析法，是根据产品的业务量（产量或销量）、成本、利润之间的相互制约关系的综合分析。盈亏平衡分析的目的就是找出这种临界值，即盈亏平衡点，为决策提供依据。</a:t>
            </a:r>
            <a:endParaRPr lang="zh-CN" altLang="en-US" sz="2000">
              <a:solidFill>
                <a:srgbClr val="0070C0"/>
              </a:solidFill>
            </a:endParaRPr>
          </a:p>
        </p:txBody>
      </p:sp>
      <p:sp>
        <p:nvSpPr>
          <p:cNvPr id="6" name="文本框 5"/>
          <p:cNvSpPr txBox="1"/>
          <p:nvPr/>
        </p:nvSpPr>
        <p:spPr>
          <a:xfrm>
            <a:off x="3863975" y="3552190"/>
            <a:ext cx="5913755" cy="3138170"/>
          </a:xfrm>
          <a:prstGeom prst="rect">
            <a:avLst/>
          </a:prstGeom>
          <a:noFill/>
        </p:spPr>
        <p:txBody>
          <a:bodyPr wrap="square" rtlCol="0" anchor="t">
            <a:spAutoFit/>
          </a:bodyPr>
          <a:p>
            <a:r>
              <a:rPr lang="zh-CN" altLang="en-US">
                <a:solidFill>
                  <a:srgbClr val="0070C0"/>
                </a:solidFill>
              </a:rPr>
              <a:t>保本点产量的计算：</a:t>
            </a:r>
            <a:endParaRPr lang="zh-CN" altLang="en-US">
              <a:solidFill>
                <a:srgbClr val="0070C0"/>
              </a:solidFill>
            </a:endParaRPr>
          </a:p>
          <a:p>
            <a:r>
              <a:rPr lang="zh-CN" altLang="en-US">
                <a:solidFill>
                  <a:srgbClr val="0070C0"/>
                </a:solidFill>
              </a:rPr>
              <a:t>已知：I=P·Q，C=CF + CV，CV = CUV·Q</a:t>
            </a:r>
            <a:endParaRPr lang="zh-CN" altLang="en-US">
              <a:solidFill>
                <a:srgbClr val="0070C0"/>
              </a:solidFill>
            </a:endParaRPr>
          </a:p>
          <a:p>
            <a:r>
              <a:rPr lang="zh-CN" altLang="en-US">
                <a:solidFill>
                  <a:srgbClr val="0070C0"/>
                </a:solidFill>
              </a:rPr>
              <a:t>其中：I——销售收入，P——商品的售价，Q——产量</a:t>
            </a:r>
            <a:endParaRPr lang="zh-CN" altLang="en-US">
              <a:solidFill>
                <a:srgbClr val="0070C0"/>
              </a:solidFill>
            </a:endParaRPr>
          </a:p>
          <a:p>
            <a:r>
              <a:rPr lang="zh-CN" altLang="en-US">
                <a:solidFill>
                  <a:srgbClr val="0070C0"/>
                </a:solidFill>
              </a:rPr>
              <a:t>C——总成本，CF——总固定成本，CV——总可变成本，</a:t>
            </a:r>
            <a:endParaRPr lang="zh-CN" altLang="en-US">
              <a:solidFill>
                <a:srgbClr val="0070C0"/>
              </a:solidFill>
            </a:endParaRPr>
          </a:p>
          <a:p>
            <a:r>
              <a:rPr lang="zh-CN" altLang="en-US">
                <a:solidFill>
                  <a:srgbClr val="0070C0"/>
                </a:solidFill>
              </a:rPr>
              <a:t>CUV——单位可变成本</a:t>
            </a:r>
            <a:endParaRPr lang="zh-CN" altLang="en-US">
              <a:solidFill>
                <a:srgbClr val="0070C0"/>
              </a:solidFill>
            </a:endParaRPr>
          </a:p>
          <a:p>
            <a:r>
              <a:rPr lang="zh-CN" altLang="en-US">
                <a:solidFill>
                  <a:srgbClr val="0070C0"/>
                </a:solidFill>
              </a:rPr>
              <a:t>解：保本点，即有收入=总成本，则P·Q0= CF+CV，</a:t>
            </a:r>
            <a:endParaRPr lang="zh-CN" altLang="en-US">
              <a:solidFill>
                <a:srgbClr val="0070C0"/>
              </a:solidFill>
            </a:endParaRPr>
          </a:p>
          <a:p>
            <a:r>
              <a:rPr lang="zh-CN" altLang="en-US">
                <a:solidFill>
                  <a:srgbClr val="0070C0"/>
                </a:solidFill>
              </a:rPr>
              <a:t>           P·Q0= CF + CUV·Q0</a:t>
            </a:r>
            <a:endParaRPr lang="zh-CN" altLang="en-US">
              <a:solidFill>
                <a:srgbClr val="0070C0"/>
              </a:solidFill>
            </a:endParaRPr>
          </a:p>
          <a:p>
            <a:r>
              <a:rPr lang="zh-CN" altLang="en-US">
                <a:solidFill>
                  <a:srgbClr val="0070C0"/>
                </a:solidFill>
              </a:rPr>
              <a:t>            Q0= CF／（P — CUV）</a:t>
            </a:r>
            <a:endParaRPr lang="zh-CN" altLang="en-US">
              <a:solidFill>
                <a:srgbClr val="0070C0"/>
              </a:solidFill>
            </a:endParaRPr>
          </a:p>
          <a:p>
            <a:r>
              <a:rPr lang="zh-CN" altLang="en-US">
                <a:solidFill>
                  <a:srgbClr val="0070C0"/>
                </a:solidFill>
              </a:rPr>
              <a:t>目标利润产量的计算：</a:t>
            </a:r>
            <a:endParaRPr lang="zh-CN" altLang="en-US">
              <a:solidFill>
                <a:srgbClr val="0070C0"/>
              </a:solidFill>
            </a:endParaRPr>
          </a:p>
          <a:p>
            <a:r>
              <a:rPr lang="zh-CN" altLang="en-US">
                <a:solidFill>
                  <a:srgbClr val="0070C0"/>
                </a:solidFill>
              </a:rPr>
              <a:t>I=C+π，P·Qπ= （CF + CUV·Qπ）+π，</a:t>
            </a:r>
            <a:endParaRPr lang="zh-CN" altLang="en-US">
              <a:solidFill>
                <a:srgbClr val="0070C0"/>
              </a:solidFill>
            </a:endParaRPr>
          </a:p>
          <a:p>
            <a:r>
              <a:rPr lang="zh-CN" altLang="en-US">
                <a:solidFill>
                  <a:srgbClr val="0070C0"/>
                </a:solidFill>
              </a:rPr>
              <a:t>Q0=π+ CF／（P — CUV）</a:t>
            </a:r>
            <a:endParaRPr lang="zh-CN" altLang="en-US">
              <a:solidFill>
                <a:srgbClr val="0070C0"/>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351405" y="1556385"/>
            <a:ext cx="8787765" cy="3306445"/>
          </a:xfrm>
          <a:prstGeom prst="rect">
            <a:avLst/>
          </a:prstGeom>
          <a:noFill/>
        </p:spPr>
        <p:txBody>
          <a:bodyPr wrap="square" rtlCol="0" anchor="t">
            <a:noAutofit/>
          </a:bodyPr>
          <a:p>
            <a:r>
              <a:rPr lang="en-US" altLang="zh-CN"/>
              <a:t>    </a:t>
            </a:r>
            <a:r>
              <a:rPr lang="en-US" altLang="zh-CN">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a:solidFill>
                <a:schemeClr val="accent3"/>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例题：某厂销售机床每台售价10万元，单位产品变动成本6万元，固定成本400万元，（1）求盈亏平衡时的产销量；（2）若目标利润400万元，则此时的目标产销量是多少？</a:t>
            </a:r>
            <a:endParaRPr lang="zh-CN" altLang="en-US" sz="2000">
              <a:solidFill>
                <a:srgbClr val="0070C0"/>
              </a:solidFill>
            </a:endParaRPr>
          </a:p>
          <a:p>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（1）盈亏平衡时的产销量</a:t>
            </a:r>
            <a:endParaRPr lang="zh-CN" altLang="en-US" sz="2000">
              <a:solidFill>
                <a:srgbClr val="0070C0"/>
              </a:solidFill>
            </a:endParaRPr>
          </a:p>
          <a:p>
            <a:endParaRPr lang="zh-CN" altLang="en-US" sz="2000">
              <a:solidFill>
                <a:srgbClr val="0070C0"/>
              </a:solidFill>
            </a:endParaRPr>
          </a:p>
          <a:p>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（2）实现400万利润时的</a:t>
            </a:r>
            <a:r>
              <a:rPr lang="zh-CN" altLang="en-US">
                <a:solidFill>
                  <a:schemeClr val="accent3"/>
                </a:solidFill>
              </a:rPr>
              <a:t>产销量</a:t>
            </a:r>
            <a:endParaRPr lang="zh-CN" altLang="en-US">
              <a:solidFill>
                <a:schemeClr val="accent3"/>
              </a:solidFill>
            </a:endParaRPr>
          </a:p>
          <a:p>
            <a:endParaRPr lang="zh-CN" altLang="en-US"/>
          </a:p>
          <a:p>
            <a:endParaRPr lang="zh-CN" altLang="en-US"/>
          </a:p>
        </p:txBody>
      </p:sp>
      <p:pic>
        <p:nvPicPr>
          <p:cNvPr id="4" name="图片 3"/>
          <p:cNvPicPr>
            <a:picLocks noChangeAspect="1"/>
          </p:cNvPicPr>
          <p:nvPr>
            <p:custDataLst>
              <p:tags r:id="rId1"/>
            </p:custDataLst>
          </p:nvPr>
        </p:nvPicPr>
        <p:blipFill>
          <a:blip r:embed="rId2"/>
          <a:stretch>
            <a:fillRect/>
          </a:stretch>
        </p:blipFill>
        <p:spPr>
          <a:xfrm>
            <a:off x="5160010" y="4653280"/>
            <a:ext cx="4330065" cy="1179830"/>
          </a:xfrm>
          <a:prstGeom prst="rect">
            <a:avLst/>
          </a:prstGeom>
        </p:spPr>
      </p:pic>
      <p:pic>
        <p:nvPicPr>
          <p:cNvPr id="5" name="图片 4"/>
          <p:cNvPicPr>
            <a:picLocks noChangeAspect="1"/>
          </p:cNvPicPr>
          <p:nvPr>
            <p:custDataLst>
              <p:tags r:id="rId3"/>
            </p:custDataLst>
          </p:nvPr>
        </p:nvPicPr>
        <p:blipFill>
          <a:blip r:embed="rId4"/>
          <a:stretch>
            <a:fillRect/>
          </a:stretch>
        </p:blipFill>
        <p:spPr>
          <a:xfrm>
            <a:off x="5378450" y="2853055"/>
            <a:ext cx="3807460" cy="1047115"/>
          </a:xfrm>
          <a:prstGeom prst="rect">
            <a:avLst/>
          </a:prstGeom>
        </p:spPr>
      </p:pic>
      <p:sp>
        <p:nvSpPr>
          <p:cNvPr id="102" name="文本框 101"/>
          <p:cNvSpPr txBox="1"/>
          <p:nvPr/>
        </p:nvSpPr>
        <p:spPr>
          <a:xfrm>
            <a:off x="1991360" y="980440"/>
            <a:ext cx="8237220" cy="829945"/>
          </a:xfrm>
          <a:prstGeom prst="rect">
            <a:avLst/>
          </a:prstGeom>
          <a:noFill/>
          <a:ln w="9525">
            <a:noFill/>
          </a:ln>
        </p:spPr>
        <p:txBody>
          <a:bodyPr wrap="square">
            <a:spAutoFit/>
          </a:bodyPr>
          <a:p>
            <a:pPr indent="0"/>
            <a:endParaRPr 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企业保本点产量的确定：</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207895" y="764540"/>
            <a:ext cx="8970010" cy="3476625"/>
          </a:xfrm>
          <a:prstGeom prst="rect">
            <a:avLst/>
          </a:prstGeom>
          <a:noFill/>
        </p:spPr>
        <p:txBody>
          <a:bodyPr wrap="square" rtlCol="0" anchor="t">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）综合平衡</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经过定性与定量分析，初步拟定了生产计划指标后，还必须进行以下四个方面的平衡，再具体确定生产计划指标。</a:t>
            </a:r>
            <a:endParaRPr lang="zh-CN" altLang="en-US" sz="2000">
              <a:solidFill>
                <a:srgbClr val="0070C0"/>
              </a:solidFill>
            </a:endParaRPr>
          </a:p>
          <a:p>
            <a:r>
              <a:rPr lang="zh-CN" altLang="en-US" sz="2000">
                <a:solidFill>
                  <a:srgbClr val="0070C0"/>
                </a:solidFill>
              </a:rPr>
              <a:t>生产任务与生产能力之间的平衡；</a:t>
            </a:r>
            <a:endParaRPr lang="zh-CN" altLang="en-US" sz="2000">
              <a:solidFill>
                <a:srgbClr val="0070C0"/>
              </a:solidFill>
            </a:endParaRPr>
          </a:p>
          <a:p>
            <a:r>
              <a:rPr lang="zh-CN" altLang="en-US" sz="2000">
                <a:solidFill>
                  <a:srgbClr val="0070C0"/>
                </a:solidFill>
              </a:rPr>
              <a:t>生产任务与劳动力之间的平衡；</a:t>
            </a:r>
            <a:endParaRPr lang="zh-CN" altLang="en-US" sz="2000">
              <a:solidFill>
                <a:srgbClr val="0070C0"/>
              </a:solidFill>
            </a:endParaRPr>
          </a:p>
          <a:p>
            <a:r>
              <a:rPr lang="zh-CN" altLang="en-US" sz="2000">
                <a:solidFill>
                  <a:srgbClr val="0070C0"/>
                </a:solidFill>
              </a:rPr>
              <a:t>生产任务与物资供应之间的平衡；</a:t>
            </a:r>
            <a:endParaRPr lang="zh-CN" altLang="en-US" sz="2000">
              <a:solidFill>
                <a:srgbClr val="0070C0"/>
              </a:solidFill>
            </a:endParaRPr>
          </a:p>
          <a:p>
            <a:r>
              <a:rPr lang="zh-CN" altLang="en-US" sz="2000">
                <a:solidFill>
                  <a:srgbClr val="0070C0"/>
                </a:solidFill>
              </a:rPr>
              <a:t>生产计划指标与成本、利润、资金等指标之间的平衡。</a:t>
            </a:r>
            <a:endParaRPr lang="zh-CN" altLang="en-US" sz="2000">
              <a:solidFill>
                <a:srgbClr val="0070C0"/>
              </a:solidFill>
            </a:endParaRPr>
          </a:p>
          <a:p>
            <a:r>
              <a:rPr lang="en-US" altLang="zh-CN" sz="2000">
                <a:solidFill>
                  <a:srgbClr val="0070C0"/>
                </a:solidFill>
              </a:rPr>
              <a:t>   </a:t>
            </a:r>
            <a:endParaRPr lang="zh-CN" altLang="en-US" sz="2000">
              <a:solidFill>
                <a:srgbClr val="0070C0"/>
              </a:solidFill>
            </a:endParaRPr>
          </a:p>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）编制生产计划大纲</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rPr>
              <a:t>       </a:t>
            </a:r>
            <a:r>
              <a:rPr lang="zh-CN" altLang="en-US" sz="2000">
                <a:solidFill>
                  <a:srgbClr val="0070C0"/>
                </a:solidFill>
              </a:rPr>
              <a:t>生产计划大纲的主要内容包括：编制生产计划的指导思想、主要的生产指标、完成计划的难点及重要环节、需要采取的有效措施，以及生产计划表等。</a:t>
            </a:r>
            <a:endParaRPr lang="zh-CN" altLang="en-US" sz="2000">
              <a:solidFill>
                <a:srgbClr val="0070C0"/>
              </a:solidFill>
            </a:endParaRPr>
          </a:p>
        </p:txBody>
      </p:sp>
      <p:pic>
        <p:nvPicPr>
          <p:cNvPr id="4" name="图片 3"/>
          <p:cNvPicPr>
            <a:picLocks noChangeAspect="1"/>
          </p:cNvPicPr>
          <p:nvPr>
            <p:custDataLst>
              <p:tags r:id="rId1"/>
            </p:custDataLst>
          </p:nvPr>
        </p:nvPicPr>
        <p:blipFill>
          <a:blip r:embed="rId2"/>
          <a:stretch>
            <a:fillRect/>
          </a:stretch>
        </p:blipFill>
        <p:spPr>
          <a:xfrm>
            <a:off x="4079875" y="4509135"/>
            <a:ext cx="4620260" cy="199771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559560" y="476250"/>
            <a:ext cx="8267700" cy="640715"/>
          </a:xfrm>
          <a:prstGeom prst="rect">
            <a:avLst/>
          </a:prstGeom>
          <a:noFill/>
          <a:ln w="9525">
            <a:noFill/>
          </a:ln>
        </p:spPr>
        <p:txBody>
          <a:bodyPr wrap="square">
            <a:noAutofit/>
          </a:bodyPr>
          <a:p>
            <a:pPr indent="306070"/>
            <a:r>
              <a:rPr lang="zh-CN" sz="2800" b="1">
                <a:solidFill>
                  <a:srgbClr val="FF0000"/>
                </a:solidFill>
                <a:latin typeface="微软雅黑" panose="020B0503020204020204" pitchFamily="34" charset="-122"/>
                <a:ea typeface="微软雅黑" panose="020B0503020204020204" pitchFamily="34" charset="-122"/>
              </a:rPr>
              <a:t>（三）生产作业计划的确定</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919605" y="980440"/>
            <a:ext cx="9288780" cy="5631180"/>
          </a:xfrm>
          <a:prstGeom prst="rect">
            <a:avLst/>
          </a:prstGeom>
          <a:noFill/>
        </p:spPr>
        <p:txBody>
          <a:bodyPr wrap="square" rtlCol="0" anchor="t">
            <a:spAutoFit/>
          </a:bodyPr>
          <a:p>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1、生产作业计划的概念</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生产作业计划是企业生产计划的具体执行计划，它是根据企业年、季度生产计划所规定的生产任务和进度，并考虑各个时期企业内部条件和外部环境，把企业的生产任务分配给各个车间、工段、班组、以至工作地和个人，并按日历顺序安排生产进度的具体计划。</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2、编制生产作业计划所需要的资料</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年、季度生产计划和订货合同、技术组织措施计划、生产技术准备计划、工</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艺装备生产计划及其完成情况。</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产品零、部件明细表，产品零件分车间、工段和班组明细表，产品工艺技术</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文件。</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各种产品、零件分工种、分工序的工时消耗定额及其分析资料，人员配备情</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况及其各类人员数的技术等级。</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原材料、外购件、外协件、工艺装备等的供应和库存情况，动力供应情况和</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物资消耗情况。</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设备的类型、数量及其运转情况，设备修理计划，厂房生产面积和台时消耗</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定额。</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上期生产作业计划预计完成情况和在制品情况。</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市场动态及产品销售情况。</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847850" y="1052830"/>
            <a:ext cx="9181465" cy="5015865"/>
          </a:xfrm>
          <a:prstGeom prst="rect">
            <a:avLst/>
          </a:prstGeom>
          <a:noFill/>
        </p:spPr>
        <p:txBody>
          <a:bodyPr wrap="square" rtlCol="0" anchor="t">
            <a:spAutoFit/>
          </a:bodyPr>
          <a:p>
            <a:r>
              <a:rPr lang="zh-CN" altLang="en-US" sz="2000" b="1">
                <a:solidFill>
                  <a:srgbClr val="FF0000"/>
                </a:solidFill>
              </a:rPr>
              <a:t>（1）在制品定额法。</a:t>
            </a:r>
            <a:r>
              <a:rPr lang="zh-CN" altLang="en-US" sz="2000">
                <a:solidFill>
                  <a:srgbClr val="0070C0"/>
                </a:solidFill>
              </a:rPr>
              <a:t>在制品定额是指在一定技术和组织条件下，为保证生产正常进行，产各个环节必须占用的最低限度的在制品数量。在制品定额一般用某车间出产量和某车间量来表示。在制品定额法的计算是按照产品生产的反工艺顺序，从成品出产的最后一个车间开始逐向前推算各车间的在制品定额。这种方法适用于大量大批流水线生产的企业。</a:t>
            </a:r>
            <a:endParaRPr lang="zh-CN" altLang="en-US" sz="2000">
              <a:solidFill>
                <a:srgbClr val="0070C0"/>
              </a:solidFill>
            </a:endParaRPr>
          </a:p>
          <a:p>
            <a:r>
              <a:rPr lang="zh-CN" altLang="en-US" sz="2000" b="1">
                <a:solidFill>
                  <a:srgbClr val="FF0000"/>
                </a:solidFill>
              </a:rPr>
              <a:t>（2）生产周期法。</a:t>
            </a:r>
            <a:r>
              <a:rPr lang="zh-CN" altLang="en-US" sz="2000">
                <a:solidFill>
                  <a:srgbClr val="0070C0"/>
                </a:solidFill>
              </a:rPr>
              <a:t>即根据产品生产周期来规定车间生产任务安排的方法，这种方法适用单件小批生产的企业。这种方法关键是注意期限上的衔接。在编制作业计划时，首先要根据受顾客订货的情况分别安排生产技术准备工作；其次要根据合同规定的交货期，为每一项编制生产周期进度表；最后要在进一步调整和平衡之后，编制每日作业计划，正式确定各车的生产任务。</a:t>
            </a:r>
            <a:endParaRPr lang="zh-CN" altLang="en-US" sz="2000">
              <a:solidFill>
                <a:srgbClr val="0070C0"/>
              </a:solidFill>
            </a:endParaRPr>
          </a:p>
          <a:p>
            <a:r>
              <a:rPr lang="zh-CN" altLang="en-US" sz="2000" b="1">
                <a:solidFill>
                  <a:srgbClr val="FF0000"/>
                </a:solidFill>
              </a:rPr>
              <a:t>（3）“看板”法。</a:t>
            </a:r>
            <a:r>
              <a:rPr lang="zh-CN" altLang="en-US" sz="2000">
                <a:solidFill>
                  <a:srgbClr val="0070C0"/>
                </a:solidFill>
              </a:rPr>
              <a:t>“看板”法即准时化生产，即“只在必要的时刻、按必要的数量生产必的产品”。实行准时生产的最终目的是控制生产数量，消除积压储备，降低成本。由于各道序之间的信息传递工具为“看板”或“传票”，故名“看板”法。看板”法的基本思想是：以装配为起点，在必要时下道工序向上道工序提取必要数量的部件，而上道工序提供零部件后，必然储备减少，因此会向更上一道工序提出要求，以便生并补充必要的储备。如此层层向上推动，形成准时生产线。</a:t>
            </a:r>
            <a:endParaRPr lang="zh-CN" altLang="en-US" sz="2000">
              <a:solidFill>
                <a:srgbClr val="0070C0"/>
              </a:solidFill>
            </a:endParaRPr>
          </a:p>
        </p:txBody>
      </p:sp>
      <p:sp>
        <p:nvSpPr>
          <p:cNvPr id="3" name="文本框 2"/>
          <p:cNvSpPr txBox="1"/>
          <p:nvPr/>
        </p:nvSpPr>
        <p:spPr>
          <a:xfrm>
            <a:off x="1847850" y="548640"/>
            <a:ext cx="6096000" cy="460375"/>
          </a:xfrm>
          <a:prstGeom prst="rect">
            <a:avLst/>
          </a:prstGeom>
          <a:noFill/>
        </p:spPr>
        <p:txBody>
          <a:bodyPr wrap="square" rtlCol="0" anchor="t">
            <a:spAutoFit/>
          </a:bodyPr>
          <a:p>
            <a:r>
              <a:rPr lang="zh-CN" altLang="en-US" sz="2400" b="1">
                <a:solidFill>
                  <a:srgbClr val="0070C0"/>
                </a:solidFill>
              </a:rPr>
              <a:t>3．生产作业计划的编制方法</a:t>
            </a:r>
            <a:endParaRPr lang="zh-CN" altLang="en-US" sz="2400" b="1">
              <a:solidFill>
                <a:srgbClr val="0070C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775460" y="692785"/>
            <a:ext cx="9623425" cy="3996281"/>
            <a:chOff x="527" y="2629"/>
            <a:chExt cx="22118" cy="6772"/>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527" y="3585"/>
              <a:ext cx="13280" cy="4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1.能够分析生产过程与管理重点</a:t>
              </a:r>
              <a:endParaRPr sz="2000" dirty="0">
                <a:latin typeface="+mn-ea"/>
                <a:ea typeface="+mn-ea"/>
              </a:endParaRPr>
            </a:p>
            <a:p>
              <a:pPr>
                <a:lnSpc>
                  <a:spcPct val="150000"/>
                </a:lnSpc>
              </a:pPr>
              <a:r>
                <a:rPr sz="2000" dirty="0">
                  <a:latin typeface="+mn-ea"/>
                  <a:ea typeface="+mn-ea"/>
                </a:rPr>
                <a:t>2.能够合理设计生产过程并组织生产</a:t>
              </a:r>
              <a:endParaRPr sz="2000" dirty="0">
                <a:latin typeface="+mn-ea"/>
                <a:ea typeface="+mn-ea"/>
              </a:endParaRPr>
            </a:p>
            <a:p>
              <a:pPr>
                <a:lnSpc>
                  <a:spcPct val="150000"/>
                </a:lnSpc>
              </a:pPr>
              <a:r>
                <a:rPr sz="2000" dirty="0">
                  <a:latin typeface="+mn-ea"/>
                  <a:ea typeface="+mn-ea"/>
                </a:rPr>
                <a:t>3.合理规划产能和制定生产作业计划、实施有序生产控制</a:t>
              </a:r>
              <a:endParaRPr sz="2000" dirty="0">
                <a:latin typeface="+mn-ea"/>
                <a:ea typeface="+mn-ea"/>
              </a:endParaRPr>
            </a:p>
            <a:p>
              <a:pPr>
                <a:lnSpc>
                  <a:spcPct val="150000"/>
                </a:lnSpc>
              </a:pPr>
              <a:r>
                <a:rPr sz="2000" dirty="0">
                  <a:latin typeface="+mn-ea"/>
                  <a:ea typeface="+mn-ea"/>
                </a:rPr>
                <a:t>4.能够选择和运用适合的生产策略</a:t>
              </a:r>
              <a:endParaRPr sz="2000" dirty="0">
                <a:latin typeface="+mn-ea"/>
                <a:ea typeface="+mn-ea"/>
              </a:endParaRPr>
            </a:p>
          </p:txBody>
        </p:sp>
        <p:sp>
          <p:nvSpPr>
            <p:cNvPr id="49" name="Text Box 10"/>
            <p:cNvSpPr txBox="1">
              <a:spLocks noChangeArrowheads="1"/>
            </p:cNvSpPr>
            <p:nvPr/>
          </p:nvSpPr>
          <p:spPr bwMode="auto">
            <a:xfrm>
              <a:off x="17803" y="8581"/>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896225" y="22047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1918970" y="4295775"/>
            <a:ext cx="6320790"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1.树立实干兴邦、产业报国思想和奋发图强的意志品格；</a:t>
            </a:r>
            <a:endParaRPr altLang="zh-CN" sz="2000" dirty="0">
              <a:latin typeface="+mn-ea"/>
              <a:ea typeface="+mn-ea"/>
            </a:endParaRPr>
          </a:p>
          <a:p>
            <a:pPr lvl="0">
              <a:lnSpc>
                <a:spcPct val="150000"/>
              </a:lnSpc>
            </a:pPr>
            <a:r>
              <a:rPr altLang="zh-CN" sz="2000" dirty="0">
                <a:latin typeface="+mn-ea"/>
                <a:ea typeface="+mn-ea"/>
              </a:rPr>
              <a:t>2.培养探索创新、持续改进、精益求精的工匠精神</a:t>
            </a:r>
            <a:endParaRPr altLang="zh-CN"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847850" y="548640"/>
            <a:ext cx="5080000" cy="656590"/>
          </a:xfrm>
          <a:prstGeom prst="rect">
            <a:avLst/>
          </a:prstGeom>
          <a:noFill/>
          <a:ln w="9525">
            <a:noFill/>
          </a:ln>
        </p:spPr>
        <p:txBody>
          <a:bodyPr>
            <a:noAutofit/>
          </a:bodyPr>
          <a:p>
            <a:pPr indent="0"/>
            <a:r>
              <a:rPr lang="zh-CN" sz="3200" b="1">
                <a:solidFill>
                  <a:srgbClr val="0070C0"/>
                </a:solidFill>
                <a:latin typeface="微软雅黑" panose="020B0503020204020204" pitchFamily="34" charset="-122"/>
                <a:ea typeface="微软雅黑" panose="020B0503020204020204" pitchFamily="34" charset="-122"/>
              </a:rPr>
              <a:t>二、生产控制</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100" name="文本框 99"/>
          <p:cNvSpPr txBox="1"/>
          <p:nvPr>
            <p:custDataLst>
              <p:tags r:id="rId2"/>
            </p:custDataLst>
          </p:nvPr>
        </p:nvSpPr>
        <p:spPr>
          <a:xfrm>
            <a:off x="1699260" y="1205230"/>
            <a:ext cx="5762625" cy="640715"/>
          </a:xfrm>
          <a:prstGeom prst="rect">
            <a:avLst/>
          </a:prstGeom>
          <a:noFill/>
          <a:ln w="9525">
            <a:noFill/>
          </a:ln>
        </p:spPr>
        <p:txBody>
          <a:bodyPr wrap="square">
            <a:noAutofit/>
          </a:bodyPr>
          <a:p>
            <a:pPr indent="306070"/>
            <a:r>
              <a:rPr lang="zh-CN" sz="2800" b="1">
                <a:solidFill>
                  <a:srgbClr val="FF0000"/>
                </a:solidFill>
                <a:latin typeface="微软雅黑" panose="020B0503020204020204" pitchFamily="34" charset="-122"/>
                <a:ea typeface="微软雅黑" panose="020B0503020204020204" pitchFamily="34" charset="-122"/>
              </a:rPr>
              <a:t>（一）生产控制的概念</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772920"/>
            <a:ext cx="8780780" cy="193802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生产活动在生产计划中虽然作了具体安排，但由于企业环境以及企业自身的影响，在现实的企业生产组织中，往往会出现现实与计划目标之间的差距，因此，为了防止干扰，实现企业计划的目标必须要进行生产控制。</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生产作业控制是指在生产作业计划执行过程中，有关产品生产的数量和进度的控制。通过生产作业控制的目标是保证按时、按量完成生产作业计划规定的产品生产任务。</a:t>
            </a:r>
            <a:endParaRPr lang="zh-CN" altLang="en-US" sz="2000">
              <a:solidFill>
                <a:srgbClr val="0070C0"/>
              </a:solidFill>
            </a:endParaRPr>
          </a:p>
        </p:txBody>
      </p:sp>
      <p:pic>
        <p:nvPicPr>
          <p:cNvPr id="4" name="图片 3"/>
          <p:cNvPicPr>
            <a:picLocks noChangeAspect="1"/>
          </p:cNvPicPr>
          <p:nvPr>
            <p:custDataLst>
              <p:tags r:id="rId3"/>
            </p:custDataLst>
          </p:nvPr>
        </p:nvPicPr>
        <p:blipFill>
          <a:blip r:embed="rId4"/>
          <a:stretch>
            <a:fillRect/>
          </a:stretch>
        </p:blipFill>
        <p:spPr>
          <a:xfrm>
            <a:off x="3792220" y="3789045"/>
            <a:ext cx="5104130" cy="247142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487805" y="908685"/>
            <a:ext cx="5762625" cy="640715"/>
          </a:xfrm>
          <a:prstGeom prst="rect">
            <a:avLst/>
          </a:prstGeom>
          <a:noFill/>
          <a:ln w="9525">
            <a:noFill/>
          </a:ln>
        </p:spPr>
        <p:txBody>
          <a:bodyPr wrap="square">
            <a:noAutofit/>
          </a:bodyPr>
          <a:p>
            <a:pPr indent="306070"/>
            <a:r>
              <a:rPr lang="zh-CN" sz="2800" b="1">
                <a:solidFill>
                  <a:srgbClr val="FF0000"/>
                </a:solidFill>
                <a:latin typeface="微软雅黑" panose="020B0503020204020204" pitchFamily="34" charset="-122"/>
                <a:ea typeface="微软雅黑" panose="020B0503020204020204" pitchFamily="34" charset="-122"/>
              </a:rPr>
              <a:t>（二）生产控制的类型与程序</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67585" y="1582420"/>
            <a:ext cx="8673465" cy="1999615"/>
          </a:xfrm>
          <a:prstGeom prst="rect">
            <a:avLst/>
          </a:prstGeom>
          <a:noFill/>
        </p:spPr>
        <p:txBody>
          <a:bodyPr wrap="square" rtlCol="0" anchor="t">
            <a:spAutoFit/>
          </a:bodyPr>
          <a:p>
            <a:r>
              <a:rPr lang="zh-CN" altLang="en-US" sz="2400" b="1">
                <a:solidFill>
                  <a:srgbClr val="0070C0"/>
                </a:solidFill>
              </a:rPr>
              <a:t>1．生产控制的类型</a:t>
            </a:r>
            <a:endParaRPr lang="zh-CN" altLang="en-US"/>
          </a:p>
          <a:p>
            <a:r>
              <a:rPr lang="en-US" altLang="zh-CN" sz="2000">
                <a:solidFill>
                  <a:srgbClr val="0070C0"/>
                </a:solidFill>
              </a:rPr>
              <a:t>  </a:t>
            </a:r>
            <a:r>
              <a:rPr lang="zh-CN" altLang="en-US" sz="2000">
                <a:solidFill>
                  <a:srgbClr val="0070C0"/>
                </a:solidFill>
              </a:rPr>
              <a:t>（1）分批控制，是指按照每次工作指令的规定，或每批产品的特性进行。</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（2）分期控制，也称速率控制，是指按照生产时对产品制造的期限或规定的速率加以控制。</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（3）分区控制，是指在一个企业内部，将同类产品分别由厂内若干个区域同时制造。</a:t>
            </a:r>
            <a:endParaRPr lang="zh-CN" altLang="en-US" sz="2000">
              <a:solidFill>
                <a:srgbClr val="0070C0"/>
              </a:solidFill>
            </a:endParaRPr>
          </a:p>
        </p:txBody>
      </p:sp>
      <p:sp>
        <p:nvSpPr>
          <p:cNvPr id="3" name="文本框 2"/>
          <p:cNvSpPr txBox="1"/>
          <p:nvPr/>
        </p:nvSpPr>
        <p:spPr>
          <a:xfrm>
            <a:off x="2352040" y="3860800"/>
            <a:ext cx="6096000" cy="1691640"/>
          </a:xfrm>
          <a:prstGeom prst="rect">
            <a:avLst/>
          </a:prstGeom>
          <a:noFill/>
        </p:spPr>
        <p:txBody>
          <a:bodyPr wrap="square" rtlCol="0" anchor="t">
            <a:spAutoFit/>
          </a:bodyPr>
          <a:p>
            <a:pPr algn="l">
              <a:buClrTx/>
              <a:buSzTx/>
              <a:buNone/>
            </a:pPr>
            <a:r>
              <a:rPr lang="zh-CN" altLang="en-US" sz="2400" b="1">
                <a:solidFill>
                  <a:srgbClr val="0070C0"/>
                </a:solidFill>
              </a:rPr>
              <a:t>2．生产控制的程序</a:t>
            </a:r>
            <a:endParaRPr lang="zh-CN" altLang="en-US" sz="2400" b="1">
              <a:solidFill>
                <a:srgbClr val="0070C0"/>
              </a:solidFill>
            </a:endParaRPr>
          </a:p>
          <a:p>
            <a:pPr algn="l">
              <a:buClrTx/>
              <a:buSzTx/>
              <a:buNone/>
            </a:pPr>
            <a:r>
              <a:rPr lang="zh-CN" altLang="en-US" sz="2000">
                <a:solidFill>
                  <a:srgbClr val="0070C0"/>
                </a:solidFill>
              </a:rPr>
              <a:t>（1）确定生产流程及生产控制工作标准。</a:t>
            </a:r>
            <a:endParaRPr lang="zh-CN" altLang="en-US" sz="2000">
              <a:solidFill>
                <a:srgbClr val="0070C0"/>
              </a:solidFill>
            </a:endParaRPr>
          </a:p>
          <a:p>
            <a:pPr algn="l">
              <a:buClrTx/>
              <a:buSzTx/>
              <a:buNone/>
            </a:pPr>
            <a:r>
              <a:rPr lang="zh-CN" altLang="en-US" sz="2000">
                <a:solidFill>
                  <a:srgbClr val="0070C0"/>
                </a:solidFill>
              </a:rPr>
              <a:t>（2）排定生产日程。</a:t>
            </a:r>
            <a:endParaRPr lang="zh-CN" altLang="en-US" sz="2000">
              <a:solidFill>
                <a:srgbClr val="0070C0"/>
              </a:solidFill>
            </a:endParaRPr>
          </a:p>
          <a:p>
            <a:pPr algn="l">
              <a:buClrTx/>
              <a:buSzTx/>
              <a:buNone/>
            </a:pPr>
            <a:r>
              <a:rPr lang="zh-CN" altLang="en-US" sz="2000">
                <a:solidFill>
                  <a:srgbClr val="0070C0"/>
                </a:solidFill>
              </a:rPr>
              <a:t>（3）分派生产任务。</a:t>
            </a:r>
            <a:endParaRPr lang="zh-CN" altLang="en-US" sz="2000">
              <a:solidFill>
                <a:srgbClr val="0070C0"/>
              </a:solidFill>
            </a:endParaRPr>
          </a:p>
          <a:p>
            <a:pPr algn="l">
              <a:buClrTx/>
              <a:buSzTx/>
              <a:buNone/>
            </a:pPr>
            <a:r>
              <a:rPr lang="zh-CN" altLang="en-US" sz="2000">
                <a:solidFill>
                  <a:srgbClr val="0070C0"/>
                </a:solidFill>
              </a:rPr>
              <a:t>（4）跟踪催促生产工作。</a:t>
            </a:r>
            <a:endParaRPr lang="zh-CN" altLang="en-US" sz="2000">
              <a:solidFill>
                <a:srgbClr val="0070C0"/>
              </a:solidFil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487805" y="476250"/>
            <a:ext cx="5762625" cy="640715"/>
          </a:xfrm>
          <a:prstGeom prst="rect">
            <a:avLst/>
          </a:prstGeom>
          <a:noFill/>
          <a:ln w="9525">
            <a:noFill/>
          </a:ln>
        </p:spPr>
        <p:txBody>
          <a:bodyPr wrap="square">
            <a:noAutofit/>
          </a:bodyPr>
          <a:p>
            <a:pPr indent="306070"/>
            <a:r>
              <a:rPr lang="zh-CN" sz="2800" b="1">
                <a:solidFill>
                  <a:srgbClr val="FF0000"/>
                </a:solidFill>
                <a:latin typeface="微软雅黑" panose="020B0503020204020204" pitchFamily="34" charset="-122"/>
                <a:ea typeface="微软雅黑" panose="020B0503020204020204" pitchFamily="34" charset="-122"/>
              </a:rPr>
              <a:t>（三）生产控制的方法</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63750" y="1124585"/>
            <a:ext cx="9243060" cy="2984500"/>
          </a:xfrm>
          <a:prstGeom prst="rect">
            <a:avLst/>
          </a:prstGeom>
          <a:noFill/>
        </p:spPr>
        <p:txBody>
          <a:bodyPr wrap="square" rtlCol="0" anchor="t">
            <a:spAutoFit/>
          </a:bodyPr>
          <a:p>
            <a:r>
              <a:rPr lang="zh-CN" altLang="en-US" sz="2400" b="1">
                <a:solidFill>
                  <a:srgbClr val="0070C0"/>
                </a:solidFill>
              </a:rPr>
              <a:t>1、生产调度</a:t>
            </a:r>
            <a:endParaRPr lang="zh-CN" altLang="en-US" sz="2400" b="1">
              <a:solidFill>
                <a:srgbClr val="0070C0"/>
              </a:solidFill>
            </a:endParaRPr>
          </a:p>
          <a:p>
            <a:endParaRPr lang="zh-CN" altLang="en-US" sz="2400" b="1">
              <a:solidFill>
                <a:srgbClr val="0070C0"/>
              </a:solidFill>
            </a:endParaRPr>
          </a:p>
          <a:p>
            <a:r>
              <a:rPr lang="zh-CN" altLang="en-US" sz="2000">
                <a:solidFill>
                  <a:srgbClr val="0070C0"/>
                </a:solidFill>
              </a:rPr>
              <a:t>（1）按照生产作业计划的要求，提前检查生产技术准备工作的保证程度，合理组织与调度好厂内的生产运输工作，对可能的设备故障及时检修和排除。</a:t>
            </a:r>
            <a:endParaRPr lang="zh-CN" altLang="en-US" sz="2000">
              <a:solidFill>
                <a:srgbClr val="0070C0"/>
              </a:solidFill>
            </a:endParaRPr>
          </a:p>
          <a:p>
            <a:r>
              <a:rPr lang="zh-CN" altLang="en-US" sz="2000">
                <a:solidFill>
                  <a:srgbClr val="0070C0"/>
                </a:solidFill>
              </a:rPr>
              <a:t>（2）监督和检查各环节生产作业计划的完成情况，若存在偏差，应及时查明原因，采取补偿措施，保证计划按质量按期完成。</a:t>
            </a:r>
            <a:endParaRPr lang="zh-CN" altLang="en-US" sz="2000">
              <a:solidFill>
                <a:srgbClr val="0070C0"/>
              </a:solidFill>
            </a:endParaRPr>
          </a:p>
          <a:p>
            <a:r>
              <a:rPr lang="zh-CN" altLang="en-US" sz="2000">
                <a:solidFill>
                  <a:srgbClr val="0070C0"/>
                </a:solidFill>
              </a:rPr>
              <a:t>（3）监督和检查各环节的在制品储备定额的执行情况。</a:t>
            </a:r>
            <a:endParaRPr lang="zh-CN" altLang="en-US" sz="2000">
              <a:solidFill>
                <a:srgbClr val="0070C0"/>
              </a:solidFill>
            </a:endParaRPr>
          </a:p>
          <a:p>
            <a:r>
              <a:rPr lang="zh-CN" altLang="en-US" sz="2000">
                <a:solidFill>
                  <a:srgbClr val="0070C0"/>
                </a:solidFill>
              </a:rPr>
              <a:t>（4）组织好企业、车间的生产调度会议，及时协调和解决各环节之间的矛盾。</a:t>
            </a:r>
            <a:endParaRPr lang="zh-CN" altLang="en-US" sz="2000">
              <a:solidFill>
                <a:srgbClr val="0070C0"/>
              </a:solidFill>
            </a:endParaRPr>
          </a:p>
          <a:p>
            <a:endParaRPr lang="zh-CN" altLang="en-US" sz="2000">
              <a:solidFill>
                <a:srgbClr val="0070C0"/>
              </a:solidFill>
            </a:endParaRPr>
          </a:p>
        </p:txBody>
      </p:sp>
      <p:pic>
        <p:nvPicPr>
          <p:cNvPr id="3" name="图片 2"/>
          <p:cNvPicPr>
            <a:picLocks noChangeAspect="1"/>
          </p:cNvPicPr>
          <p:nvPr>
            <p:custDataLst>
              <p:tags r:id="rId2"/>
            </p:custDataLst>
          </p:nvPr>
        </p:nvPicPr>
        <p:blipFill>
          <a:blip r:embed="rId3"/>
          <a:stretch>
            <a:fillRect/>
          </a:stretch>
        </p:blipFill>
        <p:spPr>
          <a:xfrm>
            <a:off x="3503930" y="3860800"/>
            <a:ext cx="6096000" cy="250444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91995" y="1196340"/>
            <a:ext cx="9189085" cy="3291840"/>
          </a:xfrm>
          <a:prstGeom prst="rect">
            <a:avLst/>
          </a:prstGeom>
          <a:noFill/>
        </p:spPr>
        <p:txBody>
          <a:bodyPr wrap="square" rtlCol="0" anchor="t">
            <a:spAutoFit/>
          </a:bodyPr>
          <a:p>
            <a:r>
              <a:rPr lang="zh-CN" altLang="en-US" sz="2400" b="1">
                <a:solidFill>
                  <a:srgbClr val="0070C0"/>
                </a:solidFill>
              </a:rPr>
              <a:t>2.生产进度控制</a:t>
            </a:r>
            <a:endParaRPr lang="zh-CN" altLang="en-US" sz="2400" b="1">
              <a:solidFill>
                <a:srgbClr val="0070C0"/>
              </a:solidFill>
            </a:endParaRPr>
          </a:p>
          <a:p>
            <a:r>
              <a:rPr lang="zh-CN" altLang="en-US" sz="2000">
                <a:solidFill>
                  <a:srgbClr val="0070C0"/>
                </a:solidFill>
              </a:rPr>
              <a:t>（1）投入进度控制，指对产品开始投入生产的日期、数量、品种进行控制。</a:t>
            </a:r>
            <a:endParaRPr lang="zh-CN" altLang="en-US" sz="2000">
              <a:solidFill>
                <a:srgbClr val="0070C0"/>
              </a:solidFill>
            </a:endParaRPr>
          </a:p>
          <a:p>
            <a:r>
              <a:rPr lang="zh-CN" altLang="en-US" sz="2000">
                <a:solidFill>
                  <a:srgbClr val="0070C0"/>
                </a:solidFill>
              </a:rPr>
              <a:t>（2）出产进度控制，指对产品或零部件的出产日期、出产提前期、出产量、出产均衡性和成套性的控制。</a:t>
            </a:r>
            <a:endParaRPr lang="zh-CN" altLang="en-US" sz="2000">
              <a:solidFill>
                <a:srgbClr val="0070C0"/>
              </a:solidFill>
            </a:endParaRPr>
          </a:p>
          <a:p>
            <a:r>
              <a:rPr lang="zh-CN" altLang="en-US" sz="2000">
                <a:solidFill>
                  <a:srgbClr val="0070C0"/>
                </a:solidFill>
              </a:rPr>
              <a:t>（3）工序进度控制，指对产品（零、部件）在生产过程中经过每道加工工序的进度所进行的控制。</a:t>
            </a:r>
            <a:endParaRPr lang="zh-CN" altLang="en-US" sz="2000">
              <a:solidFill>
                <a:srgbClr val="0070C0"/>
              </a:solidFill>
            </a:endParaRPr>
          </a:p>
          <a:p>
            <a:r>
              <a:rPr lang="zh-CN" altLang="en-US" sz="2400" b="1">
                <a:solidFill>
                  <a:srgbClr val="0070C0"/>
                </a:solidFill>
              </a:rPr>
              <a:t>3.在制品在用量控制</a:t>
            </a:r>
            <a:endParaRPr lang="zh-CN" altLang="en-US" sz="2400" b="1">
              <a:solidFill>
                <a:srgbClr val="0070C0"/>
              </a:solidFill>
            </a:endParaRPr>
          </a:p>
          <a:p>
            <a:r>
              <a:rPr lang="zh-CN" altLang="en-US" sz="2000">
                <a:solidFill>
                  <a:srgbClr val="0070C0"/>
                </a:solidFill>
              </a:rPr>
              <a:t>（1）控制车间各工序之间在制品的流转。</a:t>
            </a:r>
            <a:endParaRPr lang="zh-CN" altLang="en-US" sz="2000">
              <a:solidFill>
                <a:srgbClr val="0070C0"/>
              </a:solidFill>
            </a:endParaRPr>
          </a:p>
          <a:p>
            <a:r>
              <a:rPr lang="zh-CN" altLang="en-US" sz="2000">
                <a:solidFill>
                  <a:srgbClr val="0070C0"/>
                </a:solidFill>
              </a:rPr>
              <a:t>（2）控制跨车间协作工序的在制品流转。</a:t>
            </a:r>
            <a:endParaRPr lang="zh-CN" altLang="en-US" sz="2000">
              <a:solidFill>
                <a:srgbClr val="0070C0"/>
              </a:solidFill>
            </a:endParaRPr>
          </a:p>
          <a:p>
            <a:r>
              <a:rPr lang="zh-CN" altLang="en-US" sz="2000">
                <a:solidFill>
                  <a:srgbClr val="0070C0"/>
                </a:solidFill>
              </a:rPr>
              <a:t>（3）控制检查站的在制品流转。</a:t>
            </a:r>
            <a:endParaRPr lang="zh-CN" altLang="en-US" sz="2000">
              <a:solidFill>
                <a:srgbClr val="0070C0"/>
              </a:solidFill>
            </a:endParaRPr>
          </a:p>
        </p:txBody>
      </p:sp>
      <p:sp>
        <p:nvSpPr>
          <p:cNvPr id="100" name="文本框 99"/>
          <p:cNvSpPr txBox="1"/>
          <p:nvPr>
            <p:custDataLst>
              <p:tags r:id="rId1"/>
            </p:custDataLst>
          </p:nvPr>
        </p:nvSpPr>
        <p:spPr>
          <a:xfrm>
            <a:off x="1487805" y="476250"/>
            <a:ext cx="5762625" cy="640715"/>
          </a:xfrm>
          <a:prstGeom prst="rect">
            <a:avLst/>
          </a:prstGeom>
          <a:noFill/>
          <a:ln w="9525">
            <a:noFill/>
          </a:ln>
        </p:spPr>
        <p:txBody>
          <a:bodyPr wrap="square">
            <a:noAutofit/>
          </a:bodyPr>
          <a:p>
            <a:pPr indent="306070"/>
            <a:r>
              <a:rPr lang="zh-CN" sz="2800" b="1">
                <a:solidFill>
                  <a:srgbClr val="FF0000"/>
                </a:solidFill>
                <a:latin typeface="微软雅黑" panose="020B0503020204020204" pitchFamily="34" charset="-122"/>
                <a:ea typeface="微软雅黑" panose="020B0503020204020204" pitchFamily="34" charset="-122"/>
              </a:rPr>
              <a:t>（三）生产控制的方法</a:t>
            </a:r>
            <a:endParaRPr lang="zh-CN" sz="2800" b="1">
              <a:solidFill>
                <a:srgbClr val="FF0000"/>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2"/>
            </p:custDataLst>
          </p:nvPr>
        </p:nvPicPr>
        <p:blipFill>
          <a:blip r:embed="rId3"/>
          <a:stretch>
            <a:fillRect/>
          </a:stretch>
        </p:blipFill>
        <p:spPr>
          <a:xfrm>
            <a:off x="5880100" y="4293235"/>
            <a:ext cx="4248150" cy="2107565"/>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生产策略</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1776478" y="269148"/>
            <a:ext cx="10969182" cy="1142788"/>
          </a:xfrm>
          <a:prstGeom prst="rect">
            <a:avLst/>
          </a:prstGeom>
        </p:spPr>
        <p:txBody>
          <a:bodyPr vert="horz" lIns="108829" tIns="54414" rIns="108829" bIns="54414"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600" b="1" dirty="0">
                <a:solidFill>
                  <a:srgbClr val="0070C0"/>
                </a:solidFill>
              </a:rPr>
              <a:t>一、精益生产策略</a:t>
            </a:r>
            <a:endParaRPr lang="zh-CN" altLang="en-US" sz="3600" b="1" dirty="0">
              <a:solidFill>
                <a:srgbClr val="0070C0"/>
              </a:solidFill>
            </a:endParaRPr>
          </a:p>
        </p:txBody>
      </p:sp>
      <p:sp>
        <p:nvSpPr>
          <p:cNvPr id="7" name="文本框 6"/>
          <p:cNvSpPr txBox="1"/>
          <p:nvPr/>
        </p:nvSpPr>
        <p:spPr>
          <a:xfrm>
            <a:off x="1991360" y="1916430"/>
            <a:ext cx="8809990" cy="3476625"/>
          </a:xfrm>
          <a:prstGeom prst="rect">
            <a:avLst/>
          </a:prstGeom>
          <a:noFill/>
        </p:spPr>
        <p:txBody>
          <a:bodyPr wrap="square">
            <a:spAutoFit/>
          </a:bodyPr>
          <a:lstStyle/>
          <a:p>
            <a:pPr indent="304800">
              <a:lnSpc>
                <a:spcPct val="150000"/>
              </a:lnSpc>
            </a:pPr>
            <a:r>
              <a:rPr lang="en-US" altLang="zh-CN" sz="2000" dirty="0">
                <a:effectLst/>
                <a:latin typeface="+mj-ea"/>
                <a:ea typeface="+mj-ea"/>
              </a:rPr>
              <a:t> </a:t>
            </a:r>
            <a:r>
              <a:rPr lang="en-US" altLang="zh-CN" sz="2000" dirty="0">
                <a:solidFill>
                  <a:srgbClr val="0070C0"/>
                </a:solidFill>
                <a:effectLst/>
                <a:latin typeface="+mj-ea"/>
                <a:ea typeface="+mj-ea"/>
              </a:rPr>
              <a:t> </a:t>
            </a:r>
            <a:r>
              <a:rPr lang="zh-CN" altLang="zh-CN" sz="2000" dirty="0">
                <a:solidFill>
                  <a:srgbClr val="0070C0"/>
                </a:solidFill>
                <a:effectLst/>
                <a:latin typeface="+mj-ea"/>
                <a:ea typeface="+mj-ea"/>
              </a:rPr>
              <a:t>精益生产（</a:t>
            </a:r>
            <a:r>
              <a:rPr lang="en-US" altLang="zh-CN" sz="2000" dirty="0">
                <a:solidFill>
                  <a:srgbClr val="0070C0"/>
                </a:solidFill>
                <a:effectLst/>
                <a:latin typeface="+mj-ea"/>
                <a:ea typeface="+mj-ea"/>
              </a:rPr>
              <a:t>Lean Production</a:t>
            </a:r>
            <a:r>
              <a:rPr lang="zh-CN" altLang="zh-CN" sz="2000" dirty="0">
                <a:solidFill>
                  <a:srgbClr val="0070C0"/>
                </a:solidFill>
                <a:effectLst/>
                <a:latin typeface="+mj-ea"/>
                <a:ea typeface="+mj-ea"/>
              </a:rPr>
              <a:t>，简称</a:t>
            </a:r>
            <a:r>
              <a:rPr lang="en-US" altLang="zh-CN" sz="2000" dirty="0">
                <a:solidFill>
                  <a:srgbClr val="0070C0"/>
                </a:solidFill>
                <a:effectLst/>
                <a:latin typeface="+mj-ea"/>
                <a:ea typeface="+mj-ea"/>
              </a:rPr>
              <a:t>LP</a:t>
            </a:r>
            <a:r>
              <a:rPr lang="zh-CN" altLang="zh-CN" sz="2000" dirty="0">
                <a:solidFill>
                  <a:srgbClr val="0070C0"/>
                </a:solidFill>
                <a:effectLst/>
                <a:latin typeface="+mj-ea"/>
                <a:ea typeface="+mj-ea"/>
              </a:rPr>
              <a:t>）又称</a:t>
            </a:r>
            <a:r>
              <a:rPr lang="en-US" altLang="zh-CN" sz="2000" dirty="0">
                <a:solidFill>
                  <a:srgbClr val="0070C0"/>
                </a:solidFill>
                <a:effectLst/>
                <a:latin typeface="+mj-ea"/>
                <a:ea typeface="+mj-ea"/>
              </a:rPr>
              <a:t>JIT</a:t>
            </a:r>
            <a:r>
              <a:rPr lang="zh-CN" altLang="zh-CN" sz="2000" dirty="0">
                <a:solidFill>
                  <a:srgbClr val="0070C0"/>
                </a:solidFill>
                <a:effectLst/>
                <a:latin typeface="+mj-ea"/>
                <a:ea typeface="+mj-ea"/>
              </a:rPr>
              <a:t>生产方式、准时制生产方式、适时生产方式或看板生产方式。</a:t>
            </a:r>
            <a:endParaRPr lang="en-US" altLang="zh-CN" sz="2000" dirty="0">
              <a:solidFill>
                <a:srgbClr val="0070C0"/>
              </a:solidFill>
              <a:effectLst/>
              <a:latin typeface="+mj-ea"/>
              <a:ea typeface="+mj-ea"/>
            </a:endParaRPr>
          </a:p>
          <a:p>
            <a:pPr indent="304800">
              <a:lnSpc>
                <a:spcPct val="150000"/>
              </a:lnSpc>
            </a:pPr>
            <a:r>
              <a:rPr lang="en-US" altLang="zh-CN" sz="2000" dirty="0">
                <a:solidFill>
                  <a:srgbClr val="0070C0"/>
                </a:solidFill>
                <a:latin typeface="+mj-ea"/>
                <a:ea typeface="+mj-ea"/>
              </a:rPr>
              <a:t>  </a:t>
            </a:r>
            <a:r>
              <a:rPr lang="zh-CN" altLang="zh-CN" sz="2000" dirty="0">
                <a:solidFill>
                  <a:srgbClr val="0070C0"/>
                </a:solidFill>
                <a:effectLst/>
                <a:latin typeface="+mj-ea"/>
                <a:ea typeface="+mj-ea"/>
              </a:rPr>
              <a:t>基本思想是“在需要的时候，按需要的量，生产所需的产品”。</a:t>
            </a:r>
            <a:r>
              <a:rPr lang="en-US" altLang="zh-CN" sz="2000" u="none" strike="noStrike" dirty="0" err="1">
                <a:solidFill>
                  <a:srgbClr val="0070C0"/>
                </a:solidFill>
                <a:effectLst/>
                <a:latin typeface="+mj-ea"/>
                <a:ea typeface="+mj-ea"/>
                <a:hlinkClick r:id="rId1"/>
              </a:rPr>
              <a:t>精益生产</a:t>
            </a:r>
            <a:r>
              <a:rPr lang="zh-CN" altLang="zh-CN" sz="2000" dirty="0">
                <a:solidFill>
                  <a:srgbClr val="0070C0"/>
                </a:solidFill>
                <a:effectLst/>
                <a:latin typeface="+mj-ea"/>
                <a:ea typeface="+mj-ea"/>
              </a:rPr>
              <a:t>中</a:t>
            </a:r>
            <a:r>
              <a:rPr lang="en-US" altLang="zh-CN" sz="2000" dirty="0">
                <a:solidFill>
                  <a:srgbClr val="0070C0"/>
                </a:solidFill>
                <a:effectLst/>
                <a:latin typeface="+mj-ea"/>
                <a:ea typeface="+mj-ea"/>
              </a:rPr>
              <a:t>“</a:t>
            </a:r>
            <a:r>
              <a:rPr lang="zh-CN" altLang="zh-CN" sz="2000" dirty="0">
                <a:solidFill>
                  <a:srgbClr val="0070C0"/>
                </a:solidFill>
                <a:effectLst/>
                <a:latin typeface="+mj-ea"/>
                <a:ea typeface="+mj-ea"/>
              </a:rPr>
              <a:t>精</a:t>
            </a:r>
            <a:r>
              <a:rPr lang="en-US" altLang="zh-CN" sz="2000" dirty="0">
                <a:solidFill>
                  <a:srgbClr val="0070C0"/>
                </a:solidFill>
                <a:effectLst/>
                <a:latin typeface="+mj-ea"/>
                <a:ea typeface="+mj-ea"/>
              </a:rPr>
              <a:t>”</a:t>
            </a:r>
            <a:r>
              <a:rPr lang="zh-CN" altLang="zh-CN" sz="2000" dirty="0">
                <a:solidFill>
                  <a:srgbClr val="0070C0"/>
                </a:solidFill>
                <a:effectLst/>
                <a:latin typeface="+mj-ea"/>
                <a:ea typeface="+mj-ea"/>
              </a:rPr>
              <a:t>表示精细、精良、精确，即少而精，企业只在适当的时间生产必要数量的产品，除此之外不投入多余的生产要素；</a:t>
            </a:r>
            <a:r>
              <a:rPr lang="en-US" altLang="zh-CN" sz="2000" dirty="0">
                <a:solidFill>
                  <a:srgbClr val="0070C0"/>
                </a:solidFill>
                <a:effectLst/>
                <a:latin typeface="+mj-ea"/>
                <a:ea typeface="+mj-ea"/>
              </a:rPr>
              <a:t>“</a:t>
            </a:r>
            <a:r>
              <a:rPr lang="zh-CN" altLang="zh-CN" sz="2000" dirty="0">
                <a:solidFill>
                  <a:srgbClr val="0070C0"/>
                </a:solidFill>
                <a:effectLst/>
                <a:latin typeface="+mj-ea"/>
                <a:ea typeface="+mj-ea"/>
              </a:rPr>
              <a:t>益</a:t>
            </a:r>
            <a:r>
              <a:rPr lang="en-US" altLang="zh-CN" sz="2000" dirty="0">
                <a:solidFill>
                  <a:srgbClr val="0070C0"/>
                </a:solidFill>
                <a:effectLst/>
                <a:latin typeface="+mj-ea"/>
                <a:ea typeface="+mj-ea"/>
              </a:rPr>
              <a:t>”</a:t>
            </a:r>
            <a:r>
              <a:rPr lang="zh-CN" altLang="zh-CN" sz="2000" dirty="0">
                <a:solidFill>
                  <a:srgbClr val="0070C0"/>
                </a:solidFill>
                <a:effectLst/>
                <a:latin typeface="+mj-ea"/>
                <a:ea typeface="+mj-ea"/>
              </a:rPr>
              <a:t>表示效益，即企业所从事的经营活动能够产生价值增值、要对企业有利。</a:t>
            </a:r>
            <a:endParaRPr lang="zh-CN" altLang="zh-CN" sz="2000" dirty="0">
              <a:solidFill>
                <a:srgbClr val="0070C0"/>
              </a:solidFill>
              <a:effectLst/>
              <a:latin typeface="+mj-ea"/>
              <a:ea typeface="+mj-ea"/>
            </a:endParaRPr>
          </a:p>
          <a:p>
            <a:r>
              <a:rPr lang="en-US" altLang="zh-CN" sz="2000" b="1" dirty="0">
                <a:solidFill>
                  <a:srgbClr val="FF0000"/>
                </a:solidFill>
                <a:effectLst/>
                <a:latin typeface="+mj-ea"/>
                <a:ea typeface="+mj-ea"/>
                <a:cs typeface="Times New Roman" panose="02020603050405020304" pitchFamily="18" charset="0"/>
              </a:rPr>
              <a:t>        </a:t>
            </a:r>
            <a:endParaRPr lang="en-US" altLang="zh-CN" sz="2000" b="1" dirty="0">
              <a:solidFill>
                <a:srgbClr val="FF0000"/>
              </a:solidFill>
              <a:effectLst/>
              <a:latin typeface="+mj-ea"/>
              <a:ea typeface="+mj-ea"/>
              <a:cs typeface="Times New Roman" panose="02020603050405020304" pitchFamily="18" charset="0"/>
            </a:endParaRPr>
          </a:p>
          <a:p>
            <a:r>
              <a:rPr lang="en-US" altLang="zh-CN" sz="2000" b="1" dirty="0">
                <a:solidFill>
                  <a:srgbClr val="FF0000"/>
                </a:solidFill>
                <a:latin typeface="+mj-ea"/>
                <a:ea typeface="+mj-ea"/>
                <a:cs typeface="Times New Roman" panose="02020603050405020304" pitchFamily="18" charset="0"/>
              </a:rPr>
              <a:t>                   </a:t>
            </a:r>
            <a:r>
              <a:rPr lang="zh-CN" altLang="zh-CN" sz="2000" b="1" dirty="0">
                <a:solidFill>
                  <a:srgbClr val="FF0000"/>
                </a:solidFill>
                <a:effectLst/>
                <a:latin typeface="+mj-ea"/>
                <a:ea typeface="+mj-ea"/>
                <a:cs typeface="Times New Roman" panose="02020603050405020304" pitchFamily="18" charset="0"/>
              </a:rPr>
              <a:t>核心思想是 </a:t>
            </a:r>
            <a:r>
              <a:rPr lang="en-US" altLang="zh-CN" sz="2000" b="1" dirty="0">
                <a:solidFill>
                  <a:srgbClr val="FF0000"/>
                </a:solidFill>
                <a:effectLst/>
                <a:latin typeface="+mj-ea"/>
                <a:ea typeface="+mj-ea"/>
                <a:cs typeface="Times New Roman" panose="02020603050405020304" pitchFamily="18" charset="0"/>
              </a:rPr>
              <a:t>“</a:t>
            </a:r>
            <a:r>
              <a:rPr lang="zh-CN" altLang="zh-CN" sz="2000" b="1" dirty="0">
                <a:solidFill>
                  <a:srgbClr val="FF0000"/>
                </a:solidFill>
                <a:effectLst/>
                <a:latin typeface="+mj-ea"/>
                <a:ea typeface="+mj-ea"/>
                <a:cs typeface="Times New Roman" panose="02020603050405020304" pitchFamily="18" charset="0"/>
              </a:rPr>
              <a:t>消除浪费、持续改善</a:t>
            </a:r>
            <a:r>
              <a:rPr lang="en-US" altLang="zh-CN" sz="2000" b="1" dirty="0">
                <a:solidFill>
                  <a:srgbClr val="FF0000"/>
                </a:solidFill>
                <a:effectLst/>
                <a:latin typeface="+mj-ea"/>
                <a:ea typeface="+mj-ea"/>
                <a:cs typeface="Times New Roman" panose="02020603050405020304" pitchFamily="18" charset="0"/>
              </a:rPr>
              <a:t>”</a:t>
            </a:r>
            <a:r>
              <a:rPr lang="zh-CN" altLang="en-US" sz="2000" b="1" dirty="0">
                <a:solidFill>
                  <a:srgbClr val="FF0000"/>
                </a:solidFill>
                <a:effectLst/>
                <a:latin typeface="+mj-ea"/>
                <a:ea typeface="+mj-ea"/>
                <a:cs typeface="Times New Roman" panose="02020603050405020304" pitchFamily="18" charset="0"/>
              </a:rPr>
              <a:t>的</a:t>
            </a:r>
            <a:r>
              <a:rPr lang="zh-CN" altLang="zh-CN" sz="2000" b="1" dirty="0">
                <a:solidFill>
                  <a:srgbClr val="FF0000"/>
                </a:solidFill>
                <a:effectLst/>
                <a:latin typeface="+mj-ea"/>
                <a:ea typeface="+mj-ea"/>
                <a:cs typeface="Times New Roman" panose="02020603050405020304" pitchFamily="18" charset="0"/>
              </a:rPr>
              <a:t>理念</a:t>
            </a:r>
            <a:r>
              <a:rPr lang="zh-CN" altLang="en-US" sz="2000" b="1" dirty="0">
                <a:solidFill>
                  <a:srgbClr val="FF0000"/>
                </a:solidFill>
                <a:effectLst/>
                <a:latin typeface="+mj-ea"/>
                <a:ea typeface="+mj-ea"/>
                <a:cs typeface="Times New Roman" panose="02020603050405020304" pitchFamily="18" charset="0"/>
              </a:rPr>
              <a:t>。</a:t>
            </a:r>
            <a:endParaRPr lang="zh-CN" altLang="en-US" sz="2000" b="1" dirty="0">
              <a:solidFill>
                <a:srgbClr val="FF0000"/>
              </a:solidFill>
              <a:latin typeface="+mj-ea"/>
              <a:ea typeface="+mj-ea"/>
            </a:endParaRPr>
          </a:p>
        </p:txBody>
      </p:sp>
      <p:sp>
        <p:nvSpPr>
          <p:cNvPr id="8" name="Rectangle 4"/>
          <p:cNvSpPr>
            <a:spLocks noChangeArrowheads="1"/>
          </p:cNvSpPr>
          <p:nvPr/>
        </p:nvSpPr>
        <p:spPr bwMode="auto">
          <a:xfrm>
            <a:off x="2639580" y="1412346"/>
            <a:ext cx="370395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sz="2800">
                <a:solidFill>
                  <a:schemeClr val="tx1"/>
                </a:solidFill>
                <a:latin typeface="Verdana" panose="020B0604030504040204" pitchFamily="34" charset="0"/>
                <a:ea typeface="楷体" panose="02010609060101010101" pitchFamily="49" charset="-122"/>
              </a:defRPr>
            </a:lvl1pPr>
            <a:lvl2pPr marL="742950" indent="-285750" eaLnBrk="0" hangingPunct="0">
              <a:defRPr kumimoji="1" sz="2800">
                <a:solidFill>
                  <a:schemeClr val="tx1"/>
                </a:solidFill>
                <a:latin typeface="Verdana" panose="020B0604030504040204" pitchFamily="34" charset="0"/>
                <a:ea typeface="楷体" panose="02010609060101010101" pitchFamily="49" charset="-122"/>
              </a:defRPr>
            </a:lvl2pPr>
            <a:lvl3pPr marL="1143000" indent="-228600" eaLnBrk="0" hangingPunct="0">
              <a:defRPr kumimoji="1" sz="2800">
                <a:solidFill>
                  <a:schemeClr val="tx1"/>
                </a:solidFill>
                <a:latin typeface="Verdana" panose="020B0604030504040204" pitchFamily="34" charset="0"/>
                <a:ea typeface="楷体" panose="02010609060101010101" pitchFamily="49" charset="-122"/>
              </a:defRPr>
            </a:lvl3pPr>
            <a:lvl4pPr marL="1600200" indent="-228600" eaLnBrk="0" hangingPunct="0">
              <a:defRPr kumimoji="1" sz="2800">
                <a:solidFill>
                  <a:schemeClr val="tx1"/>
                </a:solidFill>
                <a:latin typeface="Verdana" panose="020B0604030504040204" pitchFamily="34" charset="0"/>
                <a:ea typeface="楷体" panose="02010609060101010101" pitchFamily="49" charset="-122"/>
              </a:defRPr>
            </a:lvl4pPr>
            <a:lvl5pPr marL="2057400" indent="-228600" eaLnBrk="0" hangingPunct="0">
              <a:defRPr kumimoji="1" sz="2800">
                <a:solidFill>
                  <a:schemeClr val="tx1"/>
                </a:solidFill>
                <a:latin typeface="Verdana" panose="020B0604030504040204" pitchFamily="34" charset="0"/>
                <a:ea typeface="楷体" panose="02010609060101010101" pitchFamily="49" charset="-122"/>
              </a:defRPr>
            </a:lvl5pPr>
            <a:lvl6pPr marL="25146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6pPr>
            <a:lvl7pPr marL="29718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7pPr>
            <a:lvl8pPr marL="34290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8pPr>
            <a:lvl9pPr marL="38862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9pPr>
          </a:lstStyle>
          <a:p>
            <a:pPr eaLnBrk="1" hangingPunct="1">
              <a:spcBef>
                <a:spcPct val="0"/>
              </a:spcBef>
              <a:buClrTx/>
              <a:buFontTx/>
              <a:buNone/>
            </a:pPr>
            <a:r>
              <a:rPr kumimoji="0" lang="en-US" altLang="zh-CN" b="1" dirty="0">
                <a:solidFill>
                  <a:srgbClr val="FF0000"/>
                </a:solidFill>
                <a:latin typeface="+mj-ea"/>
                <a:ea typeface="+mj-ea"/>
              </a:rPr>
              <a:t>1.</a:t>
            </a:r>
            <a:r>
              <a:rPr kumimoji="0" lang="zh-CN" altLang="en-US" b="1" dirty="0">
                <a:solidFill>
                  <a:srgbClr val="FF0000"/>
                </a:solidFill>
                <a:latin typeface="+mj-ea"/>
                <a:ea typeface="+mj-ea"/>
              </a:rPr>
              <a:t>精益生产策略的内涵</a:t>
            </a:r>
            <a:endParaRPr kumimoji="0" lang="zh-CN" altLang="en-US" b="1" dirty="0">
              <a:solidFill>
                <a:srgbClr val="FF0000"/>
              </a:solidFill>
              <a:latin typeface="+mj-ea"/>
              <a:ea typeface="+mj-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2850496" y="1370021"/>
            <a:ext cx="7870778" cy="1788384"/>
          </a:xfrm>
          <a:prstGeom prst="rect">
            <a:avLst/>
          </a:prstGeom>
        </p:spPr>
      </p:pic>
      <p:sp>
        <p:nvSpPr>
          <p:cNvPr id="6" name="文本框 5"/>
          <p:cNvSpPr txBox="1"/>
          <p:nvPr/>
        </p:nvSpPr>
        <p:spPr>
          <a:xfrm>
            <a:off x="2064457" y="333388"/>
            <a:ext cx="6094871" cy="1076325"/>
          </a:xfrm>
          <a:prstGeom prst="rect">
            <a:avLst/>
          </a:prstGeom>
          <a:noFill/>
        </p:spPr>
        <p:txBody>
          <a:bodyPr wrap="square">
            <a:spAutoFit/>
          </a:bodyPr>
          <a:lstStyle/>
          <a:p>
            <a:pPr algn="l">
              <a:lnSpc>
                <a:spcPct val="100000"/>
              </a:lnSpc>
              <a:buClrTx/>
              <a:buSzTx/>
              <a:buFontTx/>
            </a:pPr>
            <a:r>
              <a:rPr lang="zh-CN" altLang="en-US" sz="2800" b="1" dirty="0">
                <a:solidFill>
                  <a:srgbClr val="FF0000"/>
                </a:solidFill>
                <a:latin typeface="+mj-ea"/>
                <a:ea typeface="+mj-ea"/>
              </a:rPr>
              <a:t>（二）</a:t>
            </a:r>
            <a:r>
              <a:rPr lang="en-US" altLang="zh-CN" sz="2800" b="1" dirty="0">
                <a:solidFill>
                  <a:srgbClr val="FF0000"/>
                </a:solidFill>
                <a:latin typeface="+mj-ea"/>
                <a:ea typeface="+mj-ea"/>
              </a:rPr>
              <a:t>精益策略生产实施的关键要素</a:t>
            </a:r>
            <a:endParaRPr lang="en-US" altLang="zh-CN" sz="2800" b="1" dirty="0">
              <a:solidFill>
                <a:srgbClr val="FF0000"/>
              </a:solidFill>
              <a:latin typeface="+mj-ea"/>
              <a:ea typeface="+mj-ea"/>
            </a:endParaRPr>
          </a:p>
          <a:p>
            <a:pPr indent="304800">
              <a:lnSpc>
                <a:spcPct val="150000"/>
              </a:lnSpc>
            </a:pPr>
            <a:r>
              <a:rPr lang="en-US" altLang="zh-CN" sz="2400" b="1" dirty="0">
                <a:solidFill>
                  <a:srgbClr val="0070C0"/>
                </a:solidFill>
                <a:effectLst/>
                <a:latin typeface="+mj-ea"/>
                <a:ea typeface="+mj-ea"/>
              </a:rPr>
              <a:t>1.</a:t>
            </a:r>
            <a:r>
              <a:rPr lang="zh-CN" altLang="zh-CN" sz="2400" b="1" dirty="0">
                <a:solidFill>
                  <a:srgbClr val="0070C0"/>
                </a:solidFill>
                <a:effectLst/>
                <a:latin typeface="+mj-ea"/>
                <a:ea typeface="+mj-ea"/>
              </a:rPr>
              <a:t>准时化生产（</a:t>
            </a:r>
            <a:r>
              <a:rPr lang="en-US" altLang="zh-CN" sz="2400" b="1" dirty="0">
                <a:solidFill>
                  <a:srgbClr val="0070C0"/>
                </a:solidFill>
                <a:effectLst/>
                <a:latin typeface="+mj-ea"/>
                <a:ea typeface="+mj-ea"/>
              </a:rPr>
              <a:t>Just In Time</a:t>
            </a:r>
            <a:r>
              <a:rPr lang="zh-CN" altLang="zh-CN" sz="2400" b="1" dirty="0">
                <a:solidFill>
                  <a:srgbClr val="0070C0"/>
                </a:solidFill>
                <a:effectLst/>
                <a:latin typeface="+mj-ea"/>
                <a:ea typeface="+mj-ea"/>
              </a:rPr>
              <a:t>）</a:t>
            </a:r>
            <a:endParaRPr lang="zh-CN" altLang="zh-CN" sz="2400" b="1" dirty="0">
              <a:solidFill>
                <a:srgbClr val="0070C0"/>
              </a:solidFill>
              <a:effectLst/>
              <a:latin typeface="+mj-ea"/>
              <a:ea typeface="+mj-ea"/>
            </a:endParaRPr>
          </a:p>
        </p:txBody>
      </p:sp>
      <p:sp>
        <p:nvSpPr>
          <p:cNvPr id="8" name="文本框 7"/>
          <p:cNvSpPr txBox="1"/>
          <p:nvPr/>
        </p:nvSpPr>
        <p:spPr>
          <a:xfrm>
            <a:off x="2052329" y="2976188"/>
            <a:ext cx="6094871" cy="645160"/>
          </a:xfrm>
          <a:prstGeom prst="rect">
            <a:avLst/>
          </a:prstGeom>
          <a:noFill/>
        </p:spPr>
        <p:txBody>
          <a:bodyPr wrap="square">
            <a:spAutoFit/>
          </a:bodyPr>
          <a:lstStyle/>
          <a:p>
            <a:pPr indent="304800">
              <a:lnSpc>
                <a:spcPct val="150000"/>
              </a:lnSpc>
            </a:pPr>
            <a:r>
              <a:rPr lang="en-US" altLang="zh-CN" sz="2400" b="1" dirty="0">
                <a:solidFill>
                  <a:srgbClr val="0070C0"/>
                </a:solidFill>
                <a:effectLst/>
                <a:latin typeface="+mj-ea"/>
                <a:ea typeface="+mj-ea"/>
              </a:rPr>
              <a:t>2.</a:t>
            </a:r>
            <a:r>
              <a:rPr lang="zh-CN" altLang="zh-CN" sz="2400" b="1" dirty="0">
                <a:solidFill>
                  <a:srgbClr val="0070C0"/>
                </a:solidFill>
                <a:effectLst/>
                <a:latin typeface="+mj-ea"/>
                <a:ea typeface="+mj-ea"/>
              </a:rPr>
              <a:t>并行工程（</a:t>
            </a:r>
            <a:r>
              <a:rPr lang="en-US" altLang="zh-CN" sz="2400" b="1" dirty="0">
                <a:solidFill>
                  <a:srgbClr val="0070C0"/>
                </a:solidFill>
                <a:effectLst/>
                <a:latin typeface="+mj-ea"/>
                <a:ea typeface="+mj-ea"/>
              </a:rPr>
              <a:t>Concurrent Engineering</a:t>
            </a:r>
            <a:r>
              <a:rPr lang="zh-CN" altLang="zh-CN" sz="2400" b="1" dirty="0">
                <a:solidFill>
                  <a:schemeClr val="tx2"/>
                </a:solidFill>
                <a:effectLst/>
                <a:latin typeface="+mj-ea"/>
                <a:ea typeface="+mj-ea"/>
              </a:rPr>
              <a:t>）</a:t>
            </a:r>
            <a:endParaRPr lang="zh-CN" altLang="zh-CN" sz="2400" b="1" dirty="0">
              <a:solidFill>
                <a:schemeClr val="tx2"/>
              </a:solidFill>
              <a:effectLst/>
              <a:latin typeface="+mj-ea"/>
              <a:ea typeface="+mj-ea"/>
            </a:endParaRPr>
          </a:p>
        </p:txBody>
      </p:sp>
      <p:sp>
        <p:nvSpPr>
          <p:cNvPr id="10" name="文本框 9"/>
          <p:cNvSpPr txBox="1"/>
          <p:nvPr/>
        </p:nvSpPr>
        <p:spPr>
          <a:xfrm>
            <a:off x="2037916" y="3642939"/>
            <a:ext cx="9215317" cy="645160"/>
          </a:xfrm>
          <a:prstGeom prst="rect">
            <a:avLst/>
          </a:prstGeom>
          <a:noFill/>
        </p:spPr>
        <p:txBody>
          <a:bodyPr wrap="square">
            <a:spAutoFit/>
          </a:bodyPr>
          <a:lstStyle/>
          <a:p>
            <a:pPr indent="304800">
              <a:lnSpc>
                <a:spcPct val="150000"/>
              </a:lnSpc>
            </a:pPr>
            <a:r>
              <a:rPr lang="en-US" altLang="zh-CN" sz="2400" b="1" dirty="0">
                <a:solidFill>
                  <a:srgbClr val="0070C0"/>
                </a:solidFill>
                <a:effectLst/>
                <a:latin typeface="+mj-ea"/>
                <a:ea typeface="+mj-ea"/>
              </a:rPr>
              <a:t>3.</a:t>
            </a:r>
            <a:r>
              <a:rPr lang="zh-CN" altLang="zh-CN" sz="2400" b="1" dirty="0">
                <a:solidFill>
                  <a:srgbClr val="0070C0"/>
                </a:solidFill>
                <a:effectLst/>
                <a:latin typeface="+mj-ea"/>
                <a:ea typeface="+mj-ea"/>
              </a:rPr>
              <a:t>全面质量管理</a:t>
            </a:r>
            <a:r>
              <a:rPr lang="en-US" altLang="zh-CN" sz="2400" b="1" dirty="0">
                <a:solidFill>
                  <a:srgbClr val="0070C0"/>
                </a:solidFill>
                <a:effectLst/>
                <a:latin typeface="+mj-ea"/>
                <a:ea typeface="+mj-ea"/>
              </a:rPr>
              <a:t>(Total Quality Management, TQM)</a:t>
            </a:r>
            <a:endParaRPr lang="en-US" altLang="zh-CN" sz="2400" b="1" dirty="0">
              <a:solidFill>
                <a:srgbClr val="0070C0"/>
              </a:solidFill>
              <a:effectLst/>
              <a:latin typeface="+mj-ea"/>
              <a:ea typeface="+mj-ea"/>
            </a:endParaRPr>
          </a:p>
        </p:txBody>
      </p:sp>
      <p:sp>
        <p:nvSpPr>
          <p:cNvPr id="14" name="文本框 13"/>
          <p:cNvSpPr txBox="1"/>
          <p:nvPr/>
        </p:nvSpPr>
        <p:spPr>
          <a:xfrm>
            <a:off x="2064457" y="4369073"/>
            <a:ext cx="6094871" cy="645160"/>
          </a:xfrm>
          <a:prstGeom prst="rect">
            <a:avLst/>
          </a:prstGeom>
          <a:noFill/>
        </p:spPr>
        <p:txBody>
          <a:bodyPr wrap="square">
            <a:spAutoFit/>
          </a:bodyPr>
          <a:lstStyle/>
          <a:p>
            <a:pPr indent="304800">
              <a:lnSpc>
                <a:spcPct val="150000"/>
              </a:lnSpc>
            </a:pPr>
            <a:r>
              <a:rPr lang="en-US" altLang="zh-CN" sz="2400" b="1" dirty="0">
                <a:solidFill>
                  <a:srgbClr val="0070C0"/>
                </a:solidFill>
                <a:effectLst/>
                <a:latin typeface="+mj-ea"/>
                <a:ea typeface="+mj-ea"/>
              </a:rPr>
              <a:t>4.</a:t>
            </a:r>
            <a:r>
              <a:rPr lang="zh-CN" altLang="zh-CN" sz="2400" b="1" dirty="0">
                <a:solidFill>
                  <a:srgbClr val="0070C0"/>
                </a:solidFill>
                <a:effectLst/>
                <a:latin typeface="+mj-ea"/>
                <a:ea typeface="+mj-ea"/>
              </a:rPr>
              <a:t>团队工作法（</a:t>
            </a:r>
            <a:r>
              <a:rPr lang="en-US" altLang="zh-CN" sz="2400" b="1" dirty="0">
                <a:solidFill>
                  <a:srgbClr val="0070C0"/>
                </a:solidFill>
                <a:effectLst/>
                <a:latin typeface="+mj-ea"/>
                <a:ea typeface="+mj-ea"/>
              </a:rPr>
              <a:t>Team work</a:t>
            </a:r>
            <a:r>
              <a:rPr lang="zh-CN" altLang="zh-CN" sz="2400" b="1" dirty="0">
                <a:solidFill>
                  <a:srgbClr val="0070C0"/>
                </a:solidFill>
                <a:effectLst/>
                <a:latin typeface="+mj-ea"/>
                <a:ea typeface="+mj-ea"/>
              </a:rPr>
              <a:t>）</a:t>
            </a:r>
            <a:endParaRPr lang="zh-CN" altLang="zh-CN" sz="2400" b="1" dirty="0">
              <a:solidFill>
                <a:srgbClr val="0070C0"/>
              </a:solidFill>
              <a:effectLst/>
              <a:latin typeface="+mj-ea"/>
              <a:ea typeface="+mj-ea"/>
            </a:endParaRPr>
          </a:p>
        </p:txBody>
      </p:sp>
      <p:pic>
        <p:nvPicPr>
          <p:cNvPr id="13" name="图片 12"/>
          <p:cNvPicPr>
            <a:picLocks noChangeAspect="1"/>
          </p:cNvPicPr>
          <p:nvPr/>
        </p:nvPicPr>
        <p:blipFill>
          <a:blip r:embed="rId2"/>
          <a:stretch>
            <a:fillRect/>
          </a:stretch>
        </p:blipFill>
        <p:spPr>
          <a:xfrm>
            <a:off x="3648340" y="4922988"/>
            <a:ext cx="1705370" cy="1705370"/>
          </a:xfrm>
          <a:prstGeom prst="rect">
            <a:avLst/>
          </a:prstGeom>
        </p:spPr>
      </p:pic>
      <p:pic>
        <p:nvPicPr>
          <p:cNvPr id="15" name="图片 14"/>
          <p:cNvPicPr>
            <a:picLocks noChangeAspect="1"/>
          </p:cNvPicPr>
          <p:nvPr/>
        </p:nvPicPr>
        <p:blipFill>
          <a:blip r:embed="rId3"/>
          <a:stretch>
            <a:fillRect/>
          </a:stretch>
        </p:blipFill>
        <p:spPr>
          <a:xfrm>
            <a:off x="7104084" y="4507375"/>
            <a:ext cx="3809295" cy="2076066"/>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type="body" idx="4294967295"/>
          </p:nvPr>
        </p:nvSpPr>
        <p:spPr>
          <a:xfrm>
            <a:off x="1849120" y="1054100"/>
            <a:ext cx="9305925" cy="5036820"/>
          </a:xfrm>
        </p:spPr>
        <p:txBody>
          <a:bodyPr>
            <a:noAutofit/>
          </a:bodyPr>
          <a:lstStyle/>
          <a:p>
            <a:pPr>
              <a:lnSpc>
                <a:spcPts val="4700"/>
              </a:lnSpc>
              <a:buNone/>
            </a:pPr>
            <a:r>
              <a:rPr lang="en-US" altLang="zh-CN" sz="2800" b="1" kern="0" dirty="0">
                <a:solidFill>
                  <a:srgbClr val="FF0000"/>
                </a:solidFill>
                <a:effectLst/>
                <a:latin typeface="+mn-ea"/>
                <a:cs typeface="Times New Roman" panose="02020603050405020304" pitchFamily="18" charset="0"/>
              </a:rPr>
              <a:t>      </a:t>
            </a:r>
            <a:r>
              <a:rPr lang="zh-CN" altLang="en-US" sz="2800" b="1" kern="0" dirty="0">
                <a:solidFill>
                  <a:srgbClr val="FF0000"/>
                </a:solidFill>
                <a:effectLst/>
                <a:latin typeface="+mn-ea"/>
                <a:cs typeface="Times New Roman" panose="02020603050405020304" pitchFamily="18" charset="0"/>
              </a:rPr>
              <a:t>（一）</a:t>
            </a:r>
            <a:r>
              <a:rPr lang="zh-CN" altLang="zh-CN" sz="2800" b="1" kern="0" dirty="0">
                <a:solidFill>
                  <a:srgbClr val="FF0000"/>
                </a:solidFill>
                <a:effectLst/>
                <a:latin typeface="+mn-ea"/>
                <a:cs typeface="Times New Roman" panose="02020603050405020304" pitchFamily="18" charset="0"/>
              </a:rPr>
              <a:t>敏捷制造策略</a:t>
            </a:r>
            <a:r>
              <a:rPr lang="zh-CN" altLang="en-US" sz="2800" b="1" kern="0" dirty="0">
                <a:solidFill>
                  <a:srgbClr val="FF0000"/>
                </a:solidFill>
                <a:effectLst/>
                <a:latin typeface="+mn-ea"/>
                <a:cs typeface="Times New Roman" panose="02020603050405020304" pitchFamily="18" charset="0"/>
              </a:rPr>
              <a:t>的含义</a:t>
            </a:r>
            <a:r>
              <a:rPr lang="zh-CN" altLang="en-US" sz="2800" b="1" kern="0" dirty="0">
                <a:solidFill>
                  <a:srgbClr val="FF0000"/>
                </a:solidFill>
                <a:latin typeface="+mn-ea"/>
                <a:cs typeface="Times New Roman" panose="02020603050405020304" pitchFamily="18" charset="0"/>
              </a:rPr>
              <a:t>：</a:t>
            </a:r>
            <a:endParaRPr lang="zh-CN" altLang="en-US" sz="2800" b="1" kern="0" dirty="0">
              <a:solidFill>
                <a:srgbClr val="FF0000"/>
              </a:solidFill>
              <a:latin typeface="+mn-ea"/>
              <a:cs typeface="Times New Roman" panose="02020603050405020304" pitchFamily="18" charset="0"/>
            </a:endParaRPr>
          </a:p>
          <a:p>
            <a:pPr>
              <a:lnSpc>
                <a:spcPts val="4700"/>
              </a:lnSpc>
              <a:buNone/>
            </a:pPr>
            <a:r>
              <a:rPr lang="zh-CN" altLang="en-US" sz="2800" b="1" kern="0" dirty="0">
                <a:solidFill>
                  <a:srgbClr val="FF0000"/>
                </a:solidFill>
                <a:latin typeface="+mn-ea"/>
                <a:cs typeface="Times New Roman" panose="02020603050405020304" pitchFamily="18" charset="0"/>
              </a:rPr>
              <a:t> </a:t>
            </a:r>
            <a:r>
              <a:rPr lang="en-US" altLang="zh-CN" sz="2800" b="1" kern="0" dirty="0">
                <a:solidFill>
                  <a:srgbClr val="FF0000"/>
                </a:solidFill>
                <a:latin typeface="+mn-ea"/>
                <a:cs typeface="Times New Roman" panose="02020603050405020304" pitchFamily="18" charset="0"/>
              </a:rPr>
              <a:t>       </a:t>
            </a:r>
            <a:r>
              <a:rPr lang="zh-CN" altLang="zh-CN" sz="2000" kern="0" dirty="0">
                <a:solidFill>
                  <a:srgbClr val="0070C0"/>
                </a:solidFill>
                <a:effectLst/>
                <a:latin typeface="+mn-ea"/>
                <a:cs typeface="Times New Roman" panose="02020603050405020304" pitchFamily="18" charset="0"/>
              </a:rPr>
              <a:t>敏捷制造</a:t>
            </a:r>
            <a:r>
              <a:rPr lang="en-US" altLang="zh-CN" sz="2000" kern="0" dirty="0">
                <a:solidFill>
                  <a:srgbClr val="0070C0"/>
                </a:solidFill>
                <a:effectLst/>
                <a:latin typeface="+mn-ea"/>
                <a:cs typeface="Times New Roman" panose="02020603050405020304" pitchFamily="18" charset="0"/>
              </a:rPr>
              <a:t>(Agile </a:t>
            </a:r>
            <a:r>
              <a:rPr lang="en-US" altLang="zh-CN" sz="2000" kern="0" dirty="0" err="1">
                <a:solidFill>
                  <a:srgbClr val="0070C0"/>
                </a:solidFill>
                <a:effectLst/>
                <a:latin typeface="+mn-ea"/>
                <a:cs typeface="Times New Roman" panose="02020603050405020304" pitchFamily="18" charset="0"/>
              </a:rPr>
              <a:t>Manufacturing,AM</a:t>
            </a:r>
            <a:r>
              <a:rPr lang="en-US" altLang="zh-CN" sz="2000" kern="0" dirty="0">
                <a:solidFill>
                  <a:srgbClr val="0070C0"/>
                </a:solidFill>
                <a:effectLst/>
                <a:latin typeface="+mn-ea"/>
                <a:cs typeface="Times New Roman" panose="02020603050405020304" pitchFamily="18" charset="0"/>
              </a:rPr>
              <a:t>)</a:t>
            </a:r>
            <a:r>
              <a:rPr lang="zh-CN" altLang="zh-CN" sz="2000" kern="0" dirty="0">
                <a:solidFill>
                  <a:srgbClr val="0070C0"/>
                </a:solidFill>
                <a:effectLst/>
                <a:latin typeface="+mn-ea"/>
                <a:cs typeface="Times New Roman" panose="02020603050405020304" pitchFamily="18" charset="0"/>
              </a:rPr>
              <a:t> 利用先进制造技术和信息技术对市场的变化做出快速响应的一种生产方式；通过可重用、可重组的制造手段与动态的组织结构和高素质的工作人员的集成，获得企业的长期经济效益。</a:t>
            </a:r>
            <a:endParaRPr lang="en-US" altLang="zh-CN" sz="2000" dirty="0">
              <a:solidFill>
                <a:srgbClr val="0070C0"/>
              </a:solidFill>
              <a:latin typeface="+mn-ea"/>
            </a:endParaRPr>
          </a:p>
          <a:p>
            <a:pPr>
              <a:lnSpc>
                <a:spcPts val="4700"/>
              </a:lnSpc>
              <a:buNone/>
            </a:pPr>
            <a:r>
              <a:rPr lang="en-US" altLang="zh-CN" sz="2000" kern="0" dirty="0">
                <a:solidFill>
                  <a:srgbClr val="FF0000"/>
                </a:solidFill>
                <a:latin typeface="+mn-ea"/>
                <a:cs typeface="Times New Roman" panose="02020603050405020304" pitchFamily="18" charset="0"/>
              </a:rPr>
              <a:t>            </a:t>
            </a:r>
            <a:r>
              <a:rPr lang="zh-CN" altLang="zh-CN" sz="2000" b="1" kern="0" dirty="0">
                <a:solidFill>
                  <a:srgbClr val="FF0000"/>
                </a:solidFill>
                <a:latin typeface="+mn-ea"/>
                <a:cs typeface="Times New Roman" panose="02020603050405020304" pitchFamily="18" charset="0"/>
              </a:rPr>
              <a:t>基本原理：</a:t>
            </a:r>
            <a:r>
              <a:rPr lang="zh-CN" altLang="zh-CN" sz="2000" kern="0" dirty="0">
                <a:solidFill>
                  <a:srgbClr val="0070C0"/>
                </a:solidFill>
                <a:latin typeface="+mn-ea"/>
                <a:cs typeface="Times New Roman" panose="02020603050405020304" pitchFamily="18" charset="0"/>
              </a:rPr>
              <a:t>采用标准化和专业化的计算机网络和信息集成基础结构，以分布式结构连接各类企业，构成虚拟制造环境；以竞争合作为原则在虚拟制造环境内动态选择成员，组成面向任务的虚拟公司进行快速生产；系统运行目标是最大限度满足客户的需求。</a:t>
            </a:r>
            <a:endParaRPr lang="zh-CN" altLang="zh-CN" sz="2000" kern="0" dirty="0">
              <a:solidFill>
                <a:srgbClr val="0070C0"/>
              </a:solidFill>
              <a:latin typeface="+mn-ea"/>
              <a:cs typeface="Times New Roman" panose="02020603050405020304" pitchFamily="18" charset="0"/>
            </a:endParaRPr>
          </a:p>
          <a:p>
            <a:pPr eaLnBrk="1" hangingPunct="1">
              <a:lnSpc>
                <a:spcPct val="120000"/>
              </a:lnSpc>
              <a:buFont typeface="Wingdings" panose="05000000000000000000" pitchFamily="2" charset="2"/>
              <a:buNone/>
            </a:pPr>
            <a:r>
              <a:rPr lang="zh-CN" altLang="en-US" sz="2400" dirty="0">
                <a:latin typeface="+mn-ea"/>
              </a:rPr>
              <a:t>         </a:t>
            </a:r>
            <a:endParaRPr lang="zh-CN" altLang="en-US" sz="2400" dirty="0">
              <a:latin typeface="+mn-ea"/>
            </a:endParaRPr>
          </a:p>
        </p:txBody>
      </p:sp>
      <p:sp>
        <p:nvSpPr>
          <p:cNvPr id="31749" name="Rectangle 4"/>
          <p:cNvSpPr>
            <a:spLocks noChangeArrowheads="1"/>
          </p:cNvSpPr>
          <p:nvPr/>
        </p:nvSpPr>
        <p:spPr bwMode="auto">
          <a:xfrm>
            <a:off x="2063906" y="469219"/>
            <a:ext cx="3434080" cy="5835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sz="2800">
                <a:solidFill>
                  <a:schemeClr val="tx1"/>
                </a:solidFill>
                <a:latin typeface="Verdana" panose="020B0604030504040204" pitchFamily="34" charset="0"/>
                <a:ea typeface="楷体" panose="02010609060101010101" pitchFamily="49" charset="-122"/>
              </a:defRPr>
            </a:lvl1pPr>
            <a:lvl2pPr marL="742950" indent="-285750" eaLnBrk="0" hangingPunct="0">
              <a:defRPr kumimoji="1" sz="2800">
                <a:solidFill>
                  <a:schemeClr val="tx1"/>
                </a:solidFill>
                <a:latin typeface="Verdana" panose="020B0604030504040204" pitchFamily="34" charset="0"/>
                <a:ea typeface="楷体" panose="02010609060101010101" pitchFamily="49" charset="-122"/>
              </a:defRPr>
            </a:lvl2pPr>
            <a:lvl3pPr marL="1143000" indent="-228600" eaLnBrk="0" hangingPunct="0">
              <a:defRPr kumimoji="1" sz="2800">
                <a:solidFill>
                  <a:schemeClr val="tx1"/>
                </a:solidFill>
                <a:latin typeface="Verdana" panose="020B0604030504040204" pitchFamily="34" charset="0"/>
                <a:ea typeface="楷体" panose="02010609060101010101" pitchFamily="49" charset="-122"/>
              </a:defRPr>
            </a:lvl3pPr>
            <a:lvl4pPr marL="1600200" indent="-228600" eaLnBrk="0" hangingPunct="0">
              <a:defRPr kumimoji="1" sz="2800">
                <a:solidFill>
                  <a:schemeClr val="tx1"/>
                </a:solidFill>
                <a:latin typeface="Verdana" panose="020B0604030504040204" pitchFamily="34" charset="0"/>
                <a:ea typeface="楷体" panose="02010609060101010101" pitchFamily="49" charset="-122"/>
              </a:defRPr>
            </a:lvl4pPr>
            <a:lvl5pPr marL="2057400" indent="-228600" eaLnBrk="0" hangingPunct="0">
              <a:defRPr kumimoji="1" sz="2800">
                <a:solidFill>
                  <a:schemeClr val="tx1"/>
                </a:solidFill>
                <a:latin typeface="Verdana" panose="020B0604030504040204" pitchFamily="34" charset="0"/>
                <a:ea typeface="楷体" panose="02010609060101010101" pitchFamily="49" charset="-122"/>
              </a:defRPr>
            </a:lvl5pPr>
            <a:lvl6pPr marL="25146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6pPr>
            <a:lvl7pPr marL="29718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7pPr>
            <a:lvl8pPr marL="34290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8pPr>
            <a:lvl9pPr marL="38862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9pPr>
          </a:lstStyle>
          <a:p>
            <a:pPr eaLnBrk="1" hangingPunct="1">
              <a:spcBef>
                <a:spcPct val="0"/>
              </a:spcBef>
              <a:buClrTx/>
              <a:buFontTx/>
              <a:buNone/>
            </a:pPr>
            <a:r>
              <a:rPr kumimoji="0" lang="zh-CN" altLang="en-US" sz="3200" b="1" dirty="0">
                <a:solidFill>
                  <a:srgbClr val="0070C0"/>
                </a:solidFill>
                <a:latin typeface="+mj-ea"/>
                <a:ea typeface="+mj-ea"/>
              </a:rPr>
              <a:t>二、敏捷制造策略</a:t>
            </a:r>
            <a:endParaRPr kumimoji="0" lang="zh-CN" altLang="en-US" sz="3200" b="1" dirty="0">
              <a:solidFill>
                <a:srgbClr val="0070C0"/>
              </a:solidFill>
              <a:latin typeface="+mj-ea"/>
              <a:ea typeface="+mj-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632489" y="1053335"/>
            <a:ext cx="9863269" cy="2861310"/>
          </a:xfrm>
          <a:prstGeom prst="rect">
            <a:avLst/>
          </a:prstGeom>
          <a:noFill/>
        </p:spPr>
        <p:txBody>
          <a:bodyPr wrap="square">
            <a:spAutoFit/>
          </a:bodyPr>
          <a:lstStyle/>
          <a:p>
            <a:pPr marL="457200" indent="304800" algn="just">
              <a:lnSpc>
                <a:spcPct val="150000"/>
              </a:lnSpc>
            </a:pPr>
            <a:r>
              <a:rPr lang="en-US" altLang="zh-CN" sz="2400" kern="0" dirty="0">
                <a:solidFill>
                  <a:srgbClr val="0070C0"/>
                </a:solidFill>
                <a:effectLst/>
                <a:latin typeface="+mn-ea"/>
                <a:cs typeface="Times New Roman" panose="02020603050405020304" pitchFamily="18" charset="0"/>
              </a:rPr>
              <a:t>1.</a:t>
            </a:r>
            <a:r>
              <a:rPr lang="zh-CN" altLang="zh-CN" sz="2400" kern="0" dirty="0">
                <a:solidFill>
                  <a:srgbClr val="0070C0"/>
                </a:solidFill>
                <a:effectLst/>
                <a:latin typeface="+mn-ea"/>
                <a:cs typeface="Times New Roman" panose="02020603050405020304" pitchFamily="18" charset="0"/>
              </a:rPr>
              <a:t>从产品开发开始的整个产品生命周期都是为满足用户需求的。</a:t>
            </a:r>
            <a:endParaRPr lang="zh-CN" altLang="zh-CN" sz="2400" kern="100" dirty="0">
              <a:solidFill>
                <a:srgbClr val="0070C0"/>
              </a:solidFill>
              <a:effectLst/>
              <a:latin typeface="+mn-ea"/>
              <a:cs typeface="Times New Roman" panose="02020603050405020304" pitchFamily="18" charset="0"/>
            </a:endParaRPr>
          </a:p>
          <a:p>
            <a:pPr marL="457200" indent="304800" algn="just">
              <a:lnSpc>
                <a:spcPct val="150000"/>
              </a:lnSpc>
            </a:pPr>
            <a:r>
              <a:rPr lang="en-US" sz="2400" kern="0" dirty="0">
                <a:solidFill>
                  <a:srgbClr val="0070C0"/>
                </a:solidFill>
                <a:effectLst/>
                <a:latin typeface="+mn-ea"/>
                <a:cs typeface="Times New Roman" panose="02020603050405020304" pitchFamily="18" charset="0"/>
              </a:rPr>
              <a:t>2.</a:t>
            </a:r>
            <a:r>
              <a:rPr lang="zh-CN" altLang="zh-CN" sz="2400" kern="0" dirty="0">
                <a:solidFill>
                  <a:srgbClr val="0070C0"/>
                </a:solidFill>
                <a:effectLst/>
                <a:latin typeface="+mn-ea"/>
                <a:cs typeface="Times New Roman" panose="02020603050405020304" pitchFamily="18" charset="0"/>
              </a:rPr>
              <a:t>采用多变的动态的组织结构。</a:t>
            </a:r>
            <a:endParaRPr lang="zh-CN" altLang="zh-CN" sz="2400" kern="100" dirty="0">
              <a:solidFill>
                <a:srgbClr val="0070C0"/>
              </a:solidFill>
              <a:effectLst/>
              <a:latin typeface="+mn-ea"/>
              <a:cs typeface="Times New Roman" panose="02020603050405020304" pitchFamily="18" charset="0"/>
            </a:endParaRPr>
          </a:p>
          <a:p>
            <a:pPr marL="457200" indent="304800" algn="just">
              <a:lnSpc>
                <a:spcPct val="150000"/>
              </a:lnSpc>
            </a:pPr>
            <a:r>
              <a:rPr lang="en-US" sz="2400" kern="0" dirty="0">
                <a:solidFill>
                  <a:srgbClr val="0070C0"/>
                </a:solidFill>
                <a:effectLst/>
                <a:latin typeface="+mn-ea"/>
                <a:cs typeface="Times New Roman" panose="02020603050405020304" pitchFamily="18" charset="0"/>
              </a:rPr>
              <a:t>3.</a:t>
            </a:r>
            <a:r>
              <a:rPr lang="zh-CN" altLang="zh-CN" sz="2400" kern="0" dirty="0">
                <a:solidFill>
                  <a:srgbClr val="0070C0"/>
                </a:solidFill>
                <a:effectLst/>
                <a:latin typeface="+mn-ea"/>
                <a:cs typeface="Times New Roman" panose="02020603050405020304" pitchFamily="18" charset="0"/>
              </a:rPr>
              <a:t>着眼于长期获取经济效益。</a:t>
            </a:r>
            <a:endParaRPr lang="zh-CN" altLang="zh-CN" sz="2400" kern="100" dirty="0">
              <a:solidFill>
                <a:srgbClr val="0070C0"/>
              </a:solidFill>
              <a:effectLst/>
              <a:latin typeface="+mn-ea"/>
              <a:cs typeface="Times New Roman" panose="02020603050405020304" pitchFamily="18" charset="0"/>
            </a:endParaRPr>
          </a:p>
          <a:p>
            <a:pPr marL="457200" indent="304800" algn="just">
              <a:lnSpc>
                <a:spcPct val="150000"/>
              </a:lnSpc>
            </a:pPr>
            <a:r>
              <a:rPr lang="en-US" sz="2400" kern="0" dirty="0">
                <a:solidFill>
                  <a:srgbClr val="0070C0"/>
                </a:solidFill>
                <a:effectLst/>
                <a:latin typeface="+mn-ea"/>
                <a:cs typeface="Times New Roman" panose="02020603050405020304" pitchFamily="18" charset="0"/>
              </a:rPr>
              <a:t>4.</a:t>
            </a:r>
            <a:r>
              <a:rPr lang="zh-CN" altLang="zh-CN" sz="2400" kern="0" dirty="0">
                <a:solidFill>
                  <a:srgbClr val="0070C0"/>
                </a:solidFill>
                <a:effectLst/>
                <a:latin typeface="+mn-ea"/>
                <a:cs typeface="Times New Roman" panose="02020603050405020304" pitchFamily="18" charset="0"/>
              </a:rPr>
              <a:t>建立新型的标准体系，实现技术、管理和人的集成。</a:t>
            </a:r>
            <a:endParaRPr lang="zh-CN" altLang="zh-CN" sz="2400" kern="100" dirty="0">
              <a:solidFill>
                <a:srgbClr val="0070C0"/>
              </a:solidFill>
              <a:effectLst/>
              <a:latin typeface="+mn-ea"/>
              <a:cs typeface="Times New Roman" panose="02020603050405020304" pitchFamily="18" charset="0"/>
            </a:endParaRPr>
          </a:p>
          <a:p>
            <a:pPr marL="457200" indent="304800" algn="just">
              <a:lnSpc>
                <a:spcPct val="150000"/>
              </a:lnSpc>
            </a:pPr>
            <a:r>
              <a:rPr lang="en-US" sz="2400" kern="0" dirty="0">
                <a:solidFill>
                  <a:srgbClr val="0070C0"/>
                </a:solidFill>
                <a:effectLst/>
                <a:latin typeface="+mn-ea"/>
                <a:cs typeface="Times New Roman" panose="02020603050405020304" pitchFamily="18" charset="0"/>
              </a:rPr>
              <a:t>5.</a:t>
            </a:r>
            <a:r>
              <a:rPr lang="zh-CN" altLang="zh-CN" sz="2400" kern="0" dirty="0">
                <a:solidFill>
                  <a:srgbClr val="0070C0"/>
                </a:solidFill>
                <a:effectLst/>
                <a:latin typeface="+mn-ea"/>
                <a:cs typeface="Times New Roman" panose="02020603050405020304" pitchFamily="18" charset="0"/>
              </a:rPr>
              <a:t>最大限度地调动、发挥人的作用。</a:t>
            </a:r>
            <a:endParaRPr lang="zh-CN" altLang="zh-CN" sz="2400" kern="0" dirty="0">
              <a:solidFill>
                <a:srgbClr val="0070C0"/>
              </a:solidFill>
              <a:effectLst/>
              <a:latin typeface="+mn-ea"/>
              <a:cs typeface="Times New Roman" panose="02020603050405020304" pitchFamily="18" charset="0"/>
            </a:endParaRPr>
          </a:p>
        </p:txBody>
      </p:sp>
      <p:sp>
        <p:nvSpPr>
          <p:cNvPr id="6" name="Rectangle 4"/>
          <p:cNvSpPr>
            <a:spLocks noChangeArrowheads="1"/>
          </p:cNvSpPr>
          <p:nvPr/>
        </p:nvSpPr>
        <p:spPr bwMode="auto">
          <a:xfrm>
            <a:off x="2280441" y="500016"/>
            <a:ext cx="373888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sz="2800">
                <a:solidFill>
                  <a:schemeClr val="tx1"/>
                </a:solidFill>
                <a:latin typeface="Verdana" panose="020B0604030504040204" pitchFamily="34" charset="0"/>
                <a:ea typeface="楷体" panose="02010609060101010101" pitchFamily="49" charset="-122"/>
              </a:defRPr>
            </a:lvl1pPr>
            <a:lvl2pPr marL="742950" indent="-285750" eaLnBrk="0" hangingPunct="0">
              <a:defRPr kumimoji="1" sz="2800">
                <a:solidFill>
                  <a:schemeClr val="tx1"/>
                </a:solidFill>
                <a:latin typeface="Verdana" panose="020B0604030504040204" pitchFamily="34" charset="0"/>
                <a:ea typeface="楷体" panose="02010609060101010101" pitchFamily="49" charset="-122"/>
              </a:defRPr>
            </a:lvl2pPr>
            <a:lvl3pPr marL="1143000" indent="-228600" eaLnBrk="0" hangingPunct="0">
              <a:defRPr kumimoji="1" sz="2800">
                <a:solidFill>
                  <a:schemeClr val="tx1"/>
                </a:solidFill>
                <a:latin typeface="Verdana" panose="020B0604030504040204" pitchFamily="34" charset="0"/>
                <a:ea typeface="楷体" panose="02010609060101010101" pitchFamily="49" charset="-122"/>
              </a:defRPr>
            </a:lvl3pPr>
            <a:lvl4pPr marL="1600200" indent="-228600" eaLnBrk="0" hangingPunct="0">
              <a:defRPr kumimoji="1" sz="2800">
                <a:solidFill>
                  <a:schemeClr val="tx1"/>
                </a:solidFill>
                <a:latin typeface="Verdana" panose="020B0604030504040204" pitchFamily="34" charset="0"/>
                <a:ea typeface="楷体" panose="02010609060101010101" pitchFamily="49" charset="-122"/>
              </a:defRPr>
            </a:lvl4pPr>
            <a:lvl5pPr marL="2057400" indent="-228600" eaLnBrk="0" hangingPunct="0">
              <a:defRPr kumimoji="1" sz="2800">
                <a:solidFill>
                  <a:schemeClr val="tx1"/>
                </a:solidFill>
                <a:latin typeface="Verdana" panose="020B0604030504040204" pitchFamily="34" charset="0"/>
                <a:ea typeface="楷体" panose="02010609060101010101" pitchFamily="49" charset="-122"/>
              </a:defRPr>
            </a:lvl5pPr>
            <a:lvl6pPr marL="25146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6pPr>
            <a:lvl7pPr marL="29718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7pPr>
            <a:lvl8pPr marL="34290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8pPr>
            <a:lvl9pPr marL="38862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9pPr>
          </a:lstStyle>
          <a:p>
            <a:pPr eaLnBrk="1" hangingPunct="1">
              <a:spcBef>
                <a:spcPct val="0"/>
              </a:spcBef>
              <a:buClrTx/>
              <a:buFontTx/>
              <a:buNone/>
            </a:pPr>
            <a:r>
              <a:rPr kumimoji="0" lang="zh-CN" altLang="en-US" b="1" dirty="0">
                <a:solidFill>
                  <a:srgbClr val="FF0000"/>
                </a:solidFill>
                <a:latin typeface="+mj-ea"/>
                <a:ea typeface="+mj-ea"/>
              </a:rPr>
              <a:t>（二）敏捷制造的特点</a:t>
            </a:r>
            <a:endParaRPr kumimoji="0" lang="zh-CN" altLang="en-US" b="1" dirty="0">
              <a:solidFill>
                <a:srgbClr val="FF0000"/>
              </a:solidFill>
              <a:latin typeface="+mj-ea"/>
              <a:ea typeface="+mj-ea"/>
            </a:endParaRPr>
          </a:p>
        </p:txBody>
      </p:sp>
      <p:sp>
        <p:nvSpPr>
          <p:cNvPr id="7" name="Rectangle 4"/>
          <p:cNvSpPr>
            <a:spLocks noChangeArrowheads="1"/>
          </p:cNvSpPr>
          <p:nvPr/>
        </p:nvSpPr>
        <p:spPr bwMode="auto">
          <a:xfrm>
            <a:off x="2280441" y="4077688"/>
            <a:ext cx="5655310"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kumimoji="1" sz="2800">
                <a:solidFill>
                  <a:schemeClr val="tx1"/>
                </a:solidFill>
                <a:latin typeface="Verdana" panose="020B0604030504040204" pitchFamily="34" charset="0"/>
                <a:ea typeface="楷体" panose="02010609060101010101" pitchFamily="49" charset="-122"/>
              </a:defRPr>
            </a:lvl1pPr>
            <a:lvl2pPr marL="742950" indent="-285750" eaLnBrk="0" hangingPunct="0">
              <a:defRPr kumimoji="1" sz="2800">
                <a:solidFill>
                  <a:schemeClr val="tx1"/>
                </a:solidFill>
                <a:latin typeface="Verdana" panose="020B0604030504040204" pitchFamily="34" charset="0"/>
                <a:ea typeface="楷体" panose="02010609060101010101" pitchFamily="49" charset="-122"/>
              </a:defRPr>
            </a:lvl2pPr>
            <a:lvl3pPr marL="1143000" indent="-228600" eaLnBrk="0" hangingPunct="0">
              <a:defRPr kumimoji="1" sz="2800">
                <a:solidFill>
                  <a:schemeClr val="tx1"/>
                </a:solidFill>
                <a:latin typeface="Verdana" panose="020B0604030504040204" pitchFamily="34" charset="0"/>
                <a:ea typeface="楷体" panose="02010609060101010101" pitchFamily="49" charset="-122"/>
              </a:defRPr>
            </a:lvl3pPr>
            <a:lvl4pPr marL="1600200" indent="-228600" eaLnBrk="0" hangingPunct="0">
              <a:defRPr kumimoji="1" sz="2800">
                <a:solidFill>
                  <a:schemeClr val="tx1"/>
                </a:solidFill>
                <a:latin typeface="Verdana" panose="020B0604030504040204" pitchFamily="34" charset="0"/>
                <a:ea typeface="楷体" panose="02010609060101010101" pitchFamily="49" charset="-122"/>
              </a:defRPr>
            </a:lvl4pPr>
            <a:lvl5pPr marL="2057400" indent="-228600" eaLnBrk="0" hangingPunct="0">
              <a:defRPr kumimoji="1" sz="2800">
                <a:solidFill>
                  <a:schemeClr val="tx1"/>
                </a:solidFill>
                <a:latin typeface="Verdana" panose="020B0604030504040204" pitchFamily="34" charset="0"/>
                <a:ea typeface="楷体" panose="02010609060101010101" pitchFamily="49" charset="-122"/>
              </a:defRPr>
            </a:lvl5pPr>
            <a:lvl6pPr marL="25146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6pPr>
            <a:lvl7pPr marL="29718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7pPr>
            <a:lvl8pPr marL="34290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8pPr>
            <a:lvl9pPr marL="3886200" indent="-228600" eaLnBrk="0" fontAlgn="base" hangingPunct="0">
              <a:spcBef>
                <a:spcPct val="20000"/>
              </a:spcBef>
              <a:spcAft>
                <a:spcPct val="0"/>
              </a:spcAft>
              <a:buClr>
                <a:schemeClr val="hlink"/>
              </a:buClr>
              <a:buFont typeface="Wingdings" panose="05000000000000000000" pitchFamily="2" charset="2"/>
              <a:defRPr kumimoji="1" sz="2800">
                <a:solidFill>
                  <a:schemeClr val="tx1"/>
                </a:solidFill>
                <a:latin typeface="Verdana" panose="020B0604030504040204" pitchFamily="34" charset="0"/>
                <a:ea typeface="楷体" panose="02010609060101010101" pitchFamily="49" charset="-122"/>
              </a:defRPr>
            </a:lvl9pPr>
          </a:lstStyle>
          <a:p>
            <a:pPr eaLnBrk="1" hangingPunct="1">
              <a:spcBef>
                <a:spcPct val="0"/>
              </a:spcBef>
              <a:buClrTx/>
              <a:buFontTx/>
              <a:buNone/>
            </a:pPr>
            <a:r>
              <a:rPr kumimoji="0" lang="en-US" altLang="zh-CN" b="1" dirty="0">
                <a:solidFill>
                  <a:srgbClr val="FF0000"/>
                </a:solidFill>
                <a:latin typeface="+mj-ea"/>
                <a:ea typeface="+mj-ea"/>
              </a:rPr>
              <a:t>(</a:t>
            </a:r>
            <a:r>
              <a:rPr kumimoji="0" lang="zh-CN" altLang="en-US" b="1" dirty="0">
                <a:solidFill>
                  <a:srgbClr val="FF0000"/>
                </a:solidFill>
                <a:latin typeface="+mj-ea"/>
                <a:ea typeface="+mj-ea"/>
              </a:rPr>
              <a:t>三）敏捷制造策略实施的关键要素</a:t>
            </a:r>
            <a:endParaRPr kumimoji="0" lang="zh-CN" altLang="en-US" b="1" dirty="0">
              <a:solidFill>
                <a:srgbClr val="FF0000"/>
              </a:solidFill>
              <a:latin typeface="+mj-ea"/>
              <a:ea typeface="+mj-ea"/>
            </a:endParaRPr>
          </a:p>
        </p:txBody>
      </p:sp>
      <p:sp>
        <p:nvSpPr>
          <p:cNvPr id="9" name="文本框 8"/>
          <p:cNvSpPr txBox="1"/>
          <p:nvPr/>
        </p:nvSpPr>
        <p:spPr>
          <a:xfrm>
            <a:off x="1920468" y="4725063"/>
            <a:ext cx="6094871" cy="645160"/>
          </a:xfrm>
          <a:prstGeom prst="rect">
            <a:avLst/>
          </a:prstGeom>
          <a:noFill/>
        </p:spPr>
        <p:txBody>
          <a:bodyPr wrap="square">
            <a:spAutoFit/>
          </a:bodyPr>
          <a:lstStyle/>
          <a:p>
            <a:pPr marL="457200" indent="304800" algn="just">
              <a:lnSpc>
                <a:spcPct val="150000"/>
              </a:lnSpc>
            </a:pPr>
            <a:r>
              <a:rPr lang="zh-CN" altLang="zh-CN" sz="2400" kern="0" dirty="0">
                <a:solidFill>
                  <a:srgbClr val="0070C0"/>
                </a:solidFill>
                <a:effectLst/>
                <a:latin typeface="+mn-ea"/>
                <a:cs typeface="Times New Roman" panose="02020603050405020304" pitchFamily="18" charset="0"/>
              </a:rPr>
              <a:t>生产技术</a:t>
            </a:r>
            <a:r>
              <a:rPr lang="en-US" altLang="zh-CN" sz="2400" kern="0" dirty="0">
                <a:solidFill>
                  <a:srgbClr val="0070C0"/>
                </a:solidFill>
                <a:effectLst/>
                <a:latin typeface="+mn-ea"/>
                <a:cs typeface="Times New Roman" panose="02020603050405020304" pitchFamily="18" charset="0"/>
              </a:rPr>
              <a:t>    </a:t>
            </a:r>
            <a:r>
              <a:rPr lang="zh-CN" altLang="en-US" sz="2400" kern="0" dirty="0">
                <a:solidFill>
                  <a:srgbClr val="0070C0"/>
                </a:solidFill>
                <a:effectLst/>
                <a:latin typeface="+mn-ea"/>
                <a:cs typeface="Times New Roman" panose="02020603050405020304" pitchFamily="18" charset="0"/>
              </a:rPr>
              <a:t>组及技术   人力资源</a:t>
            </a:r>
            <a:endParaRPr lang="zh-CN" altLang="zh-CN" sz="2400" kern="100" dirty="0">
              <a:solidFill>
                <a:srgbClr val="0070C0"/>
              </a:solidFill>
              <a:effectLst/>
              <a:latin typeface="+mn-ea"/>
              <a:cs typeface="Times New Roman" panose="02020603050405020304" pitchFamily="18" charset="0"/>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8"/>
          <p:cNvSpPr>
            <a:spLocks noChangeArrowheads="1"/>
          </p:cNvSpPr>
          <p:nvPr/>
        </p:nvSpPr>
        <p:spPr bwMode="auto">
          <a:xfrm>
            <a:off x="2208446" y="154494"/>
            <a:ext cx="5903563"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三、大规模定制策略</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370948" y="1268768"/>
            <a:ext cx="8974825" cy="4114038"/>
            <a:chOff x="930" y="3720"/>
            <a:chExt cx="12087" cy="5880"/>
          </a:xfrm>
        </p:grpSpPr>
        <p:sp>
          <p:nvSpPr>
            <p:cNvPr id="32774" name="Text Box 9"/>
            <p:cNvSpPr txBox="1"/>
            <p:nvPr/>
          </p:nvSpPr>
          <p:spPr>
            <a:xfrm>
              <a:off x="960" y="3720"/>
              <a:ext cx="7022" cy="746"/>
            </a:xfrm>
            <a:prstGeom prst="rect">
              <a:avLst/>
            </a:prstGeom>
            <a:noFill/>
            <a:ln w="9525">
              <a:noFill/>
            </a:ln>
          </p:spPr>
          <p:txBody>
            <a:bodyPr wrap="square" anchor="t">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（一）大规模定制策略</a:t>
              </a:r>
              <a:r>
                <a:rPr lang="zh-CN" sz="2800" b="1" dirty="0">
                  <a:solidFill>
                    <a:srgbClr val="FF0000"/>
                  </a:solidFill>
                  <a:latin typeface="微软雅黑" panose="020B0503020204020204" pitchFamily="34" charset="-122"/>
                  <a:ea typeface="微软雅黑" panose="020B0503020204020204" pitchFamily="34" charset="-122"/>
                </a:rPr>
                <a:t>的内涵</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32775" name="AutoShape 10"/>
            <p:cNvSpPr/>
            <p:nvPr/>
          </p:nvSpPr>
          <p:spPr>
            <a:xfrm>
              <a:off x="930" y="4451"/>
              <a:ext cx="12084" cy="1855"/>
            </a:xfrm>
            <a:prstGeom prst="roundRect">
              <a:avLst>
                <a:gd name="adj" fmla="val 9634"/>
              </a:avLst>
            </a:prstGeom>
            <a:solidFill>
              <a:srgbClr val="05ED42">
                <a:alpha val="54901"/>
              </a:srgbClr>
            </a:solidFill>
            <a:ln w="9525">
              <a:noFill/>
            </a:ln>
          </p:spPr>
          <p:txBody>
            <a:bodyPr wrap="none" anchor="ctr"/>
            <a:lstStyle/>
            <a:p>
              <a:pPr algn="ctr"/>
              <a:endParaRPr lang="zh-CN" altLang="zh-CN" dirty="0">
                <a:latin typeface="微软雅黑" panose="020B0503020204020204" pitchFamily="34" charset="-122"/>
                <a:ea typeface="微软雅黑" panose="020B0503020204020204" pitchFamily="34" charset="-122"/>
              </a:endParaRPr>
            </a:p>
          </p:txBody>
        </p:sp>
        <p:sp>
          <p:nvSpPr>
            <p:cNvPr id="32776" name="Text Box 12"/>
            <p:cNvSpPr txBox="1"/>
            <p:nvPr/>
          </p:nvSpPr>
          <p:spPr>
            <a:xfrm>
              <a:off x="1319" y="4668"/>
              <a:ext cx="11425" cy="1846"/>
            </a:xfrm>
            <a:prstGeom prst="rect">
              <a:avLst/>
            </a:prstGeom>
            <a:noFill/>
            <a:ln w="9525">
              <a:noFill/>
            </a:ln>
          </p:spPr>
          <p:txBody>
            <a:bodyPr anchor="t">
              <a:spAutoFit/>
            </a:bodyPr>
            <a:lstStyle/>
            <a:p>
              <a:r>
                <a:rPr lang="zh-CN" altLang="en-US" sz="2000" dirty="0">
                  <a:latin typeface="+mj-ea"/>
                  <a:ea typeface="+mj-ea"/>
                </a:rPr>
                <a:t>大规模定制（</a:t>
              </a:r>
              <a:r>
                <a:rPr lang="en-US" altLang="zh-CN" sz="2000" dirty="0">
                  <a:latin typeface="+mj-ea"/>
                  <a:ea typeface="+mj-ea"/>
                </a:rPr>
                <a:t>Mass Customization</a:t>
              </a:r>
              <a:r>
                <a:rPr lang="zh-CN" altLang="en-US" sz="2000" dirty="0">
                  <a:latin typeface="+mj-ea"/>
                  <a:ea typeface="+mj-ea"/>
                </a:rPr>
                <a:t>，</a:t>
              </a:r>
              <a:r>
                <a:rPr lang="en-US" altLang="zh-CN" sz="2000" dirty="0">
                  <a:latin typeface="+mj-ea"/>
                  <a:ea typeface="+mj-ea"/>
                </a:rPr>
                <a:t>MC</a:t>
              </a:r>
              <a:r>
                <a:rPr lang="zh-CN" altLang="en-US" sz="2000" dirty="0">
                  <a:latin typeface="+mj-ea"/>
                  <a:ea typeface="+mj-ea"/>
                </a:rPr>
                <a:t>）</a:t>
              </a:r>
              <a:r>
                <a:rPr lang="zh-CN" altLang="zh-CN" sz="2000" dirty="0">
                  <a:effectLst/>
                  <a:latin typeface="+mj-ea"/>
                  <a:ea typeface="+mj-ea"/>
                </a:rPr>
                <a:t>结合了客户定制和批量生产为一体，产品多样性高，而需求量也高，在实现产品品种多样化和定制化的同时，而不相应增加成本。</a:t>
              </a:r>
              <a:endParaRPr lang="zh-CN" altLang="zh-CN" sz="2000" dirty="0">
                <a:effectLst/>
                <a:latin typeface="+mj-ea"/>
                <a:ea typeface="+mj-ea"/>
              </a:endParaRPr>
            </a:p>
            <a:p>
              <a:endParaRPr lang="zh-CN" altLang="en-US" dirty="0">
                <a:latin typeface="微软雅黑" panose="020B0503020204020204" pitchFamily="34" charset="-122"/>
                <a:ea typeface="微软雅黑" panose="020B0503020204020204" pitchFamily="34" charset="-122"/>
              </a:endParaRPr>
            </a:p>
          </p:txBody>
        </p:sp>
        <p:sp>
          <p:nvSpPr>
            <p:cNvPr id="32777" name="Text Box 13"/>
            <p:cNvSpPr txBox="1"/>
            <p:nvPr/>
          </p:nvSpPr>
          <p:spPr>
            <a:xfrm>
              <a:off x="935" y="6515"/>
              <a:ext cx="5527" cy="658"/>
            </a:xfrm>
            <a:prstGeom prst="rect">
              <a:avLst/>
            </a:prstGeom>
            <a:noFill/>
            <a:ln w="9525">
              <a:noFill/>
            </a:ln>
          </p:spPr>
          <p:txBody>
            <a:bodyPr wrap="square" anchor="t">
              <a:spAutoFit/>
            </a:bodyPr>
            <a:lstStyle/>
            <a:p>
              <a:r>
                <a:rPr lang="zh-CN" altLang="en-US" sz="2400" b="1" dirty="0">
                  <a:solidFill>
                    <a:srgbClr val="FF0000"/>
                  </a:solidFill>
                  <a:latin typeface="微软雅黑" panose="020B0503020204020204" pitchFamily="34" charset="-122"/>
                  <a:ea typeface="微软雅黑" panose="020B0503020204020204" pitchFamily="34" charset="-122"/>
                </a:rPr>
                <a:t>基本思想</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2778" name="AutoShape 14"/>
            <p:cNvSpPr/>
            <p:nvPr/>
          </p:nvSpPr>
          <p:spPr>
            <a:xfrm>
              <a:off x="1080" y="7320"/>
              <a:ext cx="11937" cy="2280"/>
            </a:xfrm>
            <a:prstGeom prst="roundRect">
              <a:avLst>
                <a:gd name="adj" fmla="val 9755"/>
              </a:avLst>
            </a:prstGeom>
            <a:solidFill>
              <a:srgbClr val="FCAB08">
                <a:alpha val="56078"/>
              </a:srgbClr>
            </a:solidFill>
            <a:ln w="9525">
              <a:noFill/>
            </a:ln>
          </p:spPr>
          <p:txBody>
            <a:bodyPr wrap="none" anchor="ctr"/>
            <a:lstStyle/>
            <a:p>
              <a:pPr algn="ctr"/>
              <a:endParaRPr lang="zh-CN" altLang="zh-CN" dirty="0">
                <a:latin typeface="微软雅黑" panose="020B0503020204020204" pitchFamily="34" charset="-122"/>
                <a:ea typeface="微软雅黑" panose="020B0503020204020204" pitchFamily="34" charset="-122"/>
              </a:endParaRPr>
            </a:p>
          </p:txBody>
        </p:sp>
        <p:sp>
          <p:nvSpPr>
            <p:cNvPr id="32779" name="Text Box 16"/>
            <p:cNvSpPr txBox="1"/>
            <p:nvPr/>
          </p:nvSpPr>
          <p:spPr>
            <a:xfrm>
              <a:off x="1200" y="7560"/>
              <a:ext cx="11663" cy="1890"/>
            </a:xfrm>
            <a:prstGeom prst="rect">
              <a:avLst/>
            </a:prstGeom>
            <a:noFill/>
            <a:ln w="9525">
              <a:noFill/>
            </a:ln>
          </p:spPr>
          <p:txBody>
            <a:bodyPr wrap="square" anchor="t">
              <a:spAutoFit/>
            </a:bodyPr>
            <a:lstStyle/>
            <a:p>
              <a:r>
                <a:rPr lang="zh-CN" altLang="en-US" sz="2000" dirty="0">
                  <a:latin typeface="微软雅黑" panose="020B0503020204020204" pitchFamily="34" charset="-122"/>
                  <a:ea typeface="微软雅黑" panose="020B0503020204020204" pitchFamily="34" charset="-122"/>
                </a:rPr>
                <a:t>大批量定制的基本思想在于通过产品结构和制造流程的重构，运用现代化的信息技术、新材料技术、柔性制造技术等一系列高新技术，把产品的定制生产问题全部或者部分转化为批量生产，以大规模生产的成本和速度，为单个客户或小批量多品种市场定制任意数量的产品。 </a:t>
              </a:r>
              <a:endParaRPr lang="zh-CN" altLang="en-US" sz="2000" dirty="0">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生产管理概述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8"/>
          <p:cNvSpPr>
            <a:spLocks noChangeArrowheads="1"/>
          </p:cNvSpPr>
          <p:nvPr/>
        </p:nvSpPr>
        <p:spPr bwMode="auto">
          <a:xfrm>
            <a:off x="2208530" y="575945"/>
            <a:ext cx="5647055"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（二）大规模定制策略的类型</a:t>
            </a:r>
            <a:endPar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3" name="组合 2"/>
          <p:cNvGrpSpPr/>
          <p:nvPr/>
        </p:nvGrpSpPr>
        <p:grpSpPr>
          <a:xfrm>
            <a:off x="2352436" y="1446861"/>
            <a:ext cx="8891667" cy="1775041"/>
            <a:chOff x="1021" y="2163"/>
            <a:chExt cx="11160" cy="1920"/>
          </a:xfrm>
        </p:grpSpPr>
        <p:sp>
          <p:nvSpPr>
            <p:cNvPr id="33797" name="AutoShape 9"/>
            <p:cNvSpPr/>
            <p:nvPr/>
          </p:nvSpPr>
          <p:spPr>
            <a:xfrm>
              <a:off x="1021" y="2163"/>
              <a:ext cx="11160" cy="1920"/>
            </a:xfrm>
            <a:prstGeom prst="roundRect">
              <a:avLst>
                <a:gd name="adj" fmla="val 16667"/>
              </a:avLst>
            </a:prstGeom>
            <a:solidFill>
              <a:srgbClr val="FF6600">
                <a:alpha val="54117"/>
              </a:srgbClr>
            </a:solidFill>
            <a:ln w="9525">
              <a:noFill/>
            </a:ln>
          </p:spPr>
          <p:txBody>
            <a:bodyPr wrap="none" anchor="ctr"/>
            <a:lstStyle/>
            <a:p>
              <a:pPr algn="ctr"/>
              <a:endParaRPr lang="zh-CN" altLang="zh-CN" dirty="0">
                <a:latin typeface="微软雅黑" panose="020B0503020204020204" pitchFamily="34" charset="-122"/>
                <a:ea typeface="微软雅黑" panose="020B0503020204020204" pitchFamily="34" charset="-122"/>
              </a:endParaRPr>
            </a:p>
          </p:txBody>
        </p:sp>
        <p:sp>
          <p:nvSpPr>
            <p:cNvPr id="33798" name="Text Box 11"/>
            <p:cNvSpPr txBox="1"/>
            <p:nvPr/>
          </p:nvSpPr>
          <p:spPr>
            <a:xfrm>
              <a:off x="1744" y="2505"/>
              <a:ext cx="10320" cy="1297"/>
            </a:xfrm>
            <a:prstGeom prst="rect">
              <a:avLst/>
            </a:prstGeom>
            <a:noFill/>
            <a:ln w="9525">
              <a:noFill/>
            </a:ln>
          </p:spPr>
          <p:txBody>
            <a:bodyPr anchor="t">
              <a:spAutoFit/>
            </a:bodyPr>
            <a:lstStyle/>
            <a:p>
              <a:r>
                <a:rPr lang="en-US" altLang="zh-CN" sz="2400" b="1" dirty="0">
                  <a:solidFill>
                    <a:srgbClr val="0366C1"/>
                  </a:solidFill>
                  <a:latin typeface="微软雅黑" panose="020B0503020204020204" pitchFamily="34" charset="-122"/>
                  <a:ea typeface="微软雅黑" panose="020B0503020204020204" pitchFamily="34" charset="-122"/>
                </a:rPr>
                <a:t>1</a:t>
              </a:r>
              <a:r>
                <a:rPr lang="zh-CN" altLang="en-US" sz="2400" b="1" dirty="0">
                  <a:solidFill>
                    <a:srgbClr val="0366C1"/>
                  </a:solidFill>
                  <a:latin typeface="微软雅黑" panose="020B0503020204020204" pitchFamily="34" charset="-122"/>
                  <a:ea typeface="微软雅黑" panose="020B0503020204020204" pitchFamily="34" charset="-122"/>
                </a:rPr>
                <a:t>）设计定制化                             </a:t>
              </a:r>
              <a:r>
                <a:rPr lang="en-US" altLang="zh-CN" sz="2400" b="1" dirty="0">
                  <a:solidFill>
                    <a:srgbClr val="0366C1"/>
                  </a:solidFill>
                  <a:latin typeface="微软雅黑" panose="020B0503020204020204" pitchFamily="34" charset="-122"/>
                  <a:ea typeface="微软雅黑" panose="020B0503020204020204" pitchFamily="34" charset="-122"/>
                </a:rPr>
                <a:t>2</a:t>
              </a:r>
              <a:r>
                <a:rPr lang="zh-CN" altLang="en-US" sz="2400" b="1" dirty="0">
                  <a:solidFill>
                    <a:srgbClr val="0366C1"/>
                  </a:solidFill>
                  <a:latin typeface="微软雅黑" panose="020B0503020204020204" pitchFamily="34" charset="-122"/>
                  <a:ea typeface="微软雅黑" panose="020B0503020204020204" pitchFamily="34" charset="-122"/>
                </a:rPr>
                <a:t>）制造定制化</a:t>
              </a:r>
              <a:endParaRPr lang="zh-CN" altLang="en-US" sz="2400" b="1" dirty="0">
                <a:solidFill>
                  <a:srgbClr val="0366C1"/>
                </a:solidFill>
                <a:latin typeface="微软雅黑" panose="020B0503020204020204" pitchFamily="34" charset="-122"/>
                <a:ea typeface="微软雅黑" panose="020B0503020204020204" pitchFamily="34" charset="-122"/>
              </a:endParaRPr>
            </a:p>
            <a:p>
              <a:r>
                <a:rPr lang="zh-CN" altLang="en-US" sz="2400" b="1" dirty="0">
                  <a:solidFill>
                    <a:srgbClr val="0366C1"/>
                  </a:solidFill>
                  <a:latin typeface="微软雅黑" panose="020B0503020204020204" pitchFamily="34" charset="-122"/>
                  <a:ea typeface="微软雅黑" panose="020B0503020204020204" pitchFamily="34" charset="-122"/>
                </a:rPr>
                <a:t> </a:t>
              </a:r>
              <a:endParaRPr lang="zh-CN" altLang="en-US" sz="2400" b="1" dirty="0">
                <a:solidFill>
                  <a:srgbClr val="0366C1"/>
                </a:solidFill>
                <a:latin typeface="微软雅黑" panose="020B0503020204020204" pitchFamily="34" charset="-122"/>
                <a:ea typeface="微软雅黑" panose="020B0503020204020204" pitchFamily="34" charset="-122"/>
              </a:endParaRPr>
            </a:p>
            <a:p>
              <a:r>
                <a:rPr lang="en-US" altLang="zh-CN" sz="2400" b="1" dirty="0">
                  <a:solidFill>
                    <a:srgbClr val="0366C1"/>
                  </a:solidFill>
                  <a:latin typeface="微软雅黑" panose="020B0503020204020204" pitchFamily="34" charset="-122"/>
                  <a:ea typeface="微软雅黑" panose="020B0503020204020204" pitchFamily="34" charset="-122"/>
                </a:rPr>
                <a:t>3</a:t>
              </a:r>
              <a:r>
                <a:rPr lang="zh-CN" altLang="en-US" sz="2400" b="1" dirty="0">
                  <a:solidFill>
                    <a:srgbClr val="0366C1"/>
                  </a:solidFill>
                  <a:latin typeface="微软雅黑" panose="020B0503020204020204" pitchFamily="34" charset="-122"/>
                  <a:ea typeface="微软雅黑" panose="020B0503020204020204" pitchFamily="34" charset="-122"/>
                </a:rPr>
                <a:t>）装配定制化</a:t>
              </a:r>
              <a:endParaRPr lang="zh-CN" altLang="en-US" sz="2400" b="1" dirty="0">
                <a:solidFill>
                  <a:srgbClr val="0366C1"/>
                </a:solidFill>
                <a:latin typeface="微软雅黑" panose="020B0503020204020204" pitchFamily="34" charset="-122"/>
                <a:ea typeface="微软雅黑" panose="020B0503020204020204" pitchFamily="34" charset="-122"/>
              </a:endParaRPr>
            </a:p>
          </p:txBody>
        </p:sp>
      </p:grpSp>
      <p:sp>
        <p:nvSpPr>
          <p:cNvPr id="18" name="文本框 8"/>
          <p:cNvSpPr>
            <a:spLocks noChangeArrowheads="1"/>
          </p:cNvSpPr>
          <p:nvPr/>
        </p:nvSpPr>
        <p:spPr bwMode="auto">
          <a:xfrm>
            <a:off x="2208530" y="3199448"/>
            <a:ext cx="6593840"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（三）</a:t>
            </a: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大规模定制策略实施的关键要素</a:t>
            </a:r>
            <a:endPar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AutoShape 10"/>
          <p:cNvSpPr/>
          <p:nvPr/>
        </p:nvSpPr>
        <p:spPr>
          <a:xfrm>
            <a:off x="2434111" y="4024940"/>
            <a:ext cx="8972597" cy="2132691"/>
          </a:xfrm>
          <a:prstGeom prst="roundRect">
            <a:avLst>
              <a:gd name="adj" fmla="val 9634"/>
            </a:avLst>
          </a:prstGeom>
          <a:solidFill>
            <a:schemeClr val="accent2">
              <a:lumMod val="75000"/>
              <a:alpha val="54901"/>
            </a:schemeClr>
          </a:solidFill>
          <a:ln w="9525">
            <a:noFill/>
          </a:ln>
        </p:spPr>
        <p:txBody>
          <a:bodyPr wrap="none" anchor="ctr"/>
          <a:lstStyle/>
          <a:p>
            <a:pPr algn="ctr"/>
            <a:endParaRPr lang="zh-CN" altLang="zh-CN" dirty="0">
              <a:latin typeface="微软雅黑" panose="020B0503020204020204" pitchFamily="34" charset="-122"/>
              <a:ea typeface="微软雅黑" panose="020B0503020204020204" pitchFamily="34" charset="-122"/>
            </a:endParaRPr>
          </a:p>
        </p:txBody>
      </p:sp>
      <p:sp>
        <p:nvSpPr>
          <p:cNvPr id="20" name="Text Box 12"/>
          <p:cNvSpPr txBox="1"/>
          <p:nvPr/>
        </p:nvSpPr>
        <p:spPr>
          <a:xfrm>
            <a:off x="2352436" y="4173371"/>
            <a:ext cx="8483278" cy="2030095"/>
          </a:xfrm>
          <a:prstGeom prst="rect">
            <a:avLst/>
          </a:prstGeom>
          <a:noFill/>
          <a:ln w="9525">
            <a:noFill/>
          </a:ln>
        </p:spPr>
        <p:txBody>
          <a:bodyPr anchor="t">
            <a:spAutoFit/>
          </a:bodyPr>
          <a:lstStyle/>
          <a:p>
            <a:pPr marL="457200" indent="304800" algn="just">
              <a:lnSpc>
                <a:spcPct val="150000"/>
              </a:lnSpc>
            </a:pPr>
            <a:r>
              <a:rPr lang="en-US" altLang="zh-CN" sz="2400" b="1" kern="0" dirty="0">
                <a:solidFill>
                  <a:srgbClr val="0366C1"/>
                </a:solidFill>
                <a:effectLst/>
                <a:latin typeface="+mn-ea"/>
                <a:cs typeface="Times New Roman" panose="02020603050405020304" pitchFamily="18" charset="0"/>
              </a:rPr>
              <a:t>1</a:t>
            </a:r>
            <a:r>
              <a:rPr lang="zh-CN" altLang="zh-CN" sz="2400" b="1" kern="0" dirty="0">
                <a:solidFill>
                  <a:srgbClr val="0366C1"/>
                </a:solidFill>
                <a:effectLst/>
                <a:latin typeface="+mn-ea"/>
                <a:cs typeface="Times New Roman" panose="02020603050405020304" pitchFamily="18" charset="0"/>
              </a:rPr>
              <a:t>）制造系统模块化</a:t>
            </a:r>
            <a:r>
              <a:rPr lang="en-US" altLang="zh-CN" sz="2400" b="1" kern="0" dirty="0">
                <a:solidFill>
                  <a:srgbClr val="0366C1"/>
                </a:solidFill>
                <a:effectLst/>
                <a:latin typeface="+mn-ea"/>
                <a:cs typeface="Times New Roman" panose="02020603050405020304" pitchFamily="18" charset="0"/>
              </a:rPr>
              <a:t>   </a:t>
            </a:r>
            <a:r>
              <a:rPr lang="en-US" altLang="zh-CN" sz="2400" b="1" kern="0" dirty="0">
                <a:solidFill>
                  <a:srgbClr val="0366C1"/>
                </a:solidFill>
                <a:latin typeface="+mn-ea"/>
                <a:cs typeface="Times New Roman" panose="02020603050405020304" pitchFamily="18" charset="0"/>
              </a:rPr>
              <a:t>               </a:t>
            </a:r>
            <a:r>
              <a:rPr lang="en-US" altLang="zh-CN" sz="2400" b="1" kern="0" dirty="0">
                <a:solidFill>
                  <a:srgbClr val="0366C1"/>
                </a:solidFill>
                <a:effectLst/>
                <a:latin typeface="+mn-ea"/>
                <a:cs typeface="Times New Roman" panose="02020603050405020304" pitchFamily="18" charset="0"/>
              </a:rPr>
              <a:t>2</a:t>
            </a:r>
            <a:r>
              <a:rPr lang="zh-CN" altLang="zh-CN" sz="2400" b="1" kern="0" dirty="0">
                <a:solidFill>
                  <a:srgbClr val="0366C1"/>
                </a:solidFill>
                <a:effectLst/>
                <a:latin typeface="+mn-ea"/>
                <a:cs typeface="Times New Roman" panose="02020603050405020304" pitchFamily="18" charset="0"/>
              </a:rPr>
              <a:t>）动态组合的布局方式</a:t>
            </a:r>
            <a:endParaRPr lang="zh-CN" altLang="zh-CN" sz="2400" b="1" kern="100" dirty="0">
              <a:solidFill>
                <a:srgbClr val="0366C1"/>
              </a:solidFill>
              <a:effectLst/>
              <a:latin typeface="+mn-ea"/>
              <a:cs typeface="Times New Roman" panose="02020603050405020304" pitchFamily="18" charset="0"/>
            </a:endParaRPr>
          </a:p>
          <a:p>
            <a:pPr marL="457200" indent="304800" algn="just">
              <a:lnSpc>
                <a:spcPct val="150000"/>
              </a:lnSpc>
            </a:pPr>
            <a:r>
              <a:rPr lang="en-US" altLang="zh-CN" sz="2400" b="1" dirty="0">
                <a:solidFill>
                  <a:srgbClr val="0366C1"/>
                </a:solidFill>
                <a:effectLst/>
                <a:latin typeface="+mn-ea"/>
                <a:cs typeface="Times New Roman" panose="02020603050405020304" pitchFamily="18" charset="0"/>
              </a:rPr>
              <a:t>3</a:t>
            </a:r>
            <a:r>
              <a:rPr lang="zh-CN" altLang="zh-CN" sz="2400" b="1" dirty="0">
                <a:solidFill>
                  <a:srgbClr val="0366C1"/>
                </a:solidFill>
                <a:effectLst/>
                <a:latin typeface="+mn-ea"/>
                <a:cs typeface="Times New Roman" panose="02020603050405020304" pitchFamily="18" charset="0"/>
              </a:rPr>
              <a:t>）柔性生产物流系统</a:t>
            </a:r>
            <a:r>
              <a:rPr lang="en-US" altLang="zh-CN" sz="2400" b="1" dirty="0">
                <a:solidFill>
                  <a:srgbClr val="0366C1"/>
                </a:solidFill>
                <a:effectLst/>
                <a:latin typeface="+mn-ea"/>
                <a:cs typeface="Times New Roman" panose="02020603050405020304" pitchFamily="18" charset="0"/>
              </a:rPr>
              <a:t>               4</a:t>
            </a:r>
            <a:r>
              <a:rPr lang="zh-CN" altLang="zh-CN" sz="2400" b="1" dirty="0">
                <a:solidFill>
                  <a:srgbClr val="0366C1"/>
                </a:solidFill>
                <a:effectLst/>
                <a:latin typeface="+mn-ea"/>
                <a:cs typeface="Times New Roman" panose="02020603050405020304" pitchFamily="18" charset="0"/>
              </a:rPr>
              <a:t>）动态响应的控制结构</a:t>
            </a:r>
            <a:endParaRPr lang="en-US" altLang="zh-CN" sz="2400" b="1" dirty="0">
              <a:solidFill>
                <a:srgbClr val="0366C1"/>
              </a:solidFill>
              <a:effectLst/>
              <a:latin typeface="+mn-ea"/>
              <a:cs typeface="Times New Roman" panose="02020603050405020304" pitchFamily="18" charset="0"/>
            </a:endParaRPr>
          </a:p>
          <a:p>
            <a:pPr marL="457200" indent="304800" algn="just">
              <a:lnSpc>
                <a:spcPct val="150000"/>
              </a:lnSpc>
            </a:pPr>
            <a:r>
              <a:rPr lang="en-US" altLang="zh-CN" sz="2400" b="1" dirty="0">
                <a:solidFill>
                  <a:srgbClr val="0366C1"/>
                </a:solidFill>
                <a:effectLst/>
                <a:latin typeface="+mn-ea"/>
                <a:cs typeface="Times New Roman" panose="02020603050405020304" pitchFamily="18" charset="0"/>
              </a:rPr>
              <a:t>5</a:t>
            </a:r>
            <a:r>
              <a:rPr lang="zh-CN" altLang="zh-CN" sz="2400" b="1" dirty="0">
                <a:solidFill>
                  <a:srgbClr val="0366C1"/>
                </a:solidFill>
                <a:effectLst/>
                <a:latin typeface="+mn-ea"/>
                <a:cs typeface="Times New Roman" panose="02020603050405020304" pitchFamily="18" charset="0"/>
              </a:rPr>
              <a:t>）减少生产准备工作</a:t>
            </a:r>
            <a:endParaRPr lang="zh-CN" altLang="zh-CN" sz="2400" b="1" kern="100" dirty="0">
              <a:solidFill>
                <a:srgbClr val="0366C1"/>
              </a:solidFill>
              <a:effectLst/>
              <a:latin typeface="+mn-ea"/>
              <a:cs typeface="Times New Roman" panose="02020603050405020304" pitchFamily="18" charset="0"/>
            </a:endParaRPr>
          </a:p>
          <a:p>
            <a:endParaRPr lang="zh-CN" altLang="en-US"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8"/>
          <p:cNvSpPr>
            <a:spLocks noChangeArrowheads="1"/>
          </p:cNvSpPr>
          <p:nvPr/>
        </p:nvSpPr>
        <p:spPr bwMode="auto">
          <a:xfrm>
            <a:off x="1947187" y="494711"/>
            <a:ext cx="374387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四、延迟制造策略</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2257947" y="2008687"/>
            <a:ext cx="8363961" cy="1790482"/>
            <a:chOff x="1152" y="1955"/>
            <a:chExt cx="11160" cy="3770"/>
          </a:xfrm>
        </p:grpSpPr>
        <p:sp>
          <p:nvSpPr>
            <p:cNvPr id="34818" name="Text Box 5"/>
            <p:cNvSpPr txBox="1"/>
            <p:nvPr/>
          </p:nvSpPr>
          <p:spPr>
            <a:xfrm>
              <a:off x="1535" y="1955"/>
              <a:ext cx="488" cy="775"/>
            </a:xfrm>
            <a:prstGeom prst="rect">
              <a:avLst/>
            </a:prstGeom>
            <a:noFill/>
            <a:ln w="9525">
              <a:noFill/>
            </a:ln>
          </p:spPr>
          <p:txBody>
            <a:bodyPr wrap="square" anchor="t">
              <a:spAutoFit/>
            </a:bodyPr>
            <a:lstStyle/>
            <a:p>
              <a:endParaRPr lang="zh-CN" altLang="zh-CN" dirty="0">
                <a:latin typeface="微软雅黑" panose="020B0503020204020204" pitchFamily="34" charset="-122"/>
                <a:ea typeface="微软雅黑" panose="020B0503020204020204" pitchFamily="34" charset="-122"/>
              </a:endParaRPr>
            </a:p>
          </p:txBody>
        </p:sp>
        <p:sp>
          <p:nvSpPr>
            <p:cNvPr id="34822" name="AutoShape 10"/>
            <p:cNvSpPr/>
            <p:nvPr/>
          </p:nvSpPr>
          <p:spPr>
            <a:xfrm>
              <a:off x="1152" y="2245"/>
              <a:ext cx="11160" cy="3480"/>
            </a:xfrm>
            <a:prstGeom prst="roundRect">
              <a:avLst>
                <a:gd name="adj" fmla="val 16667"/>
              </a:avLst>
            </a:prstGeom>
            <a:noFill/>
            <a:ln w="50800" cap="rnd" cmpd="sng">
              <a:solidFill>
                <a:srgbClr val="FFCC00"/>
              </a:solidFill>
              <a:prstDash val="sysDot"/>
              <a:round/>
              <a:headEnd type="none" w="med" len="med"/>
              <a:tailEnd type="none" w="med" len="med"/>
            </a:ln>
          </p:spPr>
          <p:txBody>
            <a:bodyPr wrap="none" anchor="ctr"/>
            <a:lstStyle/>
            <a:p>
              <a:endParaRPr lang="zh-CN" altLang="en-US" dirty="0">
                <a:latin typeface="微软雅黑" panose="020B0503020204020204" pitchFamily="34" charset="-122"/>
                <a:ea typeface="微软雅黑" panose="020B0503020204020204" pitchFamily="34" charset="-122"/>
              </a:endParaRPr>
            </a:p>
          </p:txBody>
        </p:sp>
      </p:grpSp>
      <p:sp>
        <p:nvSpPr>
          <p:cNvPr id="9" name="Text Box 9"/>
          <p:cNvSpPr txBox="1"/>
          <p:nvPr/>
        </p:nvSpPr>
        <p:spPr>
          <a:xfrm>
            <a:off x="2280285" y="1383665"/>
            <a:ext cx="4599940" cy="521970"/>
          </a:xfrm>
          <a:prstGeom prst="rect">
            <a:avLst/>
          </a:prstGeom>
          <a:noFill/>
          <a:ln w="9525">
            <a:noFill/>
          </a:ln>
        </p:spPr>
        <p:txBody>
          <a:bodyPr wrap="square" anchor="t">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（一）延迟制造策略的内涵</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11" name="文本框 10"/>
          <p:cNvSpPr txBox="1"/>
          <p:nvPr/>
        </p:nvSpPr>
        <p:spPr>
          <a:xfrm>
            <a:off x="2064457" y="2225279"/>
            <a:ext cx="8363961" cy="1476375"/>
          </a:xfrm>
          <a:prstGeom prst="rect">
            <a:avLst/>
          </a:prstGeom>
          <a:noFill/>
        </p:spPr>
        <p:txBody>
          <a:bodyPr wrap="square">
            <a:spAutoFit/>
          </a:bodyPr>
          <a:lstStyle/>
          <a:p>
            <a:pPr marL="457200" indent="304800" algn="just">
              <a:lnSpc>
                <a:spcPct val="150000"/>
              </a:lnSpc>
            </a:pPr>
            <a:r>
              <a:rPr lang="zh-CN" altLang="zh-CN" sz="2000" b="1" kern="0" dirty="0">
                <a:solidFill>
                  <a:srgbClr val="00B0F0"/>
                </a:solidFill>
                <a:effectLst/>
                <a:latin typeface="+mn-ea"/>
                <a:cs typeface="Times New Roman" panose="02020603050405020304" pitchFamily="18" charset="0"/>
              </a:rPr>
              <a:t>延迟制造 </a:t>
            </a:r>
            <a:r>
              <a:rPr lang="en-US" altLang="zh-CN" sz="2000" b="1" kern="0" dirty="0">
                <a:solidFill>
                  <a:srgbClr val="00B0F0"/>
                </a:solidFill>
                <a:effectLst/>
                <a:latin typeface="+mn-ea"/>
                <a:cs typeface="Times New Roman" panose="02020603050405020304" pitchFamily="18" charset="0"/>
              </a:rPr>
              <a:t>(</a:t>
            </a:r>
            <a:r>
              <a:rPr lang="zh-CN" altLang="zh-CN" sz="2000" b="1" kern="0" dirty="0">
                <a:solidFill>
                  <a:srgbClr val="00B0F0"/>
                </a:solidFill>
                <a:effectLst/>
                <a:latin typeface="+mn-ea"/>
                <a:cs typeface="Times New Roman" panose="02020603050405020304" pitchFamily="18" charset="0"/>
              </a:rPr>
              <a:t> </a:t>
            </a:r>
            <a:r>
              <a:rPr lang="en-US" altLang="zh-CN" sz="2000" b="1" kern="0" dirty="0">
                <a:solidFill>
                  <a:srgbClr val="00B0F0"/>
                </a:solidFill>
                <a:effectLst/>
                <a:latin typeface="+mn-ea"/>
                <a:cs typeface="Times New Roman" panose="02020603050405020304" pitchFamily="18" charset="0"/>
              </a:rPr>
              <a:t>Postponement</a:t>
            </a:r>
            <a:r>
              <a:rPr lang="zh-CN" altLang="zh-CN" sz="2000" b="1" kern="0" dirty="0">
                <a:solidFill>
                  <a:srgbClr val="00B0F0"/>
                </a:solidFill>
                <a:effectLst/>
                <a:latin typeface="+mn-ea"/>
                <a:cs typeface="Times New Roman" panose="02020603050405020304" pitchFamily="18" charset="0"/>
              </a:rPr>
              <a:t> </a:t>
            </a:r>
            <a:r>
              <a:rPr lang="en-US" altLang="zh-CN" sz="2000" b="1" kern="0" dirty="0">
                <a:solidFill>
                  <a:srgbClr val="00B0F0"/>
                </a:solidFill>
                <a:effectLst/>
                <a:latin typeface="+mn-ea"/>
                <a:cs typeface="Times New Roman" panose="02020603050405020304" pitchFamily="18" charset="0"/>
              </a:rPr>
              <a:t>)</a:t>
            </a:r>
            <a:r>
              <a:rPr lang="zh-CN" altLang="zh-CN" sz="2000" b="1" kern="0" dirty="0">
                <a:solidFill>
                  <a:srgbClr val="00B0F0"/>
                </a:solidFill>
                <a:effectLst/>
                <a:latin typeface="+mn-ea"/>
                <a:cs typeface="Times New Roman" panose="02020603050405020304" pitchFamily="18" charset="0"/>
              </a:rPr>
              <a:t>是指将产品多样化、个性化的点尽量后延。具体是将产品的最后制造和配送延迟至收到客户订单后再进行，以减小预测风险。大规模定制生产一般都采用该策略。</a:t>
            </a:r>
            <a:endParaRPr lang="zh-CN" altLang="zh-CN" sz="2000" b="1" kern="100" dirty="0">
              <a:solidFill>
                <a:srgbClr val="00B0F0"/>
              </a:solidFill>
              <a:effectLst/>
              <a:latin typeface="+mn-ea"/>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3288147" y="4020836"/>
            <a:ext cx="6520061" cy="2375824"/>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63" name="Rectangle 3"/>
          <p:cNvSpPr>
            <a:spLocks noGrp="1" noChangeArrowheads="1"/>
          </p:cNvSpPr>
          <p:nvPr>
            <p:ph type="body" sz="half" idx="4294967295"/>
          </p:nvPr>
        </p:nvSpPr>
        <p:spPr>
          <a:xfrm>
            <a:off x="1919319" y="620586"/>
            <a:ext cx="5575855" cy="699957"/>
          </a:xfrm>
        </p:spPr>
        <p:txBody>
          <a:bodyPr>
            <a:normAutofit/>
          </a:bodyPr>
          <a:lstStyle/>
          <a:p>
            <a:pPr marL="0" indent="0" eaLnBrk="1" hangingPunct="1">
              <a:buNone/>
              <a:defRPr/>
            </a:pPr>
            <a:r>
              <a:rPr lang="zh-CN" altLang="en-US" sz="3200" b="1" dirty="0">
                <a:solidFill>
                  <a:srgbClr val="FF0000"/>
                </a:solidFill>
                <a:latin typeface="+mj-ea"/>
                <a:ea typeface="+mj-ea"/>
              </a:rPr>
              <a:t>（二）延迟织造策略类型</a:t>
            </a:r>
            <a:endParaRPr lang="zh-CN" altLang="en-US" sz="3200" b="1" dirty="0">
              <a:solidFill>
                <a:srgbClr val="FF0000"/>
              </a:solidFill>
              <a:latin typeface="+mj-ea"/>
              <a:ea typeface="+mj-ea"/>
            </a:endParaRPr>
          </a:p>
          <a:p>
            <a:pPr eaLnBrk="1" hangingPunct="1">
              <a:defRPr/>
            </a:pPr>
            <a:endParaRPr lang="zh-CN" altLang="en-US" sz="2400" dirty="0"/>
          </a:p>
          <a:p>
            <a:pPr eaLnBrk="1" hangingPunct="1">
              <a:defRPr/>
            </a:pPr>
            <a:endParaRPr lang="zh-CN" altLang="en-US" sz="2400" dirty="0"/>
          </a:p>
          <a:p>
            <a:pPr eaLnBrk="1" hangingPunct="1">
              <a:defRPr/>
            </a:pPr>
            <a:endParaRPr lang="zh-CN" altLang="en-US" sz="2400" dirty="0"/>
          </a:p>
          <a:p>
            <a:pPr eaLnBrk="1" hangingPunct="1">
              <a:defRPr/>
            </a:pPr>
            <a:endParaRPr lang="zh-CN" altLang="en-US" sz="2400" dirty="0"/>
          </a:p>
          <a:p>
            <a:pPr eaLnBrk="1" hangingPunct="1">
              <a:defRPr/>
            </a:pPr>
            <a:endParaRPr lang="zh-CN" altLang="en-US" sz="2400" dirty="0"/>
          </a:p>
        </p:txBody>
      </p:sp>
      <p:graphicFrame>
        <p:nvGraphicFramePr>
          <p:cNvPr id="1730658" name="Group 98"/>
          <p:cNvGraphicFramePr>
            <a:graphicFrameLocks noGrp="1"/>
          </p:cNvGraphicFramePr>
          <p:nvPr>
            <p:ph sz="half" idx="4294967295"/>
          </p:nvPr>
        </p:nvGraphicFramePr>
        <p:xfrm>
          <a:off x="2423640" y="1318140"/>
          <a:ext cx="7774940" cy="2593340"/>
        </p:xfrm>
        <a:graphic>
          <a:graphicData uri="http://schemas.openxmlformats.org/drawingml/2006/table">
            <a:tbl>
              <a:tblPr/>
              <a:tblGrid>
                <a:gridCol w="543560"/>
                <a:gridCol w="1557655"/>
                <a:gridCol w="2308860"/>
                <a:gridCol w="3364865"/>
              </a:tblGrid>
              <a:tr h="457835">
                <a:tc rowSpan="2" gridSpan="2">
                  <a:txBody>
                    <a:bodyPr/>
                    <a:lstStyle/>
                    <a:p>
                      <a:pPr marL="0" marR="0" lvl="0" indent="0" algn="ctr" defTabSz="914400" rtl="0" eaLnBrk="1" fontAlgn="base" latinLnBrk="0" hangingPunct="1">
                        <a:lnSpc>
                          <a:spcPct val="100000"/>
                        </a:lnSpc>
                        <a:spcBef>
                          <a:spcPct val="20000"/>
                        </a:spcBef>
                        <a:spcAft>
                          <a:spcPct val="0"/>
                        </a:spcAft>
                        <a:buClr>
                          <a:srgbClr val="FF0000"/>
                        </a:buClr>
                        <a:buSzTx/>
                        <a:buFontTx/>
                        <a:buNone/>
                      </a:pPr>
                      <a:endParaRPr kumimoji="1" lang="zh-CN" altLang="zh-CN" sz="2000" b="1" i="0" u="none" strike="noStrike" cap="none" normalizeH="0" baseline="0" dirty="0">
                        <a:ln>
                          <a:noFill/>
                        </a:ln>
                        <a:solidFill>
                          <a:schemeClr val="tx1"/>
                        </a:solidFill>
                        <a:effectLst/>
                        <a:latin typeface="+mn-ea"/>
                        <a:ea typeface="+mn-ea"/>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2" hMerge="1">
                  <a:tcPr/>
                </a:tc>
                <a:tc gridSpan="2">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物流</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hMerge="1">
                  <a:tcPr/>
                </a:tc>
              </a:tr>
              <a:tr h="609600">
                <a:tc vMerge="1" gridSpan="2">
                  <a:tcPr/>
                </a:tc>
                <a:tc vMerge="1" hMerge="1">
                  <a:tcPr/>
                </a:tc>
                <a:tc>
                  <a:txBody>
                    <a:bodyPr/>
                    <a:lstStyle/>
                    <a:p>
                      <a:pPr marL="342900" marR="0" lvl="0" indent="-762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预测</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p>
                      <a:pPr marL="342900" marR="0" lvl="0" indent="-76200" algn="ctr" defTabSz="914400" rtl="0" eaLnBrk="0" fontAlgn="base" latinLnBrk="0" hangingPunct="0">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（分散存货）</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342900" marR="0" lvl="0" indent="-762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延迟</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p>
                      <a:pPr marL="342900" marR="0" lvl="0" indent="-76200" algn="ctr" defTabSz="914400" rtl="0" eaLnBrk="0" fontAlgn="base" latinLnBrk="0" hangingPunct="0">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（集中存货）</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r>
              <a:tr h="914400">
                <a:tc rowSpan="2">
                  <a:txBody>
                    <a:bodyPr/>
                    <a:lstStyle/>
                    <a:p>
                      <a:pPr marL="342900" marR="0" lvl="0" indent="-762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生</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p>
                      <a:pPr marL="342900" marR="0" lvl="0" indent="-76200" algn="ctr" defTabSz="914400" rtl="0" eaLnBrk="0" fontAlgn="base" latinLnBrk="0" hangingPunct="0">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产</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742950" marR="0" lvl="1" indent="-285750" algn="ctr" defTabSz="914400" rtl="0" eaLnBrk="1" fontAlgn="base" latinLnBrk="0" hangingPunct="1">
                        <a:lnSpc>
                          <a:spcPct val="100000"/>
                        </a:lnSpc>
                        <a:spcBef>
                          <a:spcPct val="0"/>
                        </a:spcBef>
                        <a:spcAft>
                          <a:spcPct val="0"/>
                        </a:spcAft>
                        <a:buClrTx/>
                        <a:buSzTx/>
                        <a:buFont typeface="Wingdings" panose="05000000000000000000" pitchFamily="2" charset="2"/>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预测（预测生产）</a:t>
                      </a:r>
                      <a:endParaRPr kumimoji="1" lang="zh-CN" altLang="en-US" sz="2000" b="1" i="0" u="none" strike="noStrike" cap="none" normalizeH="0" baseline="0" dirty="0">
                        <a:ln>
                          <a:noFill/>
                        </a:ln>
                        <a:solidFill>
                          <a:srgbClr val="0070C0"/>
                        </a:solidFill>
                        <a:effectLst/>
                        <a:latin typeface="+mn-ea"/>
                        <a:ea typeface="+mn-ea"/>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342900" marR="0" lvl="0" indent="-762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完全预测</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p>
                      <a:pPr marL="342900" marR="0" lvl="0" indent="-76200" algn="ctr" defTabSz="914400" rtl="0" eaLnBrk="0" fontAlgn="base" latinLnBrk="0" hangingPunct="0">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（无延迟概念）</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762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物流延迟</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p>
                      <a:pPr marL="342900" marR="0" lvl="0" indent="-76200" algn="ctr" defTabSz="914400" rtl="0" eaLnBrk="0" fontAlgn="base" latinLnBrk="0" hangingPunct="0">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（发送时间延迟</a:t>
                      </a:r>
                      <a:r>
                        <a:rPr kumimoji="1" lang="en-US" altLang="zh-CN" sz="2000" b="1" i="0" u="none" strike="noStrike" cap="none" normalizeH="0" baseline="0" dirty="0">
                          <a:ln>
                            <a:noFill/>
                          </a:ln>
                          <a:solidFill>
                            <a:srgbClr val="0070C0"/>
                          </a:solidFill>
                          <a:effectLst/>
                          <a:latin typeface="+mn-ea"/>
                          <a:ea typeface="+mn-ea"/>
                          <a:cs typeface="Times New Roman" panose="02020603050405020304" pitchFamily="18" charset="0"/>
                        </a:rPr>
                        <a:t>+</a:t>
                      </a: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存放空间延迟）</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r h="611505">
                <a:tc vMerge="1">
                  <a:tcPr/>
                </a:tc>
                <a:tc>
                  <a:txBody>
                    <a:bodyPr/>
                    <a:lstStyle/>
                    <a:p>
                      <a:pPr marL="342900" marR="0" lvl="0" indent="-762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 延迟（接单生产）</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1">
                        <a:lumMod val="40000"/>
                        <a:lumOff val="60000"/>
                      </a:schemeClr>
                    </a:solid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成型延迟</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c>
                  <a:txBody>
                    <a:bodyPr/>
                    <a:lstStyle/>
                    <a:p>
                      <a:pPr marL="342900" marR="0" lvl="0" indent="-76200" algn="ctr" defTabSz="914400" rtl="0" eaLnBrk="1" fontAlgn="base" latinLnBrk="0" hangingPunct="1">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完全延迟</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p>
                      <a:pPr marL="342900" marR="0" lvl="0" indent="-76200" algn="ctr" defTabSz="914400" rtl="0" eaLnBrk="0" fontAlgn="base" latinLnBrk="0" hangingPunct="0">
                        <a:lnSpc>
                          <a:spcPct val="100000"/>
                        </a:lnSpc>
                        <a:spcBef>
                          <a:spcPct val="0"/>
                        </a:spcBef>
                        <a:spcAft>
                          <a:spcPct val="0"/>
                        </a:spcAft>
                        <a:buClrTx/>
                        <a:buSzTx/>
                        <a:buFontTx/>
                        <a:buNone/>
                      </a:pPr>
                      <a:r>
                        <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rPr>
                        <a:t>（生产延迟＋物流延迟）</a:t>
                      </a:r>
                      <a:endParaRPr kumimoji="1" lang="zh-CN" altLang="en-US" sz="2000" b="1" i="0" u="none" strike="noStrike" cap="none" normalizeH="0" baseline="0" dirty="0">
                        <a:ln>
                          <a:noFill/>
                        </a:ln>
                        <a:solidFill>
                          <a:srgbClr val="0070C0"/>
                        </a:solidFill>
                        <a:effectLst/>
                        <a:latin typeface="+mn-ea"/>
                        <a:ea typeface="+mn-ea"/>
                        <a:cs typeface="Times New Roman" panose="02020603050405020304" pitchFamily="18" charset="0"/>
                      </a:endParaRPr>
                    </a:p>
                  </a:txBody>
                  <a:tcPr marL="0" marR="0"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chemeClr val="accent6">
                        <a:lumMod val="20000"/>
                        <a:lumOff val="80000"/>
                      </a:schemeClr>
                    </a:solidFill>
                  </a:tcPr>
                </a:tc>
              </a:tr>
            </a:tbl>
          </a:graphicData>
        </a:graphic>
      </p:graphicFrame>
      <p:pic>
        <p:nvPicPr>
          <p:cNvPr id="3" name="图片 2"/>
          <p:cNvPicPr>
            <a:picLocks noChangeAspect="1"/>
          </p:cNvPicPr>
          <p:nvPr>
            <p:custDataLst>
              <p:tags r:id="rId1"/>
            </p:custDataLst>
          </p:nvPr>
        </p:nvPicPr>
        <p:blipFill>
          <a:blip r:embed="rId2"/>
          <a:stretch>
            <a:fillRect/>
          </a:stretch>
        </p:blipFill>
        <p:spPr>
          <a:xfrm>
            <a:off x="3792220" y="4149090"/>
            <a:ext cx="5653405" cy="221869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2481875" y="1860200"/>
            <a:ext cx="8678697" cy="3525502"/>
            <a:chOff x="840" y="3600"/>
            <a:chExt cx="12160" cy="5553"/>
          </a:xfrm>
        </p:grpSpPr>
        <p:sp>
          <p:nvSpPr>
            <p:cNvPr id="39940" name="Text Box 7"/>
            <p:cNvSpPr txBox="1"/>
            <p:nvPr/>
          </p:nvSpPr>
          <p:spPr>
            <a:xfrm>
              <a:off x="1080" y="3600"/>
              <a:ext cx="11920" cy="1113"/>
            </a:xfrm>
            <a:prstGeom prst="rect">
              <a:avLst/>
            </a:prstGeom>
            <a:noFill/>
            <a:ln w="9525">
              <a:noFill/>
            </a:ln>
          </p:spPr>
          <p:txBody>
            <a:bodyPr wrap="square" anchor="t">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a:t>
              </a:r>
              <a:r>
                <a:rPr lang="en-US" altLang="zh-CN" sz="2000" dirty="0">
                  <a:solidFill>
                    <a:srgbClr val="0070C0"/>
                  </a:solidFill>
                  <a:latin typeface="微软雅黑" panose="020B0503020204020204" pitchFamily="34" charset="-122"/>
                  <a:ea typeface="微软雅黑" panose="020B0503020204020204" pitchFamily="34" charset="-122"/>
                </a:rPr>
                <a:t>1</a:t>
              </a:r>
              <a:r>
                <a:rPr lang="zh-CN" altLang="en-US" sz="2000" dirty="0">
                  <a:solidFill>
                    <a:srgbClr val="0070C0"/>
                  </a:solidFill>
                  <a:latin typeface="微软雅黑" panose="020B0503020204020204" pitchFamily="34" charset="-122"/>
                  <a:ea typeface="微软雅黑" panose="020B0503020204020204" pitchFamily="34" charset="-122"/>
                </a:rPr>
                <a:t>）工艺重构（或重新排序）。即对产品的生产工艺或步骤进行修改和调整，使成为具体产品的差异化生产工序尽可能往后延迟。 </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39941" name="Text Box 8"/>
            <p:cNvSpPr txBox="1"/>
            <p:nvPr/>
          </p:nvSpPr>
          <p:spPr>
            <a:xfrm>
              <a:off x="1080" y="5040"/>
              <a:ext cx="11892" cy="1113"/>
            </a:xfrm>
            <a:prstGeom prst="rect">
              <a:avLst/>
            </a:prstGeom>
            <a:noFill/>
            <a:ln w="9525">
              <a:noFill/>
            </a:ln>
          </p:spPr>
          <p:txBody>
            <a:bodyPr wrap="square" anchor="t">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a:t>
              </a:r>
              <a:r>
                <a:rPr lang="en-US" altLang="zh-CN" sz="2000" dirty="0">
                  <a:solidFill>
                    <a:srgbClr val="0070C0"/>
                  </a:solidFill>
                  <a:latin typeface="微软雅黑" panose="020B0503020204020204" pitchFamily="34" charset="-122"/>
                  <a:ea typeface="微软雅黑" panose="020B0503020204020204" pitchFamily="34" charset="-122"/>
                </a:rPr>
                <a:t>2</a:t>
              </a:r>
              <a:r>
                <a:rPr lang="zh-CN" altLang="en-US" sz="2000" dirty="0">
                  <a:solidFill>
                    <a:srgbClr val="0070C0"/>
                  </a:solidFill>
                  <a:latin typeface="微软雅黑" panose="020B0503020204020204" pitchFamily="34" charset="-122"/>
                  <a:ea typeface="微软雅黑" panose="020B0503020204020204" pitchFamily="34" charset="-122"/>
                </a:rPr>
                <a:t>）通用化。通用化是指采用通用零部件或工艺以减少产品和工艺的复杂性，提高在制品库存的柔性。</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39942" name="Text Box 9"/>
            <p:cNvSpPr txBox="1"/>
            <p:nvPr/>
          </p:nvSpPr>
          <p:spPr>
            <a:xfrm>
              <a:off x="1080" y="6480"/>
              <a:ext cx="11773" cy="1113"/>
            </a:xfrm>
            <a:prstGeom prst="rect">
              <a:avLst/>
            </a:prstGeom>
            <a:noFill/>
            <a:ln w="9525">
              <a:noFill/>
            </a:ln>
          </p:spPr>
          <p:txBody>
            <a:bodyPr wrap="square" anchor="t">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a:t>
              </a:r>
              <a:r>
                <a:rPr lang="en-US" altLang="zh-CN" sz="2000" dirty="0">
                  <a:solidFill>
                    <a:srgbClr val="0070C0"/>
                  </a:solidFill>
                  <a:latin typeface="微软雅黑" panose="020B0503020204020204" pitchFamily="34" charset="-122"/>
                  <a:ea typeface="微软雅黑" panose="020B0503020204020204" pitchFamily="34" charset="-122"/>
                </a:rPr>
                <a:t>3</a:t>
              </a:r>
              <a:r>
                <a:rPr lang="zh-CN" altLang="en-US" sz="2000" dirty="0">
                  <a:solidFill>
                    <a:srgbClr val="0070C0"/>
                  </a:solidFill>
                  <a:latin typeface="微软雅黑" panose="020B0503020204020204" pitchFamily="34" charset="-122"/>
                  <a:ea typeface="微软雅黑" panose="020B0503020204020204" pitchFamily="34" charset="-122"/>
                </a:rPr>
                <a:t>）模块化。模块化是指将一个完整的产品分解为一些便于组装在一起的模块，而在设计阶段，将各种功能放进各个模块</a:t>
              </a:r>
              <a:r>
                <a:rPr lang="zh-CN" altLang="en-US" dirty="0">
                  <a:solidFill>
                    <a:srgbClr val="0066FF"/>
                  </a:solidFill>
                  <a:latin typeface="微软雅黑" panose="020B0503020204020204" pitchFamily="34" charset="-122"/>
                  <a:ea typeface="微软雅黑" panose="020B0503020204020204" pitchFamily="34" charset="-122"/>
                </a:rPr>
                <a:t>。 </a:t>
              </a:r>
              <a:endParaRPr lang="zh-CN" altLang="en-US" dirty="0">
                <a:solidFill>
                  <a:srgbClr val="0066FF"/>
                </a:solidFill>
                <a:latin typeface="微软雅黑" panose="020B0503020204020204" pitchFamily="34" charset="-122"/>
                <a:ea typeface="微软雅黑" panose="020B0503020204020204" pitchFamily="34" charset="-122"/>
              </a:endParaRPr>
            </a:p>
          </p:txBody>
        </p:sp>
        <p:sp>
          <p:nvSpPr>
            <p:cNvPr id="39943" name="Text Box 10"/>
            <p:cNvSpPr txBox="1"/>
            <p:nvPr/>
          </p:nvSpPr>
          <p:spPr>
            <a:xfrm>
              <a:off x="1200" y="8040"/>
              <a:ext cx="11521" cy="1113"/>
            </a:xfrm>
            <a:prstGeom prst="rect">
              <a:avLst/>
            </a:prstGeom>
            <a:noFill/>
            <a:ln w="9525">
              <a:noFill/>
            </a:ln>
          </p:spPr>
          <p:txBody>
            <a:bodyPr wrap="square" anchor="t">
              <a:spAutoFit/>
            </a:bodyPr>
            <a:lstStyle/>
            <a:p>
              <a:r>
                <a:rPr lang="zh-CN" altLang="en-US" sz="2000" dirty="0">
                  <a:solidFill>
                    <a:srgbClr val="0070C0"/>
                  </a:solidFill>
                  <a:latin typeface="微软雅黑" panose="020B0503020204020204" pitchFamily="34" charset="-122"/>
                  <a:ea typeface="微软雅黑" panose="020B0503020204020204" pitchFamily="34" charset="-122"/>
                </a:rPr>
                <a:t>（</a:t>
              </a:r>
              <a:r>
                <a:rPr lang="en-US" altLang="zh-CN" sz="2000" dirty="0">
                  <a:solidFill>
                    <a:srgbClr val="0070C0"/>
                  </a:solidFill>
                  <a:latin typeface="微软雅黑" panose="020B0503020204020204" pitchFamily="34" charset="-122"/>
                  <a:ea typeface="微软雅黑" panose="020B0503020204020204" pitchFamily="34" charset="-122"/>
                </a:rPr>
                <a:t>4</a:t>
              </a:r>
              <a:r>
                <a:rPr lang="zh-CN" altLang="en-US" sz="2000" dirty="0">
                  <a:solidFill>
                    <a:srgbClr val="0070C0"/>
                  </a:solidFill>
                  <a:latin typeface="微软雅黑" panose="020B0503020204020204" pitchFamily="34" charset="-122"/>
                  <a:ea typeface="微软雅黑" panose="020B0503020204020204" pitchFamily="34" charset="-122"/>
                </a:rPr>
                <a:t>）标准化。即用标准产品替代一个产品系列，实现标准化的方法之一是建立特定顾客可能需要的几个备选方案。 </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
          <p:nvSpPr>
            <p:cNvPr id="39944" name="AutoShape 11"/>
            <p:cNvSpPr/>
            <p:nvPr/>
          </p:nvSpPr>
          <p:spPr>
            <a:xfrm>
              <a:off x="840" y="3960"/>
              <a:ext cx="240" cy="4800"/>
            </a:xfrm>
            <a:prstGeom prst="leftBracket">
              <a:avLst>
                <a:gd name="adj" fmla="val 166666"/>
              </a:avLst>
            </a:prstGeom>
            <a:noFill/>
            <a:ln w="25400" cap="flat" cmpd="sng">
              <a:solidFill>
                <a:srgbClr val="FF0000"/>
              </a:solidFill>
              <a:prstDash val="solid"/>
              <a:round/>
              <a:headEnd type="none" w="med" len="med"/>
              <a:tailEnd type="none" w="med" len="med"/>
            </a:ln>
          </p:spPr>
          <p:txBody>
            <a:bodyPr wrap="none" anchor="ctr"/>
            <a:lstStyle/>
            <a:p>
              <a:endParaRPr lang="zh-CN" altLang="en-US" dirty="0">
                <a:latin typeface="微软雅黑" panose="020B0503020204020204" pitchFamily="34" charset="-122"/>
                <a:ea typeface="微软雅黑" panose="020B0503020204020204" pitchFamily="34" charset="-122"/>
              </a:endParaRPr>
            </a:p>
          </p:txBody>
        </p:sp>
      </p:grpSp>
      <p:sp>
        <p:nvSpPr>
          <p:cNvPr id="19" name="Rectangle 4"/>
          <p:cNvSpPr/>
          <p:nvPr/>
        </p:nvSpPr>
        <p:spPr>
          <a:xfrm>
            <a:off x="2225040" y="716598"/>
            <a:ext cx="6327775" cy="521970"/>
          </a:xfrm>
          <a:prstGeom prst="rect">
            <a:avLst/>
          </a:prstGeom>
          <a:noFill/>
          <a:ln w="9525">
            <a:noFill/>
          </a:ln>
        </p:spPr>
        <p:txBody>
          <a:bodyPr wrap="square" anchor="ctr">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（三）延迟制造策略实施的关键要素</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36510" cy="707758"/>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9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135505" y="1268730"/>
            <a:ext cx="8784590" cy="2061210"/>
          </a:xfrm>
          <a:prstGeom prst="rect">
            <a:avLst/>
          </a:prstGeom>
          <a:noFill/>
        </p:spPr>
        <p:txBody>
          <a:bodyPr wrap="square" rtlCol="0" anchor="t">
            <a:spAutoFit/>
          </a:bodyPr>
          <a:p>
            <a:r>
              <a:rPr lang="zh-CN" altLang="en-US" sz="2400" b="1">
                <a:solidFill>
                  <a:srgbClr val="FF0000"/>
                </a:solidFill>
              </a:rPr>
              <a:t>任务描述：</a:t>
            </a:r>
            <a:endParaRPr lang="zh-CN" altLang="en-US" sz="2400" b="1">
              <a:solidFill>
                <a:srgbClr val="FF0000"/>
              </a:solidFill>
            </a:endParaRPr>
          </a:p>
          <a:p>
            <a:r>
              <a:rPr lang="en-US" altLang="zh-CN" sz="2000">
                <a:solidFill>
                  <a:srgbClr val="0070C0"/>
                </a:solidFill>
              </a:rPr>
              <a:t>       </a:t>
            </a:r>
            <a:r>
              <a:rPr sz="2000">
                <a:solidFill>
                  <a:srgbClr val="0070C0"/>
                </a:solidFill>
              </a:rPr>
              <a:t>设计并组建一个年生产能力为100万台的手机生产车间，建成后马上投入生产；第一次订单数量为8万台，项目不考虑资金来源和收益问题。所有零部件、原材料全部外购，然后组装成手机成品机销售给客户。</a:t>
            </a:r>
            <a:endParaRPr sz="2000">
              <a:solidFill>
                <a:srgbClr val="0070C0"/>
              </a:solidFill>
            </a:endParaRPr>
          </a:p>
          <a:p>
            <a:r>
              <a:rPr lang="zh-CN" altLang="en-US" sz="2400" b="1">
                <a:solidFill>
                  <a:srgbClr val="FF0000"/>
                </a:solidFill>
              </a:rPr>
              <a:t>任务要求：</a:t>
            </a:r>
            <a:endParaRPr lang="zh-CN" altLang="en-US" sz="2400" b="1">
              <a:solidFill>
                <a:srgbClr val="FF0000"/>
              </a:solidFill>
            </a:endParaRPr>
          </a:p>
          <a:p>
            <a:r>
              <a:rPr lang="en-US" altLang="zh-CN" sz="2000">
                <a:solidFill>
                  <a:srgbClr val="0070C0"/>
                </a:solidFill>
              </a:rPr>
              <a:t>    </a:t>
            </a:r>
            <a:r>
              <a:rPr sz="2000">
                <a:solidFill>
                  <a:srgbClr val="0070C0"/>
                </a:solidFill>
              </a:rPr>
              <a:t>确定生产空间组织形式和时间组织形式，并说明理由；</a:t>
            </a:r>
            <a:endParaRPr sz="2000">
              <a:solidFill>
                <a:srgbClr val="0070C0"/>
              </a:solidFill>
            </a:endParaRPr>
          </a:p>
        </p:txBody>
      </p:sp>
      <p:sp>
        <p:nvSpPr>
          <p:cNvPr id="7" name="对角圆角矩形 6"/>
          <p:cNvSpPr/>
          <p:nvPr>
            <p:custDataLst>
              <p:tags r:id="rId1"/>
            </p:custDataLst>
          </p:nvPr>
        </p:nvSpPr>
        <p:spPr>
          <a:xfrm>
            <a:off x="2063750" y="476250"/>
            <a:ext cx="2567940" cy="681990"/>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326640" y="54864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3"/>
            </p:custDataLst>
          </p:nvPr>
        </p:nvSpPr>
        <p:spPr>
          <a:xfrm>
            <a:off x="2135505" y="3284855"/>
            <a:ext cx="6096000" cy="460375"/>
          </a:xfrm>
          <a:prstGeom prst="rect">
            <a:avLst/>
          </a:prstGeom>
          <a:noFill/>
        </p:spPr>
        <p:txBody>
          <a:bodyPr wrap="square" rtlCol="0" anchor="t">
            <a:spAutoFit/>
          </a:bodyPr>
          <a:p>
            <a:r>
              <a:rPr lang="zh-CN" altLang="en-US" sz="2400" b="1">
                <a:solidFill>
                  <a:srgbClr val="FF0000"/>
                </a:solidFill>
                <a:sym typeface="+mn-ea"/>
              </a:rPr>
              <a:t>任务清单：</a:t>
            </a:r>
            <a:endParaRPr lang="zh-CN" altLang="en-US" sz="2400" b="1">
              <a:solidFill>
                <a:srgbClr val="FF0000"/>
              </a:solidFill>
              <a:sym typeface="+mn-ea"/>
            </a:endParaRPr>
          </a:p>
        </p:txBody>
      </p:sp>
      <p:sp>
        <p:nvSpPr>
          <p:cNvPr id="2" name="文本框 1"/>
          <p:cNvSpPr txBox="1"/>
          <p:nvPr/>
        </p:nvSpPr>
        <p:spPr>
          <a:xfrm>
            <a:off x="2207895" y="3745230"/>
            <a:ext cx="8805545" cy="2553335"/>
          </a:xfrm>
          <a:prstGeom prst="rect">
            <a:avLst/>
          </a:prstGeom>
          <a:noFill/>
        </p:spPr>
        <p:txBody>
          <a:bodyPr wrap="square" rtlCol="0" anchor="t">
            <a:spAutoFit/>
          </a:bodyPr>
          <a:p>
            <a:r>
              <a:rPr sz="2000">
                <a:solidFill>
                  <a:srgbClr val="0070C0"/>
                </a:solidFill>
              </a:rPr>
              <a:t>1.手机的物料清单（BOM），其内容包括零件名称、单位用量、物料编号等内容</a:t>
            </a:r>
            <a:endParaRPr sz="2000">
              <a:solidFill>
                <a:srgbClr val="0070C0"/>
              </a:solidFill>
            </a:endParaRPr>
          </a:p>
          <a:p>
            <a:r>
              <a:rPr sz="2000">
                <a:solidFill>
                  <a:srgbClr val="0070C0"/>
                </a:solidFill>
              </a:rPr>
              <a:t>2.一条生产线的年产量（按每月22天算，每天8小时）；</a:t>
            </a:r>
            <a:endParaRPr sz="2000">
              <a:solidFill>
                <a:srgbClr val="0070C0"/>
              </a:solidFill>
            </a:endParaRPr>
          </a:p>
          <a:p>
            <a:r>
              <a:rPr sz="2000">
                <a:solidFill>
                  <a:srgbClr val="0070C0"/>
                </a:solidFill>
              </a:rPr>
              <a:t>3.所需生产线条数；</a:t>
            </a:r>
            <a:endParaRPr sz="2000">
              <a:solidFill>
                <a:srgbClr val="0070C0"/>
              </a:solidFill>
            </a:endParaRPr>
          </a:p>
          <a:p>
            <a:r>
              <a:rPr sz="2000">
                <a:solidFill>
                  <a:srgbClr val="0070C0"/>
                </a:solidFill>
              </a:rPr>
              <a:t>4.规划和设计生产线的工位的排布图；</a:t>
            </a:r>
            <a:endParaRPr sz="2000">
              <a:solidFill>
                <a:srgbClr val="0070C0"/>
              </a:solidFill>
            </a:endParaRPr>
          </a:p>
          <a:p>
            <a:r>
              <a:rPr sz="2000">
                <a:solidFill>
                  <a:srgbClr val="0070C0"/>
                </a:solidFill>
              </a:rPr>
              <a:t>5.选用合理的生产线类型，规划和设计出生产车间平面布置图（需要列出具体的尺寸）（需要考虑工位的排布，物料周转区、流水线、在制品存放区、运输通道等问题）。</a:t>
            </a:r>
            <a:endParaRPr sz="2000">
              <a:solidFill>
                <a:srgbClr val="0070C0"/>
              </a:solidFill>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476250"/>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352040" y="548640"/>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991995" y="1412875"/>
            <a:ext cx="8878570" cy="2376805"/>
          </a:xfrm>
        </p:spPr>
        <p:txBody>
          <a:bodyPr lIns="0" rIns="0">
            <a:normAutofit lnSpcReduction="10000"/>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“C919</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的智能制造管理系统</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，谈谈你对中国由制造大国向制造强国迈进</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是否有信心</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？问什么？</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P169</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中药传统工艺传承与时代创新驱动</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，北京同仁堂的古训对你有何启发</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？你对利用给数字化技术传承和发扬优秀传统工艺有哪些建议？</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P193</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6888480" y="3789680"/>
            <a:ext cx="3909695" cy="241554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2876550" y="3789680"/>
            <a:ext cx="4011930" cy="2369185"/>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a:off x="1919605" y="332740"/>
            <a:ext cx="24980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2075815" y="404495"/>
            <a:ext cx="218059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2" name="图片 1"/>
          <p:cNvPicPr>
            <a:picLocks noChangeAspect="1"/>
          </p:cNvPicPr>
          <p:nvPr>
            <p:custDataLst>
              <p:tags r:id="rId3"/>
            </p:custDataLst>
          </p:nvPr>
        </p:nvPicPr>
        <p:blipFill>
          <a:blip r:embed="rId4"/>
          <a:stretch>
            <a:fillRect/>
          </a:stretch>
        </p:blipFill>
        <p:spPr>
          <a:xfrm>
            <a:off x="4224020" y="941705"/>
            <a:ext cx="6063615" cy="5647055"/>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5" name="矩形 2194"/>
          <p:cNvSpPr/>
          <p:nvPr/>
        </p:nvSpPr>
        <p:spPr>
          <a:xfrm>
            <a:off x="1919288" y="692468"/>
            <a:ext cx="50596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一、</a:t>
            </a:r>
            <a:r>
              <a:rPr lang="zh-CN" altLang="en-US" sz="3200" b="1">
                <a:solidFill>
                  <a:srgbClr val="0070C0"/>
                </a:solidFill>
                <a:latin typeface="微软雅黑" panose="020B0503020204020204" pitchFamily="34" charset="-122"/>
                <a:ea typeface="微软雅黑" panose="020B0503020204020204" pitchFamily="34" charset="-122"/>
                <a:sym typeface="+mn-ea"/>
              </a:rPr>
              <a:t>生产管理的概念及任务</a:t>
            </a:r>
            <a:endParaRPr lang="en-US" altLang="zh-CN" sz="3200" b="1">
              <a:solidFill>
                <a:srgbClr val="0070C0"/>
              </a:solidFill>
              <a:latin typeface="微软雅黑" panose="020B0503020204020204" pitchFamily="34" charset="-122"/>
              <a:ea typeface="微软雅黑" panose="020B0503020204020204" pitchFamily="34" charset="-122"/>
              <a:sym typeface="+mn-ea"/>
            </a:endParaRPr>
          </a:p>
        </p:txBody>
      </p:sp>
      <p:sp>
        <p:nvSpPr>
          <p:cNvPr id="2" name="矩形 1"/>
          <p:cNvSpPr/>
          <p:nvPr>
            <p:custDataLst>
              <p:tags r:id="rId1"/>
            </p:custDataLst>
          </p:nvPr>
        </p:nvSpPr>
        <p:spPr>
          <a:xfrm>
            <a:off x="2279333" y="3356611"/>
            <a:ext cx="4450080" cy="521970"/>
          </a:xfrm>
          <a:prstGeom prst="rect">
            <a:avLst/>
          </a:prstGeom>
          <a:noFill/>
          <a:ln w="9525">
            <a:noFill/>
          </a:ln>
        </p:spPr>
        <p:txBody>
          <a:bodyPr wrap="none" anchor="ctr" anchorCtr="0">
            <a:spAutoFit/>
          </a:bodyPr>
          <a:p>
            <a:pPr algn="l"/>
            <a:r>
              <a:rPr lang="zh-CN" altLang="en-US" sz="2800" b="1">
                <a:solidFill>
                  <a:srgbClr val="FF0000"/>
                </a:solidFill>
                <a:latin typeface="微软雅黑" panose="020B0503020204020204" pitchFamily="34" charset="-122"/>
                <a:ea typeface="微软雅黑" panose="020B0503020204020204" pitchFamily="34" charset="-122"/>
              </a:rPr>
              <a:t>（二）生产管理的基本任务</a:t>
            </a:r>
            <a:endParaRPr lang="zh-CN" altLang="en-US"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336800" y="2132965"/>
            <a:ext cx="8254365" cy="1014730"/>
          </a:xfrm>
          <a:prstGeom prst="rect">
            <a:avLst/>
          </a:prstGeom>
          <a:noFill/>
        </p:spPr>
        <p:txBody>
          <a:bodyPr wrap="square" rtlCol="0" anchor="t">
            <a:spAutoFit/>
          </a:bodyPr>
          <a:p>
            <a:r>
              <a:rPr lang="zh-CN" altLang="en-US"/>
              <a:t> </a:t>
            </a:r>
            <a:r>
              <a:rPr lang="en-US" altLang="zh-CN"/>
              <a:t>    </a:t>
            </a:r>
            <a:r>
              <a:rPr lang="en-US" altLang="zh-CN" sz="2000">
                <a:solidFill>
                  <a:srgbClr val="0070C0"/>
                </a:solidFill>
              </a:rPr>
              <a:t> </a:t>
            </a:r>
            <a:r>
              <a:rPr lang="zh-CN" altLang="en-US" sz="2000">
                <a:solidFill>
                  <a:srgbClr val="0070C0"/>
                </a:solidFill>
              </a:rPr>
              <a:t>生产管理是计划、组织、协调、控制生产活动的综合管理活动。内容包括生产计划、生产组织以及生产控制。通过合理组织生产过程，有效利用生产资源，经济合理地进行生产活动，以达到预期的生产目标。</a:t>
            </a:r>
            <a:endParaRPr lang="zh-CN" altLang="en-US" sz="2000">
              <a:solidFill>
                <a:srgbClr val="0070C0"/>
              </a:solidFill>
            </a:endParaRPr>
          </a:p>
        </p:txBody>
      </p:sp>
      <p:sp>
        <p:nvSpPr>
          <p:cNvPr id="4" name="文本框 3"/>
          <p:cNvSpPr txBox="1"/>
          <p:nvPr/>
        </p:nvSpPr>
        <p:spPr>
          <a:xfrm>
            <a:off x="2388235" y="4004945"/>
            <a:ext cx="8202930" cy="1630045"/>
          </a:xfrm>
          <a:prstGeom prst="rect">
            <a:avLst/>
          </a:prstGeom>
          <a:noFill/>
        </p:spPr>
        <p:txBody>
          <a:bodyPr wrap="square" rtlCol="0" anchor="t">
            <a:spAutoFit/>
          </a:bodyPr>
          <a:p>
            <a:r>
              <a:rPr lang="en-US" altLang="zh-CN"/>
              <a:t>  </a:t>
            </a:r>
            <a:r>
              <a:rPr lang="en-US" altLang="zh-CN" sz="2000"/>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在生产活动中，根据经营目标、方针和决策，充分考虑企业外部环境和内部条件，运用计划、组织、控制等职能，将输入生产过程的人、财物、信息等生产要素有机地结合起来，经过生产转换过程，以尽可能少的投入生产出尽可能多的符合市场和消费者需要的产品和服务，并取得最佳的经济效益。</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矩形 4"/>
          <p:cNvSpPr/>
          <p:nvPr>
            <p:custDataLst>
              <p:tags r:id="rId2"/>
            </p:custDataLst>
          </p:nvPr>
        </p:nvSpPr>
        <p:spPr>
          <a:xfrm>
            <a:off x="2279333" y="1497965"/>
            <a:ext cx="3738880" cy="521970"/>
          </a:xfrm>
          <a:prstGeom prst="rect">
            <a:avLst/>
          </a:prstGeom>
          <a:noFill/>
          <a:ln w="9525">
            <a:noFill/>
          </a:ln>
        </p:spPr>
        <p:txBody>
          <a:bodyPr wrap="none" anchor="ctr" anchorCtr="0">
            <a:spAutoFit/>
          </a:bodyPr>
          <a:p>
            <a:pPr algn="l"/>
            <a:r>
              <a:rPr lang="zh-CN" altLang="en-US" sz="2800" b="1">
                <a:solidFill>
                  <a:srgbClr val="FF0000"/>
                </a:solidFill>
                <a:latin typeface="微软雅黑" panose="020B0503020204020204" pitchFamily="34" charset="-122"/>
                <a:ea typeface="微软雅黑" panose="020B0503020204020204" pitchFamily="34" charset="-122"/>
              </a:rPr>
              <a:t>（一）生产管理的含义</a:t>
            </a:r>
            <a:endParaRPr lang="zh-CN" altLang="en-US"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63750" y="476250"/>
            <a:ext cx="8519160" cy="4092575"/>
          </a:xfrm>
          <a:prstGeom prst="rect">
            <a:avLst/>
          </a:prstGeom>
          <a:noFill/>
          <a:ln w="9525">
            <a:noFill/>
          </a:ln>
        </p:spPr>
        <p:txBody>
          <a:bodyPr wrap="square">
            <a:spAutoFit/>
          </a:bodyPr>
          <a:p>
            <a:pPr indent="381000" algn="l"/>
            <a:r>
              <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（二）生产管理主要任务</a:t>
            </a:r>
            <a:endPar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81000"/>
            <a:endParaRPr lang="zh-CN" sz="2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indent="381000"/>
            <a:r>
              <a:rPr lang="zh-CN" sz="2000" b="0">
                <a:solidFill>
                  <a:srgbClr val="0070C0"/>
                </a:solidFill>
                <a:ea typeface="等线" panose="02010600030101010101" charset="-122"/>
              </a:rPr>
              <a:t>一是按照市场需要，生产出适销对路、质优价廉的产品，以满足市场和消费者的需要。</a:t>
            </a:r>
            <a:endParaRPr lang="zh-CN" sz="2000" b="0">
              <a:solidFill>
                <a:srgbClr val="0070C0"/>
              </a:solidFill>
              <a:ea typeface="等线" panose="02010600030101010101" charset="-122"/>
            </a:endParaRPr>
          </a:p>
          <a:p>
            <a:pPr indent="381000"/>
            <a:r>
              <a:rPr lang="zh-CN" sz="2000" b="0">
                <a:solidFill>
                  <a:srgbClr val="0070C0"/>
                </a:solidFill>
                <a:ea typeface="等线" panose="02010600030101010101" charset="-122"/>
              </a:rPr>
              <a:t>二是全面完成企业生产计划所规定的目标和任务，包括产品品种、质量、产量、产值、交货期等技术经济指标。</a:t>
            </a:r>
            <a:endParaRPr lang="zh-CN" sz="2000" b="0">
              <a:solidFill>
                <a:srgbClr val="0070C0"/>
              </a:solidFill>
              <a:ea typeface="等线" panose="02010600030101010101" charset="-122"/>
            </a:endParaRPr>
          </a:p>
          <a:p>
            <a:pPr indent="381000"/>
            <a:r>
              <a:rPr lang="zh-CN" sz="2000" b="0">
                <a:solidFill>
                  <a:srgbClr val="0070C0"/>
                </a:solidFill>
                <a:ea typeface="等线" panose="02010600030101010101" charset="-122"/>
              </a:rPr>
              <a:t>三是合理组织劳动力，充分利用人力资源，最大限度地挖掘企业员工的内在潜力，调动广大员工的积极性、主动性和创造性，不断提高生产效率。</a:t>
            </a:r>
            <a:endParaRPr lang="zh-CN" sz="2000" b="0">
              <a:solidFill>
                <a:srgbClr val="0070C0"/>
              </a:solidFill>
              <a:ea typeface="等线" panose="02010600030101010101" charset="-122"/>
            </a:endParaRPr>
          </a:p>
          <a:p>
            <a:pPr indent="381000"/>
            <a:r>
              <a:rPr lang="zh-CN" sz="2000" b="0">
                <a:solidFill>
                  <a:srgbClr val="0070C0"/>
                </a:solidFill>
                <a:ea typeface="等线" panose="02010600030101010101" charset="-122"/>
              </a:rPr>
              <a:t>四是加强物资、能源管理，合理利用物资、能源，努力降低单位产品的物资和能源消耗，提高资源利用率，建立合理的物资储备，减少资金占用。</a:t>
            </a:r>
            <a:endParaRPr lang="zh-CN" sz="2000" b="0">
              <a:solidFill>
                <a:srgbClr val="0070C0"/>
              </a:solidFill>
              <a:ea typeface="等线" panose="02010600030101010101" charset="-122"/>
            </a:endParaRPr>
          </a:p>
          <a:p>
            <a:pPr indent="381000"/>
            <a:r>
              <a:rPr lang="zh-CN" sz="2000" b="0">
                <a:solidFill>
                  <a:srgbClr val="0070C0"/>
                </a:solidFill>
                <a:ea typeface="等线" panose="02010600030101010101" charset="-122"/>
              </a:rPr>
              <a:t>五是加强设备管理，提高设备的完好和利用率。</a:t>
            </a:r>
            <a:endParaRPr lang="zh-CN" sz="2000" b="0">
              <a:solidFill>
                <a:srgbClr val="0070C0"/>
              </a:solidFill>
              <a:ea typeface="等线" panose="02010600030101010101" charset="-122"/>
            </a:endParaRPr>
          </a:p>
          <a:p>
            <a:pPr indent="381000"/>
            <a:r>
              <a:rPr lang="zh-CN" sz="2000" b="0">
                <a:solidFill>
                  <a:srgbClr val="0070C0"/>
                </a:solidFill>
                <a:ea typeface="等线" panose="02010600030101010101" charset="-122"/>
              </a:rPr>
              <a:t>六是不断采用新技术、新工艺和新装备，促进企业技术进步</a:t>
            </a:r>
            <a:r>
              <a:rPr lang="zh-CN" sz="2400" b="0">
                <a:solidFill>
                  <a:srgbClr val="0070C0"/>
                </a:solidFill>
                <a:ea typeface="等线" panose="02010600030101010101" charset="-122"/>
              </a:rPr>
              <a:t>。</a:t>
            </a:r>
            <a:endParaRPr lang="zh-CN" sz="2400" b="0">
              <a:solidFill>
                <a:srgbClr val="0070C0"/>
              </a:solidFill>
              <a:ea typeface="等线" panose="02010600030101010101" charset="-122"/>
            </a:endParaRPr>
          </a:p>
        </p:txBody>
      </p:sp>
      <p:pic>
        <p:nvPicPr>
          <p:cNvPr id="2" name="图片 1"/>
          <p:cNvPicPr>
            <a:picLocks noChangeAspect="1"/>
          </p:cNvPicPr>
          <p:nvPr>
            <p:custDataLst>
              <p:tags r:id="rId1"/>
            </p:custDataLst>
          </p:nvPr>
        </p:nvPicPr>
        <p:blipFill>
          <a:blip r:embed="rId2"/>
          <a:stretch>
            <a:fillRect/>
          </a:stretch>
        </p:blipFill>
        <p:spPr>
          <a:xfrm>
            <a:off x="2855595" y="4588510"/>
            <a:ext cx="7099935" cy="190881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991995" y="1412875"/>
            <a:ext cx="9057640" cy="840740"/>
          </a:xfrm>
          <a:prstGeom prst="rect">
            <a:avLst/>
          </a:prstGeom>
          <a:noFill/>
          <a:ln w="9525">
            <a:noFill/>
          </a:ln>
        </p:spPr>
        <p:txBody>
          <a:bodyPr wrap="square">
            <a:noAutofit/>
          </a:bodyPr>
          <a:p>
            <a:pPr indent="0"/>
            <a:r>
              <a:rPr lang="zh-CN" sz="2800" b="1">
                <a:solidFill>
                  <a:srgbClr val="FF0000"/>
                </a:solidFill>
                <a:latin typeface="微软雅黑" panose="020B0503020204020204" pitchFamily="34" charset="-122"/>
                <a:ea typeface="微软雅黑" panose="020B0503020204020204" pitchFamily="34" charset="-122"/>
              </a:rPr>
              <a:t>（一）生产过程的构成</a:t>
            </a:r>
            <a:endParaRPr lang="zh-CN" sz="2800" b="1">
              <a:solidFill>
                <a:srgbClr val="FF0000"/>
              </a:solidFill>
              <a:latin typeface="微软雅黑" panose="020B0503020204020204" pitchFamily="34" charset="-122"/>
              <a:ea typeface="微软雅黑" panose="020B0503020204020204" pitchFamily="34" charset="-122"/>
            </a:endParaRPr>
          </a:p>
          <a:p>
            <a:pPr indent="0"/>
            <a:endParaRPr lang="zh-CN" sz="2400" b="0">
              <a:solidFill>
                <a:schemeClr val="accent1"/>
              </a:solidFill>
              <a:latin typeface="微软雅黑" panose="020B0503020204020204" pitchFamily="34" charset="-122"/>
              <a:ea typeface="微软雅黑" panose="020B0503020204020204" pitchFamily="34" charset="-122"/>
            </a:endParaRPr>
          </a:p>
          <a:p>
            <a:pPr indent="0"/>
            <a:endParaRPr lang="zh-CN" altLang="en-US" sz="2400" b="0">
              <a:solidFill>
                <a:schemeClr val="accent1"/>
              </a:solidFill>
              <a:latin typeface="微软雅黑" panose="020B0503020204020204" pitchFamily="34" charset="-122"/>
              <a:ea typeface="微软雅黑" panose="020B0503020204020204" pitchFamily="34" charset="-122"/>
            </a:endParaRPr>
          </a:p>
        </p:txBody>
      </p:sp>
      <p:sp>
        <p:nvSpPr>
          <p:cNvPr id="2" name="矩形 1"/>
          <p:cNvSpPr/>
          <p:nvPr>
            <p:custDataLst>
              <p:tags r:id="rId1"/>
            </p:custDataLst>
          </p:nvPr>
        </p:nvSpPr>
        <p:spPr>
          <a:xfrm>
            <a:off x="1919288" y="548323"/>
            <a:ext cx="26212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二、生产过程</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91995" y="2060575"/>
            <a:ext cx="9236710" cy="3538220"/>
          </a:xfrm>
          <a:prstGeom prst="rect">
            <a:avLst/>
          </a:prstGeom>
          <a:noFill/>
          <a:ln w="9525">
            <a:noFill/>
          </a:ln>
        </p:spPr>
        <p:txBody>
          <a:bodyPr wrap="square">
            <a:spAutoFit/>
          </a:bodyPr>
          <a:p>
            <a:pPr algn="l">
              <a:buClrTx/>
              <a:buSzTx/>
              <a:buNone/>
            </a:pPr>
            <a:r>
              <a:rPr lang="en-US" altLang="zh-CN" sz="2400" b="0">
                <a:solidFill>
                  <a:schemeClr val="accent1"/>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1.生产技术准备过程。</a:t>
            </a:r>
            <a:r>
              <a:rPr lang="en-US" altLang="zh-CN" sz="2000" b="0">
                <a:solidFill>
                  <a:srgbClr val="0070C0"/>
                </a:solidFill>
                <a:latin typeface="微软雅黑" panose="020B0503020204020204" pitchFamily="34" charset="-122"/>
                <a:ea typeface="微软雅黑" panose="020B0503020204020204" pitchFamily="34" charset="-122"/>
              </a:rPr>
              <a:t>所谓生产技术准备过程是指产品在投入生产之前所进行的一系列准备工作的过程。主要包括产品设计、工艺设计、工艺装备的设计与制造、劳动定额制订、原材料与辅助材料消耗与储备定额的制订、新产品的试制和检验等。</a:t>
            </a:r>
            <a:endParaRPr lang="en-US" altLang="zh-CN" sz="2000" b="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000" b="0">
                <a:solidFill>
                  <a:schemeClr val="accent1"/>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 2，基本生产过程。</a:t>
            </a:r>
            <a:r>
              <a:rPr lang="en-US" altLang="zh-CN" sz="2000" b="0">
                <a:solidFill>
                  <a:srgbClr val="0070C0"/>
                </a:solidFill>
                <a:latin typeface="微软雅黑" panose="020B0503020204020204" pitchFamily="34" charset="-122"/>
                <a:ea typeface="微软雅黑" panose="020B0503020204020204" pitchFamily="34" charset="-122"/>
              </a:rPr>
              <a:t>基本生产过程是直接把劳动对象经加工变为企业基本产品的生产过程。这一过程是企业的主要生产活动。例如：机械加工企业要经过毛坯制造、机械加工和零部件装配等基本生产过程。</a:t>
            </a:r>
            <a:endParaRPr lang="en-US" altLang="zh-CN" sz="2000" b="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2000" b="0">
                <a:solidFill>
                  <a:schemeClr val="accent1"/>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   3.  辅助生产过程。</a:t>
            </a:r>
            <a:r>
              <a:rPr lang="en-US" altLang="zh-CN" sz="2000" b="0">
                <a:solidFill>
                  <a:srgbClr val="0070C0"/>
                </a:solidFill>
                <a:latin typeface="微软雅黑" panose="020B0503020204020204" pitchFamily="34" charset="-122"/>
                <a:ea typeface="微软雅黑" panose="020B0503020204020204" pitchFamily="34" charset="-122"/>
              </a:rPr>
              <a:t>辅助生产过程是指为保证基本生产的正常进行提供必需的辅助生产的过程。例如：企业为保证基本生产提供的动力、机修和模具加工等等。</a:t>
            </a:r>
            <a:endParaRPr lang="en-US" altLang="zh-CN" sz="2000" b="0">
              <a:solidFill>
                <a:schemeClr val="accent1"/>
              </a:solidFill>
              <a:latin typeface="微软雅黑" panose="020B0503020204020204" pitchFamily="34" charset="-122"/>
              <a:ea typeface="微软雅黑" panose="020B0503020204020204" pitchFamily="34" charset="-122"/>
            </a:endParaRPr>
          </a:p>
          <a:p>
            <a:pPr algn="l">
              <a:buClrTx/>
              <a:buSzTx/>
              <a:buNone/>
            </a:pPr>
            <a:r>
              <a:rPr lang="en-US" altLang="zh-CN" sz="2000" b="0">
                <a:solidFill>
                  <a:schemeClr val="accent1"/>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4.  生产服务过程。</a:t>
            </a:r>
            <a:r>
              <a:rPr lang="en-US" altLang="zh-CN" sz="2000" b="0">
                <a:solidFill>
                  <a:srgbClr val="0070C0"/>
                </a:solidFill>
                <a:latin typeface="微软雅黑" panose="020B0503020204020204" pitchFamily="34" charset="-122"/>
                <a:ea typeface="微软雅黑" panose="020B0503020204020204" pitchFamily="34" charset="-122"/>
              </a:rPr>
              <a:t>生产服务过程是指为基本生产和辅助生产提供的各种生产服务活动，例如原材料的供应、运输、保管及有关的检验、测试等。</a:t>
            </a:r>
            <a:endParaRPr lang="en-US" altLang="zh-CN" sz="2000" b="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703705" y="980440"/>
            <a:ext cx="9057640" cy="1260475"/>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（二）生产过程的要求</a:t>
            </a:r>
            <a:endParaRPr lang="zh-CN" sz="2800" b="1">
              <a:solidFill>
                <a:srgbClr val="FF0000"/>
              </a:solidFill>
              <a:latin typeface="微软雅黑" panose="020B0503020204020204" pitchFamily="34" charset="-122"/>
              <a:ea typeface="微软雅黑" panose="020B0503020204020204" pitchFamily="34" charset="-122"/>
            </a:endParaRPr>
          </a:p>
          <a:p>
            <a:pPr indent="0"/>
            <a:endParaRPr lang="zh-CN" sz="2400" b="0">
              <a:solidFill>
                <a:schemeClr val="accent1"/>
              </a:solidFill>
              <a:latin typeface="微软雅黑" panose="020B0503020204020204" pitchFamily="34" charset="-122"/>
              <a:ea typeface="微软雅黑" panose="020B0503020204020204" pitchFamily="34" charset="-122"/>
            </a:endParaRPr>
          </a:p>
          <a:p>
            <a:pPr indent="0"/>
            <a:endParaRPr lang="zh-CN" altLang="en-US" sz="2400" b="0">
              <a:solidFill>
                <a:schemeClr val="accent1"/>
              </a:solidFill>
              <a:latin typeface="微软雅黑" panose="020B0503020204020204" pitchFamily="34" charset="-122"/>
              <a:ea typeface="微软雅黑" panose="020B0503020204020204" pitchFamily="34" charset="-122"/>
            </a:endParaRPr>
          </a:p>
        </p:txBody>
      </p:sp>
      <p:sp>
        <p:nvSpPr>
          <p:cNvPr id="2" name="矩形 1"/>
          <p:cNvSpPr/>
          <p:nvPr>
            <p:custDataLst>
              <p:tags r:id="rId1"/>
            </p:custDataLst>
          </p:nvPr>
        </p:nvSpPr>
        <p:spPr>
          <a:xfrm>
            <a:off x="1919288" y="332423"/>
            <a:ext cx="26212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二、生产过程</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91360" y="1556385"/>
            <a:ext cx="9236710" cy="4461510"/>
          </a:xfrm>
          <a:prstGeom prst="rect">
            <a:avLst/>
          </a:prstGeom>
          <a:noFill/>
          <a:ln w="9525">
            <a:noFill/>
          </a:ln>
        </p:spPr>
        <p:txBody>
          <a:bodyPr wrap="square">
            <a:spAutoFit/>
          </a:bodyPr>
          <a:p>
            <a:pPr algn="l">
              <a:buClrTx/>
              <a:buSzTx/>
              <a:buNone/>
            </a:pPr>
            <a:r>
              <a:rPr lang="en-US" altLang="zh-CN" sz="2400" b="0">
                <a:solidFill>
                  <a:schemeClr val="accent1"/>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1.生产过程的连续性。</a:t>
            </a:r>
            <a:r>
              <a:rPr lang="en-US" altLang="zh-CN" sz="2000" b="0">
                <a:solidFill>
                  <a:srgbClr val="0070C0"/>
                </a:solidFill>
                <a:latin typeface="微软雅黑" panose="020B0503020204020204" pitchFamily="34" charset="-122"/>
                <a:ea typeface="微软雅黑" panose="020B0503020204020204" pitchFamily="34" charset="-122"/>
              </a:rPr>
              <a:t>连续性是指产品在生产过程的各生产阶段、各个生产工序，在时间上紧密衔接而连续不断或很少间断。连续性的实现，可以保证缩短生产周期、加速资金周转减少在制品的资金占用，提高设备和生产面积的利用串率。</a:t>
            </a:r>
            <a:endParaRPr lang="en-US" altLang="zh-CN" sz="2000" b="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b="0">
                <a:solidFill>
                  <a:schemeClr val="accent1"/>
                </a:solidFill>
                <a:latin typeface="微软雅黑" panose="020B0503020204020204" pitchFamily="34" charset="-122"/>
                <a:ea typeface="微软雅黑" panose="020B0503020204020204" pitchFamily="34" charset="-122"/>
              </a:rPr>
              <a:t>     </a:t>
            </a:r>
            <a:r>
              <a:rPr lang="en-US" altLang="zh-CN" b="1">
                <a:solidFill>
                  <a:srgbClr val="FF0000"/>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2.生产过程的比例性。</a:t>
            </a:r>
            <a:r>
              <a:rPr lang="en-US" altLang="zh-CN" sz="2000" b="0">
                <a:solidFill>
                  <a:srgbClr val="0070C0"/>
                </a:solidFill>
                <a:latin typeface="微软雅黑" panose="020B0503020204020204" pitchFamily="34" charset="-122"/>
                <a:ea typeface="微软雅黑" panose="020B0503020204020204" pitchFamily="34" charset="-122"/>
              </a:rPr>
              <a:t>比例性是指生产过程的各生产阶段，各生产工序之间，在生产能力的配备和产品劳动量上保持合理的比例关系。保证比例性，可以提高劳动生产率和设备利用率。</a:t>
            </a:r>
            <a:endParaRPr lang="en-US" altLang="zh-CN" sz="2000" b="0">
              <a:solidFill>
                <a:schemeClr val="accent1"/>
              </a:solidFill>
              <a:latin typeface="微软雅黑" panose="020B0503020204020204" pitchFamily="34" charset="-122"/>
              <a:ea typeface="微软雅黑" panose="020B0503020204020204" pitchFamily="34" charset="-122"/>
            </a:endParaRPr>
          </a:p>
          <a:p>
            <a:pPr algn="l">
              <a:buClrTx/>
              <a:buSzTx/>
              <a:buNone/>
            </a:pPr>
            <a:r>
              <a:rPr lang="en-US" altLang="zh-CN" sz="2000" b="0">
                <a:solidFill>
                  <a:schemeClr val="accent1"/>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3.生产过程的节奏性。</a:t>
            </a:r>
            <a:r>
              <a:rPr lang="en-US" altLang="zh-CN" sz="2000" b="0">
                <a:solidFill>
                  <a:srgbClr val="0070C0"/>
                </a:solidFill>
                <a:latin typeface="微软雅黑" panose="020B0503020204020204" pitchFamily="34" charset="-122"/>
                <a:ea typeface="微软雅黑" panose="020B0503020204020204" pitchFamily="34" charset="-122"/>
              </a:rPr>
              <a:t>节奏性是指生产过程的各生产阶段、各生产工序在相同的时间间隔内，所生产出的产品数量大致相等或均匀倍增，使每个工作地的负荷保持均匀，避免时松时紧，或前紧后松的现象，保证正常的生产秩序。保证节奏性，有利于充分利用人力和设备，有利产品质量提高和缩短生产周期</a:t>
            </a:r>
            <a:r>
              <a:rPr lang="en-US" altLang="zh-CN" sz="2000" b="0">
                <a:solidFill>
                  <a:schemeClr val="accent1"/>
                </a:solidFill>
                <a:latin typeface="微软雅黑" panose="020B0503020204020204" pitchFamily="34" charset="-122"/>
                <a:ea typeface="微软雅黑" panose="020B0503020204020204" pitchFamily="34" charset="-122"/>
              </a:rPr>
              <a:t>。</a:t>
            </a:r>
            <a:endParaRPr lang="en-US" altLang="zh-CN" sz="2000" b="0">
              <a:solidFill>
                <a:schemeClr val="accent1"/>
              </a:solidFill>
              <a:latin typeface="微软雅黑" panose="020B0503020204020204" pitchFamily="34" charset="-122"/>
              <a:ea typeface="微软雅黑" panose="020B0503020204020204" pitchFamily="34" charset="-122"/>
            </a:endParaRPr>
          </a:p>
          <a:p>
            <a:pPr algn="l">
              <a:buClrTx/>
              <a:buSzTx/>
              <a:buNone/>
            </a:pPr>
            <a:r>
              <a:rPr lang="en-US" altLang="zh-CN" sz="2000" b="0">
                <a:solidFill>
                  <a:schemeClr val="accent1"/>
                </a:solidFill>
                <a:latin typeface="微软雅黑" panose="020B0503020204020204" pitchFamily="34" charset="-122"/>
                <a:ea typeface="微软雅黑" panose="020B0503020204020204" pitchFamily="34" charset="-122"/>
              </a:rPr>
              <a:t>  </a:t>
            </a:r>
            <a:r>
              <a:rPr lang="en-US" altLang="zh-CN" sz="2000" b="1">
                <a:solidFill>
                  <a:srgbClr val="FF0000"/>
                </a:solidFill>
                <a:latin typeface="微软雅黑" panose="020B0503020204020204" pitchFamily="34" charset="-122"/>
                <a:ea typeface="微软雅黑" panose="020B0503020204020204" pitchFamily="34" charset="-122"/>
              </a:rPr>
              <a:t>   4.生产过程的平行性。</a:t>
            </a:r>
            <a:r>
              <a:rPr lang="en-US" altLang="zh-CN" sz="2000" b="0">
                <a:solidFill>
                  <a:srgbClr val="0070C0"/>
                </a:solidFill>
                <a:latin typeface="微软雅黑" panose="020B0503020204020204" pitchFamily="34" charset="-122"/>
                <a:ea typeface="微软雅黑" panose="020B0503020204020204" pitchFamily="34" charset="-122"/>
              </a:rPr>
              <a:t>平行性是指生产过程的各生产阶段、各生产工序要实行平行作业，即在空间布局上尽量保证产品的各个零件、部件的加工和装配及其他生产阶段及工序能在各自的空间内同时平行进行。保证平行性，能大大地缩短生产周期。</a:t>
            </a:r>
            <a:endParaRPr lang="en-US" altLang="zh-CN" sz="2000" b="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med"/>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0418164542"/>
  <p:tag name="MH_LIBRARY" val="GRAPHIC"/>
  <p:tag name="MH_TYPE" val="SubTitle"/>
  <p:tag name="MH_ORDER" val="1"/>
</p:tagLst>
</file>

<file path=ppt/tags/tag11.xml><?xml version="1.0" encoding="utf-8"?>
<p:tagLst xmlns:p="http://schemas.openxmlformats.org/presentationml/2006/main">
  <p:tag name="REFSHAPE" val="808719020"/>
</p:tagLst>
</file>

<file path=ppt/tags/tag12.xml><?xml version="1.0" encoding="utf-8"?>
<p:tagLst xmlns:p="http://schemas.openxmlformats.org/presentationml/2006/main">
  <p:tag name="MH" val="20161028152942"/>
  <p:tag name="MH_LIBRARY" val="GRAPHIC"/>
  <p:tag name="MH_ORDER" val="TextBox 13"/>
</p:tagLst>
</file>

<file path=ppt/tags/tag13.xml><?xml version="1.0" encoding="utf-8"?>
<p:tagLst xmlns:p="http://schemas.openxmlformats.org/presentationml/2006/main">
  <p:tag name="MH" val="20161028152942"/>
  <p:tag name="MH_LIBRARY" val="GRAPHIC"/>
  <p:tag name="MH_ORDER" val="TextBox 14"/>
</p:tagLst>
</file>

<file path=ppt/tags/tag14.xml><?xml version="1.0" encoding="utf-8"?>
<p:tagLst xmlns:p="http://schemas.openxmlformats.org/presentationml/2006/main">
  <p:tag name="MH" val="20161028152942"/>
  <p:tag name="MH_LIBRARY" val="GRAPHIC"/>
  <p:tag name="MH_ORDER" val="Straight Connector 15"/>
</p:tagLst>
</file>

<file path=ppt/tags/tag15.xml><?xml version="1.0" encoding="utf-8"?>
<p:tagLst xmlns:p="http://schemas.openxmlformats.org/presentationml/2006/main">
  <p:tag name="MH" val="20161028152942"/>
  <p:tag name="MH_LIBRARY" val="GRAPHIC"/>
  <p:tag name="MH_ORDER" val="TextBox 13"/>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MH" val="20161028152942"/>
  <p:tag name="MH_LIBRARY" val="GRAPHIC"/>
  <p:tag name="MH_ORDER" val="TextBox 13"/>
</p:tagLst>
</file>

<file path=ppt/tags/tag45.xml><?xml version="1.0" encoding="utf-8"?>
<p:tagLst xmlns:p="http://schemas.openxmlformats.org/presentationml/2006/main">
  <p:tag name="MH" val="20161028152942"/>
  <p:tag name="MH_LIBRARY" val="GRAPHIC"/>
  <p:tag name="MH_ORDER" val="TextBox 14"/>
</p:tagLst>
</file>

<file path=ppt/tags/tag46.xml><?xml version="1.0" encoding="utf-8"?>
<p:tagLst xmlns:p="http://schemas.openxmlformats.org/presentationml/2006/main">
  <p:tag name="MH" val="20161028152942"/>
  <p:tag name="MH_LIBRARY" val="GRAPHIC"/>
  <p:tag name="MH_ORDER" val="Straight Connector 15"/>
</p:tagLst>
</file>

<file path=ppt/tags/tag47.xml><?xml version="1.0" encoding="utf-8"?>
<p:tagLst xmlns:p="http://schemas.openxmlformats.org/presentationml/2006/main">
  <p:tag name="MH" val="20161028152942"/>
  <p:tag name="MH_LIBRARY" val="GRAPHIC"/>
  <p:tag name="MH_ORDER" val="TextBox 13"/>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UNIT_TABLE_BEAUTIFY" val="smartTable{38c7c2b8-283c-4080-86c5-d394af60177d}"/>
  <p:tag name="TABLE_ENDDRAG_ORIGIN_RECT" val="325*146"/>
  <p:tag name="TABLE_ENDDRAG_RECT" val="530*313*325*146"/>
</p:tagLst>
</file>

<file path=ppt/tags/tag56.xml><?xml version="1.0" encoding="utf-8"?>
<p:tagLst xmlns:p="http://schemas.openxmlformats.org/presentationml/2006/main">
  <p:tag name="MH" val="20161028152942"/>
  <p:tag name="MH_LIBRARY" val="GRAPHIC"/>
  <p:tag name="MH_ORDER" val="TextBox 13"/>
</p:tagLst>
</file>

<file path=ppt/tags/tag57.xml><?xml version="1.0" encoding="utf-8"?>
<p:tagLst xmlns:p="http://schemas.openxmlformats.org/presentationml/2006/main">
  <p:tag name="MH" val="20161028152942"/>
  <p:tag name="MH_LIBRARY" val="GRAPHIC"/>
  <p:tag name="MH_ORDER" val="TextBox 14"/>
</p:tagLst>
</file>

<file path=ppt/tags/tag58.xml><?xml version="1.0" encoding="utf-8"?>
<p:tagLst xmlns:p="http://schemas.openxmlformats.org/presentationml/2006/main">
  <p:tag name="MH" val="20161028152942"/>
  <p:tag name="MH_LIBRARY" val="GRAPHIC"/>
  <p:tag name="MH_ORDER" val="Straight Connector 15"/>
</p:tagLst>
</file>

<file path=ppt/tags/tag59.xml><?xml version="1.0" encoding="utf-8"?>
<p:tagLst xmlns:p="http://schemas.openxmlformats.org/presentationml/2006/main">
  <p:tag name="MH" val="20161028152942"/>
  <p:tag name="MH_LIBRARY" val="GRAPHIC"/>
  <p:tag name="MH_ORDER" val="TextBox 13"/>
</p:tagLst>
</file>

<file path=ppt/tags/tag6.xml><?xml version="1.0" encoding="utf-8"?>
<p:tagLst xmlns:p="http://schemas.openxmlformats.org/presentationml/2006/main">
  <p:tag name="MH" val="20160418164542"/>
  <p:tag name="MH_LIBRARY" val="GRAPHIC"/>
  <p:tag name="MH_TYPE" val="SubTitle"/>
  <p:tag name="MH_ORDER"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0418164542"/>
  <p:tag name="MH_LIBRARY" val="GRAPHIC"/>
  <p:tag name="MH_TYPE" val="SubTitle"/>
  <p:tag name="MH_ORDER"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MH" val="20160418164542"/>
  <p:tag name="MH_LIBRARY" val="GRAPHIC"/>
  <p:tag name="MH_TYPE" val="SubTitle"/>
  <p:tag name="MH_ORDER" val="1"/>
</p:tagLst>
</file>

<file path=ppt/tags/tag80.xml><?xml version="1.0" encoding="utf-8"?>
<p:tagLst xmlns:p="http://schemas.openxmlformats.org/presentationml/2006/main">
  <p:tag name="MH" val="20161028152942"/>
  <p:tag name="MH_LIBRARY" val="GRAPHIC"/>
  <p:tag name="MH_ORDER" val="TextBox 13"/>
</p:tagLst>
</file>

<file path=ppt/tags/tag81.xml><?xml version="1.0" encoding="utf-8"?>
<p:tagLst xmlns:p="http://schemas.openxmlformats.org/presentationml/2006/main">
  <p:tag name="MH" val="20161028152942"/>
  <p:tag name="MH_LIBRARY" val="GRAPHIC"/>
  <p:tag name="MH_ORDER" val="TextBox 14"/>
</p:tagLst>
</file>

<file path=ppt/tags/tag82.xml><?xml version="1.0" encoding="utf-8"?>
<p:tagLst xmlns:p="http://schemas.openxmlformats.org/presentationml/2006/main">
  <p:tag name="MH" val="20161028152942"/>
  <p:tag name="MH_LIBRARY" val="GRAPHIC"/>
  <p:tag name="MH_ORDER" val="Straight Connector 15"/>
</p:tagLst>
</file>

<file path=ppt/tags/tag83.xml><?xml version="1.0" encoding="utf-8"?>
<p:tagLst xmlns:p="http://schemas.openxmlformats.org/presentationml/2006/main">
  <p:tag name="MH" val="20161028152942"/>
  <p:tag name="MH_LIBRARY" val="GRAPHIC"/>
  <p:tag name="MH_ORDER" val="TextBox 13"/>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MH" val="20161031110627"/>
  <p:tag name="MH_LIBRARY" val="GRAPHIC"/>
  <p:tag name="MH_TYPE" val="Text"/>
  <p:tag name="MH_ORDER" val="1"/>
</p:tagLst>
</file>

<file path=ppt/tags/tag86.xml><?xml version="1.0" encoding="utf-8"?>
<p:tagLst xmlns:p="http://schemas.openxmlformats.org/presentationml/2006/main">
  <p:tag name="MH" val="20161031110627"/>
  <p:tag name="MH_LIBRARY" val="GRAPHIC"/>
  <p:tag name="MH_TYPE" val="Other"/>
  <p:tag name="MH_ORDER" val="2"/>
</p:tagLst>
</file>

<file path=ppt/tags/tag87.xml><?xml version="1.0" encoding="utf-8"?>
<p:tagLst xmlns:p="http://schemas.openxmlformats.org/presentationml/2006/main">
  <p:tag name="MH" val="20161031110627"/>
  <p:tag name="MH_LIBRARY" val="GRAPHIC"/>
  <p:tag name="MH_TYPE" val="Other"/>
  <p:tag name="MH_ORDER" val="3"/>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MH" val="20160418164542"/>
  <p:tag name="MH_LIBRARY" val="GRAPHIC"/>
  <p:tag name="MH_TYPE" val="SubTitle"/>
  <p:tag name="MH_ORDER"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PP_MARK_KEY" val="5c3ce29f-b84f-4ae2-b3a1-7467817fbd2b"/>
  <p:tag name="COMMONDATA" val="eyJoZGlkIjoiYzkxNzRmZjM3YjY4NTZlNDFhNWRmN2JjNWZhMDlhYjY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94">
      <a:dk1>
        <a:sysClr val="windowText" lastClr="000000"/>
      </a:dk1>
      <a:lt1>
        <a:sysClr val="window" lastClr="FFFFFF"/>
      </a:lt1>
      <a:dk2>
        <a:srgbClr val="1F497D"/>
      </a:dk2>
      <a:lt2>
        <a:srgbClr val="EEECE1"/>
      </a:lt2>
      <a:accent1>
        <a:srgbClr val="3FB2D2"/>
      </a:accent1>
      <a:accent2>
        <a:srgbClr val="92C4B2"/>
      </a:accent2>
      <a:accent3>
        <a:srgbClr val="78A6B6"/>
      </a:accent3>
      <a:accent4>
        <a:srgbClr val="8064A2"/>
      </a:accent4>
      <a:accent5>
        <a:srgbClr val="4BACC6"/>
      </a:accent5>
      <a:accent6>
        <a:srgbClr val="F79646"/>
      </a:accent6>
      <a:hlink>
        <a:srgbClr val="262626"/>
      </a:hlink>
      <a:folHlink>
        <a:srgbClr val="26262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12412</Words>
  <Application>WPS 演示</Application>
  <PresentationFormat>宽屏</PresentationFormat>
  <Paragraphs>589</Paragraphs>
  <Slides>58</Slides>
  <Notes>10</Notes>
  <HiddenSlides>0</HiddenSlides>
  <MMClips>0</MMClips>
  <ScaleCrop>false</ScaleCrop>
  <HeadingPairs>
    <vt:vector size="6" baseType="variant">
      <vt:variant>
        <vt:lpstr>已用的字体</vt:lpstr>
      </vt:variant>
      <vt:variant>
        <vt:i4>25</vt:i4>
      </vt:variant>
      <vt:variant>
        <vt:lpstr>主题</vt:lpstr>
      </vt:variant>
      <vt:variant>
        <vt:i4>3</vt:i4>
      </vt:variant>
      <vt:variant>
        <vt:lpstr>幻灯片标题</vt:lpstr>
      </vt:variant>
      <vt:variant>
        <vt:i4>58</vt:i4>
      </vt:variant>
    </vt:vector>
  </HeadingPairs>
  <TitlesOfParts>
    <vt:vector size="86"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等线</vt:lpstr>
      <vt:lpstr>Calibri</vt:lpstr>
      <vt:lpstr>Arial Unicode MS</vt:lpstr>
      <vt:lpstr>等线 Light</vt:lpstr>
      <vt:lpstr>Calibri Light</vt:lpstr>
      <vt:lpstr>Wingdings 2</vt:lpstr>
      <vt:lpstr>幼圆</vt:lpstr>
      <vt:lpstr>Calibri</vt:lpstr>
      <vt:lpstr>Arial Black</vt:lpstr>
      <vt:lpstr>MingLiU-ExtB</vt:lpstr>
      <vt:lpstr>Verdana</vt:lpstr>
      <vt:lpstr>楷体</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间歇工艺类型（Intermittent process type）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245</cp:revision>
  <dcterms:created xsi:type="dcterms:W3CDTF">2008-09-30T13:12:00Z</dcterms:created>
  <dcterms:modified xsi:type="dcterms:W3CDTF">2023-12-30T11:42:38Z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