
<file path=[Content_Types].xml><?xml version="1.0" encoding="utf-8"?>
<Types xmlns="http://schemas.openxmlformats.org/package/2006/content-types">
  <Default Extension="xml" ContentType="application/xml"/>
  <Default Extension="jpeg" ContentType="image/jpeg"/>
  <Default Extension="JPG" ContentType="image/.jpg"/>
  <Default Extension="emf" ContentType="image/x-emf"/>
  <Default Extension="png" ContentType="image/png"/>
  <Default Extension="wdp" ContentType="image/vnd.ms-photo"/>
  <Default Extension="rels" ContentType="application/vnd.openxmlformats-package.relationships+xml"/>
  <Override PartName="/customXml/itemProps105.xml" ContentType="application/vnd.openxmlformats-officedocument.customXmlProperti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6.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7" r:id="rId4"/>
  </p:sldMasterIdLst>
  <p:notesMasterIdLst>
    <p:notesMasterId r:id="rId6"/>
  </p:notesMasterIdLst>
  <p:handoutMasterIdLst>
    <p:handoutMasterId r:id="rId49"/>
  </p:handoutMasterIdLst>
  <p:sldIdLst>
    <p:sldId id="1567" r:id="rId5"/>
    <p:sldId id="949" r:id="rId7"/>
    <p:sldId id="593" r:id="rId8"/>
    <p:sldId id="594" r:id="rId9"/>
    <p:sldId id="717" r:id="rId10"/>
    <p:sldId id="1637" r:id="rId11"/>
    <p:sldId id="1684" r:id="rId12"/>
    <p:sldId id="1685" r:id="rId13"/>
    <p:sldId id="1640" r:id="rId14"/>
    <p:sldId id="1678" r:id="rId15"/>
    <p:sldId id="1642" r:id="rId16"/>
    <p:sldId id="1756" r:id="rId17"/>
    <p:sldId id="1727" r:id="rId18"/>
    <p:sldId id="1647" r:id="rId19"/>
    <p:sldId id="1648" r:id="rId20"/>
    <p:sldId id="1781" r:id="rId21"/>
    <p:sldId id="1782" r:id="rId22"/>
    <p:sldId id="1577" r:id="rId23"/>
    <p:sldId id="1730" r:id="rId24"/>
    <p:sldId id="1650" r:id="rId25"/>
    <p:sldId id="1783" r:id="rId26"/>
    <p:sldId id="1784" r:id="rId27"/>
    <p:sldId id="1785" r:id="rId28"/>
    <p:sldId id="1673" r:id="rId29"/>
    <p:sldId id="1672" r:id="rId30"/>
    <p:sldId id="1786" r:id="rId31"/>
    <p:sldId id="1787" r:id="rId32"/>
    <p:sldId id="1788" r:id="rId33"/>
    <p:sldId id="1790" r:id="rId34"/>
    <p:sldId id="1791" r:id="rId35"/>
    <p:sldId id="1792" r:id="rId36"/>
    <p:sldId id="1793" r:id="rId37"/>
    <p:sldId id="1795" r:id="rId38"/>
    <p:sldId id="1794" r:id="rId39"/>
    <p:sldId id="1796" r:id="rId40"/>
    <p:sldId id="1797" r:id="rId41"/>
    <p:sldId id="1799" r:id="rId42"/>
    <p:sldId id="1798" r:id="rId43"/>
    <p:sldId id="1565" r:id="rId44"/>
    <p:sldId id="1731" r:id="rId45"/>
    <p:sldId id="1564" r:id="rId46"/>
    <p:sldId id="1563" r:id="rId47"/>
    <p:sldId id="715" r:id="rId48"/>
  </p:sldIdLst>
  <p:sldSz cx="12192000" cy="6858000"/>
  <p:notesSz cx="6858000" cy="9144000"/>
  <p:custDataLst>
    <p:tags r:id="rId5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206685E2-DF9E-40F9-84BD-85A6F2C5BCFC}">
          <p14:sldIdLst>
            <p14:sldId id="1567"/>
            <p14:sldId id="949"/>
            <p14:sldId id="593"/>
            <p14:sldId id="594"/>
            <p14:sldId id="717"/>
            <p14:sldId id="1637"/>
            <p14:sldId id="1684"/>
            <p14:sldId id="1685"/>
            <p14:sldId id="1640"/>
            <p14:sldId id="1678"/>
            <p14:sldId id="1642"/>
            <p14:sldId id="1756"/>
            <p14:sldId id="1727"/>
            <p14:sldId id="1647"/>
            <p14:sldId id="1648"/>
            <p14:sldId id="1781"/>
            <p14:sldId id="1782"/>
            <p14:sldId id="1577"/>
            <p14:sldId id="1730"/>
            <p14:sldId id="1650"/>
            <p14:sldId id="1783"/>
            <p14:sldId id="1784"/>
            <p14:sldId id="1785"/>
            <p14:sldId id="1673"/>
            <p14:sldId id="1672"/>
            <p14:sldId id="1786"/>
            <p14:sldId id="1787"/>
            <p14:sldId id="1788"/>
            <p14:sldId id="1790"/>
            <p14:sldId id="1791"/>
            <p14:sldId id="1792"/>
            <p14:sldId id="1793"/>
            <p14:sldId id="1795"/>
            <p14:sldId id="1794"/>
            <p14:sldId id="1796"/>
            <p14:sldId id="1797"/>
            <p14:sldId id="1799"/>
            <p14:sldId id="1798"/>
            <p14:sldId id="1565"/>
            <p14:sldId id="1731"/>
            <p14:sldId id="1564"/>
            <p14:sldId id="1563"/>
            <p14:sldId id="715"/>
          </p14:sldIdLst>
        </p14:section>
        <p14:section name="无标题节" id="{1F7EE157-D3A2-457F-98F4-4AD68BD35E27}">
          <p14:sldIdLst/>
        </p14:section>
      </p14:sectionLst>
    </p:ext>
    <p:ext uri="{EFAFB233-063F-42B5-8137-9DF3F51BA10A}">
      <p15:sldGuideLst xmlns:p15="http://schemas.microsoft.com/office/powerpoint/2012/main">
        <p15:guide id="1" orient="horz" pos="224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1" clrIdx="0"/>
  <p:cmAuthor id="2" name="作者" initials="A" lastIdx="0" clrIdx="1"/>
  <p:cmAuthor id="3" name="1206988966@qq.com" initials="1" lastIdx="1" clrIdx="2"/>
  <p:cmAuthor id="4" name="Wangzhi gang" initials="W" lastIdx="1" clrIdx="0"/>
  <p:cmAuthor id="5" name="姜伟光" initials="姜" lastIdx="1" clrIdx="0"/>
  <p:cmAuthor id="7" name="Administrator" initials="A" lastIdx="4" clrIdx="3"/>
  <p:cmAuthor id="8" name="宋洁然" initials="宋" lastIdx="2" clrIdx="1"/>
  <p:cmAuthor id="9" name="ming qiu" initials="m" lastIdx="17"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366C1"/>
    <a:srgbClr val="2A8EA2"/>
    <a:srgbClr val="0000FF"/>
    <a:srgbClr val="A3F1FB"/>
    <a:srgbClr val="00FF00"/>
    <a:srgbClr val="CC0000"/>
    <a:srgbClr val="FF9900"/>
    <a:srgbClr val="99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4660" autoAdjust="0"/>
  </p:normalViewPr>
  <p:slideViewPr>
    <p:cSldViewPr showGuides="1">
      <p:cViewPr varScale="1">
        <p:scale>
          <a:sx n="67" d="100"/>
          <a:sy n="67" d="100"/>
        </p:scale>
        <p:origin x="624" y="52"/>
      </p:cViewPr>
      <p:guideLst>
        <p:guide orient="horz" pos="2240"/>
        <p:guide pos="3840"/>
      </p:guideLst>
    </p:cSldViewPr>
  </p:slideViewPr>
  <p:notesTextViewPr>
    <p:cViewPr>
      <p:scale>
        <a:sx n="100" d="100"/>
        <a:sy n="100" d="100"/>
      </p:scale>
      <p:origin x="0" y="0"/>
    </p:cViewPr>
  </p:notesTextViewPr>
  <p:sorterViewPr>
    <p:cViewPr>
      <p:scale>
        <a:sx n="100" d="100"/>
        <a:sy n="100" d="100"/>
      </p:scale>
      <p:origin x="0" y="-11168"/>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6" Type="http://schemas.openxmlformats.org/officeDocument/2006/relationships/tags" Target="tags/tag106.xml"/><Relationship Id="rId55" Type="http://schemas.openxmlformats.org/officeDocument/2006/relationships/customXml" Target="../customXml/item1.xml"/><Relationship Id="rId54" Type="http://schemas.openxmlformats.org/officeDocument/2006/relationships/customXmlProps" Target="../customXml/itemProps105.xml"/><Relationship Id="rId53" Type="http://schemas.openxmlformats.org/officeDocument/2006/relationships/commentAuthors" Target="commentAuthors.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1.xml"/><Relationship Id="rId49" Type="http://schemas.openxmlformats.org/officeDocument/2006/relationships/handoutMaster" Target="handoutMasters/handoutMaster1.xml"/><Relationship Id="rId48" Type="http://schemas.openxmlformats.org/officeDocument/2006/relationships/slide" Target="slides/slide43.xml"/><Relationship Id="rId47" Type="http://schemas.openxmlformats.org/officeDocument/2006/relationships/slide" Target="slides/slide42.xml"/><Relationship Id="rId46" Type="http://schemas.openxmlformats.org/officeDocument/2006/relationships/slide" Target="slides/slide41.xml"/><Relationship Id="rId45" Type="http://schemas.openxmlformats.org/officeDocument/2006/relationships/slide" Target="slides/slide40.xml"/><Relationship Id="rId44" Type="http://schemas.openxmlformats.org/officeDocument/2006/relationships/slide" Target="slides/slide39.xml"/><Relationship Id="rId43" Type="http://schemas.openxmlformats.org/officeDocument/2006/relationships/slide" Target="slides/slide38.xml"/><Relationship Id="rId42" Type="http://schemas.openxmlformats.org/officeDocument/2006/relationships/slide" Target="slides/slide37.xml"/><Relationship Id="rId41" Type="http://schemas.openxmlformats.org/officeDocument/2006/relationships/slide" Target="slides/slide36.xml"/><Relationship Id="rId40" Type="http://schemas.openxmlformats.org/officeDocument/2006/relationships/slide" Target="slides/slide35.xml"/><Relationship Id="rId4" Type="http://schemas.openxmlformats.org/officeDocument/2006/relationships/slideMaster" Target="slideMasters/slideMaster3.xml"/><Relationship Id="rId39" Type="http://schemas.openxmlformats.org/officeDocument/2006/relationships/slide" Target="slides/slide34.xml"/><Relationship Id="rId38" Type="http://schemas.openxmlformats.org/officeDocument/2006/relationships/slide" Target="slides/slide33.xml"/><Relationship Id="rId37" Type="http://schemas.openxmlformats.org/officeDocument/2006/relationships/slide" Target="slides/slide32.xml"/><Relationship Id="rId36" Type="http://schemas.openxmlformats.org/officeDocument/2006/relationships/slide" Target="slides/slide31.xml"/><Relationship Id="rId35" Type="http://schemas.openxmlformats.org/officeDocument/2006/relationships/slide" Target="slides/slide30.xml"/><Relationship Id="rId34" Type="http://schemas.openxmlformats.org/officeDocument/2006/relationships/slide" Target="slides/slide29.xml"/><Relationship Id="rId33" Type="http://schemas.openxmlformats.org/officeDocument/2006/relationships/slide" Target="slides/slide28.xml"/><Relationship Id="rId32" Type="http://schemas.openxmlformats.org/officeDocument/2006/relationships/slide" Target="slides/slide27.xml"/><Relationship Id="rId31" Type="http://schemas.openxmlformats.org/officeDocument/2006/relationships/slide" Target="slides/slide26.xml"/><Relationship Id="rId30" Type="http://schemas.openxmlformats.org/officeDocument/2006/relationships/slide" Target="slides/slide25.xml"/><Relationship Id="rId3" Type="http://schemas.openxmlformats.org/officeDocument/2006/relationships/slideMaster" Target="slideMasters/slideMaster2.xml"/><Relationship Id="rId29" Type="http://schemas.openxmlformats.org/officeDocument/2006/relationships/slide" Target="slides/slide24.xml"/><Relationship Id="rId28" Type="http://schemas.openxmlformats.org/officeDocument/2006/relationships/slide" Target="slides/slide23.xml"/><Relationship Id="rId27" Type="http://schemas.openxmlformats.org/officeDocument/2006/relationships/slide" Target="slides/slide22.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4336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eaLnBrk="1" hangingPunct="1">
              <a:defRPr sz="1200"/>
            </a:lvl1pPr>
          </a:lstStyle>
          <a:p>
            <a:pPr>
              <a:defRPr/>
            </a:pPr>
            <a:endParaRPr lang="en-US" altLang="zh-CN"/>
          </a:p>
        </p:txBody>
      </p:sp>
      <p:sp>
        <p:nvSpPr>
          <p:cNvPr id="143363"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eaLnBrk="1" hangingPunct="1">
              <a:defRPr sz="1200"/>
            </a:lvl1pPr>
          </a:lstStyle>
          <a:p>
            <a:pPr>
              <a:defRPr/>
            </a:pPr>
            <a:endParaRPr lang="en-US" altLang="zh-CN"/>
          </a:p>
        </p:txBody>
      </p:sp>
      <p:sp>
        <p:nvSpPr>
          <p:cNvPr id="143364"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eaLnBrk="1" hangingPunct="1">
              <a:defRPr sz="1200"/>
            </a:lvl1pPr>
          </a:lstStyle>
          <a:p>
            <a:pPr>
              <a:defRPr/>
            </a:pPr>
            <a:endParaRPr lang="en-US" altLang="zh-CN"/>
          </a:p>
        </p:txBody>
      </p:sp>
      <p:sp>
        <p:nvSpPr>
          <p:cNvPr id="143365"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eaLnBrk="1" hangingPunct="1">
              <a:defRPr sz="1200"/>
            </a:lvl1pPr>
          </a:lstStyle>
          <a:p>
            <a:pPr>
              <a:defRPr/>
            </a:pPr>
            <a:fld id="{F006FEE1-E02D-4032-9B0D-21CD347ED54B}"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hangingPunct="1">
              <a:defRPr sz="1200" noProof="1"/>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hangingPunct="1">
              <a:defRPr sz="1200" noProof="1"/>
            </a:lvl1pPr>
          </a:lstStyle>
          <a:p>
            <a:pPr>
              <a:defRPr/>
            </a:pPr>
            <a:fld id="{CF548250-2C00-4192-9656-E5958F37E5BE}" type="datetimeFigureOut">
              <a:rPr lang="zh-CN" altLang="en-US"/>
            </a:fld>
            <a:endParaRPr lang="zh-CN" altLang="en-US"/>
          </a:p>
        </p:txBody>
      </p:sp>
      <p:sp>
        <p:nvSpPr>
          <p:cNvPr id="17412"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20485"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noProof="0"/>
              <a:t>单击此处编辑母版文本样式</a:t>
            </a:r>
            <a:endParaRPr lang="zh-CN" altLang="en-US" noProof="0"/>
          </a:p>
          <a:p>
            <a:pPr lvl="1"/>
            <a:r>
              <a:rPr lang="zh-CN" altLang="en-US" noProof="0"/>
              <a:t>第二级</a:t>
            </a:r>
            <a:endParaRPr lang="zh-CN" altLang="en-US" noProof="0"/>
          </a:p>
          <a:p>
            <a:pPr lvl="2"/>
            <a:r>
              <a:rPr lang="zh-CN" altLang="en-US" noProof="0"/>
              <a:t>第三级</a:t>
            </a:r>
            <a:endParaRPr lang="zh-CN" altLang="en-US" noProof="0"/>
          </a:p>
          <a:p>
            <a:pPr lvl="3"/>
            <a:r>
              <a:rPr lang="zh-CN" altLang="en-US" noProof="0"/>
              <a:t>第四级</a:t>
            </a:r>
            <a:endParaRPr lang="zh-CN" altLang="en-US" noProof="0"/>
          </a:p>
          <a:p>
            <a:pPr lvl="4"/>
            <a:r>
              <a:rPr lang="zh-CN" altLang="en-US" noProof="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hangingPunct="1">
              <a:defRPr sz="1200" noProof="1"/>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hangingPunct="1">
              <a:defRPr sz="1200" noProof="1"/>
            </a:lvl1pPr>
          </a:lstStyle>
          <a:p>
            <a:pPr>
              <a:defRPr/>
            </a:pPr>
            <a:fld id="{8B08C6A9-AC7D-4FE1-95D1-452E5E03D3D8}"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FA927EC-E87B-43F4-BA15-B760CB123B1B}"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a:xfrm>
            <a:off x="685800" y="1143000"/>
            <a:ext cx="5486400" cy="3086100"/>
          </a:xfrm>
        </p:spPr>
      </p:sp>
      <p:sp>
        <p:nvSpPr>
          <p:cNvPr id="24579" name="备注占位符 2"/>
          <p:cNvSpPr>
            <a:spLocks noGrp="1"/>
          </p:cNvSpPr>
          <p:nvPr>
            <p:ph type="body" idx="1"/>
          </p:nvPr>
        </p:nvSpPr>
        <p:spPr>
          <a:noFill/>
        </p:spPr>
        <p:txBody>
          <a:bodyPr/>
          <a:lstStyle/>
          <a:p>
            <a:endParaRPr lang="zh-CN" altLang="en-US"/>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92A80572-D0D2-4559-99BC-9819F85E6515}" type="slidenum">
              <a:rPr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a:xfrm>
            <a:off x="685800" y="1143000"/>
            <a:ext cx="5486400" cy="3086100"/>
          </a:xfrm>
        </p:spPr>
      </p:sp>
      <p:sp>
        <p:nvSpPr>
          <p:cNvPr id="26627" name="备注占位符 2"/>
          <p:cNvSpPr>
            <a:spLocks noGrp="1"/>
          </p:cNvSpPr>
          <p:nvPr>
            <p:ph type="body" idx="1"/>
          </p:nvPr>
        </p:nvSpPr>
        <p:spPr>
          <a:noFill/>
        </p:spPr>
        <p:txBody>
          <a:bodyPr/>
          <a:lstStyle/>
          <a:p>
            <a:endParaRPr lang="zh-CN" altLang="en-US"/>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fld id="{21F7694E-18E7-4631-B82B-9A2A1AD9F1B4}" type="slidenum">
              <a:rPr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7522" name="幻灯片图像占位符 1"/>
          <p:cNvSpPr>
            <a:spLocks noGrp="1" noRot="1" noChangeAspect="1" noChangeArrowheads="1"/>
          </p:cNvSpPr>
          <p:nvPr>
            <p:ph type="sldImg" idx="4294967295"/>
          </p:nvPr>
        </p:nvSpPr>
        <p:spPr>
          <a:xfrm>
            <a:off x="4046538" y="260350"/>
            <a:ext cx="1146175" cy="646113"/>
          </a:xfrm>
        </p:spPr>
      </p:sp>
      <p:sp>
        <p:nvSpPr>
          <p:cNvPr id="107523"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cs typeface="Arial" panose="020B0604020202020204" pitchFamily="34" charset="0"/>
              </a:rPr>
              <a:t>使用方法：</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更改文字</a:t>
            </a:r>
            <a:r>
              <a:rPr lang="en-US" altLang="zh-CN"/>
              <a:t>】</a:t>
            </a:r>
            <a:r>
              <a:rPr lang="zh-CN" altLang="en-US">
                <a:ea typeface="宋体" panose="02010600030101010101" pitchFamily="2" charset="-122"/>
                <a:cs typeface="Arial" panose="020B0604020202020204" pitchFamily="34" charset="0"/>
              </a:rPr>
              <a:t>：将标题框及正文框中的文字可直接改为您所需文字</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绘图工具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填充</a:t>
            </a:r>
            <a:r>
              <a:rPr lang="en-US" altLang="zh-CN"/>
              <a:t>》</a:t>
            </a:r>
            <a:r>
              <a:rPr lang="zh-CN" altLang="en-US">
                <a:ea typeface="宋体" panose="02010600030101010101" pitchFamily="2" charset="-122"/>
                <a:cs typeface="Arial" panose="020B0604020202020204" pitchFamily="34" charset="0"/>
              </a:rPr>
              <a:t>图片</a:t>
            </a:r>
            <a:r>
              <a:rPr lang="en-US" altLang="zh-CN"/>
              <a:t>》</a:t>
            </a:r>
            <a:r>
              <a:rPr lang="zh-CN" altLang="en-US">
                <a:ea typeface="宋体" panose="02010600030101010101" pitchFamily="2" charset="-122"/>
                <a:cs typeface="Arial" panose="020B0604020202020204" pitchFamily="34" charset="0"/>
              </a:rPr>
              <a:t>选择您需要展示的图片</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增加减少图片</a:t>
            </a:r>
            <a:r>
              <a:rPr lang="en-US" altLang="zh-CN"/>
              <a:t>】</a:t>
            </a:r>
            <a:r>
              <a:rPr lang="zh-CN" altLang="en-US">
                <a:ea typeface="宋体" panose="02010600030101010101" pitchFamily="2" charset="-122"/>
                <a:cs typeface="Arial" panose="020B0604020202020204" pitchFamily="34" charset="0"/>
              </a:rPr>
              <a:t>：直接复制粘贴图片来增加图片数，复制后更改方法见</a:t>
            </a:r>
            <a:r>
              <a:rPr lang="en-US" altLang="zh-CN"/>
              <a:t>【</a:t>
            </a:r>
            <a:r>
              <a:rPr lang="zh-CN" altLang="en-US">
                <a:ea typeface="宋体" panose="02010600030101010101" pitchFamily="2" charset="-122"/>
                <a:cs typeface="Arial" panose="020B0604020202020204" pitchFamily="34" charset="0"/>
              </a:rPr>
              <a:t>更改图片</a:t>
            </a:r>
            <a:r>
              <a:rPr lang="en-US" altLang="zh-CN"/>
              <a:t>】</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更改图片色彩</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图片工具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色彩（重新着色）</a:t>
            </a:r>
            <a:r>
              <a:rPr lang="en-US" altLang="zh-CN"/>
              <a:t>》</a:t>
            </a:r>
            <a:r>
              <a:rPr lang="zh-CN" altLang="en-US">
                <a:ea typeface="宋体" panose="02010600030101010101" pitchFamily="2" charset="-122"/>
                <a:cs typeface="Arial" panose="020B0604020202020204" pitchFamily="34" charset="0"/>
              </a:rPr>
              <a:t>选择您喜欢的色彩</a:t>
            </a:r>
            <a:br>
              <a:rPr lang="zh-CN" altLang="en-US">
                <a:ea typeface="宋体" panose="02010600030101010101" pitchFamily="2" charset="-122"/>
                <a:cs typeface="Arial" panose="020B0604020202020204" pitchFamily="34" charset="0"/>
              </a:rPr>
            </a:br>
            <a:r>
              <a:rPr lang="zh-CN" altLang="en-US">
                <a:ea typeface="宋体" panose="02010600030101010101" pitchFamily="2" charset="-122"/>
                <a:cs typeface="Arial" panose="020B0604020202020204" pitchFamily="34" charset="0"/>
              </a:rPr>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7522" name="幻灯片图像占位符 1"/>
          <p:cNvSpPr>
            <a:spLocks noGrp="1" noRot="1" noChangeAspect="1" noChangeArrowheads="1"/>
          </p:cNvSpPr>
          <p:nvPr>
            <p:ph type="sldImg" idx="4294967295"/>
          </p:nvPr>
        </p:nvSpPr>
        <p:spPr>
          <a:xfrm>
            <a:off x="4046538" y="260350"/>
            <a:ext cx="1146175" cy="646113"/>
          </a:xfrm>
        </p:spPr>
      </p:sp>
      <p:sp>
        <p:nvSpPr>
          <p:cNvPr id="107523"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cs typeface="Arial" panose="020B0604020202020204" pitchFamily="34" charset="0"/>
              </a:rPr>
              <a:t>使用方法：</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更改文字</a:t>
            </a:r>
            <a:r>
              <a:rPr lang="en-US" altLang="zh-CN"/>
              <a:t>】</a:t>
            </a:r>
            <a:r>
              <a:rPr lang="zh-CN" altLang="en-US">
                <a:ea typeface="宋体" panose="02010600030101010101" pitchFamily="2" charset="-122"/>
                <a:cs typeface="Arial" panose="020B0604020202020204" pitchFamily="34" charset="0"/>
              </a:rPr>
              <a:t>：将标题框及正文框中的文字可直接改为您所需文字</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绘图工具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填充</a:t>
            </a:r>
            <a:r>
              <a:rPr lang="en-US" altLang="zh-CN"/>
              <a:t>》</a:t>
            </a:r>
            <a:r>
              <a:rPr lang="zh-CN" altLang="en-US">
                <a:ea typeface="宋体" panose="02010600030101010101" pitchFamily="2" charset="-122"/>
                <a:cs typeface="Arial" panose="020B0604020202020204" pitchFamily="34" charset="0"/>
              </a:rPr>
              <a:t>图片</a:t>
            </a:r>
            <a:r>
              <a:rPr lang="en-US" altLang="zh-CN"/>
              <a:t>》</a:t>
            </a:r>
            <a:r>
              <a:rPr lang="zh-CN" altLang="en-US">
                <a:ea typeface="宋体" panose="02010600030101010101" pitchFamily="2" charset="-122"/>
                <a:cs typeface="Arial" panose="020B0604020202020204" pitchFamily="34" charset="0"/>
              </a:rPr>
              <a:t>选择您需要展示的图片</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增加减少图片</a:t>
            </a:r>
            <a:r>
              <a:rPr lang="en-US" altLang="zh-CN"/>
              <a:t>】</a:t>
            </a:r>
            <a:r>
              <a:rPr lang="zh-CN" altLang="en-US">
                <a:ea typeface="宋体" panose="02010600030101010101" pitchFamily="2" charset="-122"/>
                <a:cs typeface="Arial" panose="020B0604020202020204" pitchFamily="34" charset="0"/>
              </a:rPr>
              <a:t>：直接复制粘贴图片来增加图片数，复制后更改方法见</a:t>
            </a:r>
            <a:r>
              <a:rPr lang="en-US" altLang="zh-CN"/>
              <a:t>【</a:t>
            </a:r>
            <a:r>
              <a:rPr lang="zh-CN" altLang="en-US">
                <a:ea typeface="宋体" panose="02010600030101010101" pitchFamily="2" charset="-122"/>
                <a:cs typeface="Arial" panose="020B0604020202020204" pitchFamily="34" charset="0"/>
              </a:rPr>
              <a:t>更改图片</a:t>
            </a:r>
            <a:r>
              <a:rPr lang="en-US" altLang="zh-CN"/>
              <a:t>】</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更改图片色彩</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图片工具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色彩（重新着色）</a:t>
            </a:r>
            <a:r>
              <a:rPr lang="en-US" altLang="zh-CN"/>
              <a:t>》</a:t>
            </a:r>
            <a:r>
              <a:rPr lang="zh-CN" altLang="en-US">
                <a:ea typeface="宋体" panose="02010600030101010101" pitchFamily="2" charset="-122"/>
                <a:cs typeface="Arial" panose="020B0604020202020204" pitchFamily="34" charset="0"/>
              </a:rPr>
              <a:t>选择您喜欢的色彩</a:t>
            </a:r>
            <a:br>
              <a:rPr lang="zh-CN" altLang="en-US">
                <a:ea typeface="宋体" panose="02010600030101010101" pitchFamily="2" charset="-122"/>
                <a:cs typeface="Arial" panose="020B0604020202020204" pitchFamily="34" charset="0"/>
              </a:rPr>
            </a:br>
            <a:r>
              <a:rPr lang="zh-CN" altLang="en-US">
                <a:ea typeface="宋体" panose="02010600030101010101" pitchFamily="2" charset="-122"/>
                <a:cs typeface="Arial" panose="020B0604020202020204" pitchFamily="34" charset="0"/>
              </a:rPr>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107522" name="幻灯片图像占位符 1"/>
          <p:cNvSpPr>
            <a:spLocks noGrp="1" noRot="1" noChangeAspect="1" noChangeArrowheads="1"/>
          </p:cNvSpPr>
          <p:nvPr>
            <p:ph type="sldImg" idx="4294967295"/>
          </p:nvPr>
        </p:nvSpPr>
        <p:spPr>
          <a:xfrm>
            <a:off x="4046538" y="260350"/>
            <a:ext cx="1146175" cy="646113"/>
          </a:xfrm>
        </p:spPr>
      </p:sp>
      <p:sp>
        <p:nvSpPr>
          <p:cNvPr id="107523" name="备注占位符 2"/>
          <p:cNvSpPr>
            <a:spLocks noGrp="1" noRot="1" noChangeAspect="1" noChangeArrowheads="1"/>
          </p:cNvSpPr>
          <p:nvPr>
            <p:ph type="body" idx="4294967295"/>
          </p:nvPr>
        </p:nvSpPr>
        <p:spPr bwMode="auto">
          <a:xfrm>
            <a:off x="457200" y="1600200"/>
            <a:ext cx="8229600" cy="4525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ea typeface="宋体" panose="02010600030101010101" pitchFamily="2" charset="-122"/>
                <a:cs typeface="Arial" panose="020B0604020202020204" pitchFamily="34" charset="0"/>
              </a:rPr>
              <a:t>使用方法：</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更改文字</a:t>
            </a:r>
            <a:r>
              <a:rPr lang="en-US" altLang="zh-CN"/>
              <a:t>】</a:t>
            </a:r>
            <a:r>
              <a:rPr lang="zh-CN" altLang="en-US">
                <a:ea typeface="宋体" panose="02010600030101010101" pitchFamily="2" charset="-122"/>
                <a:cs typeface="Arial" panose="020B0604020202020204" pitchFamily="34" charset="0"/>
              </a:rPr>
              <a:t>：将标题框及正文框中的文字可直接改为您所需文字</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绘图工具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填充</a:t>
            </a:r>
            <a:r>
              <a:rPr lang="en-US" altLang="zh-CN"/>
              <a:t>》</a:t>
            </a:r>
            <a:r>
              <a:rPr lang="zh-CN" altLang="en-US">
                <a:ea typeface="宋体" panose="02010600030101010101" pitchFamily="2" charset="-122"/>
                <a:cs typeface="Arial" panose="020B0604020202020204" pitchFamily="34" charset="0"/>
              </a:rPr>
              <a:t>图片</a:t>
            </a:r>
            <a:r>
              <a:rPr lang="en-US" altLang="zh-CN"/>
              <a:t>》</a:t>
            </a:r>
            <a:r>
              <a:rPr lang="zh-CN" altLang="en-US">
                <a:ea typeface="宋体" panose="02010600030101010101" pitchFamily="2" charset="-122"/>
                <a:cs typeface="Arial" panose="020B0604020202020204" pitchFamily="34" charset="0"/>
              </a:rPr>
              <a:t>选择您需要展示的图片</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增加减少图片</a:t>
            </a:r>
            <a:r>
              <a:rPr lang="en-US" altLang="zh-CN"/>
              <a:t>】</a:t>
            </a:r>
            <a:r>
              <a:rPr lang="zh-CN" altLang="en-US">
                <a:ea typeface="宋体" panose="02010600030101010101" pitchFamily="2" charset="-122"/>
                <a:cs typeface="Arial" panose="020B0604020202020204" pitchFamily="34" charset="0"/>
              </a:rPr>
              <a:t>：直接复制粘贴图片来增加图片数，复制后更改方法见</a:t>
            </a:r>
            <a:r>
              <a:rPr lang="en-US" altLang="zh-CN"/>
              <a:t>【</a:t>
            </a:r>
            <a:r>
              <a:rPr lang="zh-CN" altLang="en-US">
                <a:ea typeface="宋体" panose="02010600030101010101" pitchFamily="2" charset="-122"/>
                <a:cs typeface="Arial" panose="020B0604020202020204" pitchFamily="34" charset="0"/>
              </a:rPr>
              <a:t>更改图片</a:t>
            </a:r>
            <a:r>
              <a:rPr lang="en-US" altLang="zh-CN"/>
              <a:t>】</a:t>
            </a:r>
            <a:br>
              <a:rPr lang="zh-CN" altLang="en-US">
                <a:ea typeface="宋体" panose="02010600030101010101" pitchFamily="2" charset="-122"/>
                <a:cs typeface="Arial" panose="020B0604020202020204" pitchFamily="34" charset="0"/>
              </a:rPr>
            </a:br>
            <a:r>
              <a:rPr lang="en-US" altLang="zh-CN"/>
              <a:t>【</a:t>
            </a:r>
            <a:r>
              <a:rPr lang="zh-CN" altLang="en-US">
                <a:ea typeface="宋体" panose="02010600030101010101" pitchFamily="2" charset="-122"/>
                <a:cs typeface="Arial" panose="020B0604020202020204" pitchFamily="34" charset="0"/>
              </a:rPr>
              <a:t>更改图片色彩</a:t>
            </a:r>
            <a:r>
              <a:rPr lang="en-US" altLang="zh-CN"/>
              <a:t>】</a:t>
            </a:r>
            <a:r>
              <a:rPr lang="zh-CN" altLang="en-US">
                <a:ea typeface="宋体" panose="02010600030101010101" pitchFamily="2" charset="-122"/>
                <a:cs typeface="Arial" panose="020B0604020202020204" pitchFamily="34" charset="0"/>
              </a:rPr>
              <a:t>：点中图片</a:t>
            </a:r>
            <a:r>
              <a:rPr lang="en-US" altLang="zh-CN"/>
              <a:t>》</a:t>
            </a:r>
            <a:r>
              <a:rPr lang="zh-CN" altLang="en-US">
                <a:ea typeface="宋体" panose="02010600030101010101" pitchFamily="2" charset="-122"/>
                <a:cs typeface="Arial" panose="020B0604020202020204" pitchFamily="34" charset="0"/>
              </a:rPr>
              <a:t>图片工具</a:t>
            </a:r>
            <a:r>
              <a:rPr lang="en-US" altLang="zh-CN"/>
              <a:t>》</a:t>
            </a:r>
            <a:r>
              <a:rPr lang="zh-CN" altLang="en-US">
                <a:ea typeface="宋体" panose="02010600030101010101" pitchFamily="2" charset="-122"/>
                <a:cs typeface="Arial" panose="020B0604020202020204" pitchFamily="34" charset="0"/>
              </a:rPr>
              <a:t>格式</a:t>
            </a:r>
            <a:r>
              <a:rPr lang="en-US" altLang="zh-CN"/>
              <a:t>》</a:t>
            </a:r>
            <a:r>
              <a:rPr lang="zh-CN" altLang="en-US">
                <a:ea typeface="宋体" panose="02010600030101010101" pitchFamily="2" charset="-122"/>
                <a:cs typeface="Arial" panose="020B0604020202020204" pitchFamily="34" charset="0"/>
              </a:rPr>
              <a:t>色彩（重新着色）</a:t>
            </a:r>
            <a:r>
              <a:rPr lang="en-US" altLang="zh-CN"/>
              <a:t>》</a:t>
            </a:r>
            <a:r>
              <a:rPr lang="zh-CN" altLang="en-US">
                <a:ea typeface="宋体" panose="02010600030101010101" pitchFamily="2" charset="-122"/>
                <a:cs typeface="Arial" panose="020B0604020202020204" pitchFamily="34" charset="0"/>
              </a:rPr>
              <a:t>选择您喜欢的色彩</a:t>
            </a:r>
            <a:br>
              <a:rPr lang="zh-CN" altLang="en-US">
                <a:ea typeface="宋体" panose="02010600030101010101" pitchFamily="2" charset="-122"/>
                <a:cs typeface="Arial" panose="020B0604020202020204" pitchFamily="34" charset="0"/>
              </a:rPr>
            </a:br>
            <a:r>
              <a:rPr lang="zh-CN" altLang="en-US">
                <a:ea typeface="宋体" panose="02010600030101010101" pitchFamily="2" charset="-122"/>
                <a:cs typeface="Arial" panose="020B0604020202020204" pitchFamily="34" charset="0"/>
              </a:rPr>
              <a:t>下载更多模板、视频教程：</a:t>
            </a:r>
            <a:r>
              <a:rPr lang="en-US" altLang="zh-CN"/>
              <a:t>http://www.mysoeasy.com</a:t>
            </a:r>
            <a:endParaRPr lang="en-US" altLang="zh-CN"/>
          </a:p>
        </p:txBody>
      </p:sp>
    </p:spTree>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1088390" rtl="0" eaLnBrk="1" fontAlgn="auto" latinLnBrk="0" hangingPunct="1">
              <a:lnSpc>
                <a:spcPct val="100000"/>
              </a:lnSpc>
              <a:spcBef>
                <a:spcPts val="0"/>
              </a:spcBef>
              <a:spcAft>
                <a:spcPts val="0"/>
              </a:spcAft>
              <a:buClrTx/>
              <a:buSzTx/>
              <a:buFontTx/>
              <a:buNone/>
              <a:defRPr/>
            </a:pPr>
            <a:fld id="{1FA927EC-E87B-43F4-BA15-B760CB123B1B}"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2.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slide" Target="../slides/slide1.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tags" Target="../tags/tag6.xml"/><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tags" Target="../tags/tag7.xml"/><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tags" Target="../tags/tag8.xml"/><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tags" Target="../tags/tag9.xml"/><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tags" Target="../tags/tag10.xml"/><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6" name="日期占位符 1"/>
          <p:cNvSpPr>
            <a:spLocks noGrp="1"/>
          </p:cNvSpPr>
          <p:nvPr>
            <p:ph type="dt" sz="half" idx="10"/>
          </p:nvPr>
        </p:nvSpPr>
        <p:spPr/>
        <p:txBody>
          <a:bodyPr/>
          <a:lstStyle>
            <a:lvl1pPr>
              <a:defRPr/>
            </a:lvl1pPr>
          </a:lstStyle>
          <a:p>
            <a:pPr>
              <a:defRPr/>
            </a:pPr>
            <a:endParaRPr lang="zh-CN" altLang="en-US"/>
          </a:p>
        </p:txBody>
      </p:sp>
      <p:sp>
        <p:nvSpPr>
          <p:cNvPr id="8" name="灯片编号占位符 3"/>
          <p:cNvSpPr>
            <a:spLocks noGrp="1"/>
          </p:cNvSpPr>
          <p:nvPr>
            <p:ph type="sldNum" sz="quarter" idx="12"/>
          </p:nvPr>
        </p:nvSpPr>
        <p:spPr/>
        <p:txBody>
          <a:bodyPr/>
          <a:lstStyle>
            <a:lvl1pPr>
              <a:defRPr/>
            </a:lvl1pPr>
          </a:lstStyle>
          <a:p>
            <a:pPr>
              <a:defRPr/>
            </a:pPr>
            <a:fld id="{4DB808D4-1373-4CA6-8E46-7B9C3B8E8EBA}" type="slidenum">
              <a:rPr lang="zh-CN" altLang="en-US"/>
            </a:fld>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609600" y="6245225"/>
            <a:ext cx="2844800" cy="476250"/>
          </a:xfrm>
        </p:spPr>
        <p:txBody>
          <a:bodyPr/>
          <a:lstStyle>
            <a:lvl1pPr>
              <a:defRPr/>
            </a:lvl1pPr>
          </a:lstStyle>
          <a:p>
            <a:endParaRPr lang="en-US" altLang="zh-CN"/>
          </a:p>
        </p:txBody>
      </p:sp>
      <p:sp>
        <p:nvSpPr>
          <p:cNvPr id="5" name="灯片编号占位符 4"/>
          <p:cNvSpPr>
            <a:spLocks noGrp="1"/>
          </p:cNvSpPr>
          <p:nvPr>
            <p:ph type="sldNum" sz="quarter" idx="12"/>
          </p:nvPr>
        </p:nvSpPr>
        <p:spPr>
          <a:xfrm>
            <a:off x="8737600" y="6245225"/>
            <a:ext cx="2844800" cy="476250"/>
          </a:xfrm>
        </p:spPr>
        <p:txBody>
          <a:bodyPr/>
          <a:lstStyle>
            <a:lvl1pPr>
              <a:defRPr/>
            </a:lvl1pPr>
          </a:lstStyle>
          <a:p>
            <a:fld id="{4A3F606D-703A-4D63-A690-CF224A5ACE2E}" type="slidenum">
              <a:rPr lang="en-US" altLang="zh-CN"/>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训练">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18557" y="3771014"/>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16849" y="4684691"/>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职业素养</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6796" y="5529249"/>
            <a:ext cx="1208615" cy="671732"/>
            <a:chOff x="3862958" y="5302002"/>
            <a:chExt cx="1208458" cy="671888"/>
          </a:xfrm>
        </p:grpSpPr>
        <p:sp>
          <p:nvSpPr>
            <p:cNvPr id="35" name="文本框 38">
              <a:hlinkClick r:id="" action="ppaction://noaction"/>
            </p:cNvPr>
            <p:cNvSpPr>
              <a:spLocks noChangeArrowheads="1"/>
            </p:cNvSpPr>
            <p:nvPr/>
          </p:nvSpPr>
          <p:spPr bwMode="auto">
            <a:xfrm>
              <a:off x="3862958" y="5666113"/>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16539" y="3876627"/>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dirty="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latin typeface="Arial" panose="020B0604020202020204" pitchFamily="34" charset="0"/>
              </a:rPr>
            </a:fld>
            <a:endParaRPr lang="zh-CN" altLang="en-US"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表格占位符 2"/>
          <p:cNvSpPr>
            <a:spLocks noGrp="1"/>
          </p:cNvSpPr>
          <p:nvPr>
            <p:ph type="tbl" idx="1"/>
          </p:nvPr>
        </p:nvSpPr>
        <p:spPr/>
        <p:txBody>
          <a:bodyPr/>
          <a:lstStyle/>
          <a:p>
            <a:endParaRPr lang="zh-CN" altLang="en-US"/>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59102" y="304786"/>
            <a:ext cx="7822996" cy="685768"/>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609585"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97439" y="1295340"/>
            <a:ext cx="5384660" cy="4830539"/>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Rectangle 9"/>
          <p:cNvSpPr>
            <a:spLocks noGrp="1" noChangeArrowheads="1"/>
          </p:cNvSpPr>
          <p:nvPr>
            <p:ph type="dt" sz="half" idx="11"/>
          </p:nvPr>
        </p:nvSpPr>
        <p:spPr/>
        <p:txBody>
          <a:bodyPr/>
          <a:lstStyle>
            <a:lvl1pPr>
              <a:defRPr/>
            </a:lvl1pPr>
          </a:lstStyle>
          <a:p>
            <a:pPr>
              <a:defRPr/>
            </a:pPr>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8808"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2930"/>
            <a:chOff x="-351733" y="3321313"/>
            <a:chExt cx="1208972" cy="683088"/>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3821" y="2953470"/>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187625" y="3014563"/>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04303" y="4708883"/>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6866"/>
            <a:chOff x="3881593" y="5824558"/>
            <a:chExt cx="1208458" cy="697027"/>
          </a:xfrm>
        </p:grpSpPr>
        <p:sp>
          <p:nvSpPr>
            <p:cNvPr id="35" name="文本框 38">
              <a:hlinkClick r:id="rId2" action="ppaction://hlinksldjump"/>
            </p:cNvPr>
            <p:cNvSpPr>
              <a:spLocks noChangeArrowheads="1"/>
            </p:cNvSpPr>
            <p:nvPr/>
          </p:nvSpPr>
          <p:spPr bwMode="auto">
            <a:xfrm>
              <a:off x="3881593" y="6213808"/>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99533" y="5773298"/>
            <a:ext cx="1208509" cy="758522"/>
            <a:chOff x="5507847" y="4545945"/>
            <a:chExt cx="1208352" cy="1074246"/>
          </a:xfrm>
        </p:grpSpPr>
        <p:sp>
          <p:nvSpPr>
            <p:cNvPr id="29" name="文本框 38">
              <a:hlinkClick r:id="" action="ppaction://noaction"/>
            </p:cNvPr>
            <p:cNvSpPr>
              <a:spLocks noChangeArrowheads="1"/>
            </p:cNvSpPr>
            <p:nvPr/>
          </p:nvSpPr>
          <p:spPr bwMode="auto">
            <a:xfrm>
              <a:off x="5507847" y="5184407"/>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rId2" action="ppaction://hlinksldjump"/>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3"/>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4500"/>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a:t>单击此处编辑母版副标题样式</a:t>
            </a:r>
            <a:endParaRPr lang="zh-CN" altLang="en-US" noProof="1"/>
          </a:p>
        </p:txBody>
      </p:sp>
      <p:sp>
        <p:nvSpPr>
          <p:cNvPr id="4" name="日期占位符 3"/>
          <p:cNvSpPr>
            <a:spLocks noGrp="1"/>
          </p:cNvSpPr>
          <p:nvPr>
            <p:ph type="dt" sz="half" idx="10"/>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A9AC57-B496-42B2-95A0-CFBE20E3BF2C}" type="slidenum">
              <a:rPr lang="zh-CN" altLang="en-US"/>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latin typeface="Times New Roman" panose="02020603050405020304" pitchFamily="18"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latin typeface="Times New Roman" panose="02020603050405020304" pitchFamily="18"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dgm" preserve="1">
  <p:cSld name="标题和图示或组织结构图">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SmartArt 占位符 2"/>
          <p:cNvSpPr>
            <a:spLocks noGrp="1"/>
          </p:cNvSpPr>
          <p:nvPr>
            <p:ph type="pic" idx="1"/>
          </p:nvPr>
        </p:nvSpPr>
        <p:spPr/>
        <p:txBody>
          <a:bodyPr/>
          <a:lstStyle/>
          <a:p>
            <a:endParaRPr lang="zh-CN" altLang="en-US"/>
          </a:p>
        </p:txBody>
      </p:sp>
      <p:sp>
        <p:nvSpPr>
          <p:cNvPr id="4" name="日期占位符 3"/>
          <p:cNvSpPr>
            <a:spLocks noGrp="1"/>
          </p:cNvSpPr>
          <p:nvPr>
            <p:ph type="dt" sz="half" idx="10"/>
          </p:nvPr>
        </p:nvSpPr>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5" name="页脚占位符 4"/>
          <p:cNvSpPr>
            <a:spLocks noGrp="1"/>
          </p:cNvSpPr>
          <p:nvPr>
            <p:ph type="ftr" sz="quarter" idx="11"/>
          </p:nvPr>
        </p:nvSpPr>
        <p:spPr>
          <a:xfrm>
            <a:off x="4165601" y="6356350"/>
            <a:ext cx="3860800" cy="365125"/>
          </a:xfrm>
          <a:prstGeom prst="rect">
            <a:avLst/>
          </a:prstGeom>
        </p:spPr>
        <p:txBody>
          <a:bodyPr/>
          <a:lstStyle/>
          <a:p>
            <a:pPr lvl="0"/>
            <a:endParaRPr lang="zh-CN" altLang="en-US" dirty="0">
              <a:effectLst>
                <a:outerShdw blurRad="38100" dist="38100" dir="2700000">
                  <a:srgbClr val="C0C0C0"/>
                </a:outerShdw>
              </a:effectLst>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effectLst>
                  <a:outerShdw blurRad="38100" dist="38100" dir="2700000">
                    <a:srgbClr val="C0C0C0"/>
                  </a:outerShdw>
                </a:effectLst>
                <a:latin typeface="Arial" panose="020B0604020202020204" pitchFamily="34" charset="0"/>
              </a:rPr>
            </a:fld>
            <a:endParaRPr lang="zh-CN" altLang="en-US" dirty="0">
              <a:effectLst>
                <a:outerShdw blurRad="38100" dist="38100" dir="2700000">
                  <a:srgbClr val="C0C0C0"/>
                </a:outerShdw>
              </a:effectLst>
              <a:latin typeface="Arial" panose="020B0604020202020204" pitchFamily="34" charset="0"/>
            </a:endParaRPr>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9_比较">
    <p:spTree>
      <p:nvGrpSpPr>
        <p:cNvPr id="1" name=""/>
        <p:cNvGrpSpPr/>
        <p:nvPr/>
      </p:nvGrpSpPr>
      <p:grpSpPr>
        <a:xfrm>
          <a:off x="0" y="0"/>
          <a:ext cx="0" cy="0"/>
          <a:chOff x="0" y="0"/>
          <a:chExt cx="0" cy="0"/>
        </a:xfrm>
      </p:grpSpPr>
      <p:sp>
        <p:nvSpPr>
          <p:cNvPr id="2" name="矩形 1"/>
          <p:cNvSpPr/>
          <p:nvPr userDrawn="1"/>
        </p:nvSpPr>
        <p:spPr>
          <a:xfrm>
            <a:off x="585917" y="1268760"/>
            <a:ext cx="109728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0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1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2_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90969" y="3812050"/>
            <a:ext cx="1609860" cy="935887"/>
            <a:chOff x="309092" y="1989634"/>
            <a:chExt cx="1609650" cy="936104"/>
          </a:xfrm>
        </p:grpSpPr>
        <p:sp>
          <p:nvSpPr>
            <p:cNvPr id="25" name="圆角矩形 24"/>
            <p:cNvSpPr/>
            <p:nvPr/>
          </p:nvSpPr>
          <p:spPr>
            <a:xfrm>
              <a:off x="309092" y="1989634"/>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170935" y="4837409"/>
            <a:ext cx="1208509" cy="670739"/>
            <a:chOff x="4331074" y="4120487"/>
            <a:chExt cx="1208352" cy="670894"/>
          </a:xfrm>
        </p:grpSpPr>
        <p:sp>
          <p:nvSpPr>
            <p:cNvPr id="29" name="文本框 38">
              <a:hlinkClick r:id="" action="ppaction://noaction"/>
            </p:cNvPr>
            <p:cNvSpPr>
              <a:spLocks noChangeArrowheads="1"/>
            </p:cNvSpPr>
            <p:nvPr/>
          </p:nvSpPr>
          <p:spPr bwMode="auto">
            <a:xfrm>
              <a:off x="4331074" y="4483604"/>
              <a:ext cx="120835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4692074" y="4120487"/>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84532"/>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170829" y="5529249"/>
            <a:ext cx="1208615" cy="728325"/>
            <a:chOff x="3816997" y="5302002"/>
            <a:chExt cx="1208458" cy="728494"/>
          </a:xfrm>
        </p:grpSpPr>
        <p:sp>
          <p:nvSpPr>
            <p:cNvPr id="35" name="文本框 38">
              <a:hlinkClick r:id="" action="ppaction://noaction"/>
            </p:cNvPr>
            <p:cNvSpPr>
              <a:spLocks noChangeArrowheads="1"/>
            </p:cNvSpPr>
            <p:nvPr/>
          </p:nvSpPr>
          <p:spPr bwMode="auto">
            <a:xfrm>
              <a:off x="3816997" y="5722719"/>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56402" y="5302002"/>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3" y="2205147"/>
            <a:ext cx="1475602" cy="704493"/>
            <a:chOff x="2004340" y="2072128"/>
            <a:chExt cx="1562950" cy="746465"/>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4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7222" y="954675"/>
              <a:ext cx="595035"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03</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950833"/>
            <a:ext cx="1209129" cy="634244"/>
            <a:chOff x="-369083" y="3321313"/>
            <a:chExt cx="1208972" cy="634391"/>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accent5">
                <a:lumMod val="75000"/>
              </a:schemeClr>
            </a:solidFill>
            <a:ln w="9525">
              <a:solidFill>
                <a:srgbClr val="183A6A"/>
              </a:solidFill>
              <a:round/>
            </a:ln>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69083" y="3647927"/>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609601" y="6356350"/>
            <a:ext cx="2844800" cy="365125"/>
          </a:xfrm>
          <a:prstGeom prst="rect">
            <a:avLst/>
          </a:prstGeom>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a:xfrm>
            <a:off x="8737601" y="6356350"/>
            <a:ext cx="2844800" cy="365125"/>
          </a:xfrm>
          <a:prstGeom prst="rect">
            <a:avLst/>
          </a:prstGeom>
        </p:spPr>
        <p:txBody>
          <a:bodyPr/>
          <a:lstStyle>
            <a:lvl1pPr>
              <a:defRPr/>
            </a:lvl1pPr>
          </a:lstStyle>
          <a:p>
            <a:fld id="{F84A5115-1A13-420F-990C-DCDF8AF3A9D5}" type="slidenum">
              <a:rPr lang="en-US" altLang="zh-CN"/>
            </a:fld>
            <a:endParaRPr lang="en-US" altLang="zh-CN"/>
          </a:p>
        </p:txBody>
      </p:sp>
    </p:spTree>
  </p:cSld>
  <p:clrMapOvr>
    <a:masterClrMapping/>
  </p:clrMapOvr>
  <p:transition spd="slow">
    <p:blinds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仅标题">
    <p:spTree>
      <p:nvGrpSpPr>
        <p:cNvPr id="1" name=""/>
        <p:cNvGrpSpPr/>
        <p:nvPr/>
      </p:nvGrpSpPr>
      <p:grpSpPr>
        <a:xfrm>
          <a:off x="0" y="0"/>
          <a:ext cx="0" cy="0"/>
          <a:chOff x="0" y="0"/>
          <a:chExt cx="0" cy="0"/>
        </a:xfrm>
      </p:grpSpPr>
      <p:sp>
        <p:nvSpPr>
          <p:cNvPr id="23" name="矩形 22"/>
          <p:cNvSpPr/>
          <p:nvPr userDrawn="1"/>
        </p:nvSpPr>
        <p:spPr>
          <a:xfrm>
            <a:off x="1614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203801" y="4727687"/>
            <a:ext cx="2513953" cy="2163011"/>
            <a:chOff x="-666892" y="1003706"/>
            <a:chExt cx="2513626" cy="1922032"/>
          </a:xfrm>
        </p:grpSpPr>
        <p:sp>
          <p:nvSpPr>
            <p:cNvPr id="25" name="圆角矩形 24"/>
            <p:cNvSpPr/>
            <p:nvPr/>
          </p:nvSpPr>
          <p:spPr>
            <a:xfrm>
              <a:off x="-666892" y="1003706"/>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33892" y="5898861"/>
            <a:ext cx="1208509" cy="735879"/>
            <a:chOff x="5360566" y="4006824"/>
            <a:chExt cx="1208352" cy="784787"/>
          </a:xfrm>
        </p:grpSpPr>
        <p:sp>
          <p:nvSpPr>
            <p:cNvPr id="29" name="文本框 38">
              <a:hlinkClick r:id="" action="ppaction://noaction"/>
            </p:cNvPr>
            <p:cNvSpPr>
              <a:spLocks noChangeArrowheads="1"/>
            </p:cNvSpPr>
            <p:nvPr/>
          </p:nvSpPr>
          <p:spPr bwMode="auto">
            <a:xfrm>
              <a:off x="5360566" y="4463455"/>
              <a:ext cx="1208352" cy="3281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668701" y="4006824"/>
              <a:ext cx="486353" cy="368007"/>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34406" y="4868487"/>
            <a:ext cx="1208615" cy="695865"/>
            <a:chOff x="3881593" y="5824558"/>
            <a:chExt cx="1208458" cy="696026"/>
          </a:xfrm>
        </p:grpSpPr>
        <p:sp>
          <p:nvSpPr>
            <p:cNvPr id="35" name="文本框 38">
              <a:hlinkClick r:id="" action="ppaction://noaction"/>
            </p:cNvPr>
            <p:cNvSpPr>
              <a:spLocks noChangeArrowheads="1"/>
            </p:cNvSpPr>
            <p:nvPr/>
          </p:nvSpPr>
          <p:spPr bwMode="auto">
            <a:xfrm>
              <a:off x="3881593" y="6213808"/>
              <a:ext cx="1208458" cy="306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227492" y="5824558"/>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dirty="0">
                <a:solidFill>
                  <a:srgbClr val="FFFFFF"/>
                </a:solidFill>
              </a:endParaRPr>
            </a:p>
          </p:txBody>
        </p:sp>
      </p:grpSp>
      <p:grpSp>
        <p:nvGrpSpPr>
          <p:cNvPr id="37" name="组合 36"/>
          <p:cNvGrpSpPr/>
          <p:nvPr userDrawn="1"/>
        </p:nvGrpSpPr>
        <p:grpSpPr>
          <a:xfrm>
            <a:off x="83303" y="2205148"/>
            <a:ext cx="1475602" cy="705564"/>
            <a:chOff x="2004340" y="2072128"/>
            <a:chExt cx="1562950" cy="747600"/>
          </a:xfrm>
        </p:grpSpPr>
        <p:sp>
          <p:nvSpPr>
            <p:cNvPr id="38" name="KSO_Shape"/>
            <p:cNvSpPr/>
            <p:nvPr/>
          </p:nvSpPr>
          <p:spPr bwMode="auto">
            <a:xfrm>
              <a:off x="2556355" y="2072128"/>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004340" y="2493690"/>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832" y="954675"/>
              <a:ext cx="583814"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04</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8223" y="2008835"/>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dirty="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45274" y="954675"/>
              <a:ext cx="538930"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01</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_仅标题">
    <p:spTree>
      <p:nvGrpSpPr>
        <p:cNvPr id="1" name=""/>
        <p:cNvGrpSpPr/>
        <p:nvPr/>
      </p:nvGrpSpPr>
      <p:grpSpPr>
        <a:xfrm>
          <a:off x="0" y="0"/>
          <a:ext cx="0" cy="0"/>
          <a:chOff x="0" y="0"/>
          <a:chExt cx="0" cy="0"/>
        </a:xfrm>
      </p:grpSpPr>
      <p:sp>
        <p:nvSpPr>
          <p:cNvPr id="23" name="矩形 22"/>
          <p:cNvSpPr/>
          <p:nvPr userDrawn="1"/>
        </p:nvSpPr>
        <p:spPr>
          <a:xfrm>
            <a:off x="0" y="0"/>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84619" y="2929577"/>
            <a:ext cx="1617069" cy="998847"/>
            <a:chOff x="229875" y="1926660"/>
            <a:chExt cx="1616859" cy="999078"/>
          </a:xfrm>
        </p:grpSpPr>
        <p:sp>
          <p:nvSpPr>
            <p:cNvPr id="25" name="圆角矩形 24"/>
            <p:cNvSpPr/>
            <p:nvPr/>
          </p:nvSpPr>
          <p:spPr>
            <a:xfrm>
              <a:off x="229875" y="1926660"/>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29953" y="5723383"/>
            <a:ext cx="1208509" cy="796331"/>
            <a:chOff x="5489796" y="4545945"/>
            <a:chExt cx="1208352" cy="1127793"/>
          </a:xfrm>
        </p:grpSpPr>
        <p:sp>
          <p:nvSpPr>
            <p:cNvPr id="29" name="文本框 38">
              <a:hlinkClick r:id="" action="ppaction://noaction"/>
            </p:cNvPr>
            <p:cNvSpPr>
              <a:spLocks noChangeArrowheads="1"/>
            </p:cNvSpPr>
            <p:nvPr/>
          </p:nvSpPr>
          <p:spPr bwMode="auto">
            <a:xfrm>
              <a:off x="5489796" y="5237953"/>
              <a:ext cx="1208352" cy="43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46315" y="3059756"/>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accent5">
                <a:lumMod val="75000"/>
              </a:schemeClr>
            </a:solidFill>
            <a:ln w="12700">
              <a:solidFill>
                <a:srgbClr val="183A6A"/>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dirty="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821" y="2054972"/>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22030" y="954675"/>
              <a:ext cx="585418"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02</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23" name="矩形 22"/>
          <p:cNvSpPr/>
          <p:nvPr userDrawn="1"/>
        </p:nvSpPr>
        <p:spPr>
          <a:xfrm>
            <a:off x="28912" y="-1869"/>
            <a:ext cx="1584382" cy="6858000"/>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24" name="组合 23"/>
          <p:cNvGrpSpPr/>
          <p:nvPr userDrawn="1"/>
        </p:nvGrpSpPr>
        <p:grpSpPr>
          <a:xfrm>
            <a:off x="156861" y="5723306"/>
            <a:ext cx="1609860" cy="1010931"/>
            <a:chOff x="277280" y="1914573"/>
            <a:chExt cx="1609650" cy="1011165"/>
          </a:xfrm>
        </p:grpSpPr>
        <p:sp>
          <p:nvSpPr>
            <p:cNvPr id="25" name="圆角矩形 24"/>
            <p:cNvSpPr/>
            <p:nvPr/>
          </p:nvSpPr>
          <p:spPr>
            <a:xfrm>
              <a:off x="277280" y="1914573"/>
              <a:ext cx="1609650" cy="79208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6" name="矩形 30"/>
            <p:cNvSpPr/>
            <p:nvPr/>
          </p:nvSpPr>
          <p:spPr>
            <a:xfrm>
              <a:off x="1774726" y="2781722"/>
              <a:ext cx="72008" cy="144016"/>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8" name="组合 27"/>
          <p:cNvGrpSpPr/>
          <p:nvPr userDrawn="1"/>
        </p:nvGrpSpPr>
        <p:grpSpPr>
          <a:xfrm>
            <a:off x="242881" y="5773298"/>
            <a:ext cx="1208509" cy="755382"/>
            <a:chOff x="5451202" y="4545945"/>
            <a:chExt cx="1208352" cy="1069799"/>
          </a:xfrm>
        </p:grpSpPr>
        <p:sp>
          <p:nvSpPr>
            <p:cNvPr id="29" name="文本框 38">
              <a:hlinkClick r:id="" action="ppaction://noaction"/>
            </p:cNvPr>
            <p:cNvSpPr>
              <a:spLocks noChangeArrowheads="1"/>
            </p:cNvSpPr>
            <p:nvPr/>
          </p:nvSpPr>
          <p:spPr bwMode="auto">
            <a:xfrm>
              <a:off x="5451202" y="5179960"/>
              <a:ext cx="1208352" cy="435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rPr>
                <a:t>课程总结</a:t>
              </a:r>
              <a:endParaRPr lang="zh-CN" altLang="en-US" sz="1400" b="1" dirty="0">
                <a:solidFill>
                  <a:schemeClr val="accent5">
                    <a:lumMod val="7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KSO_Shape"/>
            <p:cNvSpPr/>
            <p:nvPr/>
          </p:nvSpPr>
          <p:spPr bwMode="auto">
            <a:xfrm>
              <a:off x="5812202" y="4545945"/>
              <a:ext cx="486353" cy="6067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chemeClr val="accent5">
                <a:lumMod val="75000"/>
              </a:schemeClr>
            </a:solidFill>
            <a:ln>
              <a:solidFill>
                <a:srgbClr val="183A6A"/>
              </a:solid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1" name="组合 30"/>
          <p:cNvGrpSpPr/>
          <p:nvPr userDrawn="1"/>
        </p:nvGrpSpPr>
        <p:grpSpPr>
          <a:xfrm>
            <a:off x="216539" y="3008704"/>
            <a:ext cx="1209129" cy="618274"/>
            <a:chOff x="360040" y="3147601"/>
            <a:chExt cx="1208972" cy="618417"/>
          </a:xfrm>
        </p:grpSpPr>
        <p:sp>
          <p:nvSpPr>
            <p:cNvPr id="32" name="文本框 36">
              <a:hlinkClick r:id="" action="ppaction://noaction"/>
            </p:cNvPr>
            <p:cNvSpPr>
              <a:spLocks noChangeArrowheads="1"/>
            </p:cNvSpPr>
            <p:nvPr userDrawn="1"/>
          </p:nvSpPr>
          <p:spPr bwMode="auto">
            <a:xfrm>
              <a:off x="360040" y="3458241"/>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新课教学</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3" name="KSO_Shape"/>
            <p:cNvSpPr/>
            <p:nvPr userDrawn="1"/>
          </p:nvSpPr>
          <p:spPr>
            <a:xfrm>
              <a:off x="736720" y="3147601"/>
              <a:ext cx="415408" cy="319172"/>
            </a:xfrm>
            <a:custGeom>
              <a:avLst/>
              <a:gdLst/>
              <a:ahLst/>
              <a:cxnLst/>
              <a:rect l="l" t="t" r="r" b="b"/>
              <a:pathLst>
                <a:path w="3710374" h="2848566">
                  <a:moveTo>
                    <a:pt x="132902" y="1177607"/>
                  </a:moveTo>
                  <a:cubicBezTo>
                    <a:pt x="206302" y="1177607"/>
                    <a:pt x="265804" y="1237109"/>
                    <a:pt x="265804" y="1310509"/>
                  </a:cubicBezTo>
                  <a:lnTo>
                    <a:pt x="265804" y="1822976"/>
                  </a:lnTo>
                  <a:cubicBezTo>
                    <a:pt x="265804" y="1896376"/>
                    <a:pt x="206302" y="1955878"/>
                    <a:pt x="132902" y="1955878"/>
                  </a:cubicBezTo>
                  <a:cubicBezTo>
                    <a:pt x="59502" y="1955878"/>
                    <a:pt x="0" y="1896376"/>
                    <a:pt x="0" y="1822976"/>
                  </a:cubicBezTo>
                  <a:lnTo>
                    <a:pt x="0" y="1310509"/>
                  </a:lnTo>
                  <a:cubicBezTo>
                    <a:pt x="0" y="1237109"/>
                    <a:pt x="59502" y="1177607"/>
                    <a:pt x="132902" y="1177607"/>
                  </a:cubicBezTo>
                  <a:close/>
                  <a:moveTo>
                    <a:pt x="3676647" y="1014899"/>
                  </a:moveTo>
                  <a:cubicBezTo>
                    <a:pt x="3699953" y="1011726"/>
                    <a:pt x="3709766" y="1038156"/>
                    <a:pt x="3709762" y="1126078"/>
                  </a:cubicBezTo>
                  <a:lnTo>
                    <a:pt x="3709762" y="2733814"/>
                  </a:lnTo>
                  <a:cubicBezTo>
                    <a:pt x="3714789" y="2810852"/>
                    <a:pt x="3689665" y="2852720"/>
                    <a:pt x="3604255" y="2784056"/>
                  </a:cubicBezTo>
                  <a:cubicBezTo>
                    <a:pt x="3539382" y="2731902"/>
                    <a:pt x="3308368" y="2542961"/>
                    <a:pt x="3100502" y="2373078"/>
                  </a:cubicBezTo>
                  <a:lnTo>
                    <a:pt x="2983265" y="2373078"/>
                  </a:lnTo>
                  <a:lnTo>
                    <a:pt x="2983265" y="2692091"/>
                  </a:lnTo>
                  <a:cubicBezTo>
                    <a:pt x="2983265" y="2778510"/>
                    <a:pt x="2913209" y="2848566"/>
                    <a:pt x="2826790" y="2848566"/>
                  </a:cubicBezTo>
                  <a:lnTo>
                    <a:pt x="542844" y="2848566"/>
                  </a:lnTo>
                  <a:cubicBezTo>
                    <a:pt x="456425" y="2848566"/>
                    <a:pt x="386369" y="2778510"/>
                    <a:pt x="386369" y="2692091"/>
                  </a:cubicBezTo>
                  <a:lnTo>
                    <a:pt x="386369" y="1261585"/>
                  </a:lnTo>
                  <a:cubicBezTo>
                    <a:pt x="386369" y="1175166"/>
                    <a:pt x="456425" y="1105110"/>
                    <a:pt x="542844" y="1105110"/>
                  </a:cubicBezTo>
                  <a:lnTo>
                    <a:pt x="2826790" y="1105110"/>
                  </a:lnTo>
                  <a:cubicBezTo>
                    <a:pt x="2913209" y="1105110"/>
                    <a:pt x="2983265" y="1175166"/>
                    <a:pt x="2983265" y="1261585"/>
                  </a:cubicBezTo>
                  <a:lnTo>
                    <a:pt x="2983265" y="1470870"/>
                  </a:lnTo>
                  <a:lnTo>
                    <a:pt x="3095401" y="1470870"/>
                  </a:lnTo>
                  <a:cubicBezTo>
                    <a:pt x="3315877" y="1289257"/>
                    <a:pt x="3568799" y="1079374"/>
                    <a:pt x="3619327" y="1045691"/>
                  </a:cubicBezTo>
                  <a:cubicBezTo>
                    <a:pt x="3643821" y="1029362"/>
                    <a:pt x="3662662" y="1016802"/>
                    <a:pt x="3676647" y="1014899"/>
                  </a:cubicBezTo>
                  <a:close/>
                  <a:moveTo>
                    <a:pt x="2266043" y="0"/>
                  </a:moveTo>
                  <a:cubicBezTo>
                    <a:pt x="2555481" y="0"/>
                    <a:pt x="2790117" y="234636"/>
                    <a:pt x="2790117" y="524074"/>
                  </a:cubicBezTo>
                  <a:cubicBezTo>
                    <a:pt x="2790117" y="813512"/>
                    <a:pt x="2555481" y="1048148"/>
                    <a:pt x="2266043" y="1048148"/>
                  </a:cubicBezTo>
                  <a:cubicBezTo>
                    <a:pt x="1976605" y="1048148"/>
                    <a:pt x="1741969" y="813512"/>
                    <a:pt x="1741969" y="524074"/>
                  </a:cubicBezTo>
                  <a:cubicBezTo>
                    <a:pt x="1741969" y="234636"/>
                    <a:pt x="1976605" y="0"/>
                    <a:pt x="2266043" y="0"/>
                  </a:cubicBezTo>
                  <a:close/>
                  <a:moveTo>
                    <a:pt x="1041907" y="0"/>
                  </a:moveTo>
                  <a:cubicBezTo>
                    <a:pt x="1331345" y="0"/>
                    <a:pt x="1565981" y="234636"/>
                    <a:pt x="1565981" y="524074"/>
                  </a:cubicBezTo>
                  <a:cubicBezTo>
                    <a:pt x="1565981" y="813512"/>
                    <a:pt x="1331345" y="1048148"/>
                    <a:pt x="1041907" y="1048148"/>
                  </a:cubicBezTo>
                  <a:cubicBezTo>
                    <a:pt x="752469" y="1048148"/>
                    <a:pt x="517833" y="813512"/>
                    <a:pt x="517833" y="524074"/>
                  </a:cubicBezTo>
                  <a:cubicBezTo>
                    <a:pt x="517833" y="234636"/>
                    <a:pt x="752469" y="0"/>
                    <a:pt x="1041907"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800">
                <a:solidFill>
                  <a:srgbClr val="FFFFFF"/>
                </a:solidFill>
              </a:endParaRPr>
            </a:p>
          </p:txBody>
        </p:sp>
      </p:grpSp>
      <p:grpSp>
        <p:nvGrpSpPr>
          <p:cNvPr id="34" name="组合 33"/>
          <p:cNvGrpSpPr/>
          <p:nvPr userDrawn="1"/>
        </p:nvGrpSpPr>
        <p:grpSpPr>
          <a:xfrm>
            <a:off x="217053" y="4768707"/>
            <a:ext cx="1208615" cy="726968"/>
            <a:chOff x="3741439" y="5810237"/>
            <a:chExt cx="1208458" cy="727136"/>
          </a:xfrm>
        </p:grpSpPr>
        <p:sp>
          <p:nvSpPr>
            <p:cNvPr id="35" name="文本框 38">
              <a:hlinkClick r:id="" action="ppaction://noaction"/>
            </p:cNvPr>
            <p:cNvSpPr>
              <a:spLocks noChangeArrowheads="1"/>
            </p:cNvSpPr>
            <p:nvPr/>
          </p:nvSpPr>
          <p:spPr bwMode="auto">
            <a:xfrm>
              <a:off x="3741439" y="6229596"/>
              <a:ext cx="120845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思政园地</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KSO_Shape"/>
            <p:cNvSpPr/>
            <p:nvPr/>
          </p:nvSpPr>
          <p:spPr bwMode="auto">
            <a:xfrm>
              <a:off x="4164398" y="5810237"/>
              <a:ext cx="421570" cy="389250"/>
            </a:xfrm>
            <a:custGeom>
              <a:avLst/>
              <a:gdLst>
                <a:gd name="T0" fmla="*/ 2147483646 w 4477"/>
                <a:gd name="T1" fmla="*/ 2147483646 h 4133"/>
                <a:gd name="T2" fmla="*/ 2147483646 w 4477"/>
                <a:gd name="T3" fmla="*/ 1386867173 h 4133"/>
                <a:gd name="T4" fmla="*/ 2147483646 w 4477"/>
                <a:gd name="T5" fmla="*/ 385250906 h 4133"/>
                <a:gd name="T6" fmla="*/ 2147483646 w 4477"/>
                <a:gd name="T7" fmla="*/ 0 h 4133"/>
                <a:gd name="T8" fmla="*/ 2147483646 w 4477"/>
                <a:gd name="T9" fmla="*/ 231114454 h 4133"/>
                <a:gd name="T10" fmla="*/ 2147483646 w 4477"/>
                <a:gd name="T11" fmla="*/ 1001616267 h 4133"/>
                <a:gd name="T12" fmla="*/ 2147483646 w 4477"/>
                <a:gd name="T13" fmla="*/ 2147483646 h 4133"/>
                <a:gd name="T14" fmla="*/ 2147483646 w 4477"/>
                <a:gd name="T15" fmla="*/ 2147483646 h 4133"/>
                <a:gd name="T16" fmla="*/ 2147483646 w 4477"/>
                <a:gd name="T17" fmla="*/ 2147483646 h 4133"/>
                <a:gd name="T18" fmla="*/ 2147483646 w 4477"/>
                <a:gd name="T19" fmla="*/ 2147483646 h 4133"/>
                <a:gd name="T20" fmla="*/ 2147483646 w 4477"/>
                <a:gd name="T21" fmla="*/ 2147483646 h 4133"/>
                <a:gd name="T22" fmla="*/ 2147483646 w 4477"/>
                <a:gd name="T23" fmla="*/ 2147483646 h 4133"/>
                <a:gd name="T24" fmla="*/ 2147483646 w 4477"/>
                <a:gd name="T25" fmla="*/ 2147483646 h 4133"/>
                <a:gd name="T26" fmla="*/ 2147483646 w 4477"/>
                <a:gd name="T27" fmla="*/ 2147483646 h 4133"/>
                <a:gd name="T28" fmla="*/ 2147483646 w 4477"/>
                <a:gd name="T29" fmla="*/ 2147483646 h 4133"/>
                <a:gd name="T30" fmla="*/ 2147483646 w 4477"/>
                <a:gd name="T31" fmla="*/ 2147483646 h 4133"/>
                <a:gd name="T32" fmla="*/ 2147483646 w 4477"/>
                <a:gd name="T33" fmla="*/ 2147483646 h 4133"/>
                <a:gd name="T34" fmla="*/ 2147483646 w 4477"/>
                <a:gd name="T35" fmla="*/ 2147483646 h 4133"/>
                <a:gd name="T36" fmla="*/ 2147483646 w 4477"/>
                <a:gd name="T37" fmla="*/ 2147483646 h 4133"/>
                <a:gd name="T38" fmla="*/ 2147483646 w 4477"/>
                <a:gd name="T39" fmla="*/ 2147483646 h 4133"/>
                <a:gd name="T40" fmla="*/ 2147483646 w 4477"/>
                <a:gd name="T41" fmla="*/ 2147483646 h 4133"/>
                <a:gd name="T42" fmla="*/ 2147483646 w 4477"/>
                <a:gd name="T43" fmla="*/ 2147483646 h 4133"/>
                <a:gd name="T44" fmla="*/ 2147483646 w 4477"/>
                <a:gd name="T45" fmla="*/ 2147483646 h 4133"/>
                <a:gd name="T46" fmla="*/ 2147483646 w 4477"/>
                <a:gd name="T47" fmla="*/ 2147483646 h 4133"/>
                <a:gd name="T48" fmla="*/ 2147483646 w 4477"/>
                <a:gd name="T49" fmla="*/ 2147483646 h 4133"/>
                <a:gd name="T50" fmla="*/ 2147483646 w 4477"/>
                <a:gd name="T51" fmla="*/ 2147483646 h 4133"/>
                <a:gd name="T52" fmla="*/ 2147483646 w 4477"/>
                <a:gd name="T53" fmla="*/ 2147483646 h 4133"/>
                <a:gd name="T54" fmla="*/ 2147483646 w 4477"/>
                <a:gd name="T55" fmla="*/ 2147483646 h 4133"/>
                <a:gd name="T56" fmla="*/ 2147483646 w 4477"/>
                <a:gd name="T57" fmla="*/ 2147483646 h 4133"/>
                <a:gd name="T58" fmla="*/ 2147483646 w 4477"/>
                <a:gd name="T59" fmla="*/ 2147483646 h 4133"/>
                <a:gd name="T60" fmla="*/ 2147483646 w 4477"/>
                <a:gd name="T61" fmla="*/ 2147483646 h 4133"/>
                <a:gd name="T62" fmla="*/ 2147483646 w 4477"/>
                <a:gd name="T63" fmla="*/ 2147483646 h 4133"/>
                <a:gd name="T64" fmla="*/ 2147483646 w 4477"/>
                <a:gd name="T65" fmla="*/ 2147483646 h 4133"/>
                <a:gd name="T66" fmla="*/ 0 w 4477"/>
                <a:gd name="T67" fmla="*/ 2147483646 h 4133"/>
                <a:gd name="T68" fmla="*/ 2147483646 w 4477"/>
                <a:gd name="T69" fmla="*/ 2147483646 h 4133"/>
                <a:gd name="T70" fmla="*/ 2147483646 w 4477"/>
                <a:gd name="T71" fmla="*/ 2147483646 h 4133"/>
                <a:gd name="T72" fmla="*/ 2147483646 w 4477"/>
                <a:gd name="T73" fmla="*/ 2147483646 h 4133"/>
                <a:gd name="T74" fmla="*/ 2147483646 w 4477"/>
                <a:gd name="T75" fmla="*/ 2147483646 h 4133"/>
                <a:gd name="T76" fmla="*/ 2147483646 w 4477"/>
                <a:gd name="T77" fmla="*/ 2147483646 h 4133"/>
                <a:gd name="T78" fmla="*/ 2147483646 w 4477"/>
                <a:gd name="T79" fmla="*/ 2147483646 h 4133"/>
                <a:gd name="T80" fmla="*/ 2147483646 w 4477"/>
                <a:gd name="T81" fmla="*/ 2147483646 h 4133"/>
                <a:gd name="T82" fmla="*/ 2147483646 w 4477"/>
                <a:gd name="T83" fmla="*/ 2147483646 h 4133"/>
                <a:gd name="T84" fmla="*/ 2147483646 w 4477"/>
                <a:gd name="T85" fmla="*/ 2147483646 h 4133"/>
                <a:gd name="T86" fmla="*/ 2147483646 w 4477"/>
                <a:gd name="T87" fmla="*/ 2147483646 h 4133"/>
                <a:gd name="T88" fmla="*/ 2147483646 w 4477"/>
                <a:gd name="T89" fmla="*/ 2147483646 h 4133"/>
                <a:gd name="T90" fmla="*/ 2147483646 w 4477"/>
                <a:gd name="T91" fmla="*/ 2147483646 h 4133"/>
                <a:gd name="T92" fmla="*/ 2147483646 w 4477"/>
                <a:gd name="T93" fmla="*/ 2147483646 h 4133"/>
                <a:gd name="T94" fmla="*/ 2147483646 w 4477"/>
                <a:gd name="T95" fmla="*/ 2147483646 h 4133"/>
                <a:gd name="T96" fmla="*/ 2147483646 w 4477"/>
                <a:gd name="T97" fmla="*/ 2147483646 h 4133"/>
                <a:gd name="T98" fmla="*/ 2147483646 w 4477"/>
                <a:gd name="T99" fmla="*/ 2147483646 h 4133"/>
                <a:gd name="T100" fmla="*/ 2147483646 w 4477"/>
                <a:gd name="T101" fmla="*/ 2147483646 h 4133"/>
                <a:gd name="T102" fmla="*/ 2147483646 w 4477"/>
                <a:gd name="T103" fmla="*/ 2147483646 h 4133"/>
                <a:gd name="T104" fmla="*/ 2147483646 w 4477"/>
                <a:gd name="T105" fmla="*/ 2147483646 h 4133"/>
                <a:gd name="T106" fmla="*/ 2147483646 w 4477"/>
                <a:gd name="T107" fmla="*/ 2147483646 h 4133"/>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477" h="4133">
                  <a:moveTo>
                    <a:pt x="3646" y="48"/>
                  </a:moveTo>
                  <a:lnTo>
                    <a:pt x="3646" y="48"/>
                  </a:lnTo>
                  <a:lnTo>
                    <a:pt x="3623" y="39"/>
                  </a:lnTo>
                  <a:lnTo>
                    <a:pt x="3600" y="31"/>
                  </a:lnTo>
                  <a:lnTo>
                    <a:pt x="3578" y="24"/>
                  </a:lnTo>
                  <a:lnTo>
                    <a:pt x="3557" y="18"/>
                  </a:lnTo>
                  <a:lnTo>
                    <a:pt x="3536" y="13"/>
                  </a:lnTo>
                  <a:lnTo>
                    <a:pt x="3515" y="8"/>
                  </a:lnTo>
                  <a:lnTo>
                    <a:pt x="3494" y="5"/>
                  </a:lnTo>
                  <a:lnTo>
                    <a:pt x="3473" y="3"/>
                  </a:lnTo>
                  <a:lnTo>
                    <a:pt x="3454" y="1"/>
                  </a:lnTo>
                  <a:lnTo>
                    <a:pt x="3434" y="0"/>
                  </a:lnTo>
                  <a:lnTo>
                    <a:pt x="3415" y="0"/>
                  </a:lnTo>
                  <a:lnTo>
                    <a:pt x="3395" y="1"/>
                  </a:lnTo>
                  <a:lnTo>
                    <a:pt x="3376" y="3"/>
                  </a:lnTo>
                  <a:lnTo>
                    <a:pt x="3358" y="5"/>
                  </a:lnTo>
                  <a:lnTo>
                    <a:pt x="3339" y="9"/>
                  </a:lnTo>
                  <a:lnTo>
                    <a:pt x="3321" y="13"/>
                  </a:lnTo>
                  <a:lnTo>
                    <a:pt x="3303" y="18"/>
                  </a:lnTo>
                  <a:lnTo>
                    <a:pt x="3285" y="23"/>
                  </a:lnTo>
                  <a:lnTo>
                    <a:pt x="3268" y="30"/>
                  </a:lnTo>
                  <a:lnTo>
                    <a:pt x="3251" y="37"/>
                  </a:lnTo>
                  <a:lnTo>
                    <a:pt x="3235" y="45"/>
                  </a:lnTo>
                  <a:lnTo>
                    <a:pt x="3219" y="54"/>
                  </a:lnTo>
                  <a:lnTo>
                    <a:pt x="3201" y="63"/>
                  </a:lnTo>
                  <a:lnTo>
                    <a:pt x="3186" y="74"/>
                  </a:lnTo>
                  <a:lnTo>
                    <a:pt x="3170" y="85"/>
                  </a:lnTo>
                  <a:lnTo>
                    <a:pt x="3155" y="96"/>
                  </a:lnTo>
                  <a:lnTo>
                    <a:pt x="3139" y="108"/>
                  </a:lnTo>
                  <a:lnTo>
                    <a:pt x="3124" y="121"/>
                  </a:lnTo>
                  <a:lnTo>
                    <a:pt x="3110" y="134"/>
                  </a:lnTo>
                  <a:lnTo>
                    <a:pt x="3094" y="149"/>
                  </a:lnTo>
                  <a:lnTo>
                    <a:pt x="3066" y="179"/>
                  </a:lnTo>
                  <a:lnTo>
                    <a:pt x="3079" y="337"/>
                  </a:lnTo>
                  <a:lnTo>
                    <a:pt x="3094" y="494"/>
                  </a:lnTo>
                  <a:lnTo>
                    <a:pt x="3112" y="649"/>
                  </a:lnTo>
                  <a:lnTo>
                    <a:pt x="3131" y="802"/>
                  </a:lnTo>
                  <a:lnTo>
                    <a:pt x="3151" y="954"/>
                  </a:lnTo>
                  <a:lnTo>
                    <a:pt x="3174" y="1104"/>
                  </a:lnTo>
                  <a:lnTo>
                    <a:pt x="3198" y="1252"/>
                  </a:lnTo>
                  <a:lnTo>
                    <a:pt x="3226" y="1398"/>
                  </a:lnTo>
                  <a:lnTo>
                    <a:pt x="3254" y="1543"/>
                  </a:lnTo>
                  <a:lnTo>
                    <a:pt x="3284" y="1686"/>
                  </a:lnTo>
                  <a:lnTo>
                    <a:pt x="3318" y="1827"/>
                  </a:lnTo>
                  <a:lnTo>
                    <a:pt x="3352" y="1967"/>
                  </a:lnTo>
                  <a:lnTo>
                    <a:pt x="3388" y="2104"/>
                  </a:lnTo>
                  <a:lnTo>
                    <a:pt x="3407" y="2172"/>
                  </a:lnTo>
                  <a:lnTo>
                    <a:pt x="3427" y="2240"/>
                  </a:lnTo>
                  <a:lnTo>
                    <a:pt x="3447" y="2307"/>
                  </a:lnTo>
                  <a:lnTo>
                    <a:pt x="3468" y="2374"/>
                  </a:lnTo>
                  <a:lnTo>
                    <a:pt x="3488" y="2441"/>
                  </a:lnTo>
                  <a:lnTo>
                    <a:pt x="3510" y="2506"/>
                  </a:lnTo>
                  <a:lnTo>
                    <a:pt x="4267" y="2335"/>
                  </a:lnTo>
                  <a:lnTo>
                    <a:pt x="4258" y="2257"/>
                  </a:lnTo>
                  <a:lnTo>
                    <a:pt x="4249" y="2179"/>
                  </a:lnTo>
                  <a:lnTo>
                    <a:pt x="4238" y="2102"/>
                  </a:lnTo>
                  <a:lnTo>
                    <a:pt x="4227" y="2026"/>
                  </a:lnTo>
                  <a:lnTo>
                    <a:pt x="4214" y="1950"/>
                  </a:lnTo>
                  <a:lnTo>
                    <a:pt x="4202" y="1874"/>
                  </a:lnTo>
                  <a:lnTo>
                    <a:pt x="4189" y="1798"/>
                  </a:lnTo>
                  <a:lnTo>
                    <a:pt x="4175" y="1724"/>
                  </a:lnTo>
                  <a:lnTo>
                    <a:pt x="4161" y="1649"/>
                  </a:lnTo>
                  <a:lnTo>
                    <a:pt x="4146" y="1574"/>
                  </a:lnTo>
                  <a:lnTo>
                    <a:pt x="4130" y="1500"/>
                  </a:lnTo>
                  <a:lnTo>
                    <a:pt x="4113" y="1428"/>
                  </a:lnTo>
                  <a:lnTo>
                    <a:pt x="4096" y="1354"/>
                  </a:lnTo>
                  <a:lnTo>
                    <a:pt x="4078" y="1282"/>
                  </a:lnTo>
                  <a:lnTo>
                    <a:pt x="4060" y="1210"/>
                  </a:lnTo>
                  <a:lnTo>
                    <a:pt x="4041" y="1138"/>
                  </a:lnTo>
                  <a:lnTo>
                    <a:pt x="4020" y="1067"/>
                  </a:lnTo>
                  <a:lnTo>
                    <a:pt x="4000" y="995"/>
                  </a:lnTo>
                  <a:lnTo>
                    <a:pt x="3979" y="926"/>
                  </a:lnTo>
                  <a:lnTo>
                    <a:pt x="3957" y="855"/>
                  </a:lnTo>
                  <a:lnTo>
                    <a:pt x="3935" y="785"/>
                  </a:lnTo>
                  <a:lnTo>
                    <a:pt x="3911" y="717"/>
                  </a:lnTo>
                  <a:lnTo>
                    <a:pt x="3888" y="648"/>
                  </a:lnTo>
                  <a:lnTo>
                    <a:pt x="3863" y="579"/>
                  </a:lnTo>
                  <a:lnTo>
                    <a:pt x="3839" y="512"/>
                  </a:lnTo>
                  <a:lnTo>
                    <a:pt x="3812" y="444"/>
                  </a:lnTo>
                  <a:lnTo>
                    <a:pt x="3786" y="377"/>
                  </a:lnTo>
                  <a:lnTo>
                    <a:pt x="3759" y="310"/>
                  </a:lnTo>
                  <a:lnTo>
                    <a:pt x="3732" y="244"/>
                  </a:lnTo>
                  <a:lnTo>
                    <a:pt x="3703" y="179"/>
                  </a:lnTo>
                  <a:lnTo>
                    <a:pt x="3675" y="113"/>
                  </a:lnTo>
                  <a:lnTo>
                    <a:pt x="3646" y="48"/>
                  </a:lnTo>
                  <a:close/>
                  <a:moveTo>
                    <a:pt x="831" y="2804"/>
                  </a:moveTo>
                  <a:lnTo>
                    <a:pt x="2810" y="2804"/>
                  </a:lnTo>
                  <a:lnTo>
                    <a:pt x="2810" y="2949"/>
                  </a:lnTo>
                  <a:lnTo>
                    <a:pt x="831" y="2949"/>
                  </a:lnTo>
                  <a:lnTo>
                    <a:pt x="831" y="2804"/>
                  </a:lnTo>
                  <a:close/>
                  <a:moveTo>
                    <a:pt x="3516" y="3370"/>
                  </a:moveTo>
                  <a:lnTo>
                    <a:pt x="3637" y="3750"/>
                  </a:lnTo>
                  <a:lnTo>
                    <a:pt x="190" y="3750"/>
                  </a:lnTo>
                  <a:lnTo>
                    <a:pt x="0" y="3750"/>
                  </a:lnTo>
                  <a:lnTo>
                    <a:pt x="0" y="3559"/>
                  </a:lnTo>
                  <a:lnTo>
                    <a:pt x="0" y="1320"/>
                  </a:lnTo>
                  <a:lnTo>
                    <a:pt x="0" y="1240"/>
                  </a:lnTo>
                  <a:lnTo>
                    <a:pt x="59" y="1183"/>
                  </a:lnTo>
                  <a:lnTo>
                    <a:pt x="764" y="503"/>
                  </a:lnTo>
                  <a:lnTo>
                    <a:pt x="819" y="449"/>
                  </a:lnTo>
                  <a:lnTo>
                    <a:pt x="895" y="449"/>
                  </a:lnTo>
                  <a:lnTo>
                    <a:pt x="2831" y="449"/>
                  </a:lnTo>
                  <a:lnTo>
                    <a:pt x="2840" y="545"/>
                  </a:lnTo>
                  <a:lnTo>
                    <a:pt x="2849" y="640"/>
                  </a:lnTo>
                  <a:lnTo>
                    <a:pt x="2859" y="735"/>
                  </a:lnTo>
                  <a:lnTo>
                    <a:pt x="2870" y="829"/>
                  </a:lnTo>
                  <a:lnTo>
                    <a:pt x="1084" y="829"/>
                  </a:lnTo>
                  <a:lnTo>
                    <a:pt x="1138" y="1419"/>
                  </a:lnTo>
                  <a:lnTo>
                    <a:pt x="1148" y="1526"/>
                  </a:lnTo>
                  <a:lnTo>
                    <a:pt x="1040" y="1522"/>
                  </a:lnTo>
                  <a:lnTo>
                    <a:pt x="380" y="1497"/>
                  </a:lnTo>
                  <a:lnTo>
                    <a:pt x="380" y="3370"/>
                  </a:lnTo>
                  <a:lnTo>
                    <a:pt x="3516" y="3370"/>
                  </a:lnTo>
                  <a:close/>
                  <a:moveTo>
                    <a:pt x="472" y="1312"/>
                  </a:moveTo>
                  <a:lnTo>
                    <a:pt x="939" y="1329"/>
                  </a:lnTo>
                  <a:lnTo>
                    <a:pt x="900" y="898"/>
                  </a:lnTo>
                  <a:lnTo>
                    <a:pt x="472" y="1312"/>
                  </a:lnTo>
                  <a:close/>
                  <a:moveTo>
                    <a:pt x="2810" y="2206"/>
                  </a:moveTo>
                  <a:lnTo>
                    <a:pt x="831" y="2206"/>
                  </a:lnTo>
                  <a:lnTo>
                    <a:pt x="831" y="2351"/>
                  </a:lnTo>
                  <a:lnTo>
                    <a:pt x="2810" y="2351"/>
                  </a:lnTo>
                  <a:lnTo>
                    <a:pt x="2810" y="2206"/>
                  </a:lnTo>
                  <a:close/>
                  <a:moveTo>
                    <a:pt x="2810" y="1666"/>
                  </a:moveTo>
                  <a:lnTo>
                    <a:pt x="1621" y="1666"/>
                  </a:lnTo>
                  <a:lnTo>
                    <a:pt x="1621" y="1810"/>
                  </a:lnTo>
                  <a:lnTo>
                    <a:pt x="2810" y="1810"/>
                  </a:lnTo>
                  <a:lnTo>
                    <a:pt x="2810" y="1666"/>
                  </a:lnTo>
                  <a:close/>
                  <a:moveTo>
                    <a:pt x="2810" y="1112"/>
                  </a:moveTo>
                  <a:lnTo>
                    <a:pt x="1621" y="1112"/>
                  </a:lnTo>
                  <a:lnTo>
                    <a:pt x="1621" y="1256"/>
                  </a:lnTo>
                  <a:lnTo>
                    <a:pt x="2810" y="1256"/>
                  </a:lnTo>
                  <a:lnTo>
                    <a:pt x="2810" y="1112"/>
                  </a:lnTo>
                  <a:close/>
                  <a:moveTo>
                    <a:pt x="4318" y="3463"/>
                  </a:moveTo>
                  <a:lnTo>
                    <a:pt x="4002" y="3540"/>
                  </a:lnTo>
                  <a:lnTo>
                    <a:pt x="4007" y="3867"/>
                  </a:lnTo>
                  <a:lnTo>
                    <a:pt x="4237" y="4133"/>
                  </a:lnTo>
                  <a:lnTo>
                    <a:pt x="4387" y="4100"/>
                  </a:lnTo>
                  <a:lnTo>
                    <a:pt x="4477" y="3751"/>
                  </a:lnTo>
                  <a:lnTo>
                    <a:pt x="4318" y="3463"/>
                  </a:lnTo>
                  <a:close/>
                  <a:moveTo>
                    <a:pt x="4272" y="2491"/>
                  </a:moveTo>
                  <a:lnTo>
                    <a:pt x="4272" y="2491"/>
                  </a:lnTo>
                  <a:lnTo>
                    <a:pt x="4388" y="3367"/>
                  </a:lnTo>
                  <a:lnTo>
                    <a:pt x="3870" y="3485"/>
                  </a:lnTo>
                  <a:lnTo>
                    <a:pt x="3583" y="2648"/>
                  </a:lnTo>
                  <a:lnTo>
                    <a:pt x="4272" y="249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grpSp>
      <p:grpSp>
        <p:nvGrpSpPr>
          <p:cNvPr id="37" name="组合 36"/>
          <p:cNvGrpSpPr/>
          <p:nvPr userDrawn="1"/>
        </p:nvGrpSpPr>
        <p:grpSpPr>
          <a:xfrm>
            <a:off x="83302" y="2004785"/>
            <a:ext cx="1475602" cy="777907"/>
            <a:chOff x="2771986" y="1993595"/>
            <a:chExt cx="1562950" cy="824254"/>
          </a:xfrm>
        </p:grpSpPr>
        <p:sp>
          <p:nvSpPr>
            <p:cNvPr id="38" name="KSO_Shape"/>
            <p:cNvSpPr/>
            <p:nvPr/>
          </p:nvSpPr>
          <p:spPr bwMode="auto">
            <a:xfrm>
              <a:off x="3290070" y="1993595"/>
              <a:ext cx="495680" cy="462635"/>
            </a:xfrm>
            <a:custGeom>
              <a:avLst/>
              <a:gdLst>
                <a:gd name="T0" fmla="*/ 1555232 w 2741613"/>
                <a:gd name="T1" fmla="*/ 1766302 h 2557463"/>
                <a:gd name="T2" fmla="*/ 1500877 w 2741613"/>
                <a:gd name="T3" fmla="*/ 1732308 h 2557463"/>
                <a:gd name="T4" fmla="*/ 410527 w 2741613"/>
                <a:gd name="T5" fmla="*/ 1777780 h 2557463"/>
                <a:gd name="T6" fmla="*/ 294306 w 2741613"/>
                <a:gd name="T7" fmla="*/ 1747980 h 2557463"/>
                <a:gd name="T8" fmla="*/ 1473436 w 2741613"/>
                <a:gd name="T9" fmla="*/ 1657260 h 2557463"/>
                <a:gd name="T10" fmla="*/ 1387009 w 2741613"/>
                <a:gd name="T11" fmla="*/ 1662603 h 2557463"/>
                <a:gd name="T12" fmla="*/ 511578 w 2741613"/>
                <a:gd name="T13" fmla="*/ 1682417 h 2557463"/>
                <a:gd name="T14" fmla="*/ 414761 w 2741613"/>
                <a:gd name="T15" fmla="*/ 1659264 h 2557463"/>
                <a:gd name="T16" fmla="*/ 1116006 w 2741613"/>
                <a:gd name="T17" fmla="*/ 1639146 h 2557463"/>
                <a:gd name="T18" fmla="*/ 1025639 w 2741613"/>
                <a:gd name="T19" fmla="*/ 1606463 h 2557463"/>
                <a:gd name="T20" fmla="*/ 902419 w 2741613"/>
                <a:gd name="T21" fmla="*/ 1619000 h 2557463"/>
                <a:gd name="T22" fmla="*/ 844427 w 2741613"/>
                <a:gd name="T23" fmla="*/ 1606240 h 2557463"/>
                <a:gd name="T24" fmla="*/ 445447 w 2741613"/>
                <a:gd name="T25" fmla="*/ 1163753 h 2557463"/>
                <a:gd name="T26" fmla="*/ 787487 w 2741613"/>
                <a:gd name="T27" fmla="*/ 791326 h 2557463"/>
                <a:gd name="T28" fmla="*/ 436007 w 2741613"/>
                <a:gd name="T29" fmla="*/ 849224 h 2557463"/>
                <a:gd name="T30" fmla="*/ 288609 w 2741613"/>
                <a:gd name="T31" fmla="*/ 1698536 h 2557463"/>
                <a:gd name="T32" fmla="*/ 48617 w 2741613"/>
                <a:gd name="T33" fmla="*/ 1149773 h 2557463"/>
                <a:gd name="T34" fmla="*/ 9281 w 2741613"/>
                <a:gd name="T35" fmla="*/ 859603 h 2557463"/>
                <a:gd name="T36" fmla="*/ 145851 w 2741613"/>
                <a:gd name="T37" fmla="*/ 699059 h 2557463"/>
                <a:gd name="T38" fmla="*/ 1592699 w 2741613"/>
                <a:gd name="T39" fmla="*/ 734392 h 2557463"/>
                <a:gd name="T40" fmla="*/ 1871083 w 2741613"/>
                <a:gd name="T41" fmla="*/ 787391 h 2557463"/>
                <a:gd name="T42" fmla="*/ 1890905 w 2741613"/>
                <a:gd name="T43" fmla="*/ 1065196 h 2557463"/>
                <a:gd name="T44" fmla="*/ 1812940 w 2741613"/>
                <a:gd name="T45" fmla="*/ 1357575 h 2557463"/>
                <a:gd name="T46" fmla="*/ 1457031 w 2741613"/>
                <a:gd name="T47" fmla="*/ 968693 h 2557463"/>
                <a:gd name="T48" fmla="*/ 1541163 w 2741613"/>
                <a:gd name="T49" fmla="*/ 700164 h 2557463"/>
                <a:gd name="T50" fmla="*/ 1241834 w 2741613"/>
                <a:gd name="T51" fmla="*/ 723340 h 2557463"/>
                <a:gd name="T52" fmla="*/ 1102527 w 2741613"/>
                <a:gd name="T53" fmla="*/ 893083 h 2557463"/>
                <a:gd name="T54" fmla="*/ 798746 w 2741613"/>
                <a:gd name="T55" fmla="*/ 901471 h 2557463"/>
                <a:gd name="T56" fmla="*/ 624337 w 2741613"/>
                <a:gd name="T57" fmla="*/ 850924 h 2557463"/>
                <a:gd name="T58" fmla="*/ 750839 w 2741613"/>
                <a:gd name="T59" fmla="*/ 677208 h 2557463"/>
                <a:gd name="T60" fmla="*/ 1062788 w 2741613"/>
                <a:gd name="T61" fmla="*/ 640566 h 2557463"/>
                <a:gd name="T62" fmla="*/ 137222 w 2741613"/>
                <a:gd name="T63" fmla="*/ 399417 h 2557463"/>
                <a:gd name="T64" fmla="*/ 292755 w 2741613"/>
                <a:gd name="T65" fmla="*/ 345682 h 2557463"/>
                <a:gd name="T66" fmla="*/ 334009 w 2741613"/>
                <a:gd name="T67" fmla="*/ 437452 h 2557463"/>
                <a:gd name="T68" fmla="*/ 372176 w 2741613"/>
                <a:gd name="T69" fmla="*/ 447403 h 2557463"/>
                <a:gd name="T70" fmla="*/ 362248 w 2741613"/>
                <a:gd name="T71" fmla="*/ 593130 h 2557463"/>
                <a:gd name="T72" fmla="*/ 240028 w 2741613"/>
                <a:gd name="T73" fmla="*/ 702591 h 2557463"/>
                <a:gd name="T74" fmla="*/ 122440 w 2741613"/>
                <a:gd name="T75" fmla="*/ 567478 h 2557463"/>
                <a:gd name="T76" fmla="*/ 107439 w 2741613"/>
                <a:gd name="T77" fmla="*/ 480131 h 2557463"/>
                <a:gd name="T78" fmla="*/ 170093 w 2741613"/>
                <a:gd name="T79" fmla="*/ 347893 h 2557463"/>
                <a:gd name="T80" fmla="*/ 1776846 w 2741613"/>
                <a:gd name="T81" fmla="*/ 366247 h 2557463"/>
                <a:gd name="T82" fmla="*/ 1798449 w 2741613"/>
                <a:gd name="T83" fmla="*/ 502465 h 2557463"/>
                <a:gd name="T84" fmla="*/ 1760093 w 2741613"/>
                <a:gd name="T85" fmla="*/ 621435 h 2557463"/>
                <a:gd name="T86" fmla="*/ 1630031 w 2741613"/>
                <a:gd name="T87" fmla="*/ 697505 h 2557463"/>
                <a:gd name="T88" fmla="*/ 1535902 w 2741613"/>
                <a:gd name="T89" fmla="*/ 561508 h 2557463"/>
                <a:gd name="T90" fmla="*/ 1552215 w 2741613"/>
                <a:gd name="T91" fmla="*/ 453594 h 2557463"/>
                <a:gd name="T92" fmla="*/ 1541854 w 2741613"/>
                <a:gd name="T93" fmla="*/ 422193 h 2557463"/>
                <a:gd name="T94" fmla="*/ 1010412 w 2741613"/>
                <a:gd name="T95" fmla="*/ 326683 h 2557463"/>
                <a:gd name="T96" fmla="*/ 1058285 w 2741613"/>
                <a:gd name="T97" fmla="*/ 408958 h 2557463"/>
                <a:gd name="T98" fmla="*/ 1092921 w 2741613"/>
                <a:gd name="T99" fmla="*/ 435649 h 2557463"/>
                <a:gd name="T100" fmla="*/ 1092260 w 2741613"/>
                <a:gd name="T101" fmla="*/ 528071 h 2557463"/>
                <a:gd name="T102" fmla="*/ 1006661 w 2741613"/>
                <a:gd name="T103" fmla="*/ 635492 h 2557463"/>
                <a:gd name="T104" fmla="*/ 893265 w 2741613"/>
                <a:gd name="T105" fmla="*/ 569098 h 2557463"/>
                <a:gd name="T106" fmla="*/ 861497 w 2741613"/>
                <a:gd name="T107" fmla="*/ 458589 h 2557463"/>
                <a:gd name="T108" fmla="*/ 868115 w 2741613"/>
                <a:gd name="T109" fmla="*/ 376093 h 2557463"/>
                <a:gd name="T110" fmla="*/ 514509 w 2741613"/>
                <a:gd name="T111" fmla="*/ 219583 h 2557463"/>
                <a:gd name="T112" fmla="*/ 515613 w 2741613"/>
                <a:gd name="T113" fmla="*/ 155869 h 2557463"/>
                <a:gd name="T114" fmla="*/ 520248 w 2741613"/>
                <a:gd name="T115" fmla="*/ 152562 h 2557463"/>
                <a:gd name="T116" fmla="*/ 791747 w 2741613"/>
                <a:gd name="T117" fmla="*/ 99650 h 2557463"/>
                <a:gd name="T118" fmla="*/ 848917 w 2741613"/>
                <a:gd name="T119" fmla="*/ 59085 h 2557463"/>
                <a:gd name="T120" fmla="*/ 813158 w 2741613"/>
                <a:gd name="T121" fmla="*/ 292558 h 2557463"/>
                <a:gd name="T122" fmla="*/ 481620 w 2741613"/>
                <a:gd name="T123" fmla="*/ 286605 h 2557463"/>
                <a:gd name="T124" fmla="*/ 458664 w 2741613"/>
                <a:gd name="T125" fmla="*/ 50267 h 25574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741613" h="2557463">
                  <a:moveTo>
                    <a:pt x="2199444" y="2463800"/>
                  </a:moveTo>
                  <a:lnTo>
                    <a:pt x="2327275" y="2463800"/>
                  </a:lnTo>
                  <a:lnTo>
                    <a:pt x="2325367" y="2467928"/>
                  </a:lnTo>
                  <a:lnTo>
                    <a:pt x="2325685" y="2470150"/>
                  </a:lnTo>
                  <a:lnTo>
                    <a:pt x="2326003" y="2473325"/>
                  </a:lnTo>
                  <a:lnTo>
                    <a:pt x="2326321" y="2477770"/>
                  </a:lnTo>
                  <a:lnTo>
                    <a:pt x="2326321" y="2483803"/>
                  </a:lnTo>
                  <a:lnTo>
                    <a:pt x="2325685" y="2492058"/>
                  </a:lnTo>
                  <a:lnTo>
                    <a:pt x="2323777" y="2502218"/>
                  </a:lnTo>
                  <a:lnTo>
                    <a:pt x="2321233" y="2514283"/>
                  </a:lnTo>
                  <a:lnTo>
                    <a:pt x="2319326" y="2515235"/>
                  </a:lnTo>
                  <a:lnTo>
                    <a:pt x="2316464" y="2515870"/>
                  </a:lnTo>
                  <a:lnTo>
                    <a:pt x="2308514" y="2516505"/>
                  </a:lnTo>
                  <a:lnTo>
                    <a:pt x="2293568" y="2517140"/>
                  </a:lnTo>
                  <a:lnTo>
                    <a:pt x="2292614" y="2517140"/>
                  </a:lnTo>
                  <a:lnTo>
                    <a:pt x="2292296" y="2516823"/>
                  </a:lnTo>
                  <a:lnTo>
                    <a:pt x="2291024" y="2515235"/>
                  </a:lnTo>
                  <a:lnTo>
                    <a:pt x="2290388" y="2513965"/>
                  </a:lnTo>
                  <a:lnTo>
                    <a:pt x="2289435" y="2512060"/>
                  </a:lnTo>
                  <a:lnTo>
                    <a:pt x="2288799" y="2511425"/>
                  </a:lnTo>
                  <a:lnTo>
                    <a:pt x="2288163" y="2511108"/>
                  </a:lnTo>
                  <a:lnTo>
                    <a:pt x="2286891" y="2510790"/>
                  </a:lnTo>
                  <a:lnTo>
                    <a:pt x="2285937" y="2511108"/>
                  </a:lnTo>
                  <a:lnTo>
                    <a:pt x="2284029" y="2511425"/>
                  </a:lnTo>
                  <a:lnTo>
                    <a:pt x="2282121" y="2512695"/>
                  </a:lnTo>
                  <a:lnTo>
                    <a:pt x="2276397" y="2516188"/>
                  </a:lnTo>
                  <a:lnTo>
                    <a:pt x="2264313" y="2525078"/>
                  </a:lnTo>
                  <a:lnTo>
                    <a:pt x="2251594" y="2533333"/>
                  </a:lnTo>
                  <a:lnTo>
                    <a:pt x="2245234" y="2537143"/>
                  </a:lnTo>
                  <a:lnTo>
                    <a:pt x="2238238" y="2540636"/>
                  </a:lnTo>
                  <a:lnTo>
                    <a:pt x="2231243" y="2543811"/>
                  </a:lnTo>
                  <a:lnTo>
                    <a:pt x="2223929" y="2547303"/>
                  </a:lnTo>
                  <a:lnTo>
                    <a:pt x="2216615" y="2549843"/>
                  </a:lnTo>
                  <a:lnTo>
                    <a:pt x="2208665" y="2552066"/>
                  </a:lnTo>
                  <a:lnTo>
                    <a:pt x="2200716" y="2554606"/>
                  </a:lnTo>
                  <a:lnTo>
                    <a:pt x="2192130" y="2555876"/>
                  </a:lnTo>
                  <a:lnTo>
                    <a:pt x="2183226" y="2557146"/>
                  </a:lnTo>
                  <a:lnTo>
                    <a:pt x="2174004" y="2557463"/>
                  </a:lnTo>
                  <a:lnTo>
                    <a:pt x="2164147" y="2557463"/>
                  </a:lnTo>
                  <a:lnTo>
                    <a:pt x="2153971" y="2557146"/>
                  </a:lnTo>
                  <a:lnTo>
                    <a:pt x="2145703" y="2556193"/>
                  </a:lnTo>
                  <a:lnTo>
                    <a:pt x="2139026" y="2554923"/>
                  </a:lnTo>
                  <a:lnTo>
                    <a:pt x="2133302" y="2553336"/>
                  </a:lnTo>
                  <a:lnTo>
                    <a:pt x="2128850" y="2551113"/>
                  </a:lnTo>
                  <a:lnTo>
                    <a:pt x="2125352" y="2548891"/>
                  </a:lnTo>
                  <a:lnTo>
                    <a:pt x="2123762" y="2547303"/>
                  </a:lnTo>
                  <a:lnTo>
                    <a:pt x="2122808" y="2545716"/>
                  </a:lnTo>
                  <a:lnTo>
                    <a:pt x="2121854" y="2544446"/>
                  </a:lnTo>
                  <a:lnTo>
                    <a:pt x="2121536" y="2542858"/>
                  </a:lnTo>
                  <a:lnTo>
                    <a:pt x="2120900" y="2539366"/>
                  </a:lnTo>
                  <a:lnTo>
                    <a:pt x="2121218" y="2535873"/>
                  </a:lnTo>
                  <a:lnTo>
                    <a:pt x="2122490" y="2532380"/>
                  </a:lnTo>
                  <a:lnTo>
                    <a:pt x="2124398" y="2528570"/>
                  </a:lnTo>
                  <a:lnTo>
                    <a:pt x="2126624" y="2524443"/>
                  </a:lnTo>
                  <a:lnTo>
                    <a:pt x="2129486" y="2520633"/>
                  </a:lnTo>
                  <a:lnTo>
                    <a:pt x="2132984" y="2516505"/>
                  </a:lnTo>
                  <a:lnTo>
                    <a:pt x="2137118" y="2512060"/>
                  </a:lnTo>
                  <a:lnTo>
                    <a:pt x="2141252" y="2507933"/>
                  </a:lnTo>
                  <a:lnTo>
                    <a:pt x="2150155" y="2499678"/>
                  </a:lnTo>
                  <a:lnTo>
                    <a:pt x="2160013" y="2491740"/>
                  </a:lnTo>
                  <a:lnTo>
                    <a:pt x="2169871" y="2484120"/>
                  </a:lnTo>
                  <a:lnTo>
                    <a:pt x="2178774" y="2477770"/>
                  </a:lnTo>
                  <a:lnTo>
                    <a:pt x="2193402" y="2467610"/>
                  </a:lnTo>
                  <a:lnTo>
                    <a:pt x="2199444" y="2463800"/>
                  </a:lnTo>
                  <a:close/>
                  <a:moveTo>
                    <a:pt x="417513" y="2463800"/>
                  </a:moveTo>
                  <a:lnTo>
                    <a:pt x="545027" y="2463800"/>
                  </a:lnTo>
                  <a:lnTo>
                    <a:pt x="551069" y="2467610"/>
                  </a:lnTo>
                  <a:lnTo>
                    <a:pt x="565696" y="2477770"/>
                  </a:lnTo>
                  <a:lnTo>
                    <a:pt x="574918" y="2484120"/>
                  </a:lnTo>
                  <a:lnTo>
                    <a:pt x="584775" y="2491740"/>
                  </a:lnTo>
                  <a:lnTo>
                    <a:pt x="594315" y="2499678"/>
                  </a:lnTo>
                  <a:lnTo>
                    <a:pt x="603537" y="2507933"/>
                  </a:lnTo>
                  <a:lnTo>
                    <a:pt x="607671" y="2512060"/>
                  </a:lnTo>
                  <a:lnTo>
                    <a:pt x="611805" y="2516505"/>
                  </a:lnTo>
                  <a:lnTo>
                    <a:pt x="614984" y="2520633"/>
                  </a:lnTo>
                  <a:lnTo>
                    <a:pt x="618164" y="2524443"/>
                  </a:lnTo>
                  <a:lnTo>
                    <a:pt x="620390" y="2528570"/>
                  </a:lnTo>
                  <a:lnTo>
                    <a:pt x="622298" y="2532380"/>
                  </a:lnTo>
                  <a:lnTo>
                    <a:pt x="623570" y="2535873"/>
                  </a:lnTo>
                  <a:lnTo>
                    <a:pt x="623888" y="2539366"/>
                  </a:lnTo>
                  <a:lnTo>
                    <a:pt x="622934" y="2542858"/>
                  </a:lnTo>
                  <a:lnTo>
                    <a:pt x="622616" y="2544446"/>
                  </a:lnTo>
                  <a:lnTo>
                    <a:pt x="621980" y="2545716"/>
                  </a:lnTo>
                  <a:lnTo>
                    <a:pt x="620708" y="2547303"/>
                  </a:lnTo>
                  <a:lnTo>
                    <a:pt x="619436" y="2548891"/>
                  </a:lnTo>
                  <a:lnTo>
                    <a:pt x="615938" y="2551113"/>
                  </a:lnTo>
                  <a:lnTo>
                    <a:pt x="611487" y="2553336"/>
                  </a:lnTo>
                  <a:lnTo>
                    <a:pt x="605763" y="2554923"/>
                  </a:lnTo>
                  <a:lnTo>
                    <a:pt x="599085" y="2556193"/>
                  </a:lnTo>
                  <a:lnTo>
                    <a:pt x="590817" y="2557146"/>
                  </a:lnTo>
                  <a:lnTo>
                    <a:pt x="580642" y="2557463"/>
                  </a:lnTo>
                  <a:lnTo>
                    <a:pt x="570784" y="2557463"/>
                  </a:lnTo>
                  <a:lnTo>
                    <a:pt x="561244" y="2557146"/>
                  </a:lnTo>
                  <a:lnTo>
                    <a:pt x="552659" y="2555876"/>
                  </a:lnTo>
                  <a:lnTo>
                    <a:pt x="544073" y="2554606"/>
                  </a:lnTo>
                  <a:lnTo>
                    <a:pt x="536123" y="2552066"/>
                  </a:lnTo>
                  <a:lnTo>
                    <a:pt x="528173" y="2549843"/>
                  </a:lnTo>
                  <a:lnTo>
                    <a:pt x="520542" y="2547303"/>
                  </a:lnTo>
                  <a:lnTo>
                    <a:pt x="513546" y="2543811"/>
                  </a:lnTo>
                  <a:lnTo>
                    <a:pt x="506232" y="2540636"/>
                  </a:lnTo>
                  <a:lnTo>
                    <a:pt x="499554" y="2537143"/>
                  </a:lnTo>
                  <a:lnTo>
                    <a:pt x="493195" y="2533333"/>
                  </a:lnTo>
                  <a:lnTo>
                    <a:pt x="480475" y="2525078"/>
                  </a:lnTo>
                  <a:lnTo>
                    <a:pt x="468391" y="2516188"/>
                  </a:lnTo>
                  <a:lnTo>
                    <a:pt x="462668" y="2512695"/>
                  </a:lnTo>
                  <a:lnTo>
                    <a:pt x="460760" y="2511425"/>
                  </a:lnTo>
                  <a:lnTo>
                    <a:pt x="458852" y="2511108"/>
                  </a:lnTo>
                  <a:lnTo>
                    <a:pt x="457580" y="2510790"/>
                  </a:lnTo>
                  <a:lnTo>
                    <a:pt x="456626" y="2511108"/>
                  </a:lnTo>
                  <a:lnTo>
                    <a:pt x="455990" y="2511425"/>
                  </a:lnTo>
                  <a:lnTo>
                    <a:pt x="455036" y="2512060"/>
                  </a:lnTo>
                  <a:lnTo>
                    <a:pt x="454400" y="2513965"/>
                  </a:lnTo>
                  <a:lnTo>
                    <a:pt x="453446" y="2515235"/>
                  </a:lnTo>
                  <a:lnTo>
                    <a:pt x="452492" y="2516823"/>
                  </a:lnTo>
                  <a:lnTo>
                    <a:pt x="452174" y="2517140"/>
                  </a:lnTo>
                  <a:lnTo>
                    <a:pt x="450902" y="2517140"/>
                  </a:lnTo>
                  <a:lnTo>
                    <a:pt x="436274" y="2516505"/>
                  </a:lnTo>
                  <a:lnTo>
                    <a:pt x="428325" y="2515870"/>
                  </a:lnTo>
                  <a:lnTo>
                    <a:pt x="425463" y="2515235"/>
                  </a:lnTo>
                  <a:lnTo>
                    <a:pt x="423555" y="2514283"/>
                  </a:lnTo>
                  <a:lnTo>
                    <a:pt x="420693" y="2502218"/>
                  </a:lnTo>
                  <a:lnTo>
                    <a:pt x="419421" y="2492058"/>
                  </a:lnTo>
                  <a:lnTo>
                    <a:pt x="418149" y="2483803"/>
                  </a:lnTo>
                  <a:lnTo>
                    <a:pt x="418149" y="2477770"/>
                  </a:lnTo>
                  <a:lnTo>
                    <a:pt x="418467" y="2473325"/>
                  </a:lnTo>
                  <a:lnTo>
                    <a:pt x="418785" y="2470150"/>
                  </a:lnTo>
                  <a:lnTo>
                    <a:pt x="419421" y="2467928"/>
                  </a:lnTo>
                  <a:lnTo>
                    <a:pt x="417513" y="2463800"/>
                  </a:lnTo>
                  <a:close/>
                  <a:moveTo>
                    <a:pt x="2051490" y="2346325"/>
                  </a:moveTo>
                  <a:lnTo>
                    <a:pt x="2152651" y="2346325"/>
                  </a:lnTo>
                  <a:lnTo>
                    <a:pt x="2151061" y="2349527"/>
                  </a:lnTo>
                  <a:lnTo>
                    <a:pt x="2151697" y="2351449"/>
                  </a:lnTo>
                  <a:lnTo>
                    <a:pt x="2152015" y="2353690"/>
                  </a:lnTo>
                  <a:lnTo>
                    <a:pt x="2152333" y="2357533"/>
                  </a:lnTo>
                  <a:lnTo>
                    <a:pt x="2152015" y="2362336"/>
                  </a:lnTo>
                  <a:lnTo>
                    <a:pt x="2151697" y="2368741"/>
                  </a:lnTo>
                  <a:lnTo>
                    <a:pt x="2150106" y="2376747"/>
                  </a:lnTo>
                  <a:lnTo>
                    <a:pt x="2148198" y="2386674"/>
                  </a:lnTo>
                  <a:lnTo>
                    <a:pt x="2146289" y="2387314"/>
                  </a:lnTo>
                  <a:lnTo>
                    <a:pt x="2144062" y="2387634"/>
                  </a:lnTo>
                  <a:lnTo>
                    <a:pt x="2137700" y="2388595"/>
                  </a:lnTo>
                  <a:lnTo>
                    <a:pt x="2125929" y="2388915"/>
                  </a:lnTo>
                  <a:lnTo>
                    <a:pt x="2125611" y="2388915"/>
                  </a:lnTo>
                  <a:lnTo>
                    <a:pt x="2124975" y="2388595"/>
                  </a:lnTo>
                  <a:lnTo>
                    <a:pt x="2124021" y="2387314"/>
                  </a:lnTo>
                  <a:lnTo>
                    <a:pt x="2123702" y="2386354"/>
                  </a:lnTo>
                  <a:lnTo>
                    <a:pt x="2123066" y="2384752"/>
                  </a:lnTo>
                  <a:lnTo>
                    <a:pt x="2122112" y="2384432"/>
                  </a:lnTo>
                  <a:lnTo>
                    <a:pt x="2121794" y="2383792"/>
                  </a:lnTo>
                  <a:lnTo>
                    <a:pt x="2120521" y="2383792"/>
                  </a:lnTo>
                  <a:lnTo>
                    <a:pt x="2119885" y="2383792"/>
                  </a:lnTo>
                  <a:lnTo>
                    <a:pt x="2117022" y="2385073"/>
                  </a:lnTo>
                  <a:lnTo>
                    <a:pt x="2112250" y="2387955"/>
                  </a:lnTo>
                  <a:lnTo>
                    <a:pt x="2103025" y="2395000"/>
                  </a:lnTo>
                  <a:lnTo>
                    <a:pt x="2092845" y="2401724"/>
                  </a:lnTo>
                  <a:lnTo>
                    <a:pt x="2087437" y="2404927"/>
                  </a:lnTo>
                  <a:lnTo>
                    <a:pt x="2082347" y="2407489"/>
                  </a:lnTo>
                  <a:lnTo>
                    <a:pt x="2076621" y="2410371"/>
                  </a:lnTo>
                  <a:lnTo>
                    <a:pt x="2070895" y="2412612"/>
                  </a:lnTo>
                  <a:lnTo>
                    <a:pt x="2064850" y="2415174"/>
                  </a:lnTo>
                  <a:lnTo>
                    <a:pt x="2058806" y="2416775"/>
                  </a:lnTo>
                  <a:lnTo>
                    <a:pt x="2052444" y="2418376"/>
                  </a:lnTo>
                  <a:lnTo>
                    <a:pt x="2045763" y="2419657"/>
                  </a:lnTo>
                  <a:lnTo>
                    <a:pt x="2038447" y="2420618"/>
                  </a:lnTo>
                  <a:lnTo>
                    <a:pt x="2031448" y="2420938"/>
                  </a:lnTo>
                  <a:lnTo>
                    <a:pt x="2023495" y="2420938"/>
                  </a:lnTo>
                  <a:lnTo>
                    <a:pt x="2015542" y="2420618"/>
                  </a:lnTo>
                  <a:lnTo>
                    <a:pt x="2008862" y="2419977"/>
                  </a:lnTo>
                  <a:lnTo>
                    <a:pt x="2003454" y="2418697"/>
                  </a:lnTo>
                  <a:lnTo>
                    <a:pt x="1999000" y="2417736"/>
                  </a:lnTo>
                  <a:lnTo>
                    <a:pt x="1995501" y="2415814"/>
                  </a:lnTo>
                  <a:lnTo>
                    <a:pt x="1992638" y="2413893"/>
                  </a:lnTo>
                  <a:lnTo>
                    <a:pt x="1990729" y="2411652"/>
                  </a:lnTo>
                  <a:lnTo>
                    <a:pt x="1989456" y="2409410"/>
                  </a:lnTo>
                  <a:lnTo>
                    <a:pt x="1989138" y="2406528"/>
                  </a:lnTo>
                  <a:lnTo>
                    <a:pt x="1989456" y="2403966"/>
                  </a:lnTo>
                  <a:lnTo>
                    <a:pt x="1990411" y="2401084"/>
                  </a:lnTo>
                  <a:lnTo>
                    <a:pt x="1991683" y="2397882"/>
                  </a:lnTo>
                  <a:lnTo>
                    <a:pt x="1993592" y="2394679"/>
                  </a:lnTo>
                  <a:lnTo>
                    <a:pt x="1996137" y="2391477"/>
                  </a:lnTo>
                  <a:lnTo>
                    <a:pt x="1999000" y="2387955"/>
                  </a:lnTo>
                  <a:lnTo>
                    <a:pt x="2005362" y="2381230"/>
                  </a:lnTo>
                  <a:lnTo>
                    <a:pt x="2012679" y="2374825"/>
                  </a:lnTo>
                  <a:lnTo>
                    <a:pt x="2019996" y="2368421"/>
                  </a:lnTo>
                  <a:lnTo>
                    <a:pt x="2027949" y="2362336"/>
                  </a:lnTo>
                  <a:lnTo>
                    <a:pt x="2035265" y="2356893"/>
                  </a:lnTo>
                  <a:lnTo>
                    <a:pt x="2046718" y="2349527"/>
                  </a:lnTo>
                  <a:lnTo>
                    <a:pt x="2051490" y="2346325"/>
                  </a:lnTo>
                  <a:close/>
                  <a:moveTo>
                    <a:pt x="592138" y="2346325"/>
                  </a:moveTo>
                  <a:lnTo>
                    <a:pt x="693618" y="2346325"/>
                  </a:lnTo>
                  <a:lnTo>
                    <a:pt x="698072" y="2349527"/>
                  </a:lnTo>
                  <a:lnTo>
                    <a:pt x="709842" y="2356893"/>
                  </a:lnTo>
                  <a:lnTo>
                    <a:pt x="716841" y="2362336"/>
                  </a:lnTo>
                  <a:lnTo>
                    <a:pt x="724794" y="2368421"/>
                  </a:lnTo>
                  <a:lnTo>
                    <a:pt x="732428" y="2374825"/>
                  </a:lnTo>
                  <a:lnTo>
                    <a:pt x="739427" y="2381230"/>
                  </a:lnTo>
                  <a:lnTo>
                    <a:pt x="746108" y="2387955"/>
                  </a:lnTo>
                  <a:lnTo>
                    <a:pt x="748971" y="2391477"/>
                  </a:lnTo>
                  <a:lnTo>
                    <a:pt x="751197" y="2394679"/>
                  </a:lnTo>
                  <a:lnTo>
                    <a:pt x="753106" y="2397882"/>
                  </a:lnTo>
                  <a:lnTo>
                    <a:pt x="754697" y="2401084"/>
                  </a:lnTo>
                  <a:lnTo>
                    <a:pt x="755333" y="2403966"/>
                  </a:lnTo>
                  <a:lnTo>
                    <a:pt x="755651" y="2406528"/>
                  </a:lnTo>
                  <a:lnTo>
                    <a:pt x="755333" y="2409410"/>
                  </a:lnTo>
                  <a:lnTo>
                    <a:pt x="754379" y="2411652"/>
                  </a:lnTo>
                  <a:lnTo>
                    <a:pt x="752470" y="2413893"/>
                  </a:lnTo>
                  <a:lnTo>
                    <a:pt x="749607" y="2415814"/>
                  </a:lnTo>
                  <a:lnTo>
                    <a:pt x="746108" y="2417736"/>
                  </a:lnTo>
                  <a:lnTo>
                    <a:pt x="741336" y="2418697"/>
                  </a:lnTo>
                  <a:lnTo>
                    <a:pt x="736246" y="2419977"/>
                  </a:lnTo>
                  <a:lnTo>
                    <a:pt x="729565" y="2420618"/>
                  </a:lnTo>
                  <a:lnTo>
                    <a:pt x="721612" y="2420938"/>
                  </a:lnTo>
                  <a:lnTo>
                    <a:pt x="713659" y="2420938"/>
                  </a:lnTo>
                  <a:lnTo>
                    <a:pt x="706343" y="2420618"/>
                  </a:lnTo>
                  <a:lnTo>
                    <a:pt x="699344" y="2419657"/>
                  </a:lnTo>
                  <a:lnTo>
                    <a:pt x="692346" y="2418376"/>
                  </a:lnTo>
                  <a:lnTo>
                    <a:pt x="685983" y="2416775"/>
                  </a:lnTo>
                  <a:lnTo>
                    <a:pt x="679939" y="2415174"/>
                  </a:lnTo>
                  <a:lnTo>
                    <a:pt x="673895" y="2412612"/>
                  </a:lnTo>
                  <a:lnTo>
                    <a:pt x="668487" y="2410371"/>
                  </a:lnTo>
                  <a:lnTo>
                    <a:pt x="662760" y="2407489"/>
                  </a:lnTo>
                  <a:lnTo>
                    <a:pt x="657352" y="2404927"/>
                  </a:lnTo>
                  <a:lnTo>
                    <a:pt x="652263" y="2401724"/>
                  </a:lnTo>
                  <a:lnTo>
                    <a:pt x="642083" y="2395000"/>
                  </a:lnTo>
                  <a:lnTo>
                    <a:pt x="632539" y="2387955"/>
                  </a:lnTo>
                  <a:lnTo>
                    <a:pt x="628086" y="2385073"/>
                  </a:lnTo>
                  <a:lnTo>
                    <a:pt x="624904" y="2383792"/>
                  </a:lnTo>
                  <a:lnTo>
                    <a:pt x="624268" y="2383792"/>
                  </a:lnTo>
                  <a:lnTo>
                    <a:pt x="623314" y="2383792"/>
                  </a:lnTo>
                  <a:lnTo>
                    <a:pt x="622678" y="2384432"/>
                  </a:lnTo>
                  <a:lnTo>
                    <a:pt x="622041" y="2384752"/>
                  </a:lnTo>
                  <a:lnTo>
                    <a:pt x="621405" y="2386354"/>
                  </a:lnTo>
                  <a:lnTo>
                    <a:pt x="620769" y="2387314"/>
                  </a:lnTo>
                  <a:lnTo>
                    <a:pt x="620133" y="2388595"/>
                  </a:lnTo>
                  <a:lnTo>
                    <a:pt x="619496" y="2388915"/>
                  </a:lnTo>
                  <a:lnTo>
                    <a:pt x="619178" y="2388915"/>
                  </a:lnTo>
                  <a:lnTo>
                    <a:pt x="607408" y="2388595"/>
                  </a:lnTo>
                  <a:lnTo>
                    <a:pt x="601045" y="2387634"/>
                  </a:lnTo>
                  <a:lnTo>
                    <a:pt x="598819" y="2387314"/>
                  </a:lnTo>
                  <a:lnTo>
                    <a:pt x="596910" y="2386674"/>
                  </a:lnTo>
                  <a:lnTo>
                    <a:pt x="595001" y="2376747"/>
                  </a:lnTo>
                  <a:lnTo>
                    <a:pt x="593411" y="2368741"/>
                  </a:lnTo>
                  <a:lnTo>
                    <a:pt x="593092" y="2362336"/>
                  </a:lnTo>
                  <a:lnTo>
                    <a:pt x="592774" y="2357533"/>
                  </a:lnTo>
                  <a:lnTo>
                    <a:pt x="593092" y="2353690"/>
                  </a:lnTo>
                  <a:lnTo>
                    <a:pt x="593411" y="2351449"/>
                  </a:lnTo>
                  <a:lnTo>
                    <a:pt x="593729" y="2349527"/>
                  </a:lnTo>
                  <a:lnTo>
                    <a:pt x="592138" y="2346325"/>
                  </a:lnTo>
                  <a:close/>
                  <a:moveTo>
                    <a:pt x="1474788" y="2290762"/>
                  </a:moveTo>
                  <a:lnTo>
                    <a:pt x="1567135" y="2290762"/>
                  </a:lnTo>
                  <a:lnTo>
                    <a:pt x="1571609" y="2293338"/>
                  </a:lnTo>
                  <a:lnTo>
                    <a:pt x="1582473" y="2300422"/>
                  </a:lnTo>
                  <a:lnTo>
                    <a:pt x="1588864" y="2305252"/>
                  </a:lnTo>
                  <a:lnTo>
                    <a:pt x="1595894" y="2310404"/>
                  </a:lnTo>
                  <a:lnTo>
                    <a:pt x="1602924" y="2316522"/>
                  </a:lnTo>
                  <a:lnTo>
                    <a:pt x="1609634" y="2322640"/>
                  </a:lnTo>
                  <a:lnTo>
                    <a:pt x="1615386" y="2328758"/>
                  </a:lnTo>
                  <a:lnTo>
                    <a:pt x="1617942" y="2331978"/>
                  </a:lnTo>
                  <a:lnTo>
                    <a:pt x="1620179" y="2334875"/>
                  </a:lnTo>
                  <a:lnTo>
                    <a:pt x="1621776" y="2337451"/>
                  </a:lnTo>
                  <a:lnTo>
                    <a:pt x="1623374" y="2340671"/>
                  </a:lnTo>
                  <a:lnTo>
                    <a:pt x="1624013" y="2343247"/>
                  </a:lnTo>
                  <a:lnTo>
                    <a:pt x="1624013" y="2345501"/>
                  </a:lnTo>
                  <a:lnTo>
                    <a:pt x="1623694" y="2348399"/>
                  </a:lnTo>
                  <a:lnTo>
                    <a:pt x="1622735" y="2350009"/>
                  </a:lnTo>
                  <a:lnTo>
                    <a:pt x="1620818" y="2352585"/>
                  </a:lnTo>
                  <a:lnTo>
                    <a:pt x="1618581" y="2353873"/>
                  </a:lnTo>
                  <a:lnTo>
                    <a:pt x="1615386" y="2355483"/>
                  </a:lnTo>
                  <a:lnTo>
                    <a:pt x="1611232" y="2357093"/>
                  </a:lnTo>
                  <a:lnTo>
                    <a:pt x="1606119" y="2357737"/>
                  </a:lnTo>
                  <a:lnTo>
                    <a:pt x="1600048" y="2358703"/>
                  </a:lnTo>
                  <a:lnTo>
                    <a:pt x="1593018" y="2359025"/>
                  </a:lnTo>
                  <a:lnTo>
                    <a:pt x="1585668" y="2359025"/>
                  </a:lnTo>
                  <a:lnTo>
                    <a:pt x="1578958" y="2358703"/>
                  </a:lnTo>
                  <a:lnTo>
                    <a:pt x="1572567" y="2357415"/>
                  </a:lnTo>
                  <a:lnTo>
                    <a:pt x="1566496" y="2356127"/>
                  </a:lnTo>
                  <a:lnTo>
                    <a:pt x="1560744" y="2355161"/>
                  </a:lnTo>
                  <a:lnTo>
                    <a:pt x="1554993" y="2353229"/>
                  </a:lnTo>
                  <a:lnTo>
                    <a:pt x="1549560" y="2351297"/>
                  </a:lnTo>
                  <a:lnTo>
                    <a:pt x="1544128" y="2349043"/>
                  </a:lnTo>
                  <a:lnTo>
                    <a:pt x="1539335" y="2346467"/>
                  </a:lnTo>
                  <a:lnTo>
                    <a:pt x="1529749" y="2340993"/>
                  </a:lnTo>
                  <a:lnTo>
                    <a:pt x="1520802" y="2334875"/>
                  </a:lnTo>
                  <a:lnTo>
                    <a:pt x="1511535" y="2328758"/>
                  </a:lnTo>
                  <a:lnTo>
                    <a:pt x="1507701" y="2326182"/>
                  </a:lnTo>
                  <a:lnTo>
                    <a:pt x="1505144" y="2324894"/>
                  </a:lnTo>
                  <a:lnTo>
                    <a:pt x="1503866" y="2324572"/>
                  </a:lnTo>
                  <a:lnTo>
                    <a:pt x="1503227" y="2324894"/>
                  </a:lnTo>
                  <a:lnTo>
                    <a:pt x="1502269" y="2325860"/>
                  </a:lnTo>
                  <a:lnTo>
                    <a:pt x="1501629" y="2326826"/>
                  </a:lnTo>
                  <a:lnTo>
                    <a:pt x="1500990" y="2328114"/>
                  </a:lnTo>
                  <a:lnTo>
                    <a:pt x="1500351" y="2329080"/>
                  </a:lnTo>
                  <a:lnTo>
                    <a:pt x="1499712" y="2329080"/>
                  </a:lnTo>
                  <a:lnTo>
                    <a:pt x="1499073" y="2329080"/>
                  </a:lnTo>
                  <a:lnTo>
                    <a:pt x="1488528" y="2328758"/>
                  </a:lnTo>
                  <a:lnTo>
                    <a:pt x="1482777" y="2328436"/>
                  </a:lnTo>
                  <a:lnTo>
                    <a:pt x="1480540" y="2328114"/>
                  </a:lnTo>
                  <a:lnTo>
                    <a:pt x="1478942" y="2327148"/>
                  </a:lnTo>
                  <a:lnTo>
                    <a:pt x="1477025" y="2318132"/>
                  </a:lnTo>
                  <a:lnTo>
                    <a:pt x="1476066" y="2310726"/>
                  </a:lnTo>
                  <a:lnTo>
                    <a:pt x="1475747" y="2305252"/>
                  </a:lnTo>
                  <a:lnTo>
                    <a:pt x="1475108" y="2300422"/>
                  </a:lnTo>
                  <a:lnTo>
                    <a:pt x="1475747" y="2297202"/>
                  </a:lnTo>
                  <a:lnTo>
                    <a:pt x="1476066" y="2294948"/>
                  </a:lnTo>
                  <a:lnTo>
                    <a:pt x="1476386" y="2293338"/>
                  </a:lnTo>
                  <a:lnTo>
                    <a:pt x="1474788" y="2290762"/>
                  </a:lnTo>
                  <a:close/>
                  <a:moveTo>
                    <a:pt x="1243723" y="2290762"/>
                  </a:moveTo>
                  <a:lnTo>
                    <a:pt x="1335088" y="2290762"/>
                  </a:lnTo>
                  <a:lnTo>
                    <a:pt x="1333507" y="2293338"/>
                  </a:lnTo>
                  <a:lnTo>
                    <a:pt x="1334140" y="2294948"/>
                  </a:lnTo>
                  <a:lnTo>
                    <a:pt x="1334140" y="2297202"/>
                  </a:lnTo>
                  <a:lnTo>
                    <a:pt x="1334456" y="2300422"/>
                  </a:lnTo>
                  <a:lnTo>
                    <a:pt x="1334456" y="2305252"/>
                  </a:lnTo>
                  <a:lnTo>
                    <a:pt x="1333824" y="2310726"/>
                  </a:lnTo>
                  <a:lnTo>
                    <a:pt x="1332559" y="2318132"/>
                  </a:lnTo>
                  <a:lnTo>
                    <a:pt x="1330978" y="2327148"/>
                  </a:lnTo>
                  <a:lnTo>
                    <a:pt x="1329398" y="2328114"/>
                  </a:lnTo>
                  <a:lnTo>
                    <a:pt x="1327185" y="2328436"/>
                  </a:lnTo>
                  <a:lnTo>
                    <a:pt x="1321494" y="2328758"/>
                  </a:lnTo>
                  <a:lnTo>
                    <a:pt x="1311061" y="2329080"/>
                  </a:lnTo>
                  <a:lnTo>
                    <a:pt x="1310113" y="2329080"/>
                  </a:lnTo>
                  <a:lnTo>
                    <a:pt x="1309797" y="2329080"/>
                  </a:lnTo>
                  <a:lnTo>
                    <a:pt x="1309165" y="2328114"/>
                  </a:lnTo>
                  <a:lnTo>
                    <a:pt x="1308848" y="2326826"/>
                  </a:lnTo>
                  <a:lnTo>
                    <a:pt x="1307900" y="2325860"/>
                  </a:lnTo>
                  <a:lnTo>
                    <a:pt x="1306952" y="2324894"/>
                  </a:lnTo>
                  <a:lnTo>
                    <a:pt x="1306003" y="2324572"/>
                  </a:lnTo>
                  <a:lnTo>
                    <a:pt x="1305371" y="2324894"/>
                  </a:lnTo>
                  <a:lnTo>
                    <a:pt x="1302842" y="2326182"/>
                  </a:lnTo>
                  <a:lnTo>
                    <a:pt x="1298732" y="2328758"/>
                  </a:lnTo>
                  <a:lnTo>
                    <a:pt x="1289880" y="2334875"/>
                  </a:lnTo>
                  <a:lnTo>
                    <a:pt x="1281028" y="2340993"/>
                  </a:lnTo>
                  <a:lnTo>
                    <a:pt x="1271228" y="2346467"/>
                  </a:lnTo>
                  <a:lnTo>
                    <a:pt x="1266485" y="2349043"/>
                  </a:lnTo>
                  <a:lnTo>
                    <a:pt x="1261111" y="2351297"/>
                  </a:lnTo>
                  <a:lnTo>
                    <a:pt x="1256053" y="2353229"/>
                  </a:lnTo>
                  <a:lnTo>
                    <a:pt x="1250362" y="2355161"/>
                  </a:lnTo>
                  <a:lnTo>
                    <a:pt x="1244356" y="2356127"/>
                  </a:lnTo>
                  <a:lnTo>
                    <a:pt x="1238349" y="2357415"/>
                  </a:lnTo>
                  <a:lnTo>
                    <a:pt x="1232026" y="2358703"/>
                  </a:lnTo>
                  <a:lnTo>
                    <a:pt x="1225387" y="2359025"/>
                  </a:lnTo>
                  <a:lnTo>
                    <a:pt x="1218116" y="2359025"/>
                  </a:lnTo>
                  <a:lnTo>
                    <a:pt x="1211161" y="2358703"/>
                  </a:lnTo>
                  <a:lnTo>
                    <a:pt x="1205154" y="2357737"/>
                  </a:lnTo>
                  <a:lnTo>
                    <a:pt x="1200096" y="2357093"/>
                  </a:lnTo>
                  <a:lnTo>
                    <a:pt x="1195986" y="2355483"/>
                  </a:lnTo>
                  <a:lnTo>
                    <a:pt x="1193141" y="2353873"/>
                  </a:lnTo>
                  <a:lnTo>
                    <a:pt x="1190295" y="2352585"/>
                  </a:lnTo>
                  <a:lnTo>
                    <a:pt x="1189031" y="2350009"/>
                  </a:lnTo>
                  <a:lnTo>
                    <a:pt x="1187766" y="2348399"/>
                  </a:lnTo>
                  <a:lnTo>
                    <a:pt x="1187450" y="2345501"/>
                  </a:lnTo>
                  <a:lnTo>
                    <a:pt x="1187766" y="2343247"/>
                  </a:lnTo>
                  <a:lnTo>
                    <a:pt x="1188715" y="2340671"/>
                  </a:lnTo>
                  <a:lnTo>
                    <a:pt x="1189663" y="2337451"/>
                  </a:lnTo>
                  <a:lnTo>
                    <a:pt x="1191560" y="2334875"/>
                  </a:lnTo>
                  <a:lnTo>
                    <a:pt x="1193457" y="2331978"/>
                  </a:lnTo>
                  <a:lnTo>
                    <a:pt x="1195986" y="2328758"/>
                  </a:lnTo>
                  <a:lnTo>
                    <a:pt x="1201676" y="2322640"/>
                  </a:lnTo>
                  <a:lnTo>
                    <a:pt x="1208315" y="2316522"/>
                  </a:lnTo>
                  <a:lnTo>
                    <a:pt x="1215271" y="2310404"/>
                  </a:lnTo>
                  <a:lnTo>
                    <a:pt x="1222226" y="2305252"/>
                  </a:lnTo>
                  <a:lnTo>
                    <a:pt x="1228865" y="2300422"/>
                  </a:lnTo>
                  <a:lnTo>
                    <a:pt x="1239613" y="2293338"/>
                  </a:lnTo>
                  <a:lnTo>
                    <a:pt x="1243723" y="2290762"/>
                  </a:lnTo>
                  <a:close/>
                  <a:moveTo>
                    <a:pt x="1481543" y="1798637"/>
                  </a:moveTo>
                  <a:lnTo>
                    <a:pt x="1701801" y="1798637"/>
                  </a:lnTo>
                  <a:lnTo>
                    <a:pt x="1567093" y="2273300"/>
                  </a:lnTo>
                  <a:lnTo>
                    <a:pt x="1465263" y="2273300"/>
                  </a:lnTo>
                  <a:lnTo>
                    <a:pt x="1481543" y="1798637"/>
                  </a:lnTo>
                  <a:close/>
                  <a:moveTo>
                    <a:pt x="1119188" y="1798637"/>
                  </a:moveTo>
                  <a:lnTo>
                    <a:pt x="1336331" y="1798637"/>
                  </a:lnTo>
                  <a:lnTo>
                    <a:pt x="1346201" y="2272028"/>
                  </a:lnTo>
                  <a:lnTo>
                    <a:pt x="1240177" y="2273300"/>
                  </a:lnTo>
                  <a:lnTo>
                    <a:pt x="1119188" y="1798637"/>
                  </a:lnTo>
                  <a:close/>
                  <a:moveTo>
                    <a:pt x="2677270" y="1559805"/>
                  </a:moveTo>
                  <a:lnTo>
                    <a:pt x="2530833" y="1600780"/>
                  </a:lnTo>
                  <a:lnTo>
                    <a:pt x="2674417" y="1589663"/>
                  </a:lnTo>
                  <a:lnTo>
                    <a:pt x="2677270" y="1559805"/>
                  </a:lnTo>
                  <a:close/>
                  <a:moveTo>
                    <a:pt x="64561" y="1559805"/>
                  </a:moveTo>
                  <a:lnTo>
                    <a:pt x="67742" y="1589663"/>
                  </a:lnTo>
                  <a:lnTo>
                    <a:pt x="211812" y="1600780"/>
                  </a:lnTo>
                  <a:lnTo>
                    <a:pt x="64561" y="1559805"/>
                  </a:lnTo>
                  <a:close/>
                  <a:moveTo>
                    <a:pt x="1743293" y="1510232"/>
                  </a:moveTo>
                  <a:lnTo>
                    <a:pt x="1815377" y="1673934"/>
                  </a:lnTo>
                  <a:lnTo>
                    <a:pt x="2196121" y="1673934"/>
                  </a:lnTo>
                  <a:lnTo>
                    <a:pt x="2051635" y="1522922"/>
                  </a:lnTo>
                  <a:lnTo>
                    <a:pt x="1743293" y="1510232"/>
                  </a:lnTo>
                  <a:close/>
                  <a:moveTo>
                    <a:pt x="1093583" y="1510232"/>
                  </a:moveTo>
                  <a:lnTo>
                    <a:pt x="785241" y="1522922"/>
                  </a:lnTo>
                  <a:lnTo>
                    <a:pt x="641072" y="1673934"/>
                  </a:lnTo>
                  <a:lnTo>
                    <a:pt x="1021499" y="1673934"/>
                  </a:lnTo>
                  <a:lnTo>
                    <a:pt x="1093583" y="1510232"/>
                  </a:lnTo>
                  <a:close/>
                  <a:moveTo>
                    <a:pt x="840494" y="1363662"/>
                  </a:moveTo>
                  <a:lnTo>
                    <a:pt x="1955417" y="1363662"/>
                  </a:lnTo>
                  <a:lnTo>
                    <a:pt x="2368551" y="1768475"/>
                  </a:lnTo>
                  <a:lnTo>
                    <a:pt x="398463" y="1768475"/>
                  </a:lnTo>
                  <a:lnTo>
                    <a:pt x="840494" y="1363662"/>
                  </a:lnTo>
                  <a:close/>
                  <a:moveTo>
                    <a:pt x="1125700" y="1131888"/>
                  </a:moveTo>
                  <a:lnTo>
                    <a:pt x="1123793" y="1132523"/>
                  </a:lnTo>
                  <a:lnTo>
                    <a:pt x="1121569" y="1134110"/>
                  </a:lnTo>
                  <a:lnTo>
                    <a:pt x="1118710" y="1136650"/>
                  </a:lnTo>
                  <a:lnTo>
                    <a:pt x="1111084" y="1144270"/>
                  </a:lnTo>
                  <a:lnTo>
                    <a:pt x="1101553" y="1155065"/>
                  </a:lnTo>
                  <a:lnTo>
                    <a:pt x="1077405" y="1184275"/>
                  </a:lnTo>
                  <a:lnTo>
                    <a:pt x="1046268" y="1220153"/>
                  </a:lnTo>
                  <a:lnTo>
                    <a:pt x="1059613" y="1236028"/>
                  </a:lnTo>
                  <a:lnTo>
                    <a:pt x="1064696" y="1242378"/>
                  </a:lnTo>
                  <a:lnTo>
                    <a:pt x="1070098" y="1248093"/>
                  </a:lnTo>
                  <a:lnTo>
                    <a:pt x="1074546" y="1252538"/>
                  </a:lnTo>
                  <a:lnTo>
                    <a:pt x="1078994" y="1256665"/>
                  </a:lnTo>
                  <a:lnTo>
                    <a:pt x="1083124" y="1260158"/>
                  </a:lnTo>
                  <a:lnTo>
                    <a:pt x="1087890" y="1263333"/>
                  </a:lnTo>
                  <a:lnTo>
                    <a:pt x="1092656" y="1266508"/>
                  </a:lnTo>
                  <a:lnTo>
                    <a:pt x="1098375" y="1269365"/>
                  </a:lnTo>
                  <a:lnTo>
                    <a:pt x="1111084" y="1276350"/>
                  </a:lnTo>
                  <a:lnTo>
                    <a:pt x="1127606" y="1284605"/>
                  </a:lnTo>
                  <a:lnTo>
                    <a:pt x="1149529" y="1295400"/>
                  </a:lnTo>
                  <a:lnTo>
                    <a:pt x="1139362" y="1143953"/>
                  </a:lnTo>
                  <a:lnTo>
                    <a:pt x="1136185" y="1141413"/>
                  </a:lnTo>
                  <a:lnTo>
                    <a:pt x="1133325" y="1138238"/>
                  </a:lnTo>
                  <a:lnTo>
                    <a:pt x="1126971" y="1132205"/>
                  </a:lnTo>
                  <a:lnTo>
                    <a:pt x="1126017" y="1131888"/>
                  </a:lnTo>
                  <a:lnTo>
                    <a:pt x="1125700" y="1131888"/>
                  </a:lnTo>
                  <a:close/>
                  <a:moveTo>
                    <a:pt x="505679" y="1004887"/>
                  </a:moveTo>
                  <a:lnTo>
                    <a:pt x="511721" y="1004887"/>
                  </a:lnTo>
                  <a:lnTo>
                    <a:pt x="517446" y="1005205"/>
                  </a:lnTo>
                  <a:lnTo>
                    <a:pt x="522535" y="1006158"/>
                  </a:lnTo>
                  <a:lnTo>
                    <a:pt x="528259" y="1007746"/>
                  </a:lnTo>
                  <a:lnTo>
                    <a:pt x="533348" y="1009969"/>
                  </a:lnTo>
                  <a:lnTo>
                    <a:pt x="538436" y="1012828"/>
                  </a:lnTo>
                  <a:lnTo>
                    <a:pt x="543207" y="1015687"/>
                  </a:lnTo>
                  <a:lnTo>
                    <a:pt x="548296" y="1019498"/>
                  </a:lnTo>
                  <a:lnTo>
                    <a:pt x="552748" y="1023310"/>
                  </a:lnTo>
                  <a:lnTo>
                    <a:pt x="557201" y="1028075"/>
                  </a:lnTo>
                  <a:lnTo>
                    <a:pt x="561335" y="1033157"/>
                  </a:lnTo>
                  <a:lnTo>
                    <a:pt x="566106" y="1038239"/>
                  </a:lnTo>
                  <a:lnTo>
                    <a:pt x="570240" y="1044274"/>
                  </a:lnTo>
                  <a:lnTo>
                    <a:pt x="573738" y="1050309"/>
                  </a:lnTo>
                  <a:lnTo>
                    <a:pt x="577555" y="1056980"/>
                  </a:lnTo>
                  <a:lnTo>
                    <a:pt x="581371" y="1063968"/>
                  </a:lnTo>
                  <a:lnTo>
                    <a:pt x="585188" y="1071274"/>
                  </a:lnTo>
                  <a:lnTo>
                    <a:pt x="588686" y="1078897"/>
                  </a:lnTo>
                  <a:lnTo>
                    <a:pt x="591867" y="1086838"/>
                  </a:lnTo>
                  <a:lnTo>
                    <a:pt x="598227" y="1103673"/>
                  </a:lnTo>
                  <a:lnTo>
                    <a:pt x="603952" y="1121461"/>
                  </a:lnTo>
                  <a:lnTo>
                    <a:pt x="609677" y="1140202"/>
                  </a:lnTo>
                  <a:lnTo>
                    <a:pt x="614447" y="1159260"/>
                  </a:lnTo>
                  <a:lnTo>
                    <a:pt x="619218" y="1179589"/>
                  </a:lnTo>
                  <a:lnTo>
                    <a:pt x="623670" y="1200553"/>
                  </a:lnTo>
                  <a:lnTo>
                    <a:pt x="627487" y="1221518"/>
                  </a:lnTo>
                  <a:lnTo>
                    <a:pt x="630667" y="1242799"/>
                  </a:lnTo>
                  <a:lnTo>
                    <a:pt x="634165" y="1264399"/>
                  </a:lnTo>
                  <a:lnTo>
                    <a:pt x="636710" y="1285681"/>
                  </a:lnTo>
                  <a:lnTo>
                    <a:pt x="639254" y="1306963"/>
                  </a:lnTo>
                  <a:lnTo>
                    <a:pt x="641798" y="1327927"/>
                  </a:lnTo>
                  <a:lnTo>
                    <a:pt x="643389" y="1348574"/>
                  </a:lnTo>
                  <a:lnTo>
                    <a:pt x="644979" y="1368903"/>
                  </a:lnTo>
                  <a:lnTo>
                    <a:pt x="647841" y="1407337"/>
                  </a:lnTo>
                  <a:lnTo>
                    <a:pt x="649431" y="1441960"/>
                  </a:lnTo>
                  <a:lnTo>
                    <a:pt x="650703" y="1471501"/>
                  </a:lnTo>
                  <a:lnTo>
                    <a:pt x="651021" y="1495641"/>
                  </a:lnTo>
                  <a:lnTo>
                    <a:pt x="645933" y="1500088"/>
                  </a:lnTo>
                  <a:lnTo>
                    <a:pt x="640526" y="1461971"/>
                  </a:lnTo>
                  <a:lnTo>
                    <a:pt x="635120" y="1423219"/>
                  </a:lnTo>
                  <a:lnTo>
                    <a:pt x="629713" y="1515335"/>
                  </a:lnTo>
                  <a:lnTo>
                    <a:pt x="623988" y="1520417"/>
                  </a:lnTo>
                  <a:lnTo>
                    <a:pt x="225488" y="1414008"/>
                  </a:lnTo>
                  <a:lnTo>
                    <a:pt x="154884" y="1399079"/>
                  </a:lnTo>
                  <a:lnTo>
                    <a:pt x="603316" y="1539476"/>
                  </a:lnTo>
                  <a:lnTo>
                    <a:pt x="319945" y="1798670"/>
                  </a:lnTo>
                  <a:lnTo>
                    <a:pt x="585824" y="1798670"/>
                  </a:lnTo>
                  <a:lnTo>
                    <a:pt x="752475" y="1798670"/>
                  </a:lnTo>
                  <a:lnTo>
                    <a:pt x="687596" y="2326906"/>
                  </a:lnTo>
                  <a:lnTo>
                    <a:pt x="595365" y="2326906"/>
                  </a:lnTo>
                  <a:lnTo>
                    <a:pt x="586778" y="1847904"/>
                  </a:lnTo>
                  <a:lnTo>
                    <a:pt x="581371" y="1857433"/>
                  </a:lnTo>
                  <a:lnTo>
                    <a:pt x="578509" y="1862516"/>
                  </a:lnTo>
                  <a:lnTo>
                    <a:pt x="575329" y="1866963"/>
                  </a:lnTo>
                  <a:lnTo>
                    <a:pt x="531758" y="2443162"/>
                  </a:lnTo>
                  <a:lnTo>
                    <a:pt x="415356" y="2443162"/>
                  </a:lnTo>
                  <a:lnTo>
                    <a:pt x="356837" y="1985125"/>
                  </a:lnTo>
                  <a:lnTo>
                    <a:pt x="349840" y="1985760"/>
                  </a:lnTo>
                  <a:lnTo>
                    <a:pt x="346024" y="1986078"/>
                  </a:lnTo>
                  <a:lnTo>
                    <a:pt x="342207" y="1986078"/>
                  </a:lnTo>
                  <a:lnTo>
                    <a:pt x="337437" y="1985760"/>
                  </a:lnTo>
                  <a:lnTo>
                    <a:pt x="332348" y="1985443"/>
                  </a:lnTo>
                  <a:lnTo>
                    <a:pt x="145661" y="1959078"/>
                  </a:lnTo>
                  <a:lnTo>
                    <a:pt x="141208" y="1957490"/>
                  </a:lnTo>
                  <a:lnTo>
                    <a:pt x="137074" y="1955267"/>
                  </a:lnTo>
                  <a:lnTo>
                    <a:pt x="133257" y="1952726"/>
                  </a:lnTo>
                  <a:lnTo>
                    <a:pt x="129441" y="1949867"/>
                  </a:lnTo>
                  <a:lnTo>
                    <a:pt x="125624" y="1946055"/>
                  </a:lnTo>
                  <a:lnTo>
                    <a:pt x="122126" y="1941926"/>
                  </a:lnTo>
                  <a:lnTo>
                    <a:pt x="119264" y="1937479"/>
                  </a:lnTo>
                  <a:lnTo>
                    <a:pt x="116401" y="1932397"/>
                  </a:lnTo>
                  <a:lnTo>
                    <a:pt x="113539" y="1927632"/>
                  </a:lnTo>
                  <a:lnTo>
                    <a:pt x="110995" y="1921914"/>
                  </a:lnTo>
                  <a:lnTo>
                    <a:pt x="108768" y="1916197"/>
                  </a:lnTo>
                  <a:lnTo>
                    <a:pt x="106542" y="1910162"/>
                  </a:lnTo>
                  <a:lnTo>
                    <a:pt x="102408" y="1897774"/>
                  </a:lnTo>
                  <a:lnTo>
                    <a:pt x="98909" y="1885068"/>
                  </a:lnTo>
                  <a:lnTo>
                    <a:pt x="96365" y="1872363"/>
                  </a:lnTo>
                  <a:lnTo>
                    <a:pt x="93503" y="1859339"/>
                  </a:lnTo>
                  <a:lnTo>
                    <a:pt x="90004" y="1836152"/>
                  </a:lnTo>
                  <a:lnTo>
                    <a:pt x="86824" y="1817728"/>
                  </a:lnTo>
                  <a:lnTo>
                    <a:pt x="85234" y="1811058"/>
                  </a:lnTo>
                  <a:lnTo>
                    <a:pt x="84280" y="1806293"/>
                  </a:lnTo>
                  <a:lnTo>
                    <a:pt x="83962" y="1800894"/>
                  </a:lnTo>
                  <a:lnTo>
                    <a:pt x="76965" y="1730695"/>
                  </a:lnTo>
                  <a:lnTo>
                    <a:pt x="69968" y="1653826"/>
                  </a:lnTo>
                  <a:lnTo>
                    <a:pt x="62017" y="1556628"/>
                  </a:lnTo>
                  <a:lnTo>
                    <a:pt x="52158" y="1552499"/>
                  </a:lnTo>
                  <a:lnTo>
                    <a:pt x="43571" y="1548687"/>
                  </a:lnTo>
                  <a:lnTo>
                    <a:pt x="35938" y="1545511"/>
                  </a:lnTo>
                  <a:lnTo>
                    <a:pt x="29895" y="1542017"/>
                  </a:lnTo>
                  <a:lnTo>
                    <a:pt x="25443" y="1538523"/>
                  </a:lnTo>
                  <a:lnTo>
                    <a:pt x="23535" y="1536617"/>
                  </a:lnTo>
                  <a:lnTo>
                    <a:pt x="21944" y="1535346"/>
                  </a:lnTo>
                  <a:lnTo>
                    <a:pt x="20990" y="1533758"/>
                  </a:lnTo>
                  <a:lnTo>
                    <a:pt x="20354" y="1532170"/>
                  </a:lnTo>
                  <a:lnTo>
                    <a:pt x="19718" y="1530582"/>
                  </a:lnTo>
                  <a:lnTo>
                    <a:pt x="20354" y="1529311"/>
                  </a:lnTo>
                  <a:lnTo>
                    <a:pt x="17492" y="1522641"/>
                  </a:lnTo>
                  <a:lnTo>
                    <a:pt x="15266" y="1515017"/>
                  </a:lnTo>
                  <a:lnTo>
                    <a:pt x="12721" y="1504853"/>
                  </a:lnTo>
                  <a:lnTo>
                    <a:pt x="10495" y="1493100"/>
                  </a:lnTo>
                  <a:lnTo>
                    <a:pt x="8269" y="1479759"/>
                  </a:lnTo>
                  <a:lnTo>
                    <a:pt x="6043" y="1465148"/>
                  </a:lnTo>
                  <a:lnTo>
                    <a:pt x="4134" y="1449583"/>
                  </a:lnTo>
                  <a:lnTo>
                    <a:pt x="2544" y="1432431"/>
                  </a:lnTo>
                  <a:lnTo>
                    <a:pt x="954" y="1414325"/>
                  </a:lnTo>
                  <a:lnTo>
                    <a:pt x="318" y="1395267"/>
                  </a:lnTo>
                  <a:lnTo>
                    <a:pt x="0" y="1375256"/>
                  </a:lnTo>
                  <a:lnTo>
                    <a:pt x="318" y="1354926"/>
                  </a:lnTo>
                  <a:lnTo>
                    <a:pt x="954" y="1333962"/>
                  </a:lnTo>
                  <a:lnTo>
                    <a:pt x="2544" y="1312363"/>
                  </a:lnTo>
                  <a:lnTo>
                    <a:pt x="4452" y="1290763"/>
                  </a:lnTo>
                  <a:lnTo>
                    <a:pt x="7315" y="1268846"/>
                  </a:lnTo>
                  <a:lnTo>
                    <a:pt x="11131" y="1246929"/>
                  </a:lnTo>
                  <a:lnTo>
                    <a:pt x="13357" y="1236447"/>
                  </a:lnTo>
                  <a:lnTo>
                    <a:pt x="15584" y="1225647"/>
                  </a:lnTo>
                  <a:lnTo>
                    <a:pt x="18446" y="1214847"/>
                  </a:lnTo>
                  <a:lnTo>
                    <a:pt x="21308" y="1204047"/>
                  </a:lnTo>
                  <a:lnTo>
                    <a:pt x="24489" y="1193248"/>
                  </a:lnTo>
                  <a:lnTo>
                    <a:pt x="27669" y="1183083"/>
                  </a:lnTo>
                  <a:lnTo>
                    <a:pt x="31486" y="1172601"/>
                  </a:lnTo>
                  <a:lnTo>
                    <a:pt x="35302" y="1162436"/>
                  </a:lnTo>
                  <a:lnTo>
                    <a:pt x="39436" y="1152272"/>
                  </a:lnTo>
                  <a:lnTo>
                    <a:pt x="43889" y="1142425"/>
                  </a:lnTo>
                  <a:lnTo>
                    <a:pt x="48978" y="1132578"/>
                  </a:lnTo>
                  <a:lnTo>
                    <a:pt x="54066" y="1123367"/>
                  </a:lnTo>
                  <a:lnTo>
                    <a:pt x="59473" y="1113838"/>
                  </a:lnTo>
                  <a:lnTo>
                    <a:pt x="64879" y="1104944"/>
                  </a:lnTo>
                  <a:lnTo>
                    <a:pt x="70922" y="1096050"/>
                  </a:lnTo>
                  <a:lnTo>
                    <a:pt x="77601" y="1087473"/>
                  </a:lnTo>
                  <a:lnTo>
                    <a:pt x="84280" y="1079215"/>
                  </a:lnTo>
                  <a:lnTo>
                    <a:pt x="91276" y="1071274"/>
                  </a:lnTo>
                  <a:lnTo>
                    <a:pt x="98591" y="1063968"/>
                  </a:lnTo>
                  <a:lnTo>
                    <a:pt x="106542" y="1056662"/>
                  </a:lnTo>
                  <a:lnTo>
                    <a:pt x="114811" y="1049674"/>
                  </a:lnTo>
                  <a:lnTo>
                    <a:pt x="123080" y="1043321"/>
                  </a:lnTo>
                  <a:lnTo>
                    <a:pt x="131985" y="1036651"/>
                  </a:lnTo>
                  <a:lnTo>
                    <a:pt x="141526" y="1031251"/>
                  </a:lnTo>
                  <a:lnTo>
                    <a:pt x="150749" y="1025851"/>
                  </a:lnTo>
                  <a:lnTo>
                    <a:pt x="160926" y="1021087"/>
                  </a:lnTo>
                  <a:lnTo>
                    <a:pt x="171740" y="1016322"/>
                  </a:lnTo>
                  <a:lnTo>
                    <a:pt x="182553" y="1012193"/>
                  </a:lnTo>
                  <a:lnTo>
                    <a:pt x="193684" y="1009016"/>
                  </a:lnTo>
                  <a:lnTo>
                    <a:pt x="205452" y="1005522"/>
                  </a:lnTo>
                  <a:lnTo>
                    <a:pt x="209904" y="1005522"/>
                  </a:lnTo>
                  <a:lnTo>
                    <a:pt x="218809" y="1005840"/>
                  </a:lnTo>
                  <a:lnTo>
                    <a:pt x="243298" y="1007428"/>
                  </a:lnTo>
                  <a:lnTo>
                    <a:pt x="280508" y="1009969"/>
                  </a:lnTo>
                  <a:lnTo>
                    <a:pt x="409313" y="1420361"/>
                  </a:lnTo>
                  <a:lnTo>
                    <a:pt x="397228" y="1297751"/>
                  </a:lnTo>
                  <a:lnTo>
                    <a:pt x="390867" y="1077309"/>
                  </a:lnTo>
                  <a:lnTo>
                    <a:pt x="382598" y="1056345"/>
                  </a:lnTo>
                  <a:lnTo>
                    <a:pt x="399136" y="1028392"/>
                  </a:lnTo>
                  <a:lnTo>
                    <a:pt x="436029" y="1028392"/>
                  </a:lnTo>
                  <a:lnTo>
                    <a:pt x="450976" y="1056345"/>
                  </a:lnTo>
                  <a:lnTo>
                    <a:pt x="443979" y="1081438"/>
                  </a:lnTo>
                  <a:lnTo>
                    <a:pt x="489141" y="1401937"/>
                  </a:lnTo>
                  <a:lnTo>
                    <a:pt x="481508" y="1015369"/>
                  </a:lnTo>
                  <a:lnTo>
                    <a:pt x="489459" y="1011875"/>
                  </a:lnTo>
                  <a:lnTo>
                    <a:pt x="495501" y="1009016"/>
                  </a:lnTo>
                  <a:lnTo>
                    <a:pt x="499000" y="1006793"/>
                  </a:lnTo>
                  <a:lnTo>
                    <a:pt x="499636" y="1005840"/>
                  </a:lnTo>
                  <a:lnTo>
                    <a:pt x="499954" y="1005522"/>
                  </a:lnTo>
                  <a:lnTo>
                    <a:pt x="505679" y="1004887"/>
                  </a:lnTo>
                  <a:close/>
                  <a:moveTo>
                    <a:pt x="2233205" y="1004887"/>
                  </a:moveTo>
                  <a:lnTo>
                    <a:pt x="2238276" y="1005205"/>
                  </a:lnTo>
                  <a:lnTo>
                    <a:pt x="2243665" y="1005522"/>
                  </a:lnTo>
                  <a:lnTo>
                    <a:pt x="2243665" y="1005840"/>
                  </a:lnTo>
                  <a:lnTo>
                    <a:pt x="2244299" y="1006793"/>
                  </a:lnTo>
                  <a:lnTo>
                    <a:pt x="2248102" y="1009016"/>
                  </a:lnTo>
                  <a:lnTo>
                    <a:pt x="2253808" y="1011875"/>
                  </a:lnTo>
                  <a:lnTo>
                    <a:pt x="2261732" y="1015369"/>
                  </a:lnTo>
                  <a:lnTo>
                    <a:pt x="2254441" y="1401937"/>
                  </a:lnTo>
                  <a:lnTo>
                    <a:pt x="2299133" y="1081438"/>
                  </a:lnTo>
                  <a:lnTo>
                    <a:pt x="2292160" y="1056345"/>
                  </a:lnTo>
                  <a:lnTo>
                    <a:pt x="2307374" y="1028392"/>
                  </a:lnTo>
                  <a:lnTo>
                    <a:pt x="2344142" y="1028392"/>
                  </a:lnTo>
                  <a:lnTo>
                    <a:pt x="2360307" y="1056345"/>
                  </a:lnTo>
                  <a:lnTo>
                    <a:pt x="2352066" y="1077309"/>
                  </a:lnTo>
                  <a:lnTo>
                    <a:pt x="2346044" y="1297751"/>
                  </a:lnTo>
                  <a:lnTo>
                    <a:pt x="2333682" y="1420361"/>
                  </a:lnTo>
                  <a:lnTo>
                    <a:pt x="2462052" y="1009969"/>
                  </a:lnTo>
                  <a:lnTo>
                    <a:pt x="2499137" y="1007428"/>
                  </a:lnTo>
                  <a:lnTo>
                    <a:pt x="2523860" y="1005840"/>
                  </a:lnTo>
                  <a:lnTo>
                    <a:pt x="2532735" y="1005522"/>
                  </a:lnTo>
                  <a:lnTo>
                    <a:pt x="2536855" y="1005522"/>
                  </a:lnTo>
                  <a:lnTo>
                    <a:pt x="2548266" y="1009016"/>
                  </a:lnTo>
                  <a:lnTo>
                    <a:pt x="2559677" y="1012193"/>
                  </a:lnTo>
                  <a:lnTo>
                    <a:pt x="2570453" y="1016322"/>
                  </a:lnTo>
                  <a:lnTo>
                    <a:pt x="2580913" y="1021087"/>
                  </a:lnTo>
                  <a:lnTo>
                    <a:pt x="2591056" y="1025851"/>
                  </a:lnTo>
                  <a:lnTo>
                    <a:pt x="2600882" y="1031251"/>
                  </a:lnTo>
                  <a:lnTo>
                    <a:pt x="2610391" y="1036651"/>
                  </a:lnTo>
                  <a:lnTo>
                    <a:pt x="2618949" y="1043321"/>
                  </a:lnTo>
                  <a:lnTo>
                    <a:pt x="2627507" y="1049674"/>
                  </a:lnTo>
                  <a:lnTo>
                    <a:pt x="2635431" y="1056662"/>
                  </a:lnTo>
                  <a:lnTo>
                    <a:pt x="2643355" y="1063968"/>
                  </a:lnTo>
                  <a:lnTo>
                    <a:pt x="2650962" y="1071274"/>
                  </a:lnTo>
                  <a:lnTo>
                    <a:pt x="2657618" y="1079215"/>
                  </a:lnTo>
                  <a:lnTo>
                    <a:pt x="2664274" y="1087473"/>
                  </a:lnTo>
                  <a:lnTo>
                    <a:pt x="2670614" y="1096050"/>
                  </a:lnTo>
                  <a:lnTo>
                    <a:pt x="2676636" y="1104944"/>
                  </a:lnTo>
                  <a:lnTo>
                    <a:pt x="2682341" y="1113838"/>
                  </a:lnTo>
                  <a:lnTo>
                    <a:pt x="2688047" y="1123367"/>
                  </a:lnTo>
                  <a:lnTo>
                    <a:pt x="2692801" y="1132578"/>
                  </a:lnTo>
                  <a:lnTo>
                    <a:pt x="2697872" y="1142425"/>
                  </a:lnTo>
                  <a:lnTo>
                    <a:pt x="2702310" y="1152272"/>
                  </a:lnTo>
                  <a:lnTo>
                    <a:pt x="2706430" y="1162436"/>
                  </a:lnTo>
                  <a:lnTo>
                    <a:pt x="2710551" y="1172601"/>
                  </a:lnTo>
                  <a:lnTo>
                    <a:pt x="2714037" y="1183083"/>
                  </a:lnTo>
                  <a:lnTo>
                    <a:pt x="2717207" y="1193248"/>
                  </a:lnTo>
                  <a:lnTo>
                    <a:pt x="2720694" y="1204047"/>
                  </a:lnTo>
                  <a:lnTo>
                    <a:pt x="2723229" y="1214847"/>
                  </a:lnTo>
                  <a:lnTo>
                    <a:pt x="2726082" y="1225647"/>
                  </a:lnTo>
                  <a:lnTo>
                    <a:pt x="2728618" y="1236447"/>
                  </a:lnTo>
                  <a:lnTo>
                    <a:pt x="2730836" y="1246929"/>
                  </a:lnTo>
                  <a:lnTo>
                    <a:pt x="2734640" y="1268846"/>
                  </a:lnTo>
                  <a:lnTo>
                    <a:pt x="2737176" y="1290763"/>
                  </a:lnTo>
                  <a:lnTo>
                    <a:pt x="2739394" y="1312363"/>
                  </a:lnTo>
                  <a:lnTo>
                    <a:pt x="2740979" y="1333962"/>
                  </a:lnTo>
                  <a:lnTo>
                    <a:pt x="2741613" y="1354926"/>
                  </a:lnTo>
                  <a:lnTo>
                    <a:pt x="2741613" y="1375256"/>
                  </a:lnTo>
                  <a:lnTo>
                    <a:pt x="2741296" y="1395267"/>
                  </a:lnTo>
                  <a:lnTo>
                    <a:pt x="2740662" y="1414325"/>
                  </a:lnTo>
                  <a:lnTo>
                    <a:pt x="2739394" y="1432431"/>
                  </a:lnTo>
                  <a:lnTo>
                    <a:pt x="2737493" y="1449583"/>
                  </a:lnTo>
                  <a:lnTo>
                    <a:pt x="2735591" y="1465148"/>
                  </a:lnTo>
                  <a:lnTo>
                    <a:pt x="2733689" y="1479759"/>
                  </a:lnTo>
                  <a:lnTo>
                    <a:pt x="2731470" y="1493100"/>
                  </a:lnTo>
                  <a:lnTo>
                    <a:pt x="2728935" y="1504853"/>
                  </a:lnTo>
                  <a:lnTo>
                    <a:pt x="2726716" y="1515017"/>
                  </a:lnTo>
                  <a:lnTo>
                    <a:pt x="2724180" y="1522641"/>
                  </a:lnTo>
                  <a:lnTo>
                    <a:pt x="2721962" y="1529311"/>
                  </a:lnTo>
                  <a:lnTo>
                    <a:pt x="2721962" y="1530582"/>
                  </a:lnTo>
                  <a:lnTo>
                    <a:pt x="2721328" y="1532170"/>
                  </a:lnTo>
                  <a:lnTo>
                    <a:pt x="2720694" y="1533758"/>
                  </a:lnTo>
                  <a:lnTo>
                    <a:pt x="2719426" y="1535346"/>
                  </a:lnTo>
                  <a:lnTo>
                    <a:pt x="2718158" y="1536617"/>
                  </a:lnTo>
                  <a:lnTo>
                    <a:pt x="2716573" y="1538523"/>
                  </a:lnTo>
                  <a:lnTo>
                    <a:pt x="2711819" y="1542017"/>
                  </a:lnTo>
                  <a:lnTo>
                    <a:pt x="2705796" y="1545511"/>
                  </a:lnTo>
                  <a:lnTo>
                    <a:pt x="2698506" y="1548687"/>
                  </a:lnTo>
                  <a:lnTo>
                    <a:pt x="2689948" y="1552499"/>
                  </a:lnTo>
                  <a:lnTo>
                    <a:pt x="2680122" y="1556628"/>
                  </a:lnTo>
                  <a:lnTo>
                    <a:pt x="2671881" y="1653826"/>
                  </a:lnTo>
                  <a:lnTo>
                    <a:pt x="2664908" y="1730695"/>
                  </a:lnTo>
                  <a:lnTo>
                    <a:pt x="2657935" y="1800894"/>
                  </a:lnTo>
                  <a:lnTo>
                    <a:pt x="2657618" y="1806293"/>
                  </a:lnTo>
                  <a:lnTo>
                    <a:pt x="2656350" y="1811058"/>
                  </a:lnTo>
                  <a:lnTo>
                    <a:pt x="2655399" y="1817728"/>
                  </a:lnTo>
                  <a:lnTo>
                    <a:pt x="2652230" y="1836152"/>
                  </a:lnTo>
                  <a:lnTo>
                    <a:pt x="2648109" y="1859339"/>
                  </a:lnTo>
                  <a:lnTo>
                    <a:pt x="2645890" y="1872363"/>
                  </a:lnTo>
                  <a:lnTo>
                    <a:pt x="2643038" y="1885068"/>
                  </a:lnTo>
                  <a:lnTo>
                    <a:pt x="2639551" y="1897774"/>
                  </a:lnTo>
                  <a:lnTo>
                    <a:pt x="2635431" y="1910162"/>
                  </a:lnTo>
                  <a:lnTo>
                    <a:pt x="2633529" y="1916197"/>
                  </a:lnTo>
                  <a:lnTo>
                    <a:pt x="2630993" y="1921914"/>
                  </a:lnTo>
                  <a:lnTo>
                    <a:pt x="2628458" y="1927632"/>
                  </a:lnTo>
                  <a:lnTo>
                    <a:pt x="2625605" y="1932397"/>
                  </a:lnTo>
                  <a:lnTo>
                    <a:pt x="2622752" y="1937479"/>
                  </a:lnTo>
                  <a:lnTo>
                    <a:pt x="2619583" y="1941926"/>
                  </a:lnTo>
                  <a:lnTo>
                    <a:pt x="2616413" y="1946055"/>
                  </a:lnTo>
                  <a:lnTo>
                    <a:pt x="2612926" y="1949867"/>
                  </a:lnTo>
                  <a:lnTo>
                    <a:pt x="2609123" y="1952726"/>
                  </a:lnTo>
                  <a:lnTo>
                    <a:pt x="2605002" y="1955267"/>
                  </a:lnTo>
                  <a:lnTo>
                    <a:pt x="2600882" y="1957490"/>
                  </a:lnTo>
                  <a:lnTo>
                    <a:pt x="2596444" y="1959078"/>
                  </a:lnTo>
                  <a:lnTo>
                    <a:pt x="2410704" y="1985443"/>
                  </a:lnTo>
                  <a:lnTo>
                    <a:pt x="2405633" y="1985760"/>
                  </a:lnTo>
                  <a:lnTo>
                    <a:pt x="2400561" y="1986078"/>
                  </a:lnTo>
                  <a:lnTo>
                    <a:pt x="2397075" y="1986078"/>
                  </a:lnTo>
                  <a:lnTo>
                    <a:pt x="2393271" y="1985760"/>
                  </a:lnTo>
                  <a:lnTo>
                    <a:pt x="2385981" y="1985125"/>
                  </a:lnTo>
                  <a:lnTo>
                    <a:pt x="2327660" y="2443162"/>
                  </a:lnTo>
                  <a:lnTo>
                    <a:pt x="2211651" y="2443162"/>
                  </a:lnTo>
                  <a:lnTo>
                    <a:pt x="2168545" y="1866963"/>
                  </a:lnTo>
                  <a:lnTo>
                    <a:pt x="2165375" y="1862516"/>
                  </a:lnTo>
                  <a:lnTo>
                    <a:pt x="2162522" y="1857433"/>
                  </a:lnTo>
                  <a:lnTo>
                    <a:pt x="2156817" y="1847904"/>
                  </a:lnTo>
                  <a:lnTo>
                    <a:pt x="2148576" y="2326906"/>
                  </a:lnTo>
                  <a:lnTo>
                    <a:pt x="2063630" y="2320235"/>
                  </a:lnTo>
                  <a:lnTo>
                    <a:pt x="1992313" y="1798670"/>
                  </a:lnTo>
                  <a:lnTo>
                    <a:pt x="2157768" y="1798670"/>
                  </a:lnTo>
                  <a:lnTo>
                    <a:pt x="2443668" y="1798670"/>
                  </a:lnTo>
                  <a:lnTo>
                    <a:pt x="2170129" y="1529946"/>
                  </a:lnTo>
                  <a:lnTo>
                    <a:pt x="2587569" y="1399079"/>
                  </a:lnTo>
                  <a:lnTo>
                    <a:pt x="2517204" y="1414008"/>
                  </a:lnTo>
                  <a:lnTo>
                    <a:pt x="2151746" y="1511841"/>
                  </a:lnTo>
                  <a:lnTo>
                    <a:pt x="2111808" y="1472771"/>
                  </a:lnTo>
                  <a:lnTo>
                    <a:pt x="2108956" y="1423219"/>
                  </a:lnTo>
                  <a:lnTo>
                    <a:pt x="2103250" y="1464513"/>
                  </a:lnTo>
                  <a:lnTo>
                    <a:pt x="2093741" y="1455301"/>
                  </a:lnTo>
                  <a:lnTo>
                    <a:pt x="2095009" y="1426078"/>
                  </a:lnTo>
                  <a:lnTo>
                    <a:pt x="2096911" y="1393361"/>
                  </a:lnTo>
                  <a:lnTo>
                    <a:pt x="2099447" y="1358103"/>
                  </a:lnTo>
                  <a:lnTo>
                    <a:pt x="2103250" y="1320621"/>
                  </a:lnTo>
                  <a:lnTo>
                    <a:pt x="2105152" y="1301563"/>
                  </a:lnTo>
                  <a:lnTo>
                    <a:pt x="2107371" y="1282504"/>
                  </a:lnTo>
                  <a:lnTo>
                    <a:pt x="2109906" y="1262811"/>
                  </a:lnTo>
                  <a:lnTo>
                    <a:pt x="2113076" y="1243752"/>
                  </a:lnTo>
                  <a:lnTo>
                    <a:pt x="2115929" y="1224059"/>
                  </a:lnTo>
                  <a:lnTo>
                    <a:pt x="2119415" y="1205318"/>
                  </a:lnTo>
                  <a:lnTo>
                    <a:pt x="2123219" y="1186577"/>
                  </a:lnTo>
                  <a:lnTo>
                    <a:pt x="2127339" y="1168154"/>
                  </a:lnTo>
                  <a:lnTo>
                    <a:pt x="2131777" y="1150366"/>
                  </a:lnTo>
                  <a:lnTo>
                    <a:pt x="2136214" y="1133214"/>
                  </a:lnTo>
                  <a:lnTo>
                    <a:pt x="2140969" y="1116379"/>
                  </a:lnTo>
                  <a:lnTo>
                    <a:pt x="2146674" y="1100497"/>
                  </a:lnTo>
                  <a:lnTo>
                    <a:pt x="2152379" y="1085568"/>
                  </a:lnTo>
                  <a:lnTo>
                    <a:pt x="2158719" y="1071274"/>
                  </a:lnTo>
                  <a:lnTo>
                    <a:pt x="2165058" y="1058568"/>
                  </a:lnTo>
                  <a:lnTo>
                    <a:pt x="2168545" y="1052533"/>
                  </a:lnTo>
                  <a:lnTo>
                    <a:pt x="2172031" y="1046815"/>
                  </a:lnTo>
                  <a:lnTo>
                    <a:pt x="2175518" y="1041416"/>
                  </a:lnTo>
                  <a:lnTo>
                    <a:pt x="2179321" y="1036333"/>
                  </a:lnTo>
                  <a:lnTo>
                    <a:pt x="2183125" y="1031569"/>
                  </a:lnTo>
                  <a:lnTo>
                    <a:pt x="2187245" y="1027122"/>
                  </a:lnTo>
                  <a:lnTo>
                    <a:pt x="2191366" y="1023310"/>
                  </a:lnTo>
                  <a:lnTo>
                    <a:pt x="2195486" y="1019498"/>
                  </a:lnTo>
                  <a:lnTo>
                    <a:pt x="2199607" y="1016004"/>
                  </a:lnTo>
                  <a:lnTo>
                    <a:pt x="2204044" y="1013146"/>
                  </a:lnTo>
                  <a:lnTo>
                    <a:pt x="2208799" y="1010922"/>
                  </a:lnTo>
                  <a:lnTo>
                    <a:pt x="2213236" y="1008699"/>
                  </a:lnTo>
                  <a:lnTo>
                    <a:pt x="2217991" y="1007111"/>
                  </a:lnTo>
                  <a:lnTo>
                    <a:pt x="2223062" y="1005840"/>
                  </a:lnTo>
                  <a:lnTo>
                    <a:pt x="2227817" y="1005205"/>
                  </a:lnTo>
                  <a:lnTo>
                    <a:pt x="2233205" y="1004887"/>
                  </a:lnTo>
                  <a:close/>
                  <a:moveTo>
                    <a:pt x="1560668" y="914401"/>
                  </a:moveTo>
                  <a:lnTo>
                    <a:pt x="1571788" y="914401"/>
                  </a:lnTo>
                  <a:lnTo>
                    <a:pt x="1582591" y="915671"/>
                  </a:lnTo>
                  <a:lnTo>
                    <a:pt x="1594029" y="917258"/>
                  </a:lnTo>
                  <a:lnTo>
                    <a:pt x="1604514" y="919480"/>
                  </a:lnTo>
                  <a:lnTo>
                    <a:pt x="1615317" y="922021"/>
                  </a:lnTo>
                  <a:lnTo>
                    <a:pt x="1625802" y="925196"/>
                  </a:lnTo>
                  <a:lnTo>
                    <a:pt x="1636287" y="928688"/>
                  </a:lnTo>
                  <a:lnTo>
                    <a:pt x="1646772" y="933133"/>
                  </a:lnTo>
                  <a:lnTo>
                    <a:pt x="1656939" y="937261"/>
                  </a:lnTo>
                  <a:lnTo>
                    <a:pt x="1666788" y="942023"/>
                  </a:lnTo>
                  <a:lnTo>
                    <a:pt x="1676638" y="946786"/>
                  </a:lnTo>
                  <a:lnTo>
                    <a:pt x="1686487" y="952183"/>
                  </a:lnTo>
                  <a:lnTo>
                    <a:pt x="1695384" y="957263"/>
                  </a:lnTo>
                  <a:lnTo>
                    <a:pt x="1704598" y="962978"/>
                  </a:lnTo>
                  <a:lnTo>
                    <a:pt x="1712859" y="968693"/>
                  </a:lnTo>
                  <a:lnTo>
                    <a:pt x="1721120" y="974726"/>
                  </a:lnTo>
                  <a:lnTo>
                    <a:pt x="1729063" y="980441"/>
                  </a:lnTo>
                  <a:lnTo>
                    <a:pt x="1736371" y="986473"/>
                  </a:lnTo>
                  <a:lnTo>
                    <a:pt x="1750033" y="997586"/>
                  </a:lnTo>
                  <a:lnTo>
                    <a:pt x="1762106" y="1008698"/>
                  </a:lnTo>
                  <a:lnTo>
                    <a:pt x="1771956" y="1018858"/>
                  </a:lnTo>
                  <a:lnTo>
                    <a:pt x="1779264" y="1027748"/>
                  </a:lnTo>
                  <a:lnTo>
                    <a:pt x="1782441" y="1031558"/>
                  </a:lnTo>
                  <a:lnTo>
                    <a:pt x="1784665" y="1034733"/>
                  </a:lnTo>
                  <a:lnTo>
                    <a:pt x="1786254" y="1037908"/>
                  </a:lnTo>
                  <a:lnTo>
                    <a:pt x="1787207" y="1040448"/>
                  </a:lnTo>
                  <a:lnTo>
                    <a:pt x="1788160" y="1045845"/>
                  </a:lnTo>
                  <a:lnTo>
                    <a:pt x="1788478" y="1053783"/>
                  </a:lnTo>
                  <a:lnTo>
                    <a:pt x="1789113" y="1076643"/>
                  </a:lnTo>
                  <a:lnTo>
                    <a:pt x="1789113" y="1107440"/>
                  </a:lnTo>
                  <a:lnTo>
                    <a:pt x="1788478" y="1144588"/>
                  </a:lnTo>
                  <a:lnTo>
                    <a:pt x="1787525" y="1187133"/>
                  </a:lnTo>
                  <a:lnTo>
                    <a:pt x="1786254" y="1233488"/>
                  </a:lnTo>
                  <a:lnTo>
                    <a:pt x="1784347" y="1282383"/>
                  </a:lnTo>
                  <a:lnTo>
                    <a:pt x="1782123" y="1331913"/>
                  </a:lnTo>
                  <a:lnTo>
                    <a:pt x="1672507" y="1331913"/>
                  </a:lnTo>
                  <a:lnTo>
                    <a:pt x="1674096" y="1293813"/>
                  </a:lnTo>
                  <a:lnTo>
                    <a:pt x="1674732" y="1258253"/>
                  </a:lnTo>
                  <a:lnTo>
                    <a:pt x="1675685" y="1225550"/>
                  </a:lnTo>
                  <a:lnTo>
                    <a:pt x="1676002" y="1197293"/>
                  </a:lnTo>
                  <a:lnTo>
                    <a:pt x="1675685" y="1174115"/>
                  </a:lnTo>
                  <a:lnTo>
                    <a:pt x="1674732" y="1156970"/>
                  </a:lnTo>
                  <a:lnTo>
                    <a:pt x="1674096" y="1150938"/>
                  </a:lnTo>
                  <a:lnTo>
                    <a:pt x="1673143" y="1147445"/>
                  </a:lnTo>
                  <a:lnTo>
                    <a:pt x="1672825" y="1145858"/>
                  </a:lnTo>
                  <a:lnTo>
                    <a:pt x="1672507" y="1144905"/>
                  </a:lnTo>
                  <a:lnTo>
                    <a:pt x="1672190" y="1144905"/>
                  </a:lnTo>
                  <a:lnTo>
                    <a:pt x="1671237" y="1145540"/>
                  </a:lnTo>
                  <a:lnTo>
                    <a:pt x="1669648" y="1147445"/>
                  </a:lnTo>
                  <a:lnTo>
                    <a:pt x="1668059" y="1149668"/>
                  </a:lnTo>
                  <a:lnTo>
                    <a:pt x="1666471" y="1151890"/>
                  </a:lnTo>
                  <a:lnTo>
                    <a:pt x="1654079" y="1331913"/>
                  </a:lnTo>
                  <a:lnTo>
                    <a:pt x="1602608" y="1331913"/>
                  </a:lnTo>
                  <a:lnTo>
                    <a:pt x="1602290" y="1283335"/>
                  </a:lnTo>
                  <a:lnTo>
                    <a:pt x="1598477" y="1283653"/>
                  </a:lnTo>
                  <a:lnTo>
                    <a:pt x="1586721" y="1284605"/>
                  </a:lnTo>
                  <a:lnTo>
                    <a:pt x="1568293" y="1285240"/>
                  </a:lnTo>
                  <a:lnTo>
                    <a:pt x="1556537" y="1285558"/>
                  </a:lnTo>
                  <a:lnTo>
                    <a:pt x="1543828" y="1285558"/>
                  </a:lnTo>
                  <a:lnTo>
                    <a:pt x="1529213" y="1285240"/>
                  </a:lnTo>
                  <a:lnTo>
                    <a:pt x="1513009" y="1284605"/>
                  </a:lnTo>
                  <a:lnTo>
                    <a:pt x="1496169" y="1283653"/>
                  </a:lnTo>
                  <a:lnTo>
                    <a:pt x="1477741" y="1282383"/>
                  </a:lnTo>
                  <a:lnTo>
                    <a:pt x="1457724" y="1280478"/>
                  </a:lnTo>
                  <a:lnTo>
                    <a:pt x="1437390" y="1277620"/>
                  </a:lnTo>
                  <a:lnTo>
                    <a:pt x="1415467" y="1274763"/>
                  </a:lnTo>
                  <a:lnTo>
                    <a:pt x="1392908" y="1270953"/>
                  </a:lnTo>
                  <a:lnTo>
                    <a:pt x="1381787" y="1268730"/>
                  </a:lnTo>
                  <a:lnTo>
                    <a:pt x="1370349" y="1266508"/>
                  </a:lnTo>
                  <a:lnTo>
                    <a:pt x="1359547" y="1263968"/>
                  </a:lnTo>
                  <a:lnTo>
                    <a:pt x="1348426" y="1261110"/>
                  </a:lnTo>
                  <a:lnTo>
                    <a:pt x="1328092" y="1254760"/>
                  </a:lnTo>
                  <a:lnTo>
                    <a:pt x="1308710" y="1248410"/>
                  </a:lnTo>
                  <a:lnTo>
                    <a:pt x="1290282" y="1241743"/>
                  </a:lnTo>
                  <a:lnTo>
                    <a:pt x="1273443" y="1234440"/>
                  </a:lnTo>
                  <a:lnTo>
                    <a:pt x="1257556" y="1227455"/>
                  </a:lnTo>
                  <a:lnTo>
                    <a:pt x="1243259" y="1220153"/>
                  </a:lnTo>
                  <a:lnTo>
                    <a:pt x="1229914" y="1213485"/>
                  </a:lnTo>
                  <a:lnTo>
                    <a:pt x="1218794" y="1207135"/>
                  </a:lnTo>
                  <a:lnTo>
                    <a:pt x="1208626" y="1201103"/>
                  </a:lnTo>
                  <a:lnTo>
                    <a:pt x="1200366" y="1196340"/>
                  </a:lnTo>
                  <a:lnTo>
                    <a:pt x="1189245" y="1188720"/>
                  </a:lnTo>
                  <a:lnTo>
                    <a:pt x="1185115" y="1186180"/>
                  </a:lnTo>
                  <a:lnTo>
                    <a:pt x="1204814" y="1331913"/>
                  </a:lnTo>
                  <a:lnTo>
                    <a:pt x="1152071" y="1331913"/>
                  </a:lnTo>
                  <a:lnTo>
                    <a:pt x="1149529" y="1296670"/>
                  </a:lnTo>
                  <a:lnTo>
                    <a:pt x="1143810" y="1297305"/>
                  </a:lnTo>
                  <a:lnTo>
                    <a:pt x="1135549" y="1299210"/>
                  </a:lnTo>
                  <a:lnTo>
                    <a:pt x="1112355" y="1303655"/>
                  </a:lnTo>
                  <a:lnTo>
                    <a:pt x="1082489" y="1309688"/>
                  </a:lnTo>
                  <a:lnTo>
                    <a:pt x="1066285" y="1313180"/>
                  </a:lnTo>
                  <a:lnTo>
                    <a:pt x="1049445" y="1316038"/>
                  </a:lnTo>
                  <a:lnTo>
                    <a:pt x="1032606" y="1318895"/>
                  </a:lnTo>
                  <a:lnTo>
                    <a:pt x="1015766" y="1321118"/>
                  </a:lnTo>
                  <a:lnTo>
                    <a:pt x="999880" y="1322388"/>
                  </a:lnTo>
                  <a:lnTo>
                    <a:pt x="984629" y="1323658"/>
                  </a:lnTo>
                  <a:lnTo>
                    <a:pt x="977639" y="1323658"/>
                  </a:lnTo>
                  <a:lnTo>
                    <a:pt x="970649" y="1323658"/>
                  </a:lnTo>
                  <a:lnTo>
                    <a:pt x="964295" y="1323340"/>
                  </a:lnTo>
                  <a:lnTo>
                    <a:pt x="958575" y="1323023"/>
                  </a:lnTo>
                  <a:lnTo>
                    <a:pt x="953174" y="1322070"/>
                  </a:lnTo>
                  <a:lnTo>
                    <a:pt x="948090" y="1320483"/>
                  </a:lnTo>
                  <a:lnTo>
                    <a:pt x="943960" y="1319213"/>
                  </a:lnTo>
                  <a:lnTo>
                    <a:pt x="940783" y="1317625"/>
                  </a:lnTo>
                  <a:lnTo>
                    <a:pt x="934746" y="1305560"/>
                  </a:lnTo>
                  <a:lnTo>
                    <a:pt x="928709" y="1295083"/>
                  </a:lnTo>
                  <a:lnTo>
                    <a:pt x="917271" y="1275398"/>
                  </a:lnTo>
                  <a:lnTo>
                    <a:pt x="912505" y="1266508"/>
                  </a:lnTo>
                  <a:lnTo>
                    <a:pt x="908057" y="1257935"/>
                  </a:lnTo>
                  <a:lnTo>
                    <a:pt x="904244" y="1249680"/>
                  </a:lnTo>
                  <a:lnTo>
                    <a:pt x="902338" y="1244918"/>
                  </a:lnTo>
                  <a:lnTo>
                    <a:pt x="901067" y="1240790"/>
                  </a:lnTo>
                  <a:lnTo>
                    <a:pt x="900114" y="1236663"/>
                  </a:lnTo>
                  <a:lnTo>
                    <a:pt x="899161" y="1232535"/>
                  </a:lnTo>
                  <a:lnTo>
                    <a:pt x="898843" y="1228408"/>
                  </a:lnTo>
                  <a:lnTo>
                    <a:pt x="898525" y="1223963"/>
                  </a:lnTo>
                  <a:lnTo>
                    <a:pt x="898843" y="1219835"/>
                  </a:lnTo>
                  <a:lnTo>
                    <a:pt x="899161" y="1215390"/>
                  </a:lnTo>
                  <a:lnTo>
                    <a:pt x="900431" y="1210628"/>
                  </a:lnTo>
                  <a:lnTo>
                    <a:pt x="901385" y="1205865"/>
                  </a:lnTo>
                  <a:lnTo>
                    <a:pt x="903291" y="1201103"/>
                  </a:lnTo>
                  <a:lnTo>
                    <a:pt x="905197" y="1195705"/>
                  </a:lnTo>
                  <a:lnTo>
                    <a:pt x="908057" y="1190943"/>
                  </a:lnTo>
                  <a:lnTo>
                    <a:pt x="910916" y="1185228"/>
                  </a:lnTo>
                  <a:lnTo>
                    <a:pt x="914729" y="1179513"/>
                  </a:lnTo>
                  <a:lnTo>
                    <a:pt x="918542" y="1173480"/>
                  </a:lnTo>
                  <a:lnTo>
                    <a:pt x="922990" y="1167765"/>
                  </a:lnTo>
                  <a:lnTo>
                    <a:pt x="928391" y="1161098"/>
                  </a:lnTo>
                  <a:lnTo>
                    <a:pt x="939512" y="1146810"/>
                  </a:lnTo>
                  <a:lnTo>
                    <a:pt x="949361" y="1133793"/>
                  </a:lnTo>
                  <a:lnTo>
                    <a:pt x="967154" y="1109345"/>
                  </a:lnTo>
                  <a:lnTo>
                    <a:pt x="976050" y="1096963"/>
                  </a:lnTo>
                  <a:lnTo>
                    <a:pt x="985900" y="1084580"/>
                  </a:lnTo>
                  <a:lnTo>
                    <a:pt x="997338" y="1070928"/>
                  </a:lnTo>
                  <a:lnTo>
                    <a:pt x="1004328" y="1063943"/>
                  </a:lnTo>
                  <a:lnTo>
                    <a:pt x="1011318" y="1056323"/>
                  </a:lnTo>
                  <a:lnTo>
                    <a:pt x="1017673" y="1045528"/>
                  </a:lnTo>
                  <a:lnTo>
                    <a:pt x="1024663" y="1035368"/>
                  </a:lnTo>
                  <a:lnTo>
                    <a:pt x="1031335" y="1025525"/>
                  </a:lnTo>
                  <a:lnTo>
                    <a:pt x="1038007" y="1016318"/>
                  </a:lnTo>
                  <a:lnTo>
                    <a:pt x="1044997" y="1008063"/>
                  </a:lnTo>
                  <a:lnTo>
                    <a:pt x="1051669" y="1000443"/>
                  </a:lnTo>
                  <a:lnTo>
                    <a:pt x="1058659" y="993141"/>
                  </a:lnTo>
                  <a:lnTo>
                    <a:pt x="1065967" y="986473"/>
                  </a:lnTo>
                  <a:lnTo>
                    <a:pt x="1073593" y="980123"/>
                  </a:lnTo>
                  <a:lnTo>
                    <a:pt x="1080583" y="974091"/>
                  </a:lnTo>
                  <a:lnTo>
                    <a:pt x="1088208" y="968693"/>
                  </a:lnTo>
                  <a:lnTo>
                    <a:pt x="1096151" y="963931"/>
                  </a:lnTo>
                  <a:lnTo>
                    <a:pt x="1104094" y="959168"/>
                  </a:lnTo>
                  <a:lnTo>
                    <a:pt x="1111720" y="954723"/>
                  </a:lnTo>
                  <a:lnTo>
                    <a:pt x="1119663" y="950913"/>
                  </a:lnTo>
                  <a:lnTo>
                    <a:pt x="1127924" y="947738"/>
                  </a:lnTo>
                  <a:lnTo>
                    <a:pt x="1136185" y="944246"/>
                  </a:lnTo>
                  <a:lnTo>
                    <a:pt x="1145081" y="941388"/>
                  </a:lnTo>
                  <a:lnTo>
                    <a:pt x="1153660" y="938531"/>
                  </a:lnTo>
                  <a:lnTo>
                    <a:pt x="1162238" y="935991"/>
                  </a:lnTo>
                  <a:lnTo>
                    <a:pt x="1171452" y="933768"/>
                  </a:lnTo>
                  <a:lnTo>
                    <a:pt x="1180349" y="931863"/>
                  </a:lnTo>
                  <a:lnTo>
                    <a:pt x="1199412" y="928053"/>
                  </a:lnTo>
                  <a:lnTo>
                    <a:pt x="1218794" y="924561"/>
                  </a:lnTo>
                  <a:lnTo>
                    <a:pt x="1239128" y="921703"/>
                  </a:lnTo>
                  <a:lnTo>
                    <a:pt x="1282021" y="915988"/>
                  </a:lnTo>
                  <a:lnTo>
                    <a:pt x="1284881" y="915671"/>
                  </a:lnTo>
                  <a:lnTo>
                    <a:pt x="1287740" y="915671"/>
                  </a:lnTo>
                  <a:lnTo>
                    <a:pt x="1292824" y="915671"/>
                  </a:lnTo>
                  <a:lnTo>
                    <a:pt x="1366537" y="1187768"/>
                  </a:lnTo>
                  <a:lnTo>
                    <a:pt x="1368125" y="1176973"/>
                  </a:lnTo>
                  <a:lnTo>
                    <a:pt x="1393226" y="990283"/>
                  </a:lnTo>
                  <a:lnTo>
                    <a:pt x="1386236" y="972186"/>
                  </a:lnTo>
                  <a:lnTo>
                    <a:pt x="1400216" y="947738"/>
                  </a:lnTo>
                  <a:lnTo>
                    <a:pt x="1432306" y="947421"/>
                  </a:lnTo>
                  <a:lnTo>
                    <a:pt x="1445968" y="972186"/>
                  </a:lnTo>
                  <a:lnTo>
                    <a:pt x="1439614" y="993776"/>
                  </a:lnTo>
                  <a:lnTo>
                    <a:pt x="1462490" y="1190943"/>
                  </a:lnTo>
                  <a:lnTo>
                    <a:pt x="1522858" y="924243"/>
                  </a:lnTo>
                  <a:lnTo>
                    <a:pt x="1529530" y="921386"/>
                  </a:lnTo>
                  <a:lnTo>
                    <a:pt x="1534932" y="918846"/>
                  </a:lnTo>
                  <a:lnTo>
                    <a:pt x="1537791" y="916940"/>
                  </a:lnTo>
                  <a:lnTo>
                    <a:pt x="1538427" y="915988"/>
                  </a:lnTo>
                  <a:lnTo>
                    <a:pt x="1549865" y="915036"/>
                  </a:lnTo>
                  <a:lnTo>
                    <a:pt x="1560668" y="914401"/>
                  </a:lnTo>
                  <a:close/>
                  <a:moveTo>
                    <a:pt x="170497" y="661035"/>
                  </a:moveTo>
                  <a:lnTo>
                    <a:pt x="168576" y="681657"/>
                  </a:lnTo>
                  <a:lnTo>
                    <a:pt x="168275" y="683619"/>
                  </a:lnTo>
                  <a:lnTo>
                    <a:pt x="167640" y="691889"/>
                  </a:lnTo>
                  <a:lnTo>
                    <a:pt x="167640" y="695282"/>
                  </a:lnTo>
                  <a:lnTo>
                    <a:pt x="167322" y="700477"/>
                  </a:lnTo>
                  <a:lnTo>
                    <a:pt x="167640" y="700795"/>
                  </a:lnTo>
                  <a:lnTo>
                    <a:pt x="167640" y="695282"/>
                  </a:lnTo>
                  <a:lnTo>
                    <a:pt x="168275" y="684891"/>
                  </a:lnTo>
                  <a:lnTo>
                    <a:pt x="168576" y="681657"/>
                  </a:lnTo>
                  <a:lnTo>
                    <a:pt x="169545" y="675349"/>
                  </a:lnTo>
                  <a:lnTo>
                    <a:pt x="170497" y="668033"/>
                  </a:lnTo>
                  <a:lnTo>
                    <a:pt x="170497" y="664534"/>
                  </a:lnTo>
                  <a:lnTo>
                    <a:pt x="170497" y="661035"/>
                  </a:lnTo>
                  <a:close/>
                  <a:moveTo>
                    <a:pt x="2571454" y="661035"/>
                  </a:moveTo>
                  <a:lnTo>
                    <a:pt x="2571454" y="664534"/>
                  </a:lnTo>
                  <a:lnTo>
                    <a:pt x="2571137" y="668033"/>
                  </a:lnTo>
                  <a:lnTo>
                    <a:pt x="2572406" y="675349"/>
                  </a:lnTo>
                  <a:lnTo>
                    <a:pt x="2573358" y="683619"/>
                  </a:lnTo>
                  <a:lnTo>
                    <a:pt x="2573992" y="691889"/>
                  </a:lnTo>
                  <a:lnTo>
                    <a:pt x="2574310" y="700795"/>
                  </a:lnTo>
                  <a:lnTo>
                    <a:pt x="2574627" y="700477"/>
                  </a:lnTo>
                  <a:lnTo>
                    <a:pt x="2573675" y="684891"/>
                  </a:lnTo>
                  <a:lnTo>
                    <a:pt x="2571454" y="661035"/>
                  </a:lnTo>
                  <a:close/>
                  <a:moveTo>
                    <a:pt x="197485" y="574519"/>
                  </a:moveTo>
                  <a:lnTo>
                    <a:pt x="195897" y="575155"/>
                  </a:lnTo>
                  <a:lnTo>
                    <a:pt x="194310" y="576109"/>
                  </a:lnTo>
                  <a:lnTo>
                    <a:pt x="192405" y="577381"/>
                  </a:lnTo>
                  <a:lnTo>
                    <a:pt x="190817" y="579290"/>
                  </a:lnTo>
                  <a:lnTo>
                    <a:pt x="189230" y="581198"/>
                  </a:lnTo>
                  <a:lnTo>
                    <a:pt x="186690" y="585969"/>
                  </a:lnTo>
                  <a:lnTo>
                    <a:pt x="189865" y="582789"/>
                  </a:lnTo>
                  <a:lnTo>
                    <a:pt x="192722" y="579608"/>
                  </a:lnTo>
                  <a:lnTo>
                    <a:pt x="195897" y="576745"/>
                  </a:lnTo>
                  <a:lnTo>
                    <a:pt x="199390" y="574519"/>
                  </a:lnTo>
                  <a:lnTo>
                    <a:pt x="197485" y="574519"/>
                  </a:lnTo>
                  <a:close/>
                  <a:moveTo>
                    <a:pt x="2542584" y="574518"/>
                  </a:moveTo>
                  <a:lnTo>
                    <a:pt x="2545757" y="576745"/>
                  </a:lnTo>
                  <a:lnTo>
                    <a:pt x="2549247" y="579608"/>
                  </a:lnTo>
                  <a:lnTo>
                    <a:pt x="2552102" y="582788"/>
                  </a:lnTo>
                  <a:lnTo>
                    <a:pt x="2555274" y="585969"/>
                  </a:lnTo>
                  <a:lnTo>
                    <a:pt x="2552102" y="581198"/>
                  </a:lnTo>
                  <a:lnTo>
                    <a:pt x="2550833" y="579290"/>
                  </a:lnTo>
                  <a:lnTo>
                    <a:pt x="2549247" y="577381"/>
                  </a:lnTo>
                  <a:lnTo>
                    <a:pt x="2547660" y="576109"/>
                  </a:lnTo>
                  <a:lnTo>
                    <a:pt x="2545757" y="575155"/>
                  </a:lnTo>
                  <a:lnTo>
                    <a:pt x="2544488" y="574518"/>
                  </a:lnTo>
                  <a:lnTo>
                    <a:pt x="2542584" y="574518"/>
                  </a:lnTo>
                  <a:close/>
                  <a:moveTo>
                    <a:pt x="331470" y="485775"/>
                  </a:moveTo>
                  <a:lnTo>
                    <a:pt x="347662" y="485775"/>
                  </a:lnTo>
                  <a:lnTo>
                    <a:pt x="363537" y="486729"/>
                  </a:lnTo>
                  <a:lnTo>
                    <a:pt x="378460" y="488638"/>
                  </a:lnTo>
                  <a:lnTo>
                    <a:pt x="393700" y="490864"/>
                  </a:lnTo>
                  <a:lnTo>
                    <a:pt x="407988" y="493409"/>
                  </a:lnTo>
                  <a:lnTo>
                    <a:pt x="421323" y="497226"/>
                  </a:lnTo>
                  <a:lnTo>
                    <a:pt x="434658" y="501043"/>
                  </a:lnTo>
                  <a:lnTo>
                    <a:pt x="447040" y="505178"/>
                  </a:lnTo>
                  <a:lnTo>
                    <a:pt x="459105" y="509631"/>
                  </a:lnTo>
                  <a:lnTo>
                    <a:pt x="470535" y="514402"/>
                  </a:lnTo>
                  <a:lnTo>
                    <a:pt x="481013" y="519491"/>
                  </a:lnTo>
                  <a:lnTo>
                    <a:pt x="491173" y="524580"/>
                  </a:lnTo>
                  <a:lnTo>
                    <a:pt x="500698" y="529670"/>
                  </a:lnTo>
                  <a:lnTo>
                    <a:pt x="509270" y="534759"/>
                  </a:lnTo>
                  <a:lnTo>
                    <a:pt x="517208" y="539848"/>
                  </a:lnTo>
                  <a:lnTo>
                    <a:pt x="524510" y="544301"/>
                  </a:lnTo>
                  <a:lnTo>
                    <a:pt x="536575" y="552889"/>
                  </a:lnTo>
                  <a:lnTo>
                    <a:pt x="545465" y="559569"/>
                  </a:lnTo>
                  <a:lnTo>
                    <a:pt x="550863" y="564340"/>
                  </a:lnTo>
                  <a:lnTo>
                    <a:pt x="552450" y="565612"/>
                  </a:lnTo>
                  <a:lnTo>
                    <a:pt x="550863" y="569747"/>
                  </a:lnTo>
                  <a:lnTo>
                    <a:pt x="548005" y="574837"/>
                  </a:lnTo>
                  <a:lnTo>
                    <a:pt x="544195" y="581198"/>
                  </a:lnTo>
                  <a:lnTo>
                    <a:pt x="539750" y="587878"/>
                  </a:lnTo>
                  <a:lnTo>
                    <a:pt x="534035" y="595512"/>
                  </a:lnTo>
                  <a:lnTo>
                    <a:pt x="530860" y="599647"/>
                  </a:lnTo>
                  <a:lnTo>
                    <a:pt x="527050" y="603463"/>
                  </a:lnTo>
                  <a:lnTo>
                    <a:pt x="523240" y="607280"/>
                  </a:lnTo>
                  <a:lnTo>
                    <a:pt x="518795" y="610779"/>
                  </a:lnTo>
                  <a:lnTo>
                    <a:pt x="514350" y="614278"/>
                  </a:lnTo>
                  <a:lnTo>
                    <a:pt x="509588" y="617777"/>
                  </a:lnTo>
                  <a:lnTo>
                    <a:pt x="504508" y="620640"/>
                  </a:lnTo>
                  <a:lnTo>
                    <a:pt x="498793" y="623502"/>
                  </a:lnTo>
                  <a:lnTo>
                    <a:pt x="493078" y="626047"/>
                  </a:lnTo>
                  <a:lnTo>
                    <a:pt x="487045" y="627955"/>
                  </a:lnTo>
                  <a:lnTo>
                    <a:pt x="480695" y="629228"/>
                  </a:lnTo>
                  <a:lnTo>
                    <a:pt x="474028" y="630500"/>
                  </a:lnTo>
                  <a:lnTo>
                    <a:pt x="466725" y="630818"/>
                  </a:lnTo>
                  <a:lnTo>
                    <a:pt x="459423" y="630818"/>
                  </a:lnTo>
                  <a:lnTo>
                    <a:pt x="451803" y="630182"/>
                  </a:lnTo>
                  <a:lnTo>
                    <a:pt x="443548" y="628910"/>
                  </a:lnTo>
                  <a:lnTo>
                    <a:pt x="434975" y="626683"/>
                  </a:lnTo>
                  <a:lnTo>
                    <a:pt x="426403" y="624139"/>
                  </a:lnTo>
                  <a:lnTo>
                    <a:pt x="417195" y="620322"/>
                  </a:lnTo>
                  <a:lnTo>
                    <a:pt x="407353" y="615869"/>
                  </a:lnTo>
                  <a:lnTo>
                    <a:pt x="396557" y="610461"/>
                  </a:lnTo>
                  <a:lnTo>
                    <a:pt x="385127" y="605690"/>
                  </a:lnTo>
                  <a:lnTo>
                    <a:pt x="408305" y="616823"/>
                  </a:lnTo>
                  <a:lnTo>
                    <a:pt x="430848" y="627955"/>
                  </a:lnTo>
                  <a:lnTo>
                    <a:pt x="441643" y="632727"/>
                  </a:lnTo>
                  <a:lnTo>
                    <a:pt x="452120" y="637180"/>
                  </a:lnTo>
                  <a:lnTo>
                    <a:pt x="462280" y="641315"/>
                  </a:lnTo>
                  <a:lnTo>
                    <a:pt x="472440" y="645132"/>
                  </a:lnTo>
                  <a:lnTo>
                    <a:pt x="481965" y="648312"/>
                  </a:lnTo>
                  <a:lnTo>
                    <a:pt x="491173" y="650539"/>
                  </a:lnTo>
                  <a:lnTo>
                    <a:pt x="500063" y="652129"/>
                  </a:lnTo>
                  <a:lnTo>
                    <a:pt x="504190" y="652447"/>
                  </a:lnTo>
                  <a:lnTo>
                    <a:pt x="508318" y="652447"/>
                  </a:lnTo>
                  <a:lnTo>
                    <a:pt x="512128" y="652447"/>
                  </a:lnTo>
                  <a:lnTo>
                    <a:pt x="515620" y="652129"/>
                  </a:lnTo>
                  <a:lnTo>
                    <a:pt x="519430" y="651493"/>
                  </a:lnTo>
                  <a:lnTo>
                    <a:pt x="522923" y="650539"/>
                  </a:lnTo>
                  <a:lnTo>
                    <a:pt x="526415" y="649267"/>
                  </a:lnTo>
                  <a:lnTo>
                    <a:pt x="529590" y="647676"/>
                  </a:lnTo>
                  <a:lnTo>
                    <a:pt x="532765" y="646086"/>
                  </a:lnTo>
                  <a:lnTo>
                    <a:pt x="535623" y="643541"/>
                  </a:lnTo>
                  <a:lnTo>
                    <a:pt x="536893" y="651493"/>
                  </a:lnTo>
                  <a:lnTo>
                    <a:pt x="537210" y="659127"/>
                  </a:lnTo>
                  <a:lnTo>
                    <a:pt x="537845" y="673440"/>
                  </a:lnTo>
                  <a:lnTo>
                    <a:pt x="537845" y="687118"/>
                  </a:lnTo>
                  <a:lnTo>
                    <a:pt x="537210" y="700159"/>
                  </a:lnTo>
                  <a:lnTo>
                    <a:pt x="538163" y="699205"/>
                  </a:lnTo>
                  <a:lnTo>
                    <a:pt x="539433" y="697932"/>
                  </a:lnTo>
                  <a:lnTo>
                    <a:pt x="540703" y="697296"/>
                  </a:lnTo>
                  <a:lnTo>
                    <a:pt x="541973" y="696660"/>
                  </a:lnTo>
                  <a:lnTo>
                    <a:pt x="542925" y="697296"/>
                  </a:lnTo>
                  <a:lnTo>
                    <a:pt x="543243" y="698251"/>
                  </a:lnTo>
                  <a:lnTo>
                    <a:pt x="543878" y="699841"/>
                  </a:lnTo>
                  <a:lnTo>
                    <a:pt x="543878" y="702067"/>
                  </a:lnTo>
                  <a:lnTo>
                    <a:pt x="544195" y="708429"/>
                  </a:lnTo>
                  <a:lnTo>
                    <a:pt x="544195" y="716063"/>
                  </a:lnTo>
                  <a:lnTo>
                    <a:pt x="543878" y="725287"/>
                  </a:lnTo>
                  <a:lnTo>
                    <a:pt x="542925" y="735466"/>
                  </a:lnTo>
                  <a:lnTo>
                    <a:pt x="540703" y="757413"/>
                  </a:lnTo>
                  <a:lnTo>
                    <a:pt x="537528" y="779042"/>
                  </a:lnTo>
                  <a:lnTo>
                    <a:pt x="534670" y="796536"/>
                  </a:lnTo>
                  <a:lnTo>
                    <a:pt x="533083" y="802898"/>
                  </a:lnTo>
                  <a:lnTo>
                    <a:pt x="531813" y="807669"/>
                  </a:lnTo>
                  <a:lnTo>
                    <a:pt x="531178" y="808623"/>
                  </a:lnTo>
                  <a:lnTo>
                    <a:pt x="530860" y="809577"/>
                  </a:lnTo>
                  <a:lnTo>
                    <a:pt x="530543" y="809577"/>
                  </a:lnTo>
                  <a:lnTo>
                    <a:pt x="529908" y="808623"/>
                  </a:lnTo>
                  <a:lnTo>
                    <a:pt x="528638" y="820392"/>
                  </a:lnTo>
                  <a:lnTo>
                    <a:pt x="526733" y="831525"/>
                  </a:lnTo>
                  <a:lnTo>
                    <a:pt x="524510" y="842657"/>
                  </a:lnTo>
                  <a:lnTo>
                    <a:pt x="521335" y="853154"/>
                  </a:lnTo>
                  <a:lnTo>
                    <a:pt x="518478" y="863650"/>
                  </a:lnTo>
                  <a:lnTo>
                    <a:pt x="514985" y="873829"/>
                  </a:lnTo>
                  <a:lnTo>
                    <a:pt x="510858" y="883689"/>
                  </a:lnTo>
                  <a:lnTo>
                    <a:pt x="506730" y="892913"/>
                  </a:lnTo>
                  <a:lnTo>
                    <a:pt x="502285" y="902138"/>
                  </a:lnTo>
                  <a:lnTo>
                    <a:pt x="497205" y="911044"/>
                  </a:lnTo>
                  <a:lnTo>
                    <a:pt x="492443" y="919314"/>
                  </a:lnTo>
                  <a:lnTo>
                    <a:pt x="486728" y="927584"/>
                  </a:lnTo>
                  <a:lnTo>
                    <a:pt x="481013" y="935536"/>
                  </a:lnTo>
                  <a:lnTo>
                    <a:pt x="475615" y="943170"/>
                  </a:lnTo>
                  <a:lnTo>
                    <a:pt x="469583" y="950167"/>
                  </a:lnTo>
                  <a:lnTo>
                    <a:pt x="463550" y="957165"/>
                  </a:lnTo>
                  <a:lnTo>
                    <a:pt x="457200" y="963209"/>
                  </a:lnTo>
                  <a:lnTo>
                    <a:pt x="450850" y="969252"/>
                  </a:lnTo>
                  <a:lnTo>
                    <a:pt x="443865" y="974659"/>
                  </a:lnTo>
                  <a:lnTo>
                    <a:pt x="437198" y="980067"/>
                  </a:lnTo>
                  <a:lnTo>
                    <a:pt x="430530" y="984838"/>
                  </a:lnTo>
                  <a:lnTo>
                    <a:pt x="423545" y="989609"/>
                  </a:lnTo>
                  <a:lnTo>
                    <a:pt x="416878" y="993744"/>
                  </a:lnTo>
                  <a:lnTo>
                    <a:pt x="410210" y="997243"/>
                  </a:lnTo>
                  <a:lnTo>
                    <a:pt x="402908" y="1000742"/>
                  </a:lnTo>
                  <a:lnTo>
                    <a:pt x="396240" y="1003286"/>
                  </a:lnTo>
                  <a:lnTo>
                    <a:pt x="389255" y="1006149"/>
                  </a:lnTo>
                  <a:lnTo>
                    <a:pt x="382587" y="1008057"/>
                  </a:lnTo>
                  <a:lnTo>
                    <a:pt x="375920" y="1009330"/>
                  </a:lnTo>
                  <a:lnTo>
                    <a:pt x="369252" y="1010602"/>
                  </a:lnTo>
                  <a:lnTo>
                    <a:pt x="362585" y="1011238"/>
                  </a:lnTo>
                  <a:lnTo>
                    <a:pt x="356235" y="1011238"/>
                  </a:lnTo>
                  <a:lnTo>
                    <a:pt x="351155" y="1011238"/>
                  </a:lnTo>
                  <a:lnTo>
                    <a:pt x="345440" y="1010602"/>
                  </a:lnTo>
                  <a:lnTo>
                    <a:pt x="339725" y="1009330"/>
                  </a:lnTo>
                  <a:lnTo>
                    <a:pt x="334010" y="1007421"/>
                  </a:lnTo>
                  <a:lnTo>
                    <a:pt x="327977" y="1005831"/>
                  </a:lnTo>
                  <a:lnTo>
                    <a:pt x="321945" y="1002968"/>
                  </a:lnTo>
                  <a:lnTo>
                    <a:pt x="315595" y="1000105"/>
                  </a:lnTo>
                  <a:lnTo>
                    <a:pt x="309245" y="996607"/>
                  </a:lnTo>
                  <a:lnTo>
                    <a:pt x="302895" y="992790"/>
                  </a:lnTo>
                  <a:lnTo>
                    <a:pt x="296227" y="988655"/>
                  </a:lnTo>
                  <a:lnTo>
                    <a:pt x="289877" y="984202"/>
                  </a:lnTo>
                  <a:lnTo>
                    <a:pt x="282892" y="979430"/>
                  </a:lnTo>
                  <a:lnTo>
                    <a:pt x="276542" y="974023"/>
                  </a:lnTo>
                  <a:lnTo>
                    <a:pt x="269875" y="968298"/>
                  </a:lnTo>
                  <a:lnTo>
                    <a:pt x="263207" y="962254"/>
                  </a:lnTo>
                  <a:lnTo>
                    <a:pt x="256540" y="955893"/>
                  </a:lnTo>
                  <a:lnTo>
                    <a:pt x="250190" y="949213"/>
                  </a:lnTo>
                  <a:lnTo>
                    <a:pt x="243840" y="941897"/>
                  </a:lnTo>
                  <a:lnTo>
                    <a:pt x="237490" y="934900"/>
                  </a:lnTo>
                  <a:lnTo>
                    <a:pt x="231457" y="927266"/>
                  </a:lnTo>
                  <a:lnTo>
                    <a:pt x="225425" y="919314"/>
                  </a:lnTo>
                  <a:lnTo>
                    <a:pt x="219710" y="911044"/>
                  </a:lnTo>
                  <a:lnTo>
                    <a:pt x="214312" y="902774"/>
                  </a:lnTo>
                  <a:lnTo>
                    <a:pt x="208915" y="893868"/>
                  </a:lnTo>
                  <a:lnTo>
                    <a:pt x="203517" y="885280"/>
                  </a:lnTo>
                  <a:lnTo>
                    <a:pt x="198755" y="875737"/>
                  </a:lnTo>
                  <a:lnTo>
                    <a:pt x="194310" y="866195"/>
                  </a:lnTo>
                  <a:lnTo>
                    <a:pt x="190182" y="856971"/>
                  </a:lnTo>
                  <a:lnTo>
                    <a:pt x="186055" y="846792"/>
                  </a:lnTo>
                  <a:lnTo>
                    <a:pt x="182245" y="836932"/>
                  </a:lnTo>
                  <a:lnTo>
                    <a:pt x="179070" y="826754"/>
                  </a:lnTo>
                  <a:lnTo>
                    <a:pt x="176212" y="816257"/>
                  </a:lnTo>
                  <a:lnTo>
                    <a:pt x="173990" y="822937"/>
                  </a:lnTo>
                  <a:lnTo>
                    <a:pt x="172402" y="826117"/>
                  </a:lnTo>
                  <a:lnTo>
                    <a:pt x="171450" y="828344"/>
                  </a:lnTo>
                  <a:lnTo>
                    <a:pt x="169862" y="830252"/>
                  </a:lnTo>
                  <a:lnTo>
                    <a:pt x="168275" y="831525"/>
                  </a:lnTo>
                  <a:lnTo>
                    <a:pt x="167322" y="832479"/>
                  </a:lnTo>
                  <a:lnTo>
                    <a:pt x="165417" y="832797"/>
                  </a:lnTo>
                  <a:lnTo>
                    <a:pt x="163830" y="832479"/>
                  </a:lnTo>
                  <a:lnTo>
                    <a:pt x="162242" y="831207"/>
                  </a:lnTo>
                  <a:lnTo>
                    <a:pt x="160655" y="829616"/>
                  </a:lnTo>
                  <a:lnTo>
                    <a:pt x="159385" y="827390"/>
                  </a:lnTo>
                  <a:lnTo>
                    <a:pt x="157797" y="824845"/>
                  </a:lnTo>
                  <a:lnTo>
                    <a:pt x="156210" y="821346"/>
                  </a:lnTo>
                  <a:lnTo>
                    <a:pt x="153987" y="813076"/>
                  </a:lnTo>
                  <a:lnTo>
                    <a:pt x="152082" y="803534"/>
                  </a:lnTo>
                  <a:lnTo>
                    <a:pt x="150495" y="792083"/>
                  </a:lnTo>
                  <a:lnTo>
                    <a:pt x="149542" y="779678"/>
                  </a:lnTo>
                  <a:lnTo>
                    <a:pt x="149225" y="766637"/>
                  </a:lnTo>
                  <a:lnTo>
                    <a:pt x="149542" y="753914"/>
                  </a:lnTo>
                  <a:lnTo>
                    <a:pt x="150177" y="742781"/>
                  </a:lnTo>
                  <a:lnTo>
                    <a:pt x="151765" y="732285"/>
                  </a:lnTo>
                  <a:lnTo>
                    <a:pt x="153352" y="722742"/>
                  </a:lnTo>
                  <a:lnTo>
                    <a:pt x="155257" y="714790"/>
                  </a:lnTo>
                  <a:lnTo>
                    <a:pt x="157797" y="708429"/>
                  </a:lnTo>
                  <a:lnTo>
                    <a:pt x="159067" y="705884"/>
                  </a:lnTo>
                  <a:lnTo>
                    <a:pt x="160337" y="703976"/>
                  </a:lnTo>
                  <a:lnTo>
                    <a:pt x="161607" y="702067"/>
                  </a:lnTo>
                  <a:lnTo>
                    <a:pt x="163195" y="700795"/>
                  </a:lnTo>
                  <a:lnTo>
                    <a:pt x="158432" y="696024"/>
                  </a:lnTo>
                  <a:lnTo>
                    <a:pt x="154622" y="690617"/>
                  </a:lnTo>
                  <a:lnTo>
                    <a:pt x="151447" y="685209"/>
                  </a:lnTo>
                  <a:lnTo>
                    <a:pt x="148907" y="679166"/>
                  </a:lnTo>
                  <a:lnTo>
                    <a:pt x="147002" y="672804"/>
                  </a:lnTo>
                  <a:lnTo>
                    <a:pt x="145097" y="666443"/>
                  </a:lnTo>
                  <a:lnTo>
                    <a:pt x="143827" y="659763"/>
                  </a:lnTo>
                  <a:lnTo>
                    <a:pt x="143192" y="653083"/>
                  </a:lnTo>
                  <a:lnTo>
                    <a:pt x="142875" y="646086"/>
                  </a:lnTo>
                  <a:lnTo>
                    <a:pt x="142875" y="639088"/>
                  </a:lnTo>
                  <a:lnTo>
                    <a:pt x="143510" y="632090"/>
                  </a:lnTo>
                  <a:lnTo>
                    <a:pt x="144145" y="624775"/>
                  </a:lnTo>
                  <a:lnTo>
                    <a:pt x="145415" y="617777"/>
                  </a:lnTo>
                  <a:lnTo>
                    <a:pt x="146367" y="610461"/>
                  </a:lnTo>
                  <a:lnTo>
                    <a:pt x="148272" y="603782"/>
                  </a:lnTo>
                  <a:lnTo>
                    <a:pt x="149860" y="596466"/>
                  </a:lnTo>
                  <a:lnTo>
                    <a:pt x="154305" y="583425"/>
                  </a:lnTo>
                  <a:lnTo>
                    <a:pt x="159385" y="570702"/>
                  </a:lnTo>
                  <a:lnTo>
                    <a:pt x="164465" y="558933"/>
                  </a:lnTo>
                  <a:lnTo>
                    <a:pt x="169862" y="548436"/>
                  </a:lnTo>
                  <a:lnTo>
                    <a:pt x="174942" y="539212"/>
                  </a:lnTo>
                  <a:lnTo>
                    <a:pt x="180022" y="532214"/>
                  </a:lnTo>
                  <a:lnTo>
                    <a:pt x="182562" y="529034"/>
                  </a:lnTo>
                  <a:lnTo>
                    <a:pt x="184467" y="526807"/>
                  </a:lnTo>
                  <a:lnTo>
                    <a:pt x="186690" y="525535"/>
                  </a:lnTo>
                  <a:lnTo>
                    <a:pt x="188277" y="524262"/>
                  </a:lnTo>
                  <a:lnTo>
                    <a:pt x="198120" y="519491"/>
                  </a:lnTo>
                  <a:lnTo>
                    <a:pt x="207327" y="514720"/>
                  </a:lnTo>
                  <a:lnTo>
                    <a:pt x="216852" y="510585"/>
                  </a:lnTo>
                  <a:lnTo>
                    <a:pt x="226377" y="507086"/>
                  </a:lnTo>
                  <a:lnTo>
                    <a:pt x="235267" y="503587"/>
                  </a:lnTo>
                  <a:lnTo>
                    <a:pt x="244792" y="500407"/>
                  </a:lnTo>
                  <a:lnTo>
                    <a:pt x="253682" y="497862"/>
                  </a:lnTo>
                  <a:lnTo>
                    <a:pt x="262572" y="495317"/>
                  </a:lnTo>
                  <a:lnTo>
                    <a:pt x="271780" y="493409"/>
                  </a:lnTo>
                  <a:lnTo>
                    <a:pt x="280352" y="491501"/>
                  </a:lnTo>
                  <a:lnTo>
                    <a:pt x="288925" y="489910"/>
                  </a:lnTo>
                  <a:lnTo>
                    <a:pt x="298132" y="488638"/>
                  </a:lnTo>
                  <a:lnTo>
                    <a:pt x="306387" y="487365"/>
                  </a:lnTo>
                  <a:lnTo>
                    <a:pt x="314960" y="486729"/>
                  </a:lnTo>
                  <a:lnTo>
                    <a:pt x="323215" y="486093"/>
                  </a:lnTo>
                  <a:lnTo>
                    <a:pt x="331470" y="485775"/>
                  </a:lnTo>
                  <a:close/>
                  <a:moveTo>
                    <a:pt x="2394109" y="485775"/>
                  </a:moveTo>
                  <a:lnTo>
                    <a:pt x="2410607" y="485775"/>
                  </a:lnTo>
                  <a:lnTo>
                    <a:pt x="2418538" y="486093"/>
                  </a:lnTo>
                  <a:lnTo>
                    <a:pt x="2427104" y="486729"/>
                  </a:lnTo>
                  <a:lnTo>
                    <a:pt x="2435352" y="487365"/>
                  </a:lnTo>
                  <a:lnTo>
                    <a:pt x="2443918" y="488638"/>
                  </a:lnTo>
                  <a:lnTo>
                    <a:pt x="2452801" y="489910"/>
                  </a:lnTo>
                  <a:lnTo>
                    <a:pt x="2461367" y="491500"/>
                  </a:lnTo>
                  <a:lnTo>
                    <a:pt x="2470250" y="493409"/>
                  </a:lnTo>
                  <a:lnTo>
                    <a:pt x="2479451" y="495317"/>
                  </a:lnTo>
                  <a:lnTo>
                    <a:pt x="2488334" y="497862"/>
                  </a:lnTo>
                  <a:lnTo>
                    <a:pt x="2497534" y="500407"/>
                  </a:lnTo>
                  <a:lnTo>
                    <a:pt x="2506417" y="503587"/>
                  </a:lnTo>
                  <a:lnTo>
                    <a:pt x="2515935" y="507086"/>
                  </a:lnTo>
                  <a:lnTo>
                    <a:pt x="2525135" y="510585"/>
                  </a:lnTo>
                  <a:lnTo>
                    <a:pt x="2534653" y="514720"/>
                  </a:lnTo>
                  <a:lnTo>
                    <a:pt x="2543853" y="519491"/>
                  </a:lnTo>
                  <a:lnTo>
                    <a:pt x="2553371" y="524262"/>
                  </a:lnTo>
                  <a:lnTo>
                    <a:pt x="2555274" y="525535"/>
                  </a:lnTo>
                  <a:lnTo>
                    <a:pt x="2557178" y="526807"/>
                  </a:lnTo>
                  <a:lnTo>
                    <a:pt x="2559399" y="529033"/>
                  </a:lnTo>
                  <a:lnTo>
                    <a:pt x="2561620" y="532214"/>
                  </a:lnTo>
                  <a:lnTo>
                    <a:pt x="2566378" y="539212"/>
                  </a:lnTo>
                  <a:lnTo>
                    <a:pt x="2571772" y="548436"/>
                  </a:lnTo>
                  <a:lnTo>
                    <a:pt x="2577482" y="558933"/>
                  </a:lnTo>
                  <a:lnTo>
                    <a:pt x="2582558" y="570702"/>
                  </a:lnTo>
                  <a:lnTo>
                    <a:pt x="2587634" y="583425"/>
                  </a:lnTo>
                  <a:lnTo>
                    <a:pt x="2591759" y="596466"/>
                  </a:lnTo>
                  <a:lnTo>
                    <a:pt x="2593662" y="603782"/>
                  </a:lnTo>
                  <a:lnTo>
                    <a:pt x="2594931" y="610461"/>
                  </a:lnTo>
                  <a:lnTo>
                    <a:pt x="2596517" y="617777"/>
                  </a:lnTo>
                  <a:lnTo>
                    <a:pt x="2597786" y="624775"/>
                  </a:lnTo>
                  <a:lnTo>
                    <a:pt x="2598421" y="632090"/>
                  </a:lnTo>
                  <a:lnTo>
                    <a:pt x="2598738" y="639088"/>
                  </a:lnTo>
                  <a:lnTo>
                    <a:pt x="2598738" y="646086"/>
                  </a:lnTo>
                  <a:lnTo>
                    <a:pt x="2598421" y="653083"/>
                  </a:lnTo>
                  <a:lnTo>
                    <a:pt x="2598104" y="659763"/>
                  </a:lnTo>
                  <a:lnTo>
                    <a:pt x="2596517" y="666443"/>
                  </a:lnTo>
                  <a:lnTo>
                    <a:pt x="2594931" y="672804"/>
                  </a:lnTo>
                  <a:lnTo>
                    <a:pt x="2592710" y="679166"/>
                  </a:lnTo>
                  <a:lnTo>
                    <a:pt x="2590172" y="685209"/>
                  </a:lnTo>
                  <a:lnTo>
                    <a:pt x="2586683" y="690617"/>
                  </a:lnTo>
                  <a:lnTo>
                    <a:pt x="2583193" y="696024"/>
                  </a:lnTo>
                  <a:lnTo>
                    <a:pt x="2578434" y="700795"/>
                  </a:lnTo>
                  <a:lnTo>
                    <a:pt x="2580020" y="702067"/>
                  </a:lnTo>
                  <a:lnTo>
                    <a:pt x="2581607" y="703976"/>
                  </a:lnTo>
                  <a:lnTo>
                    <a:pt x="2582558" y="705884"/>
                  </a:lnTo>
                  <a:lnTo>
                    <a:pt x="2584145" y="708429"/>
                  </a:lnTo>
                  <a:lnTo>
                    <a:pt x="2586365" y="714790"/>
                  </a:lnTo>
                  <a:lnTo>
                    <a:pt x="2588269" y="722742"/>
                  </a:lnTo>
                  <a:lnTo>
                    <a:pt x="2590172" y="732285"/>
                  </a:lnTo>
                  <a:lnTo>
                    <a:pt x="2591441" y="742781"/>
                  </a:lnTo>
                  <a:lnTo>
                    <a:pt x="2592076" y="753914"/>
                  </a:lnTo>
                  <a:lnTo>
                    <a:pt x="2592393" y="766637"/>
                  </a:lnTo>
                  <a:lnTo>
                    <a:pt x="2592076" y="779678"/>
                  </a:lnTo>
                  <a:lnTo>
                    <a:pt x="2591441" y="792083"/>
                  </a:lnTo>
                  <a:lnTo>
                    <a:pt x="2589855" y="803534"/>
                  </a:lnTo>
                  <a:lnTo>
                    <a:pt x="2587634" y="813076"/>
                  </a:lnTo>
                  <a:lnTo>
                    <a:pt x="2585414" y="821346"/>
                  </a:lnTo>
                  <a:lnTo>
                    <a:pt x="2584145" y="824845"/>
                  </a:lnTo>
                  <a:lnTo>
                    <a:pt x="2582558" y="827390"/>
                  </a:lnTo>
                  <a:lnTo>
                    <a:pt x="2581289" y="829616"/>
                  </a:lnTo>
                  <a:lnTo>
                    <a:pt x="2579703" y="831207"/>
                  </a:lnTo>
                  <a:lnTo>
                    <a:pt x="2577799" y="832479"/>
                  </a:lnTo>
                  <a:lnTo>
                    <a:pt x="2576213" y="832797"/>
                  </a:lnTo>
                  <a:lnTo>
                    <a:pt x="2574627" y="832479"/>
                  </a:lnTo>
                  <a:lnTo>
                    <a:pt x="2573358" y="831525"/>
                  </a:lnTo>
                  <a:lnTo>
                    <a:pt x="2571772" y="830252"/>
                  </a:lnTo>
                  <a:lnTo>
                    <a:pt x="2570503" y="828344"/>
                  </a:lnTo>
                  <a:lnTo>
                    <a:pt x="2569234" y="826117"/>
                  </a:lnTo>
                  <a:lnTo>
                    <a:pt x="2567965" y="822936"/>
                  </a:lnTo>
                  <a:lnTo>
                    <a:pt x="2565744" y="816257"/>
                  </a:lnTo>
                  <a:lnTo>
                    <a:pt x="2562889" y="826753"/>
                  </a:lnTo>
                  <a:lnTo>
                    <a:pt x="2559399" y="836932"/>
                  </a:lnTo>
                  <a:lnTo>
                    <a:pt x="2555592" y="846792"/>
                  </a:lnTo>
                  <a:lnTo>
                    <a:pt x="2551785" y="856971"/>
                  </a:lnTo>
                  <a:lnTo>
                    <a:pt x="2547343" y="866195"/>
                  </a:lnTo>
                  <a:lnTo>
                    <a:pt x="2542902" y="875737"/>
                  </a:lnTo>
                  <a:lnTo>
                    <a:pt x="2537825" y="885280"/>
                  </a:lnTo>
                  <a:lnTo>
                    <a:pt x="2533067" y="893868"/>
                  </a:lnTo>
                  <a:lnTo>
                    <a:pt x="2527356" y="902774"/>
                  </a:lnTo>
                  <a:lnTo>
                    <a:pt x="2522280" y="911044"/>
                  </a:lnTo>
                  <a:lnTo>
                    <a:pt x="2516252" y="919314"/>
                  </a:lnTo>
                  <a:lnTo>
                    <a:pt x="2510224" y="927266"/>
                  </a:lnTo>
                  <a:lnTo>
                    <a:pt x="2504197" y="934900"/>
                  </a:lnTo>
                  <a:lnTo>
                    <a:pt x="2497851" y="941897"/>
                  </a:lnTo>
                  <a:lnTo>
                    <a:pt x="2491824" y="949213"/>
                  </a:lnTo>
                  <a:lnTo>
                    <a:pt x="2484844" y="955893"/>
                  </a:lnTo>
                  <a:lnTo>
                    <a:pt x="2478499" y="962254"/>
                  </a:lnTo>
                  <a:lnTo>
                    <a:pt x="2472154" y="968298"/>
                  </a:lnTo>
                  <a:lnTo>
                    <a:pt x="2465492" y="974023"/>
                  </a:lnTo>
                  <a:lnTo>
                    <a:pt x="2458829" y="979430"/>
                  </a:lnTo>
                  <a:lnTo>
                    <a:pt x="2452167" y="984202"/>
                  </a:lnTo>
                  <a:lnTo>
                    <a:pt x="2445505" y="988654"/>
                  </a:lnTo>
                  <a:lnTo>
                    <a:pt x="2439159" y="992789"/>
                  </a:lnTo>
                  <a:lnTo>
                    <a:pt x="2432814" y="996607"/>
                  </a:lnTo>
                  <a:lnTo>
                    <a:pt x="2426469" y="1000105"/>
                  </a:lnTo>
                  <a:lnTo>
                    <a:pt x="2420124" y="1002968"/>
                  </a:lnTo>
                  <a:lnTo>
                    <a:pt x="2413462" y="1005831"/>
                  </a:lnTo>
                  <a:lnTo>
                    <a:pt x="2408069" y="1007421"/>
                  </a:lnTo>
                  <a:lnTo>
                    <a:pt x="2402041" y="1009330"/>
                  </a:lnTo>
                  <a:lnTo>
                    <a:pt x="2396330" y="1010602"/>
                  </a:lnTo>
                  <a:lnTo>
                    <a:pt x="2390937" y="1011238"/>
                  </a:lnTo>
                  <a:lnTo>
                    <a:pt x="2385861" y="1011238"/>
                  </a:lnTo>
                  <a:lnTo>
                    <a:pt x="2379516" y="1011238"/>
                  </a:lnTo>
                  <a:lnTo>
                    <a:pt x="2372536" y="1010602"/>
                  </a:lnTo>
                  <a:lnTo>
                    <a:pt x="2366191" y="1009330"/>
                  </a:lnTo>
                  <a:lnTo>
                    <a:pt x="2359529" y="1008057"/>
                  </a:lnTo>
                  <a:lnTo>
                    <a:pt x="2352866" y="1006149"/>
                  </a:lnTo>
                  <a:lnTo>
                    <a:pt x="2345887" y="1003286"/>
                  </a:lnTo>
                  <a:lnTo>
                    <a:pt x="2338907" y="1000742"/>
                  </a:lnTo>
                  <a:lnTo>
                    <a:pt x="2331928" y="997243"/>
                  </a:lnTo>
                  <a:lnTo>
                    <a:pt x="2325265" y="993744"/>
                  </a:lnTo>
                  <a:lnTo>
                    <a:pt x="2318286" y="989609"/>
                  </a:lnTo>
                  <a:lnTo>
                    <a:pt x="2311306" y="984838"/>
                  </a:lnTo>
                  <a:lnTo>
                    <a:pt x="2304644" y="980067"/>
                  </a:lnTo>
                  <a:lnTo>
                    <a:pt x="2297981" y="974659"/>
                  </a:lnTo>
                  <a:lnTo>
                    <a:pt x="2291636" y="969252"/>
                  </a:lnTo>
                  <a:lnTo>
                    <a:pt x="2284974" y="963208"/>
                  </a:lnTo>
                  <a:lnTo>
                    <a:pt x="2278629" y="957165"/>
                  </a:lnTo>
                  <a:lnTo>
                    <a:pt x="2272284" y="950167"/>
                  </a:lnTo>
                  <a:lnTo>
                    <a:pt x="2266256" y="943170"/>
                  </a:lnTo>
                  <a:lnTo>
                    <a:pt x="2260545" y="935536"/>
                  </a:lnTo>
                  <a:lnTo>
                    <a:pt x="2255152" y="927584"/>
                  </a:lnTo>
                  <a:lnTo>
                    <a:pt x="2249759" y="919314"/>
                  </a:lnTo>
                  <a:lnTo>
                    <a:pt x="2244365" y="911044"/>
                  </a:lnTo>
                  <a:lnTo>
                    <a:pt x="2239924" y="902138"/>
                  </a:lnTo>
                  <a:lnTo>
                    <a:pt x="2235482" y="892913"/>
                  </a:lnTo>
                  <a:lnTo>
                    <a:pt x="2231041" y="883689"/>
                  </a:lnTo>
                  <a:lnTo>
                    <a:pt x="2227234" y="873829"/>
                  </a:lnTo>
                  <a:lnTo>
                    <a:pt x="2223744" y="863650"/>
                  </a:lnTo>
                  <a:lnTo>
                    <a:pt x="2220571" y="853154"/>
                  </a:lnTo>
                  <a:lnTo>
                    <a:pt x="2217716" y="842657"/>
                  </a:lnTo>
                  <a:lnTo>
                    <a:pt x="2215178" y="831525"/>
                  </a:lnTo>
                  <a:lnTo>
                    <a:pt x="2213275" y="820392"/>
                  </a:lnTo>
                  <a:lnTo>
                    <a:pt x="2211688" y="808623"/>
                  </a:lnTo>
                  <a:lnTo>
                    <a:pt x="2211371" y="809577"/>
                  </a:lnTo>
                  <a:lnTo>
                    <a:pt x="2211054" y="809577"/>
                  </a:lnTo>
                  <a:lnTo>
                    <a:pt x="2210737" y="808623"/>
                  </a:lnTo>
                  <a:lnTo>
                    <a:pt x="2210419" y="807669"/>
                  </a:lnTo>
                  <a:lnTo>
                    <a:pt x="2208833" y="802898"/>
                  </a:lnTo>
                  <a:lnTo>
                    <a:pt x="2207564" y="796536"/>
                  </a:lnTo>
                  <a:lnTo>
                    <a:pt x="2204391" y="779042"/>
                  </a:lnTo>
                  <a:lnTo>
                    <a:pt x="2201536" y="757413"/>
                  </a:lnTo>
                  <a:lnTo>
                    <a:pt x="2198998" y="735465"/>
                  </a:lnTo>
                  <a:lnTo>
                    <a:pt x="2198364" y="725287"/>
                  </a:lnTo>
                  <a:lnTo>
                    <a:pt x="2198046" y="716063"/>
                  </a:lnTo>
                  <a:lnTo>
                    <a:pt x="2197412" y="708429"/>
                  </a:lnTo>
                  <a:lnTo>
                    <a:pt x="2198046" y="702067"/>
                  </a:lnTo>
                  <a:lnTo>
                    <a:pt x="2198364" y="699841"/>
                  </a:lnTo>
                  <a:lnTo>
                    <a:pt x="2198681" y="698250"/>
                  </a:lnTo>
                  <a:lnTo>
                    <a:pt x="2199315" y="697296"/>
                  </a:lnTo>
                  <a:lnTo>
                    <a:pt x="2200267" y="696660"/>
                  </a:lnTo>
                  <a:lnTo>
                    <a:pt x="2201219" y="697296"/>
                  </a:lnTo>
                  <a:lnTo>
                    <a:pt x="2202488" y="697932"/>
                  </a:lnTo>
                  <a:lnTo>
                    <a:pt x="2204074" y="699205"/>
                  </a:lnTo>
                  <a:lnTo>
                    <a:pt x="2205026" y="700159"/>
                  </a:lnTo>
                  <a:lnTo>
                    <a:pt x="2204391" y="687118"/>
                  </a:lnTo>
                  <a:lnTo>
                    <a:pt x="2204074" y="673440"/>
                  </a:lnTo>
                  <a:lnTo>
                    <a:pt x="2204709" y="659127"/>
                  </a:lnTo>
                  <a:lnTo>
                    <a:pt x="2205343" y="651493"/>
                  </a:lnTo>
                  <a:lnTo>
                    <a:pt x="2206295" y="643541"/>
                  </a:lnTo>
                  <a:lnTo>
                    <a:pt x="2209150" y="646086"/>
                  </a:lnTo>
                  <a:lnTo>
                    <a:pt x="2212323" y="647676"/>
                  </a:lnTo>
                  <a:lnTo>
                    <a:pt x="2215495" y="649267"/>
                  </a:lnTo>
                  <a:lnTo>
                    <a:pt x="2218985" y="650539"/>
                  </a:lnTo>
                  <a:lnTo>
                    <a:pt x="2222475" y="651493"/>
                  </a:lnTo>
                  <a:lnTo>
                    <a:pt x="2225965" y="652129"/>
                  </a:lnTo>
                  <a:lnTo>
                    <a:pt x="2229772" y="652447"/>
                  </a:lnTo>
                  <a:lnTo>
                    <a:pt x="2233896" y="652447"/>
                  </a:lnTo>
                  <a:lnTo>
                    <a:pt x="2238020" y="652447"/>
                  </a:lnTo>
                  <a:lnTo>
                    <a:pt x="2242145" y="652129"/>
                  </a:lnTo>
                  <a:lnTo>
                    <a:pt x="2251028" y="650539"/>
                  </a:lnTo>
                  <a:lnTo>
                    <a:pt x="2259911" y="648312"/>
                  </a:lnTo>
                  <a:lnTo>
                    <a:pt x="2269746" y="645132"/>
                  </a:lnTo>
                  <a:lnTo>
                    <a:pt x="2279581" y="641315"/>
                  </a:lnTo>
                  <a:lnTo>
                    <a:pt x="2289733" y="637180"/>
                  </a:lnTo>
                  <a:lnTo>
                    <a:pt x="2300519" y="632726"/>
                  </a:lnTo>
                  <a:lnTo>
                    <a:pt x="2310989" y="627955"/>
                  </a:lnTo>
                  <a:lnTo>
                    <a:pt x="2333514" y="616823"/>
                  </a:lnTo>
                  <a:lnTo>
                    <a:pt x="2356991" y="605690"/>
                  </a:lnTo>
                  <a:lnTo>
                    <a:pt x="2345569" y="610461"/>
                  </a:lnTo>
                  <a:lnTo>
                    <a:pt x="2334466" y="615868"/>
                  </a:lnTo>
                  <a:lnTo>
                    <a:pt x="2324948" y="620322"/>
                  </a:lnTo>
                  <a:lnTo>
                    <a:pt x="2315430" y="624138"/>
                  </a:lnTo>
                  <a:lnTo>
                    <a:pt x="2306865" y="626683"/>
                  </a:lnTo>
                  <a:lnTo>
                    <a:pt x="2298616" y="628910"/>
                  </a:lnTo>
                  <a:lnTo>
                    <a:pt x="2290367" y="630182"/>
                  </a:lnTo>
                  <a:lnTo>
                    <a:pt x="2282436" y="630818"/>
                  </a:lnTo>
                  <a:lnTo>
                    <a:pt x="2275456" y="630818"/>
                  </a:lnTo>
                  <a:lnTo>
                    <a:pt x="2268160" y="630500"/>
                  </a:lnTo>
                  <a:lnTo>
                    <a:pt x="2261497" y="629228"/>
                  </a:lnTo>
                  <a:lnTo>
                    <a:pt x="2255152" y="627955"/>
                  </a:lnTo>
                  <a:lnTo>
                    <a:pt x="2248807" y="626047"/>
                  </a:lnTo>
                  <a:lnTo>
                    <a:pt x="2243096" y="623502"/>
                  </a:lnTo>
                  <a:lnTo>
                    <a:pt x="2237703" y="620640"/>
                  </a:lnTo>
                  <a:lnTo>
                    <a:pt x="2232627" y="617777"/>
                  </a:lnTo>
                  <a:lnTo>
                    <a:pt x="2227551" y="614278"/>
                  </a:lnTo>
                  <a:lnTo>
                    <a:pt x="2223109" y="610779"/>
                  </a:lnTo>
                  <a:lnTo>
                    <a:pt x="2218985" y="607280"/>
                  </a:lnTo>
                  <a:lnTo>
                    <a:pt x="2214861" y="603463"/>
                  </a:lnTo>
                  <a:lnTo>
                    <a:pt x="2211371" y="599647"/>
                  </a:lnTo>
                  <a:lnTo>
                    <a:pt x="2208198" y="595512"/>
                  </a:lnTo>
                  <a:lnTo>
                    <a:pt x="2202171" y="587878"/>
                  </a:lnTo>
                  <a:lnTo>
                    <a:pt x="2197412" y="581198"/>
                  </a:lnTo>
                  <a:lnTo>
                    <a:pt x="2193922" y="574837"/>
                  </a:lnTo>
                  <a:lnTo>
                    <a:pt x="2191701" y="569747"/>
                  </a:lnTo>
                  <a:lnTo>
                    <a:pt x="2189163" y="565612"/>
                  </a:lnTo>
                  <a:lnTo>
                    <a:pt x="2191067" y="564340"/>
                  </a:lnTo>
                  <a:lnTo>
                    <a:pt x="2196777" y="559569"/>
                  </a:lnTo>
                  <a:lnTo>
                    <a:pt x="2205343" y="552889"/>
                  </a:lnTo>
                  <a:lnTo>
                    <a:pt x="2217399" y="544301"/>
                  </a:lnTo>
                  <a:lnTo>
                    <a:pt x="2225013" y="539848"/>
                  </a:lnTo>
                  <a:lnTo>
                    <a:pt x="2232944" y="534759"/>
                  </a:lnTo>
                  <a:lnTo>
                    <a:pt x="2241510" y="529670"/>
                  </a:lnTo>
                  <a:lnTo>
                    <a:pt x="2251028" y="524580"/>
                  </a:lnTo>
                  <a:lnTo>
                    <a:pt x="2260545" y="519491"/>
                  </a:lnTo>
                  <a:lnTo>
                    <a:pt x="2271649" y="514402"/>
                  </a:lnTo>
                  <a:lnTo>
                    <a:pt x="2282753" y="509631"/>
                  </a:lnTo>
                  <a:lnTo>
                    <a:pt x="2294809" y="505178"/>
                  </a:lnTo>
                  <a:lnTo>
                    <a:pt x="2307182" y="501043"/>
                  </a:lnTo>
                  <a:lnTo>
                    <a:pt x="2320506" y="497226"/>
                  </a:lnTo>
                  <a:lnTo>
                    <a:pt x="2334466" y="493409"/>
                  </a:lnTo>
                  <a:lnTo>
                    <a:pt x="2348742" y="490864"/>
                  </a:lnTo>
                  <a:lnTo>
                    <a:pt x="2363336" y="488638"/>
                  </a:lnTo>
                  <a:lnTo>
                    <a:pt x="2378564" y="486729"/>
                  </a:lnTo>
                  <a:lnTo>
                    <a:pt x="2394109" y="485775"/>
                  </a:lnTo>
                  <a:close/>
                  <a:moveTo>
                    <a:pt x="1429386" y="468312"/>
                  </a:moveTo>
                  <a:lnTo>
                    <a:pt x="1442086" y="468630"/>
                  </a:lnTo>
                  <a:lnTo>
                    <a:pt x="1454151" y="469899"/>
                  </a:lnTo>
                  <a:lnTo>
                    <a:pt x="1465898" y="471802"/>
                  </a:lnTo>
                  <a:lnTo>
                    <a:pt x="1477011" y="474023"/>
                  </a:lnTo>
                  <a:lnTo>
                    <a:pt x="1487488" y="476562"/>
                  </a:lnTo>
                  <a:lnTo>
                    <a:pt x="1497649" y="479734"/>
                  </a:lnTo>
                  <a:lnTo>
                    <a:pt x="1507491" y="482907"/>
                  </a:lnTo>
                  <a:lnTo>
                    <a:pt x="1516699" y="486714"/>
                  </a:lnTo>
                  <a:lnTo>
                    <a:pt x="1525271" y="490522"/>
                  </a:lnTo>
                  <a:lnTo>
                    <a:pt x="1533526" y="494646"/>
                  </a:lnTo>
                  <a:lnTo>
                    <a:pt x="1541146" y="498771"/>
                  </a:lnTo>
                  <a:lnTo>
                    <a:pt x="1547814" y="502896"/>
                  </a:lnTo>
                  <a:lnTo>
                    <a:pt x="1554164" y="507020"/>
                  </a:lnTo>
                  <a:lnTo>
                    <a:pt x="1565594" y="514952"/>
                  </a:lnTo>
                  <a:lnTo>
                    <a:pt x="1574166" y="522250"/>
                  </a:lnTo>
                  <a:lnTo>
                    <a:pt x="1580516" y="527643"/>
                  </a:lnTo>
                  <a:lnTo>
                    <a:pt x="1585596" y="532720"/>
                  </a:lnTo>
                  <a:lnTo>
                    <a:pt x="1584009" y="536527"/>
                  </a:lnTo>
                  <a:lnTo>
                    <a:pt x="1581469" y="540652"/>
                  </a:lnTo>
                  <a:lnTo>
                    <a:pt x="1578611" y="546046"/>
                  </a:lnTo>
                  <a:lnTo>
                    <a:pt x="1574484" y="552074"/>
                  </a:lnTo>
                  <a:lnTo>
                    <a:pt x="1569721" y="558419"/>
                  </a:lnTo>
                  <a:lnTo>
                    <a:pt x="1563054" y="565399"/>
                  </a:lnTo>
                  <a:lnTo>
                    <a:pt x="1559879" y="568572"/>
                  </a:lnTo>
                  <a:lnTo>
                    <a:pt x="1556386" y="571745"/>
                  </a:lnTo>
                  <a:lnTo>
                    <a:pt x="1552259" y="575235"/>
                  </a:lnTo>
                  <a:lnTo>
                    <a:pt x="1548131" y="577773"/>
                  </a:lnTo>
                  <a:lnTo>
                    <a:pt x="1543686" y="580311"/>
                  </a:lnTo>
                  <a:lnTo>
                    <a:pt x="1538606" y="582850"/>
                  </a:lnTo>
                  <a:lnTo>
                    <a:pt x="1533844" y="584753"/>
                  </a:lnTo>
                  <a:lnTo>
                    <a:pt x="1528446" y="586657"/>
                  </a:lnTo>
                  <a:lnTo>
                    <a:pt x="1523049" y="588243"/>
                  </a:lnTo>
                  <a:lnTo>
                    <a:pt x="1517016" y="588878"/>
                  </a:lnTo>
                  <a:lnTo>
                    <a:pt x="1510984" y="589512"/>
                  </a:lnTo>
                  <a:lnTo>
                    <a:pt x="1503999" y="589512"/>
                  </a:lnTo>
                  <a:lnTo>
                    <a:pt x="1497331" y="588878"/>
                  </a:lnTo>
                  <a:lnTo>
                    <a:pt x="1490346" y="587926"/>
                  </a:lnTo>
                  <a:lnTo>
                    <a:pt x="1483043" y="586022"/>
                  </a:lnTo>
                  <a:lnTo>
                    <a:pt x="1475106" y="583484"/>
                  </a:lnTo>
                  <a:lnTo>
                    <a:pt x="1467168" y="580311"/>
                  </a:lnTo>
                  <a:lnTo>
                    <a:pt x="1458913" y="576187"/>
                  </a:lnTo>
                  <a:lnTo>
                    <a:pt x="1449388" y="571745"/>
                  </a:lnTo>
                  <a:lnTo>
                    <a:pt x="1439546" y="567620"/>
                  </a:lnTo>
                  <a:lnTo>
                    <a:pt x="1479233" y="586657"/>
                  </a:lnTo>
                  <a:lnTo>
                    <a:pt x="1498284" y="594906"/>
                  </a:lnTo>
                  <a:lnTo>
                    <a:pt x="1506856" y="598714"/>
                  </a:lnTo>
                  <a:lnTo>
                    <a:pt x="1515746" y="601886"/>
                  </a:lnTo>
                  <a:lnTo>
                    <a:pt x="1524001" y="604425"/>
                  </a:lnTo>
                  <a:lnTo>
                    <a:pt x="1531939" y="606646"/>
                  </a:lnTo>
                  <a:lnTo>
                    <a:pt x="1539559" y="607915"/>
                  </a:lnTo>
                  <a:lnTo>
                    <a:pt x="1546544" y="608232"/>
                  </a:lnTo>
                  <a:lnTo>
                    <a:pt x="1550036" y="608232"/>
                  </a:lnTo>
                  <a:lnTo>
                    <a:pt x="1553529" y="607915"/>
                  </a:lnTo>
                  <a:lnTo>
                    <a:pt x="1556704" y="607280"/>
                  </a:lnTo>
                  <a:lnTo>
                    <a:pt x="1559879" y="606646"/>
                  </a:lnTo>
                  <a:lnTo>
                    <a:pt x="1562736" y="605376"/>
                  </a:lnTo>
                  <a:lnTo>
                    <a:pt x="1565594" y="604107"/>
                  </a:lnTo>
                  <a:lnTo>
                    <a:pt x="1568451" y="602521"/>
                  </a:lnTo>
                  <a:lnTo>
                    <a:pt x="1570674" y="600617"/>
                  </a:lnTo>
                  <a:lnTo>
                    <a:pt x="1571944" y="607280"/>
                  </a:lnTo>
                  <a:lnTo>
                    <a:pt x="1572261" y="614260"/>
                  </a:lnTo>
                  <a:lnTo>
                    <a:pt x="1572896" y="626634"/>
                  </a:lnTo>
                  <a:lnTo>
                    <a:pt x="1572579" y="638691"/>
                  </a:lnTo>
                  <a:lnTo>
                    <a:pt x="1572261" y="649795"/>
                  </a:lnTo>
                  <a:lnTo>
                    <a:pt x="1574166" y="647574"/>
                  </a:lnTo>
                  <a:lnTo>
                    <a:pt x="1575119" y="647257"/>
                  </a:lnTo>
                  <a:lnTo>
                    <a:pt x="1576389" y="646940"/>
                  </a:lnTo>
                  <a:lnTo>
                    <a:pt x="1577976" y="647257"/>
                  </a:lnTo>
                  <a:lnTo>
                    <a:pt x="1578929" y="647892"/>
                  </a:lnTo>
                  <a:lnTo>
                    <a:pt x="1580516" y="649478"/>
                  </a:lnTo>
                  <a:lnTo>
                    <a:pt x="1582104" y="651382"/>
                  </a:lnTo>
                  <a:lnTo>
                    <a:pt x="1583056" y="653920"/>
                  </a:lnTo>
                  <a:lnTo>
                    <a:pt x="1584326" y="656775"/>
                  </a:lnTo>
                  <a:lnTo>
                    <a:pt x="1586549" y="663756"/>
                  </a:lnTo>
                  <a:lnTo>
                    <a:pt x="1588136" y="672322"/>
                  </a:lnTo>
                  <a:lnTo>
                    <a:pt x="1589406" y="682158"/>
                  </a:lnTo>
                  <a:lnTo>
                    <a:pt x="1590359" y="692945"/>
                  </a:lnTo>
                  <a:lnTo>
                    <a:pt x="1590676" y="704685"/>
                  </a:lnTo>
                  <a:lnTo>
                    <a:pt x="1590359" y="716424"/>
                  </a:lnTo>
                  <a:lnTo>
                    <a:pt x="1589406" y="727211"/>
                  </a:lnTo>
                  <a:lnTo>
                    <a:pt x="1588136" y="737047"/>
                  </a:lnTo>
                  <a:lnTo>
                    <a:pt x="1586549" y="745613"/>
                  </a:lnTo>
                  <a:lnTo>
                    <a:pt x="1584326" y="752911"/>
                  </a:lnTo>
                  <a:lnTo>
                    <a:pt x="1583056" y="755449"/>
                  </a:lnTo>
                  <a:lnTo>
                    <a:pt x="1582104" y="757987"/>
                  </a:lnTo>
                  <a:lnTo>
                    <a:pt x="1580516" y="759891"/>
                  </a:lnTo>
                  <a:lnTo>
                    <a:pt x="1578929" y="761477"/>
                  </a:lnTo>
                  <a:lnTo>
                    <a:pt x="1577976" y="762112"/>
                  </a:lnTo>
                  <a:lnTo>
                    <a:pt x="1576389" y="762429"/>
                  </a:lnTo>
                  <a:lnTo>
                    <a:pt x="1574801" y="762112"/>
                  </a:lnTo>
                  <a:lnTo>
                    <a:pt x="1573214" y="761160"/>
                  </a:lnTo>
                  <a:lnTo>
                    <a:pt x="1571944" y="759573"/>
                  </a:lnTo>
                  <a:lnTo>
                    <a:pt x="1570674" y="757670"/>
                  </a:lnTo>
                  <a:lnTo>
                    <a:pt x="1569086" y="755131"/>
                  </a:lnTo>
                  <a:lnTo>
                    <a:pt x="1568134" y="751641"/>
                  </a:lnTo>
                  <a:lnTo>
                    <a:pt x="1565911" y="744027"/>
                  </a:lnTo>
                  <a:lnTo>
                    <a:pt x="1564641" y="754180"/>
                  </a:lnTo>
                  <a:lnTo>
                    <a:pt x="1562736" y="764015"/>
                  </a:lnTo>
                  <a:lnTo>
                    <a:pt x="1560831" y="773851"/>
                  </a:lnTo>
                  <a:lnTo>
                    <a:pt x="1558291" y="782735"/>
                  </a:lnTo>
                  <a:lnTo>
                    <a:pt x="1555751" y="792253"/>
                  </a:lnTo>
                  <a:lnTo>
                    <a:pt x="1552576" y="800819"/>
                  </a:lnTo>
                  <a:lnTo>
                    <a:pt x="1549401" y="809703"/>
                  </a:lnTo>
                  <a:lnTo>
                    <a:pt x="1545591" y="817953"/>
                  </a:lnTo>
                  <a:lnTo>
                    <a:pt x="1541781" y="825567"/>
                  </a:lnTo>
                  <a:lnTo>
                    <a:pt x="1537336" y="833182"/>
                  </a:lnTo>
                  <a:lnTo>
                    <a:pt x="1532574" y="840797"/>
                  </a:lnTo>
                  <a:lnTo>
                    <a:pt x="1528129" y="847777"/>
                  </a:lnTo>
                  <a:lnTo>
                    <a:pt x="1523366" y="854757"/>
                  </a:lnTo>
                  <a:lnTo>
                    <a:pt x="1518286" y="861102"/>
                  </a:lnTo>
                  <a:lnTo>
                    <a:pt x="1513206" y="867448"/>
                  </a:lnTo>
                  <a:lnTo>
                    <a:pt x="1507491" y="873476"/>
                  </a:lnTo>
                  <a:lnTo>
                    <a:pt x="1502411" y="878553"/>
                  </a:lnTo>
                  <a:lnTo>
                    <a:pt x="1496696" y="883946"/>
                  </a:lnTo>
                  <a:lnTo>
                    <a:pt x="1490663" y="889340"/>
                  </a:lnTo>
                  <a:lnTo>
                    <a:pt x="1484948" y="893782"/>
                  </a:lnTo>
                  <a:lnTo>
                    <a:pt x="1478916" y="897907"/>
                  </a:lnTo>
                  <a:lnTo>
                    <a:pt x="1472883" y="901714"/>
                  </a:lnTo>
                  <a:lnTo>
                    <a:pt x="1466851" y="905521"/>
                  </a:lnTo>
                  <a:lnTo>
                    <a:pt x="1460818" y="908377"/>
                  </a:lnTo>
                  <a:lnTo>
                    <a:pt x="1454786" y="911232"/>
                  </a:lnTo>
                  <a:lnTo>
                    <a:pt x="1448753" y="914088"/>
                  </a:lnTo>
                  <a:lnTo>
                    <a:pt x="1442721" y="915991"/>
                  </a:lnTo>
                  <a:lnTo>
                    <a:pt x="1437323" y="917895"/>
                  </a:lnTo>
                  <a:lnTo>
                    <a:pt x="1431291" y="918847"/>
                  </a:lnTo>
                  <a:lnTo>
                    <a:pt x="1425576" y="920116"/>
                  </a:lnTo>
                  <a:lnTo>
                    <a:pt x="1419861" y="920751"/>
                  </a:lnTo>
                  <a:lnTo>
                    <a:pt x="1414146" y="920751"/>
                  </a:lnTo>
                  <a:lnTo>
                    <a:pt x="1409701" y="920751"/>
                  </a:lnTo>
                  <a:lnTo>
                    <a:pt x="1404938" y="920116"/>
                  </a:lnTo>
                  <a:lnTo>
                    <a:pt x="1399858" y="918847"/>
                  </a:lnTo>
                  <a:lnTo>
                    <a:pt x="1394778" y="917260"/>
                  </a:lnTo>
                  <a:lnTo>
                    <a:pt x="1389381" y="915357"/>
                  </a:lnTo>
                  <a:lnTo>
                    <a:pt x="1384301" y="913770"/>
                  </a:lnTo>
                  <a:lnTo>
                    <a:pt x="1378903" y="910915"/>
                  </a:lnTo>
                  <a:lnTo>
                    <a:pt x="1373188" y="908059"/>
                  </a:lnTo>
                  <a:lnTo>
                    <a:pt x="1367791" y="904569"/>
                  </a:lnTo>
                  <a:lnTo>
                    <a:pt x="1362076" y="900762"/>
                  </a:lnTo>
                  <a:lnTo>
                    <a:pt x="1356043" y="896955"/>
                  </a:lnTo>
                  <a:lnTo>
                    <a:pt x="1350328" y="892513"/>
                  </a:lnTo>
                  <a:lnTo>
                    <a:pt x="1344296" y="888071"/>
                  </a:lnTo>
                  <a:lnTo>
                    <a:pt x="1338581" y="883312"/>
                  </a:lnTo>
                  <a:lnTo>
                    <a:pt x="1333183" y="877918"/>
                  </a:lnTo>
                  <a:lnTo>
                    <a:pt x="1327468" y="872207"/>
                  </a:lnTo>
                  <a:lnTo>
                    <a:pt x="1321753" y="866813"/>
                  </a:lnTo>
                  <a:lnTo>
                    <a:pt x="1316038" y="860151"/>
                  </a:lnTo>
                  <a:lnTo>
                    <a:pt x="1310641" y="854122"/>
                  </a:lnTo>
                  <a:lnTo>
                    <a:pt x="1305243" y="847459"/>
                  </a:lnTo>
                  <a:lnTo>
                    <a:pt x="1299846" y="840797"/>
                  </a:lnTo>
                  <a:lnTo>
                    <a:pt x="1295083" y="833499"/>
                  </a:lnTo>
                  <a:lnTo>
                    <a:pt x="1290321" y="826202"/>
                  </a:lnTo>
                  <a:lnTo>
                    <a:pt x="1285558" y="818587"/>
                  </a:lnTo>
                  <a:lnTo>
                    <a:pt x="1281113" y="810655"/>
                  </a:lnTo>
                  <a:lnTo>
                    <a:pt x="1276668" y="802723"/>
                  </a:lnTo>
                  <a:lnTo>
                    <a:pt x="1272858" y="794474"/>
                  </a:lnTo>
                  <a:lnTo>
                    <a:pt x="1269048" y="786225"/>
                  </a:lnTo>
                  <a:lnTo>
                    <a:pt x="1265238" y="777658"/>
                  </a:lnTo>
                  <a:lnTo>
                    <a:pt x="1262381" y="768457"/>
                  </a:lnTo>
                  <a:lnTo>
                    <a:pt x="1259523" y="759891"/>
                  </a:lnTo>
                  <a:lnTo>
                    <a:pt x="1256983" y="751007"/>
                  </a:lnTo>
                  <a:lnTo>
                    <a:pt x="1254761" y="757035"/>
                  </a:lnTo>
                  <a:lnTo>
                    <a:pt x="1252538" y="761477"/>
                  </a:lnTo>
                  <a:lnTo>
                    <a:pt x="1251586" y="763063"/>
                  </a:lnTo>
                  <a:lnTo>
                    <a:pt x="1250316" y="764015"/>
                  </a:lnTo>
                  <a:lnTo>
                    <a:pt x="1248728" y="764967"/>
                  </a:lnTo>
                  <a:lnTo>
                    <a:pt x="1247776" y="765284"/>
                  </a:lnTo>
                  <a:lnTo>
                    <a:pt x="1246188" y="764967"/>
                  </a:lnTo>
                  <a:lnTo>
                    <a:pt x="1244601" y="764015"/>
                  </a:lnTo>
                  <a:lnTo>
                    <a:pt x="1243648" y="762429"/>
                  </a:lnTo>
                  <a:lnTo>
                    <a:pt x="1242061" y="760842"/>
                  </a:lnTo>
                  <a:lnTo>
                    <a:pt x="1240791" y="758304"/>
                  </a:lnTo>
                  <a:lnTo>
                    <a:pt x="1239838" y="755449"/>
                  </a:lnTo>
                  <a:lnTo>
                    <a:pt x="1237616" y="748151"/>
                  </a:lnTo>
                  <a:lnTo>
                    <a:pt x="1236028" y="739585"/>
                  </a:lnTo>
                  <a:lnTo>
                    <a:pt x="1234441" y="729749"/>
                  </a:lnTo>
                  <a:lnTo>
                    <a:pt x="1233806" y="718962"/>
                  </a:lnTo>
                  <a:lnTo>
                    <a:pt x="1233488" y="707223"/>
                  </a:lnTo>
                  <a:lnTo>
                    <a:pt x="1233806" y="695801"/>
                  </a:lnTo>
                  <a:lnTo>
                    <a:pt x="1234441" y="684696"/>
                  </a:lnTo>
                  <a:lnTo>
                    <a:pt x="1236028" y="675178"/>
                  </a:lnTo>
                  <a:lnTo>
                    <a:pt x="1237616" y="666294"/>
                  </a:lnTo>
                  <a:lnTo>
                    <a:pt x="1239838" y="659631"/>
                  </a:lnTo>
                  <a:lnTo>
                    <a:pt x="1240791" y="656775"/>
                  </a:lnTo>
                  <a:lnTo>
                    <a:pt x="1242061" y="653920"/>
                  </a:lnTo>
                  <a:lnTo>
                    <a:pt x="1243648" y="652016"/>
                  </a:lnTo>
                  <a:lnTo>
                    <a:pt x="1244601" y="651064"/>
                  </a:lnTo>
                  <a:lnTo>
                    <a:pt x="1246188" y="649795"/>
                  </a:lnTo>
                  <a:lnTo>
                    <a:pt x="1247776" y="649478"/>
                  </a:lnTo>
                  <a:lnTo>
                    <a:pt x="1248411" y="649795"/>
                  </a:lnTo>
                  <a:lnTo>
                    <a:pt x="1249363" y="650113"/>
                  </a:lnTo>
                  <a:lnTo>
                    <a:pt x="1249681" y="642815"/>
                  </a:lnTo>
                  <a:lnTo>
                    <a:pt x="1250316" y="635201"/>
                  </a:lnTo>
                  <a:lnTo>
                    <a:pt x="1250951" y="628220"/>
                  </a:lnTo>
                  <a:lnTo>
                    <a:pt x="1252221" y="622192"/>
                  </a:lnTo>
                  <a:lnTo>
                    <a:pt x="1251586" y="613943"/>
                  </a:lnTo>
                  <a:lnTo>
                    <a:pt x="1250951" y="606328"/>
                  </a:lnTo>
                  <a:lnTo>
                    <a:pt x="1250951" y="599031"/>
                  </a:lnTo>
                  <a:lnTo>
                    <a:pt x="1251586" y="592368"/>
                  </a:lnTo>
                  <a:lnTo>
                    <a:pt x="1251903" y="586022"/>
                  </a:lnTo>
                  <a:lnTo>
                    <a:pt x="1252856" y="579994"/>
                  </a:lnTo>
                  <a:lnTo>
                    <a:pt x="1254126" y="574283"/>
                  </a:lnTo>
                  <a:lnTo>
                    <a:pt x="1255713" y="569207"/>
                  </a:lnTo>
                  <a:lnTo>
                    <a:pt x="1257618" y="564130"/>
                  </a:lnTo>
                  <a:lnTo>
                    <a:pt x="1259841" y="559688"/>
                  </a:lnTo>
                  <a:lnTo>
                    <a:pt x="1262063" y="555564"/>
                  </a:lnTo>
                  <a:lnTo>
                    <a:pt x="1264603" y="551756"/>
                  </a:lnTo>
                  <a:lnTo>
                    <a:pt x="1267143" y="548266"/>
                  </a:lnTo>
                  <a:lnTo>
                    <a:pt x="1270636" y="545411"/>
                  </a:lnTo>
                  <a:lnTo>
                    <a:pt x="1273811" y="542873"/>
                  </a:lnTo>
                  <a:lnTo>
                    <a:pt x="1277303" y="540017"/>
                  </a:lnTo>
                  <a:lnTo>
                    <a:pt x="1261746" y="540017"/>
                  </a:lnTo>
                  <a:lnTo>
                    <a:pt x="1249363" y="540969"/>
                  </a:lnTo>
                  <a:lnTo>
                    <a:pt x="1239203" y="541286"/>
                  </a:lnTo>
                  <a:lnTo>
                    <a:pt x="1246188" y="537479"/>
                  </a:lnTo>
                  <a:lnTo>
                    <a:pt x="1253808" y="532720"/>
                  </a:lnTo>
                  <a:lnTo>
                    <a:pt x="1261111" y="527326"/>
                  </a:lnTo>
                  <a:lnTo>
                    <a:pt x="1268413" y="521615"/>
                  </a:lnTo>
                  <a:lnTo>
                    <a:pt x="1282701" y="511145"/>
                  </a:lnTo>
                  <a:lnTo>
                    <a:pt x="1289368" y="506703"/>
                  </a:lnTo>
                  <a:lnTo>
                    <a:pt x="1295401" y="502896"/>
                  </a:lnTo>
                  <a:lnTo>
                    <a:pt x="1303973" y="498771"/>
                  </a:lnTo>
                  <a:lnTo>
                    <a:pt x="1311911" y="494964"/>
                  </a:lnTo>
                  <a:lnTo>
                    <a:pt x="1320166" y="491156"/>
                  </a:lnTo>
                  <a:lnTo>
                    <a:pt x="1328103" y="487984"/>
                  </a:lnTo>
                  <a:lnTo>
                    <a:pt x="1336041" y="484811"/>
                  </a:lnTo>
                  <a:lnTo>
                    <a:pt x="1343978" y="482273"/>
                  </a:lnTo>
                  <a:lnTo>
                    <a:pt x="1359536" y="477831"/>
                  </a:lnTo>
                  <a:lnTo>
                    <a:pt x="1374141" y="474023"/>
                  </a:lnTo>
                  <a:lnTo>
                    <a:pt x="1388746" y="471485"/>
                  </a:lnTo>
                  <a:lnTo>
                    <a:pt x="1402716" y="469581"/>
                  </a:lnTo>
                  <a:lnTo>
                    <a:pt x="1416051" y="468630"/>
                  </a:lnTo>
                  <a:lnTo>
                    <a:pt x="1429386" y="468312"/>
                  </a:lnTo>
                  <a:close/>
                  <a:moveTo>
                    <a:pt x="750948" y="302529"/>
                  </a:moveTo>
                  <a:lnTo>
                    <a:pt x="748724" y="302846"/>
                  </a:lnTo>
                  <a:lnTo>
                    <a:pt x="746818" y="303797"/>
                  </a:lnTo>
                  <a:lnTo>
                    <a:pt x="744912" y="304431"/>
                  </a:lnTo>
                  <a:lnTo>
                    <a:pt x="743641" y="306017"/>
                  </a:lnTo>
                  <a:lnTo>
                    <a:pt x="742053" y="307602"/>
                  </a:lnTo>
                  <a:lnTo>
                    <a:pt x="741417" y="309188"/>
                  </a:lnTo>
                  <a:lnTo>
                    <a:pt x="740464" y="311725"/>
                  </a:lnTo>
                  <a:lnTo>
                    <a:pt x="740464" y="313310"/>
                  </a:lnTo>
                  <a:lnTo>
                    <a:pt x="740464" y="315847"/>
                  </a:lnTo>
                  <a:lnTo>
                    <a:pt x="741417" y="318067"/>
                  </a:lnTo>
                  <a:lnTo>
                    <a:pt x="742053" y="319970"/>
                  </a:lnTo>
                  <a:lnTo>
                    <a:pt x="743641" y="321238"/>
                  </a:lnTo>
                  <a:lnTo>
                    <a:pt x="744912" y="322507"/>
                  </a:lnTo>
                  <a:lnTo>
                    <a:pt x="746818" y="323458"/>
                  </a:lnTo>
                  <a:lnTo>
                    <a:pt x="748724" y="324410"/>
                  </a:lnTo>
                  <a:lnTo>
                    <a:pt x="750948" y="324410"/>
                  </a:lnTo>
                  <a:lnTo>
                    <a:pt x="988881" y="324410"/>
                  </a:lnTo>
                  <a:lnTo>
                    <a:pt x="991105" y="324410"/>
                  </a:lnTo>
                  <a:lnTo>
                    <a:pt x="993011" y="323458"/>
                  </a:lnTo>
                  <a:lnTo>
                    <a:pt x="994917" y="322507"/>
                  </a:lnTo>
                  <a:lnTo>
                    <a:pt x="996506" y="321238"/>
                  </a:lnTo>
                  <a:lnTo>
                    <a:pt x="997776" y="319970"/>
                  </a:lnTo>
                  <a:lnTo>
                    <a:pt x="998729" y="318067"/>
                  </a:lnTo>
                  <a:lnTo>
                    <a:pt x="999365" y="315847"/>
                  </a:lnTo>
                  <a:lnTo>
                    <a:pt x="999365" y="313310"/>
                  </a:lnTo>
                  <a:lnTo>
                    <a:pt x="999365" y="311725"/>
                  </a:lnTo>
                  <a:lnTo>
                    <a:pt x="998729" y="309188"/>
                  </a:lnTo>
                  <a:lnTo>
                    <a:pt x="997776" y="307602"/>
                  </a:lnTo>
                  <a:lnTo>
                    <a:pt x="996506" y="306017"/>
                  </a:lnTo>
                  <a:lnTo>
                    <a:pt x="994917" y="304431"/>
                  </a:lnTo>
                  <a:lnTo>
                    <a:pt x="993011" y="303797"/>
                  </a:lnTo>
                  <a:lnTo>
                    <a:pt x="991105" y="302846"/>
                  </a:lnTo>
                  <a:lnTo>
                    <a:pt x="988881" y="302529"/>
                  </a:lnTo>
                  <a:lnTo>
                    <a:pt x="750948" y="302529"/>
                  </a:lnTo>
                  <a:close/>
                  <a:moveTo>
                    <a:pt x="748724" y="219444"/>
                  </a:moveTo>
                  <a:lnTo>
                    <a:pt x="746818" y="220396"/>
                  </a:lnTo>
                  <a:lnTo>
                    <a:pt x="744912" y="221347"/>
                  </a:lnTo>
                  <a:lnTo>
                    <a:pt x="743641" y="222615"/>
                  </a:lnTo>
                  <a:lnTo>
                    <a:pt x="742053" y="224201"/>
                  </a:lnTo>
                  <a:lnTo>
                    <a:pt x="741417" y="226104"/>
                  </a:lnTo>
                  <a:lnTo>
                    <a:pt x="740464" y="228323"/>
                  </a:lnTo>
                  <a:lnTo>
                    <a:pt x="740464" y="230543"/>
                  </a:lnTo>
                  <a:lnTo>
                    <a:pt x="740464" y="232763"/>
                  </a:lnTo>
                  <a:lnTo>
                    <a:pt x="741417" y="234666"/>
                  </a:lnTo>
                  <a:lnTo>
                    <a:pt x="742053" y="236568"/>
                  </a:lnTo>
                  <a:lnTo>
                    <a:pt x="743641" y="237837"/>
                  </a:lnTo>
                  <a:lnTo>
                    <a:pt x="744912" y="239423"/>
                  </a:lnTo>
                  <a:lnTo>
                    <a:pt x="746818" y="240374"/>
                  </a:lnTo>
                  <a:lnTo>
                    <a:pt x="748724" y="241008"/>
                  </a:lnTo>
                  <a:lnTo>
                    <a:pt x="750948" y="241325"/>
                  </a:lnTo>
                  <a:lnTo>
                    <a:pt x="1133738" y="241325"/>
                  </a:lnTo>
                  <a:lnTo>
                    <a:pt x="1135644" y="241008"/>
                  </a:lnTo>
                  <a:lnTo>
                    <a:pt x="1137868" y="240374"/>
                  </a:lnTo>
                  <a:lnTo>
                    <a:pt x="1139456" y="239423"/>
                  </a:lnTo>
                  <a:lnTo>
                    <a:pt x="1141045" y="237837"/>
                  </a:lnTo>
                  <a:lnTo>
                    <a:pt x="1142316" y="236568"/>
                  </a:lnTo>
                  <a:lnTo>
                    <a:pt x="1143586" y="234666"/>
                  </a:lnTo>
                  <a:lnTo>
                    <a:pt x="1143904" y="232763"/>
                  </a:lnTo>
                  <a:lnTo>
                    <a:pt x="1144222" y="230543"/>
                  </a:lnTo>
                  <a:lnTo>
                    <a:pt x="1143904" y="228323"/>
                  </a:lnTo>
                  <a:lnTo>
                    <a:pt x="1143586" y="226104"/>
                  </a:lnTo>
                  <a:lnTo>
                    <a:pt x="1142316" y="224201"/>
                  </a:lnTo>
                  <a:lnTo>
                    <a:pt x="1141045" y="222615"/>
                  </a:lnTo>
                  <a:lnTo>
                    <a:pt x="1139456" y="221347"/>
                  </a:lnTo>
                  <a:lnTo>
                    <a:pt x="1137868" y="220396"/>
                  </a:lnTo>
                  <a:lnTo>
                    <a:pt x="1135644" y="219444"/>
                  </a:lnTo>
                  <a:lnTo>
                    <a:pt x="1133738" y="219444"/>
                  </a:lnTo>
                  <a:lnTo>
                    <a:pt x="750948" y="219444"/>
                  </a:lnTo>
                  <a:lnTo>
                    <a:pt x="748724" y="219444"/>
                  </a:lnTo>
                  <a:close/>
                  <a:moveTo>
                    <a:pt x="748724" y="141751"/>
                  </a:moveTo>
                  <a:lnTo>
                    <a:pt x="746818" y="142702"/>
                  </a:lnTo>
                  <a:lnTo>
                    <a:pt x="744912" y="143336"/>
                  </a:lnTo>
                  <a:lnTo>
                    <a:pt x="743641" y="144922"/>
                  </a:lnTo>
                  <a:lnTo>
                    <a:pt x="742053" y="146191"/>
                  </a:lnTo>
                  <a:lnTo>
                    <a:pt x="741417" y="148093"/>
                  </a:lnTo>
                  <a:lnTo>
                    <a:pt x="740464" y="150630"/>
                  </a:lnTo>
                  <a:lnTo>
                    <a:pt x="740464" y="152216"/>
                  </a:lnTo>
                  <a:lnTo>
                    <a:pt x="740464" y="154753"/>
                  </a:lnTo>
                  <a:lnTo>
                    <a:pt x="741417" y="156972"/>
                  </a:lnTo>
                  <a:lnTo>
                    <a:pt x="742053" y="158875"/>
                  </a:lnTo>
                  <a:lnTo>
                    <a:pt x="743641" y="160144"/>
                  </a:lnTo>
                  <a:lnTo>
                    <a:pt x="744912" y="161729"/>
                  </a:lnTo>
                  <a:lnTo>
                    <a:pt x="746818" y="162363"/>
                  </a:lnTo>
                  <a:lnTo>
                    <a:pt x="748724" y="163315"/>
                  </a:lnTo>
                  <a:lnTo>
                    <a:pt x="750948" y="163315"/>
                  </a:lnTo>
                  <a:lnTo>
                    <a:pt x="1133738" y="163315"/>
                  </a:lnTo>
                  <a:lnTo>
                    <a:pt x="1135644" y="163315"/>
                  </a:lnTo>
                  <a:lnTo>
                    <a:pt x="1137868" y="162363"/>
                  </a:lnTo>
                  <a:lnTo>
                    <a:pt x="1139456" y="161729"/>
                  </a:lnTo>
                  <a:lnTo>
                    <a:pt x="1141045" y="160144"/>
                  </a:lnTo>
                  <a:lnTo>
                    <a:pt x="1142316" y="158875"/>
                  </a:lnTo>
                  <a:lnTo>
                    <a:pt x="1143586" y="156972"/>
                  </a:lnTo>
                  <a:lnTo>
                    <a:pt x="1143904" y="154753"/>
                  </a:lnTo>
                  <a:lnTo>
                    <a:pt x="1144222" y="152216"/>
                  </a:lnTo>
                  <a:lnTo>
                    <a:pt x="1143904" y="150630"/>
                  </a:lnTo>
                  <a:lnTo>
                    <a:pt x="1143586" y="148093"/>
                  </a:lnTo>
                  <a:lnTo>
                    <a:pt x="1142316" y="146191"/>
                  </a:lnTo>
                  <a:lnTo>
                    <a:pt x="1141045" y="144922"/>
                  </a:lnTo>
                  <a:lnTo>
                    <a:pt x="1139456" y="143336"/>
                  </a:lnTo>
                  <a:lnTo>
                    <a:pt x="1137868" y="142702"/>
                  </a:lnTo>
                  <a:lnTo>
                    <a:pt x="1135644" y="141751"/>
                  </a:lnTo>
                  <a:lnTo>
                    <a:pt x="1133738" y="141751"/>
                  </a:lnTo>
                  <a:lnTo>
                    <a:pt x="750948" y="141751"/>
                  </a:lnTo>
                  <a:lnTo>
                    <a:pt x="748724" y="141751"/>
                  </a:lnTo>
                  <a:close/>
                  <a:moveTo>
                    <a:pt x="789068" y="0"/>
                  </a:moveTo>
                  <a:lnTo>
                    <a:pt x="1085770" y="0"/>
                  </a:lnTo>
                  <a:lnTo>
                    <a:pt x="1093712" y="317"/>
                  </a:lnTo>
                  <a:lnTo>
                    <a:pt x="1101336" y="635"/>
                  </a:lnTo>
                  <a:lnTo>
                    <a:pt x="1108960" y="1903"/>
                  </a:lnTo>
                  <a:lnTo>
                    <a:pt x="1116267" y="2854"/>
                  </a:lnTo>
                  <a:lnTo>
                    <a:pt x="1123573" y="4757"/>
                  </a:lnTo>
                  <a:lnTo>
                    <a:pt x="1130562" y="6660"/>
                  </a:lnTo>
                  <a:lnTo>
                    <a:pt x="1137868" y="8879"/>
                  </a:lnTo>
                  <a:lnTo>
                    <a:pt x="1144539" y="12051"/>
                  </a:lnTo>
                  <a:lnTo>
                    <a:pt x="1151210" y="14905"/>
                  </a:lnTo>
                  <a:lnTo>
                    <a:pt x="1157881" y="18393"/>
                  </a:lnTo>
                  <a:lnTo>
                    <a:pt x="1164235" y="21564"/>
                  </a:lnTo>
                  <a:lnTo>
                    <a:pt x="1170270" y="25687"/>
                  </a:lnTo>
                  <a:lnTo>
                    <a:pt x="1176306" y="29809"/>
                  </a:lnTo>
                  <a:lnTo>
                    <a:pt x="1181706" y="34566"/>
                  </a:lnTo>
                  <a:lnTo>
                    <a:pt x="1187424" y="39006"/>
                  </a:lnTo>
                  <a:lnTo>
                    <a:pt x="1192507" y="44079"/>
                  </a:lnTo>
                  <a:lnTo>
                    <a:pt x="1197590" y="49153"/>
                  </a:lnTo>
                  <a:lnTo>
                    <a:pt x="1202037" y="54861"/>
                  </a:lnTo>
                  <a:lnTo>
                    <a:pt x="1206802" y="60252"/>
                  </a:lnTo>
                  <a:lnTo>
                    <a:pt x="1210932" y="66277"/>
                  </a:lnTo>
                  <a:lnTo>
                    <a:pt x="1215062" y="72303"/>
                  </a:lnTo>
                  <a:lnTo>
                    <a:pt x="1218238" y="78645"/>
                  </a:lnTo>
                  <a:lnTo>
                    <a:pt x="1221733" y="84987"/>
                  </a:lnTo>
                  <a:lnTo>
                    <a:pt x="1224592" y="91964"/>
                  </a:lnTo>
                  <a:lnTo>
                    <a:pt x="1227768" y="98623"/>
                  </a:lnTo>
                  <a:lnTo>
                    <a:pt x="1229992" y="105917"/>
                  </a:lnTo>
                  <a:lnTo>
                    <a:pt x="1231898" y="112893"/>
                  </a:lnTo>
                  <a:lnTo>
                    <a:pt x="1233804" y="120187"/>
                  </a:lnTo>
                  <a:lnTo>
                    <a:pt x="1234757" y="127481"/>
                  </a:lnTo>
                  <a:lnTo>
                    <a:pt x="1236028" y="135092"/>
                  </a:lnTo>
                  <a:lnTo>
                    <a:pt x="1236345" y="143019"/>
                  </a:lnTo>
                  <a:lnTo>
                    <a:pt x="1236663" y="150630"/>
                  </a:lnTo>
                  <a:lnTo>
                    <a:pt x="1236663" y="296186"/>
                  </a:lnTo>
                  <a:lnTo>
                    <a:pt x="1236345" y="303797"/>
                  </a:lnTo>
                  <a:lnTo>
                    <a:pt x="1236028" y="311725"/>
                  </a:lnTo>
                  <a:lnTo>
                    <a:pt x="1234757" y="319019"/>
                  </a:lnTo>
                  <a:lnTo>
                    <a:pt x="1233804" y="326629"/>
                  </a:lnTo>
                  <a:lnTo>
                    <a:pt x="1231898" y="333606"/>
                  </a:lnTo>
                  <a:lnTo>
                    <a:pt x="1229992" y="340900"/>
                  </a:lnTo>
                  <a:lnTo>
                    <a:pt x="1227768" y="347876"/>
                  </a:lnTo>
                  <a:lnTo>
                    <a:pt x="1224592" y="354853"/>
                  </a:lnTo>
                  <a:lnTo>
                    <a:pt x="1221733" y="361512"/>
                  </a:lnTo>
                  <a:lnTo>
                    <a:pt x="1218238" y="367854"/>
                  </a:lnTo>
                  <a:lnTo>
                    <a:pt x="1215062" y="374197"/>
                  </a:lnTo>
                  <a:lnTo>
                    <a:pt x="1210932" y="380222"/>
                  </a:lnTo>
                  <a:lnTo>
                    <a:pt x="1206802" y="386247"/>
                  </a:lnTo>
                  <a:lnTo>
                    <a:pt x="1202037" y="391955"/>
                  </a:lnTo>
                  <a:lnTo>
                    <a:pt x="1197590" y="397346"/>
                  </a:lnTo>
                  <a:lnTo>
                    <a:pt x="1192507" y="402420"/>
                  </a:lnTo>
                  <a:lnTo>
                    <a:pt x="1187424" y="407811"/>
                  </a:lnTo>
                  <a:lnTo>
                    <a:pt x="1181706" y="412251"/>
                  </a:lnTo>
                  <a:lnTo>
                    <a:pt x="1176306" y="416690"/>
                  </a:lnTo>
                  <a:lnTo>
                    <a:pt x="1170270" y="420813"/>
                  </a:lnTo>
                  <a:lnTo>
                    <a:pt x="1164235" y="424935"/>
                  </a:lnTo>
                  <a:lnTo>
                    <a:pt x="1157881" y="428423"/>
                  </a:lnTo>
                  <a:lnTo>
                    <a:pt x="1151210" y="431912"/>
                  </a:lnTo>
                  <a:lnTo>
                    <a:pt x="1144539" y="434766"/>
                  </a:lnTo>
                  <a:lnTo>
                    <a:pt x="1137868" y="437303"/>
                  </a:lnTo>
                  <a:lnTo>
                    <a:pt x="1130562" y="440157"/>
                  </a:lnTo>
                  <a:lnTo>
                    <a:pt x="1123573" y="442059"/>
                  </a:lnTo>
                  <a:lnTo>
                    <a:pt x="1116267" y="443645"/>
                  </a:lnTo>
                  <a:lnTo>
                    <a:pt x="1108960" y="444914"/>
                  </a:lnTo>
                  <a:lnTo>
                    <a:pt x="1101336" y="446182"/>
                  </a:lnTo>
                  <a:lnTo>
                    <a:pt x="1093712" y="446499"/>
                  </a:lnTo>
                  <a:lnTo>
                    <a:pt x="1085770" y="446816"/>
                  </a:lnTo>
                  <a:lnTo>
                    <a:pt x="1060675" y="446816"/>
                  </a:lnTo>
                  <a:lnTo>
                    <a:pt x="1084500" y="523875"/>
                  </a:lnTo>
                  <a:lnTo>
                    <a:pt x="945996" y="446816"/>
                  </a:lnTo>
                  <a:lnTo>
                    <a:pt x="789068" y="446816"/>
                  </a:lnTo>
                  <a:lnTo>
                    <a:pt x="781444" y="446499"/>
                  </a:lnTo>
                  <a:lnTo>
                    <a:pt x="773502" y="446182"/>
                  </a:lnTo>
                  <a:lnTo>
                    <a:pt x="766196" y="444914"/>
                  </a:lnTo>
                  <a:lnTo>
                    <a:pt x="758889" y="443645"/>
                  </a:lnTo>
                  <a:lnTo>
                    <a:pt x="751583" y="442059"/>
                  </a:lnTo>
                  <a:lnTo>
                    <a:pt x="744277" y="440157"/>
                  </a:lnTo>
                  <a:lnTo>
                    <a:pt x="737288" y="437303"/>
                  </a:lnTo>
                  <a:lnTo>
                    <a:pt x="730299" y="434766"/>
                  </a:lnTo>
                  <a:lnTo>
                    <a:pt x="723946" y="431912"/>
                  </a:lnTo>
                  <a:lnTo>
                    <a:pt x="717275" y="428423"/>
                  </a:lnTo>
                  <a:lnTo>
                    <a:pt x="710921" y="424935"/>
                  </a:lnTo>
                  <a:lnTo>
                    <a:pt x="704886" y="420813"/>
                  </a:lnTo>
                  <a:lnTo>
                    <a:pt x="698850" y="416690"/>
                  </a:lnTo>
                  <a:lnTo>
                    <a:pt x="693132" y="412251"/>
                  </a:lnTo>
                  <a:lnTo>
                    <a:pt x="687731" y="407811"/>
                  </a:lnTo>
                  <a:lnTo>
                    <a:pt x="682649" y="402420"/>
                  </a:lnTo>
                  <a:lnTo>
                    <a:pt x="677566" y="397346"/>
                  </a:lnTo>
                  <a:lnTo>
                    <a:pt x="672801" y="391955"/>
                  </a:lnTo>
                  <a:lnTo>
                    <a:pt x="668354" y="386247"/>
                  </a:lnTo>
                  <a:lnTo>
                    <a:pt x="664224" y="380222"/>
                  </a:lnTo>
                  <a:lnTo>
                    <a:pt x="660094" y="374197"/>
                  </a:lnTo>
                  <a:lnTo>
                    <a:pt x="656600" y="367854"/>
                  </a:lnTo>
                  <a:lnTo>
                    <a:pt x="653106" y="361512"/>
                  </a:lnTo>
                  <a:lnTo>
                    <a:pt x="650247" y="354853"/>
                  </a:lnTo>
                  <a:lnTo>
                    <a:pt x="647705" y="347876"/>
                  </a:lnTo>
                  <a:lnTo>
                    <a:pt x="644846" y="340900"/>
                  </a:lnTo>
                  <a:lnTo>
                    <a:pt x="642940" y="333606"/>
                  </a:lnTo>
                  <a:lnTo>
                    <a:pt x="641669" y="326629"/>
                  </a:lnTo>
                  <a:lnTo>
                    <a:pt x="640081" y="319019"/>
                  </a:lnTo>
                  <a:lnTo>
                    <a:pt x="638810" y="311725"/>
                  </a:lnTo>
                  <a:lnTo>
                    <a:pt x="638493" y="303797"/>
                  </a:lnTo>
                  <a:lnTo>
                    <a:pt x="638175" y="296186"/>
                  </a:lnTo>
                  <a:lnTo>
                    <a:pt x="638175" y="150630"/>
                  </a:lnTo>
                  <a:lnTo>
                    <a:pt x="638493" y="143019"/>
                  </a:lnTo>
                  <a:lnTo>
                    <a:pt x="638810" y="135092"/>
                  </a:lnTo>
                  <a:lnTo>
                    <a:pt x="640081" y="127481"/>
                  </a:lnTo>
                  <a:lnTo>
                    <a:pt x="641669" y="120187"/>
                  </a:lnTo>
                  <a:lnTo>
                    <a:pt x="642940" y="112893"/>
                  </a:lnTo>
                  <a:lnTo>
                    <a:pt x="644846" y="105917"/>
                  </a:lnTo>
                  <a:lnTo>
                    <a:pt x="647705" y="98623"/>
                  </a:lnTo>
                  <a:lnTo>
                    <a:pt x="650247" y="91964"/>
                  </a:lnTo>
                  <a:lnTo>
                    <a:pt x="653106" y="84987"/>
                  </a:lnTo>
                  <a:lnTo>
                    <a:pt x="656600" y="78645"/>
                  </a:lnTo>
                  <a:lnTo>
                    <a:pt x="660094" y="72303"/>
                  </a:lnTo>
                  <a:lnTo>
                    <a:pt x="664224" y="66277"/>
                  </a:lnTo>
                  <a:lnTo>
                    <a:pt x="668354" y="60252"/>
                  </a:lnTo>
                  <a:lnTo>
                    <a:pt x="672801" y="54861"/>
                  </a:lnTo>
                  <a:lnTo>
                    <a:pt x="677566" y="49153"/>
                  </a:lnTo>
                  <a:lnTo>
                    <a:pt x="682649" y="44079"/>
                  </a:lnTo>
                  <a:lnTo>
                    <a:pt x="687731" y="39006"/>
                  </a:lnTo>
                  <a:lnTo>
                    <a:pt x="693132" y="34566"/>
                  </a:lnTo>
                  <a:lnTo>
                    <a:pt x="698850" y="29809"/>
                  </a:lnTo>
                  <a:lnTo>
                    <a:pt x="704886" y="25687"/>
                  </a:lnTo>
                  <a:lnTo>
                    <a:pt x="710921" y="21564"/>
                  </a:lnTo>
                  <a:lnTo>
                    <a:pt x="717275" y="18393"/>
                  </a:lnTo>
                  <a:lnTo>
                    <a:pt x="723946" y="14905"/>
                  </a:lnTo>
                  <a:lnTo>
                    <a:pt x="730299" y="12051"/>
                  </a:lnTo>
                  <a:lnTo>
                    <a:pt x="737288" y="8879"/>
                  </a:lnTo>
                  <a:lnTo>
                    <a:pt x="744277" y="6660"/>
                  </a:lnTo>
                  <a:lnTo>
                    <a:pt x="751583" y="4757"/>
                  </a:lnTo>
                  <a:lnTo>
                    <a:pt x="758889" y="2854"/>
                  </a:lnTo>
                  <a:lnTo>
                    <a:pt x="766196" y="1903"/>
                  </a:lnTo>
                  <a:lnTo>
                    <a:pt x="773502" y="635"/>
                  </a:lnTo>
                  <a:lnTo>
                    <a:pt x="781444" y="317"/>
                  </a:lnTo>
                  <a:lnTo>
                    <a:pt x="789068"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sz="1800">
                <a:solidFill>
                  <a:srgbClr val="FFFFFF"/>
                </a:solidFill>
              </a:endParaRPr>
            </a:p>
          </p:txBody>
        </p:sp>
        <p:sp>
          <p:nvSpPr>
            <p:cNvPr id="39" name="文本框 36">
              <a:hlinkClick r:id="" action="ppaction://noaction"/>
            </p:cNvPr>
            <p:cNvSpPr>
              <a:spLocks noChangeArrowheads="1"/>
            </p:cNvSpPr>
            <p:nvPr/>
          </p:nvSpPr>
          <p:spPr bwMode="auto">
            <a:xfrm>
              <a:off x="2771986" y="2491811"/>
              <a:ext cx="1562950" cy="32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学习目标</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p:cNvGrpSpPr/>
          <p:nvPr userDrawn="1"/>
        </p:nvGrpSpPr>
        <p:grpSpPr>
          <a:xfrm>
            <a:off x="382885" y="859645"/>
            <a:ext cx="818613" cy="848361"/>
            <a:chOff x="405485" y="859844"/>
            <a:chExt cx="818506" cy="848557"/>
          </a:xfrm>
        </p:grpSpPr>
        <p:sp>
          <p:nvSpPr>
            <p:cNvPr id="41" name="等腰三角形 40"/>
            <p:cNvSpPr/>
            <p:nvPr userDrawn="1"/>
          </p:nvSpPr>
          <p:spPr>
            <a:xfrm rot="10800000">
              <a:off x="753484" y="1453923"/>
              <a:ext cx="154785" cy="133435"/>
            </a:xfrm>
            <a:prstGeom prst="triangle">
              <a:avLst>
                <a:gd name="adj" fmla="val 489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MH_SubTitle_1"/>
            <p:cNvSpPr/>
            <p:nvPr>
              <p:custDataLst>
                <p:tags r:id="rId2"/>
              </p:custDataLst>
            </p:nvPr>
          </p:nvSpPr>
          <p:spPr>
            <a:xfrm rot="3790348">
              <a:off x="390459" y="874870"/>
              <a:ext cx="848557" cy="818506"/>
            </a:xfrm>
            <a:custGeom>
              <a:avLst/>
              <a:gdLst>
                <a:gd name="connsiteX0" fmla="*/ 443959 w 1388907"/>
                <a:gd name="connsiteY0" fmla="*/ 4304 h 1369197"/>
                <a:gd name="connsiteX1" fmla="*/ 480241 w 1388907"/>
                <a:gd name="connsiteY1" fmla="*/ 86453 h 1369197"/>
                <a:gd name="connsiteX2" fmla="*/ 398092 w 1388907"/>
                <a:gd name="connsiteY2" fmla="*/ 122734 h 1369197"/>
                <a:gd name="connsiteX3" fmla="*/ 376844 w 1388907"/>
                <a:gd name="connsiteY3" fmla="*/ 109154 h 1369197"/>
                <a:gd name="connsiteX4" fmla="*/ 368102 w 1388907"/>
                <a:gd name="connsiteY4" fmla="*/ 96593 h 1369197"/>
                <a:gd name="connsiteX5" fmla="*/ 313416 w 1388907"/>
                <a:gd name="connsiteY5" fmla="*/ 127286 h 1369197"/>
                <a:gd name="connsiteX6" fmla="*/ 72528 w 1388907"/>
                <a:gd name="connsiteY6" fmla="*/ 433874 h 1369197"/>
                <a:gd name="connsiteX7" fmla="*/ 453584 w 1388907"/>
                <a:gd name="connsiteY7" fmla="*/ 1296670 h 1369197"/>
                <a:gd name="connsiteX8" fmla="*/ 1316380 w 1388907"/>
                <a:gd name="connsiteY8" fmla="*/ 915614 h 1369197"/>
                <a:gd name="connsiteX9" fmla="*/ 1055770 w 1388907"/>
                <a:gd name="connsiteY9" fmla="*/ 113997 h 1369197"/>
                <a:gd name="connsiteX10" fmla="*/ 940077 w 1388907"/>
                <a:gd name="connsiteY10" fmla="*/ 55233 h 1369197"/>
                <a:gd name="connsiteX11" fmla="*/ 916157 w 1388907"/>
                <a:gd name="connsiteY11" fmla="*/ 19330 h 1369197"/>
                <a:gd name="connsiteX12" fmla="*/ 945193 w 1388907"/>
                <a:gd name="connsiteY12" fmla="*/ 27336 h 1369197"/>
                <a:gd name="connsiteX13" fmla="*/ 1341862 w 1388907"/>
                <a:gd name="connsiteY13" fmla="*/ 925483 h 1369197"/>
                <a:gd name="connsiteX14" fmla="*/ 443715 w 1388907"/>
                <a:gd name="connsiteY14" fmla="*/ 1322152 h 1369197"/>
                <a:gd name="connsiteX15" fmla="*/ 47046 w 1388907"/>
                <a:gd name="connsiteY15" fmla="*/ 424005 h 1369197"/>
                <a:gd name="connsiteX16" fmla="*/ 297804 w 1388907"/>
                <a:gd name="connsiteY16" fmla="*/ 104856 h 1369197"/>
                <a:gd name="connsiteX17" fmla="*/ 358726 w 1388907"/>
                <a:gd name="connsiteY17" fmla="*/ 70663 h 1369197"/>
                <a:gd name="connsiteX18" fmla="*/ 357537 w 1388907"/>
                <a:gd name="connsiteY18" fmla="*/ 65437 h 1369197"/>
                <a:gd name="connsiteX19" fmla="*/ 361811 w 1388907"/>
                <a:gd name="connsiteY19" fmla="*/ 40586 h 1369197"/>
                <a:gd name="connsiteX20" fmla="*/ 443959 w 1388907"/>
                <a:gd name="connsiteY20" fmla="*/ 4304 h 1369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388907" h="1369197">
                  <a:moveTo>
                    <a:pt x="443959" y="4304"/>
                  </a:moveTo>
                  <a:cubicBezTo>
                    <a:pt x="476663" y="16970"/>
                    <a:pt x="492907" y="53749"/>
                    <a:pt x="480241" y="86453"/>
                  </a:cubicBezTo>
                  <a:cubicBezTo>
                    <a:pt x="467575" y="119157"/>
                    <a:pt x="430796" y="135401"/>
                    <a:pt x="398092" y="122734"/>
                  </a:cubicBezTo>
                  <a:cubicBezTo>
                    <a:pt x="389916" y="119568"/>
                    <a:pt x="382768" y="114894"/>
                    <a:pt x="376844" y="109154"/>
                  </a:cubicBezTo>
                  <a:lnTo>
                    <a:pt x="368102" y="96593"/>
                  </a:lnTo>
                  <a:lnTo>
                    <a:pt x="313416" y="127286"/>
                  </a:lnTo>
                  <a:cubicBezTo>
                    <a:pt x="207914" y="200574"/>
                    <a:pt x="122414" y="305069"/>
                    <a:pt x="72528" y="433874"/>
                  </a:cubicBezTo>
                  <a:cubicBezTo>
                    <a:pt x="-60501" y="777354"/>
                    <a:pt x="110104" y="1163642"/>
                    <a:pt x="453584" y="1296670"/>
                  </a:cubicBezTo>
                  <a:cubicBezTo>
                    <a:pt x="797064" y="1429699"/>
                    <a:pt x="1183352" y="1259094"/>
                    <a:pt x="1316380" y="915614"/>
                  </a:cubicBezTo>
                  <a:cubicBezTo>
                    <a:pt x="1432780" y="615069"/>
                    <a:pt x="1316710" y="281750"/>
                    <a:pt x="1055770" y="113997"/>
                  </a:cubicBezTo>
                  <a:lnTo>
                    <a:pt x="940077" y="55233"/>
                  </a:lnTo>
                  <a:lnTo>
                    <a:pt x="916157" y="19330"/>
                  </a:lnTo>
                  <a:lnTo>
                    <a:pt x="945193" y="27336"/>
                  </a:lnTo>
                  <a:cubicBezTo>
                    <a:pt x="1302746" y="165816"/>
                    <a:pt x="1480341" y="567930"/>
                    <a:pt x="1341862" y="925483"/>
                  </a:cubicBezTo>
                  <a:cubicBezTo>
                    <a:pt x="1203383" y="1283036"/>
                    <a:pt x="801269" y="1460631"/>
                    <a:pt x="443715" y="1322152"/>
                  </a:cubicBezTo>
                  <a:cubicBezTo>
                    <a:pt x="86162" y="1183673"/>
                    <a:pt x="-91433" y="781559"/>
                    <a:pt x="47046" y="424005"/>
                  </a:cubicBezTo>
                  <a:cubicBezTo>
                    <a:pt x="98976" y="289922"/>
                    <a:pt x="187980" y="181147"/>
                    <a:pt x="297804" y="104856"/>
                  </a:cubicBezTo>
                  <a:lnTo>
                    <a:pt x="358726" y="70663"/>
                  </a:lnTo>
                  <a:lnTo>
                    <a:pt x="357537" y="65437"/>
                  </a:lnTo>
                  <a:cubicBezTo>
                    <a:pt x="357285" y="57192"/>
                    <a:pt x="358644" y="48762"/>
                    <a:pt x="361811" y="40586"/>
                  </a:cubicBezTo>
                  <a:cubicBezTo>
                    <a:pt x="374477" y="7882"/>
                    <a:pt x="411256" y="-8362"/>
                    <a:pt x="443959" y="4304"/>
                  </a:cubicBezTo>
                  <a:close/>
                </a:path>
              </a:pathLst>
            </a:custGeom>
            <a:solidFill>
              <a:schemeClr val="bg1"/>
            </a:soli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2400" b="1" dirty="0">
                <a:solidFill>
                  <a:schemeClr val="bg1"/>
                </a:solidFill>
                <a:latin typeface="Impact" panose="020B0806030902050204" pitchFamily="34" charset="0"/>
                <a:ea typeface="微软雅黑" panose="020B0503020204020204" pitchFamily="34" charset="-122"/>
              </a:endParaRPr>
            </a:p>
          </p:txBody>
        </p:sp>
        <p:sp>
          <p:nvSpPr>
            <p:cNvPr id="43" name="矩形 42"/>
            <p:cNvSpPr/>
            <p:nvPr userDrawn="1"/>
          </p:nvSpPr>
          <p:spPr>
            <a:xfrm>
              <a:off x="515618" y="954675"/>
              <a:ext cx="598242" cy="553998"/>
            </a:xfrm>
            <a:prstGeom prst="rect">
              <a:avLst/>
            </a:prstGeom>
          </p:spPr>
          <p:txBody>
            <a:bodyPr wrap="none">
              <a:spAutoFit/>
            </a:bodyPr>
            <a:lstStyle/>
            <a:p>
              <a:pPr algn="ctr">
                <a:defRPr/>
              </a:pPr>
              <a:r>
                <a:rPr lang="en-US" altLang="zh-CN" sz="3000" b="1" dirty="0">
                  <a:solidFill>
                    <a:schemeClr val="bg1"/>
                  </a:solidFill>
                  <a:latin typeface="Impact" panose="020B0806030902050204" pitchFamily="34" charset="0"/>
                  <a:ea typeface="微软雅黑" panose="020B0503020204020204" pitchFamily="34" charset="-122"/>
                </a:rPr>
                <a:t>05</a:t>
              </a:r>
              <a:endParaRPr lang="zh-CN" altLang="en-US" sz="3000" b="1" dirty="0">
                <a:solidFill>
                  <a:schemeClr val="bg1"/>
                </a:solidFill>
                <a:latin typeface="Impact" panose="020B0806030902050204" pitchFamily="34" charset="0"/>
                <a:ea typeface="微软雅黑" panose="020B0503020204020204" pitchFamily="34" charset="-122"/>
              </a:endParaRPr>
            </a:p>
          </p:txBody>
        </p:sp>
      </p:grpSp>
      <p:grpSp>
        <p:nvGrpSpPr>
          <p:cNvPr id="2" name="组合 1"/>
          <p:cNvGrpSpPr/>
          <p:nvPr userDrawn="1"/>
        </p:nvGrpSpPr>
        <p:grpSpPr>
          <a:xfrm>
            <a:off x="233892" y="3876627"/>
            <a:ext cx="1209129" cy="683931"/>
            <a:chOff x="-351733" y="3321313"/>
            <a:chExt cx="1208972" cy="684089"/>
          </a:xfrm>
        </p:grpSpPr>
        <p:sp>
          <p:nvSpPr>
            <p:cNvPr id="22" name="KSO_Shape"/>
            <p:cNvSpPr/>
            <p:nvPr userDrawn="1"/>
          </p:nvSpPr>
          <p:spPr bwMode="auto">
            <a:xfrm>
              <a:off x="92551" y="3321313"/>
              <a:ext cx="285704" cy="362415"/>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p>
              <a:pPr lvl="0" algn="ctr"/>
              <a:endParaRPr lang="zh-CN" altLang="en-US" sz="1800">
                <a:solidFill>
                  <a:srgbClr val="FFFFFF"/>
                </a:solidFill>
              </a:endParaRPr>
            </a:p>
          </p:txBody>
        </p:sp>
        <p:sp>
          <p:nvSpPr>
            <p:cNvPr id="44" name="文本框 36">
              <a:hlinkClick r:id="" action="ppaction://noaction"/>
            </p:cNvPr>
            <p:cNvSpPr>
              <a:spLocks noChangeArrowheads="1"/>
            </p:cNvSpPr>
            <p:nvPr userDrawn="1"/>
          </p:nvSpPr>
          <p:spPr bwMode="auto">
            <a:xfrm>
              <a:off x="-351733" y="3697625"/>
              <a:ext cx="1208972"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任务训练</a:t>
              </a:r>
              <a:endParaRPr lang="zh-CN" altLang="en-US" sz="1400" b="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cxnSp>
        <p:nvCxnSpPr>
          <p:cNvPr id="27" name="直接连接符 26"/>
          <p:cNvCxnSpPr/>
          <p:nvPr userDrawn="1"/>
        </p:nvCxnSpPr>
        <p:spPr>
          <a:xfrm>
            <a:off x="10993181" y="6379725"/>
            <a:ext cx="0" cy="143983"/>
          </a:xfrm>
          <a:prstGeom prst="line">
            <a:avLst/>
          </a:prstGeom>
          <a:ln w="38100">
            <a:solidFill>
              <a:srgbClr val="183A6A"/>
            </a:solidFill>
          </a:ln>
        </p:spPr>
        <p:style>
          <a:lnRef idx="1">
            <a:schemeClr val="accent1"/>
          </a:lnRef>
          <a:fillRef idx="0">
            <a:schemeClr val="accent1"/>
          </a:fillRef>
          <a:effectRef idx="0">
            <a:schemeClr val="accent1"/>
          </a:effectRef>
          <a:fontRef idx="minor">
            <a:schemeClr val="tx1"/>
          </a:fontRef>
        </p:style>
      </p:cxnSp>
      <p:sp>
        <p:nvSpPr>
          <p:cNvPr id="47" name="矩形 4"/>
          <p:cNvSpPr>
            <a:spLocks noChangeArrowheads="1"/>
          </p:cNvSpPr>
          <p:nvPr userDrawn="1"/>
        </p:nvSpPr>
        <p:spPr bwMode="auto">
          <a:xfrm>
            <a:off x="10993181" y="6307733"/>
            <a:ext cx="749968" cy="2168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en-US" altLang="zh-CN" sz="1200" dirty="0">
                <a:solidFill>
                  <a:schemeClr val="bg1">
                    <a:lumMod val="50000"/>
                  </a:schemeClr>
                </a:solidFill>
              </a:rPr>
              <a:t>Page. </a:t>
            </a:r>
            <a:endParaRPr lang="zh-CN" altLang="en-US" sz="1200" dirty="0">
              <a:solidFill>
                <a:schemeClr val="bg1">
                  <a:lumMod val="50000"/>
                </a:schemeClr>
              </a:solidFill>
            </a:endParaRPr>
          </a:p>
        </p:txBody>
      </p:sp>
      <p:sp>
        <p:nvSpPr>
          <p:cNvPr id="48" name="Rectangle 5"/>
          <p:cNvSpPr>
            <a:spLocks noChangeArrowheads="1"/>
          </p:cNvSpPr>
          <p:nvPr userDrawn="1"/>
        </p:nvSpPr>
        <p:spPr bwMode="gray">
          <a:xfrm>
            <a:off x="11419668" y="6309350"/>
            <a:ext cx="630335" cy="223861"/>
          </a:xfrm>
          <a:prstGeom prst="rect">
            <a:avLst/>
          </a:prstGeom>
          <a:noFill/>
          <a:ln w="9525">
            <a:noFill/>
            <a:miter lim="800000"/>
          </a:ln>
        </p:spPr>
        <p:txBody>
          <a:bodyPr/>
          <a:lstStyle/>
          <a:p>
            <a:fld id="{0B6D6995-4C9D-4B2B-8F70-F313D5F5D1FC}" type="slidenum">
              <a:rPr lang="de-DE" sz="1200" b="0" kern="1200" spc="0" baseline="0" smtClean="0">
                <a:solidFill>
                  <a:schemeClr val="tx1">
                    <a:lumMod val="50000"/>
                    <a:lumOff val="50000"/>
                  </a:schemeClr>
                </a:solidFill>
                <a:latin typeface="+mn-lt"/>
                <a:ea typeface="+mn-ea"/>
                <a:cs typeface="+mn-cs"/>
              </a:rPr>
            </a:fld>
            <a:endParaRPr lang="de-DE" sz="1200" b="0" kern="1200" spc="0" baseline="0" dirty="0">
              <a:solidFill>
                <a:schemeClr val="tx1">
                  <a:lumMod val="50000"/>
                  <a:lumOff val="50000"/>
                </a:schemeClr>
              </a:solidFill>
              <a:latin typeface="+mn-lt"/>
              <a:ea typeface="+mn-ea"/>
              <a:cs typeface="+mn-cs"/>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1_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pPr>
              <a:defRPr/>
            </a:pPr>
            <a:fld id="{9F6FDC23-2166-45A4-AB4E-56A498B05EFF}" type="slidenum">
              <a:rPr lang="en-US" altLang="zh-CN" smtClean="0"/>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10"/>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52526E70-02FC-4666-A862-E2F5834A852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7" Type="http://schemas.openxmlformats.org/officeDocument/2006/relationships/theme" Target="../theme/theme2.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7" Type="http://schemas.openxmlformats.org/officeDocument/2006/relationships/slideLayout" Target="../slideLayouts/slideLayout34.xml"/><Relationship Id="rId6" Type="http://schemas.openxmlformats.org/officeDocument/2006/relationships/slideLayout" Target="../slideLayouts/slideLayout33.xml"/><Relationship Id="rId5" Type="http://schemas.openxmlformats.org/officeDocument/2006/relationships/slideLayout" Target="../slideLayouts/slideLayout32.xml"/><Relationship Id="rId4" Type="http://schemas.openxmlformats.org/officeDocument/2006/relationships/slideLayout" Target="../slideLayouts/slideLayout31.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52526E70-02FC-4666-A862-E2F5834A852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609601" y="6356350"/>
            <a:ext cx="2844800" cy="365125"/>
          </a:xfrm>
          <a:prstGeom prst="rect">
            <a:avLst/>
          </a:prstGeom>
        </p:spPr>
        <p:txBody>
          <a:bodyPr vert="horz" lIns="108850" tIns="54425" rIns="108850" bIns="54425" rtlCol="0" anchor="ctr"/>
          <a:lstStyle>
            <a:lvl1pPr algn="l">
              <a:defRPr sz="14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1" y="6356350"/>
            <a:ext cx="2844800" cy="365125"/>
          </a:xfrm>
          <a:prstGeom prst="rect">
            <a:avLst/>
          </a:prstGeom>
        </p:spPr>
        <p:txBody>
          <a:bodyPr vert="horz" lIns="108850" tIns="54425" rIns="108850" bIns="54425" rtlCol="0" anchor="ctr"/>
          <a:lstStyle>
            <a:lvl1pPr algn="r">
              <a:defRPr sz="1400">
                <a:solidFill>
                  <a:schemeClr val="tx1">
                    <a:tint val="75000"/>
                  </a:schemeClr>
                </a:solidFill>
              </a:defRPr>
            </a:lvl1pPr>
          </a:lstStyle>
          <a:p>
            <a:fld id="{930597BB-1EF2-4138-8CCF-ADC53EDE40B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1" y="274638"/>
            <a:ext cx="10972800" cy="1143000"/>
          </a:xfrm>
          <a:prstGeom prst="rect">
            <a:avLst/>
          </a:prstGeom>
        </p:spPr>
        <p:txBody>
          <a:bodyPr vert="horz" lIns="108850" tIns="54425" rIns="108850" bIns="54425"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09601" y="1600201"/>
            <a:ext cx="10972800" cy="4525963"/>
          </a:xfrm>
          <a:prstGeom prst="rect">
            <a:avLst/>
          </a:prstGeom>
        </p:spPr>
        <p:txBody>
          <a:bodyPr vert="horz" lIns="108850" tIns="54425" rIns="108850" bIns="54425" rtlCol="0">
            <a:normAutofit/>
          </a:bodyPr>
          <a:lstStyle/>
          <a:p>
            <a:pPr lvl="0"/>
            <a:r>
              <a:rPr lang="zh-CN" altLang="en-US" dirty="0"/>
              <a:t>单击此处编辑母版文本样式</a:t>
            </a:r>
            <a:endParaRPr lang="zh-CN" altLang="en-US" dirty="0"/>
          </a:p>
          <a:p>
            <a:pPr lvl="1"/>
            <a:r>
              <a:rPr lang="zh-CN" altLang="en-US" dirty="0"/>
              <a:t>第级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Lst>
  <p:timing>
    <p:tnLst>
      <p:par>
        <p:cTn id="1" dur="indefinite" restart="never" nodeType="tmRoot"/>
      </p:par>
    </p:tnLst>
  </p:timing>
  <p:hf sldNum="0" hdr="0" dt="0"/>
  <p:txStyles>
    <p:titleStyle>
      <a:lvl1pPr algn="ctr" defTabSz="1088390" rtl="0" eaLnBrk="1" latinLnBrk="0" hangingPunct="1">
        <a:spcBef>
          <a:spcPct val="0"/>
        </a:spcBef>
        <a:buNone/>
        <a:defRPr sz="5200" kern="1200">
          <a:solidFill>
            <a:schemeClr val="tx1"/>
          </a:solidFill>
          <a:latin typeface="+mj-lt"/>
          <a:ea typeface="+mj-ea"/>
          <a:cs typeface="+mj-cs"/>
        </a:defRPr>
      </a:lvl1pPr>
    </p:titleStyle>
    <p:bodyStyle>
      <a:lvl1pPr marL="408305" indent="-408305" algn="l" defTabSz="108839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1pPr>
      <a:lvl2pPr marL="884555" indent="-340360" algn="l" defTabSz="1088390" rtl="0" eaLnBrk="1" latinLnBrk="0" hangingPunct="1">
        <a:spcBef>
          <a:spcPct val="20000"/>
        </a:spcBef>
        <a:buFont typeface="Arial" panose="020B0604020202020204" pitchFamily="34" charset="0"/>
        <a:buChar char="–"/>
        <a:defRPr sz="3300" kern="1200">
          <a:solidFill>
            <a:schemeClr val="tx1"/>
          </a:solidFill>
          <a:latin typeface="+mn-lt"/>
          <a:ea typeface="+mn-ea"/>
          <a:cs typeface="+mn-cs"/>
        </a:defRPr>
      </a:lvl2pPr>
      <a:lvl3pPr marL="1360805" indent="-272415" algn="l" defTabSz="1088390" rtl="0" eaLnBrk="1" latinLnBrk="0" hangingPunct="1">
        <a:spcBef>
          <a:spcPct val="20000"/>
        </a:spcBef>
        <a:buFont typeface="Arial" panose="020B0604020202020204" pitchFamily="34" charset="0"/>
        <a:buChar char="•"/>
        <a:defRPr sz="2900" kern="1200">
          <a:solidFill>
            <a:schemeClr val="tx1"/>
          </a:solidFill>
          <a:latin typeface="+mn-lt"/>
          <a:ea typeface="+mn-ea"/>
          <a:cs typeface="+mn-cs"/>
        </a:defRPr>
      </a:lvl3pPr>
      <a:lvl4pPr marL="190436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4pPr>
      <a:lvl5pPr marL="244856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5pPr>
      <a:lvl6pPr marL="299275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6pPr>
      <a:lvl7pPr marL="353695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7pPr>
      <a:lvl8pPr marL="4081145"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8pPr>
      <a:lvl9pPr marL="4625340" indent="-272415" algn="l" defTabSz="108839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088390" rtl="0" eaLnBrk="1" latinLnBrk="0" hangingPunct="1">
        <a:defRPr sz="2100" kern="1200">
          <a:solidFill>
            <a:schemeClr val="tx1"/>
          </a:solidFill>
          <a:latin typeface="+mn-lt"/>
          <a:ea typeface="+mn-ea"/>
          <a:cs typeface="+mn-cs"/>
        </a:defRPr>
      </a:lvl1pPr>
      <a:lvl2pPr marL="544195" algn="l" defTabSz="1088390" rtl="0" eaLnBrk="1" latinLnBrk="0" hangingPunct="1">
        <a:defRPr sz="2100" kern="1200">
          <a:solidFill>
            <a:schemeClr val="tx1"/>
          </a:solidFill>
          <a:latin typeface="+mn-lt"/>
          <a:ea typeface="+mn-ea"/>
          <a:cs typeface="+mn-cs"/>
        </a:defRPr>
      </a:lvl2pPr>
      <a:lvl3pPr marL="1088390" algn="l" defTabSz="1088390" rtl="0" eaLnBrk="1" latinLnBrk="0" hangingPunct="1">
        <a:defRPr sz="2100" kern="1200">
          <a:solidFill>
            <a:schemeClr val="tx1"/>
          </a:solidFill>
          <a:latin typeface="+mn-lt"/>
          <a:ea typeface="+mn-ea"/>
          <a:cs typeface="+mn-cs"/>
        </a:defRPr>
      </a:lvl3pPr>
      <a:lvl4pPr marL="1631950" algn="l" defTabSz="1088390" rtl="0" eaLnBrk="1" latinLnBrk="0" hangingPunct="1">
        <a:defRPr sz="2100" kern="1200">
          <a:solidFill>
            <a:schemeClr val="tx1"/>
          </a:solidFill>
          <a:latin typeface="+mn-lt"/>
          <a:ea typeface="+mn-ea"/>
          <a:cs typeface="+mn-cs"/>
        </a:defRPr>
      </a:lvl4pPr>
      <a:lvl5pPr marL="2176145" algn="l" defTabSz="1088390" rtl="0" eaLnBrk="1" latinLnBrk="0" hangingPunct="1">
        <a:defRPr sz="2100" kern="1200">
          <a:solidFill>
            <a:schemeClr val="tx1"/>
          </a:solidFill>
          <a:latin typeface="+mn-lt"/>
          <a:ea typeface="+mn-ea"/>
          <a:cs typeface="+mn-cs"/>
        </a:defRPr>
      </a:lvl5pPr>
      <a:lvl6pPr marL="2720340" algn="l" defTabSz="1088390" rtl="0" eaLnBrk="1" latinLnBrk="0" hangingPunct="1">
        <a:defRPr sz="2100" kern="1200">
          <a:solidFill>
            <a:schemeClr val="tx1"/>
          </a:solidFill>
          <a:latin typeface="+mn-lt"/>
          <a:ea typeface="+mn-ea"/>
          <a:cs typeface="+mn-cs"/>
        </a:defRPr>
      </a:lvl6pPr>
      <a:lvl7pPr marL="3265170" algn="l" defTabSz="1088390" rtl="0" eaLnBrk="1" latinLnBrk="0" hangingPunct="1">
        <a:defRPr sz="2100" kern="1200">
          <a:solidFill>
            <a:schemeClr val="tx1"/>
          </a:solidFill>
          <a:latin typeface="+mn-lt"/>
          <a:ea typeface="+mn-ea"/>
          <a:cs typeface="+mn-cs"/>
        </a:defRPr>
      </a:lvl7pPr>
      <a:lvl8pPr marL="3809365" algn="l" defTabSz="1088390" rtl="0" eaLnBrk="1" latinLnBrk="0" hangingPunct="1">
        <a:defRPr sz="2100" kern="1200">
          <a:solidFill>
            <a:schemeClr val="tx1"/>
          </a:solidFill>
          <a:latin typeface="+mn-lt"/>
          <a:ea typeface="+mn-ea"/>
          <a:cs typeface="+mn-cs"/>
        </a:defRPr>
      </a:lvl8pPr>
      <a:lvl9pPr marL="4353560" algn="l" defTabSz="1088390"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 Id="rId3" Type="http://schemas.openxmlformats.org/officeDocument/2006/relationships/tags" Target="../tags/tag24.xml"/><Relationship Id="rId2" Type="http://schemas.microsoft.com/office/2007/relationships/hdphoto" Target="../media/image4.wdp"/><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34.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8.xml"/><Relationship Id="rId1" Type="http://schemas.openxmlformats.org/officeDocument/2006/relationships/tags" Target="../tags/tag35.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8.xml"/><Relationship Id="rId3" Type="http://schemas.openxmlformats.org/officeDocument/2006/relationships/image" Target="../media/image7.png"/><Relationship Id="rId2" Type="http://schemas.openxmlformats.org/officeDocument/2006/relationships/tags" Target="../tags/tag37.xml"/><Relationship Id="rId1" Type="http://schemas.openxmlformats.org/officeDocument/2006/relationships/tags" Target="../tags/tag36.xml"/></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8.xml"/><Relationship Id="rId3" Type="http://schemas.openxmlformats.org/officeDocument/2006/relationships/image" Target="../media/image8.png"/><Relationship Id="rId2" Type="http://schemas.openxmlformats.org/officeDocument/2006/relationships/tags" Target="../tags/tag39.xml"/><Relationship Id="rId1" Type="http://schemas.openxmlformats.org/officeDocument/2006/relationships/tags" Target="../tags/tag38.xml"/></Relationships>
</file>

<file path=ppt/slides/_rels/slide18.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microsoft.com/office/2007/relationships/hdphoto" Target="../media/image4.wdp"/><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9.png"/><Relationship Id="rId3" Type="http://schemas.openxmlformats.org/officeDocument/2006/relationships/tags" Target="../tags/tag46.xml"/><Relationship Id="rId2" Type="http://schemas.openxmlformats.org/officeDocument/2006/relationships/tags" Target="../tags/tag45.xml"/><Relationship Id="rId1" Type="http://schemas.openxmlformats.org/officeDocument/2006/relationships/tags" Target="../tags/tag4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0.emf"/><Relationship Id="rId1" Type="http://schemas.openxmlformats.org/officeDocument/2006/relationships/tags" Target="../tags/tag4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49.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11.png"/><Relationship Id="rId2" Type="http://schemas.openxmlformats.org/officeDocument/2006/relationships/tags" Target="../tags/tag51.xml"/><Relationship Id="rId1" Type="http://schemas.openxmlformats.org/officeDocument/2006/relationships/tags" Target="../tags/tag50.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53.xml"/><Relationship Id="rId1" Type="http://schemas.openxmlformats.org/officeDocument/2006/relationships/tags" Target="../tags/tag52.xml"/></Relationships>
</file>

<file path=ppt/slides/_rels/slide25.xml.rels><?xml version="1.0" encoding="UTF-8" standalone="yes"?>
<Relationships xmlns="http://schemas.openxmlformats.org/package/2006/relationships"><Relationship Id="rId6"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tags" Target="../tags/tag54.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microsoft.com/office/2007/relationships/hdphoto" Target="../media/image4.wdp"/><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63.xml"/><Relationship Id="rId1" Type="http://schemas.openxmlformats.org/officeDocument/2006/relationships/tags" Target="../tags/tag62.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3.emf"/><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s>
</file>

<file path=ppt/slides/_rels/slide29.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4.emf"/><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7.xml"/><Relationship Id="rId2" Type="http://schemas.openxmlformats.org/officeDocument/2006/relationships/image" Target="../media/image1.jpeg"/><Relationship Id="rId1" Type="http://schemas.openxmlformats.org/officeDocument/2006/relationships/tags" Target="../tags/tag11.xml"/></Relationships>
</file>

<file path=ppt/slides/_rels/slide30.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5.png"/><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16.png"/><Relationship Id="rId1" Type="http://schemas.openxmlformats.org/officeDocument/2006/relationships/tags" Target="../tags/tag73.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7.png"/><Relationship Id="rId3" Type="http://schemas.openxmlformats.org/officeDocument/2006/relationships/tags" Target="../tags/tag76.xml"/><Relationship Id="rId2" Type="http://schemas.openxmlformats.org/officeDocument/2006/relationships/tags" Target="../tags/tag75.xml"/><Relationship Id="rId1" Type="http://schemas.openxmlformats.org/officeDocument/2006/relationships/tags" Target="../tags/tag74.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79.xml"/><Relationship Id="rId2" Type="http://schemas.openxmlformats.org/officeDocument/2006/relationships/tags" Target="../tags/tag78.xml"/><Relationship Id="rId1" Type="http://schemas.openxmlformats.org/officeDocument/2006/relationships/tags" Target="../tags/tag77.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8.png"/><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84.xml"/><Relationship Id="rId1" Type="http://schemas.openxmlformats.org/officeDocument/2006/relationships/tags" Target="../tags/tag83.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19.jpeg"/><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3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20.emf"/><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image" Target="../media/image21.png"/><Relationship Id="rId2" Type="http://schemas.openxmlformats.org/officeDocument/2006/relationships/tags" Target="../tags/tag92.xml"/><Relationship Id="rId1" Type="http://schemas.openxmlformats.org/officeDocument/2006/relationships/tags" Target="../tags/tag91.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94.xml"/><Relationship Id="rId1" Type="http://schemas.openxmlformats.org/officeDocument/2006/relationships/tags" Target="../tags/tag93.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image" Target="../media/image2.jpeg"/></Relationships>
</file>

<file path=ppt/slides/_rels/slide40.xml.rels><?xml version="1.0" encoding="UTF-8" standalone="yes"?>
<Relationships xmlns="http://schemas.openxmlformats.org/package/2006/relationships"><Relationship Id="rId7" Type="http://schemas.openxmlformats.org/officeDocument/2006/relationships/slideLayout" Target="../slideLayouts/slideLayout13.xml"/><Relationship Id="rId6" Type="http://schemas.openxmlformats.org/officeDocument/2006/relationships/image" Target="../media/image22.png"/><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tags" Target="../tags/tag97.xml"/><Relationship Id="rId2" Type="http://schemas.openxmlformats.org/officeDocument/2006/relationships/tags" Target="../tags/tag96.xml"/><Relationship Id="rId1" Type="http://schemas.openxmlformats.org/officeDocument/2006/relationships/tags" Target="../tags/tag95.xml"/></Relationships>
</file>

<file path=ppt/slides/_rels/slide41.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1.xml"/><Relationship Id="rId5" Type="http://schemas.openxmlformats.org/officeDocument/2006/relationships/image" Target="../media/image24.png"/><Relationship Id="rId4" Type="http://schemas.openxmlformats.org/officeDocument/2006/relationships/tags" Target="../tags/tag102.xml"/><Relationship Id="rId3" Type="http://schemas.openxmlformats.org/officeDocument/2006/relationships/image" Target="../media/image23.png"/><Relationship Id="rId2" Type="http://schemas.openxmlformats.org/officeDocument/2006/relationships/tags" Target="../tags/tag101.xml"/><Relationship Id="rId1" Type="http://schemas.openxmlformats.org/officeDocument/2006/relationships/tags" Target="../tags/tag100.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4.xml"/><Relationship Id="rId3" Type="http://schemas.openxmlformats.org/officeDocument/2006/relationships/image" Target="../media/image25.png"/><Relationship Id="rId2" Type="http://schemas.openxmlformats.org/officeDocument/2006/relationships/tags" Target="../tags/tag104.xml"/><Relationship Id="rId1" Type="http://schemas.openxmlformats.org/officeDocument/2006/relationships/tags" Target="../tags/tag103.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26.jpe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8.xml"/><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microsoft.com/office/2007/relationships/hdphoto" Target="../media/image4.wdp"/><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5.png"/><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6.png"/><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Box 32"/>
          <p:cNvSpPr>
            <a:spLocks noChangeArrowheads="1"/>
          </p:cNvSpPr>
          <p:nvPr/>
        </p:nvSpPr>
        <p:spPr bwMode="auto">
          <a:xfrm>
            <a:off x="4122407" y="2276505"/>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企业管理基础</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647243" y="422086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5951961" y="407700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743865" y="4210702"/>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
        <p:nvSpPr>
          <p:cNvPr id="4" name="文本框 3"/>
          <p:cNvSpPr txBox="1"/>
          <p:nvPr/>
        </p:nvSpPr>
        <p:spPr>
          <a:xfrm>
            <a:off x="3742690" y="4674235"/>
            <a:ext cx="4465955" cy="856615"/>
          </a:xfrm>
          <a:prstGeom prst="rect">
            <a:avLst/>
          </a:prstGeom>
          <a:noFill/>
        </p:spPr>
        <p:txBody>
          <a:bodyPr wrap="square" rtlCol="0">
            <a:noAutofit/>
          </a:bodyPr>
          <a:p>
            <a:r>
              <a:rPr lang="en-US" altLang="zh-CN"/>
              <a:t>           </a:t>
            </a:r>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高等教育出版社</a:t>
            </a:r>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主编：马</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翔</a:t>
            </a:r>
            <a:r>
              <a:rPr lang="en-US" altLang="zh-CN" sz="2400" b="1" dirty="0">
                <a:solidFill>
                  <a:srgbClr val="2A8EA2"/>
                </a:solidFill>
                <a:latin typeface="微软雅黑" panose="020B0503020204020204" pitchFamily="34" charset="-122"/>
                <a:ea typeface="微软雅黑" panose="020B0503020204020204" pitchFamily="34" charset="-122"/>
              </a:rPr>
              <a:t>  </a:t>
            </a:r>
            <a:r>
              <a:rPr lang="zh-CN" altLang="en-US" sz="2400" b="1" dirty="0">
                <a:solidFill>
                  <a:srgbClr val="2A8EA2"/>
                </a:solidFill>
                <a:latin typeface="微软雅黑" panose="020B0503020204020204" pitchFamily="34" charset="-122"/>
                <a:ea typeface="微软雅黑" panose="020B0503020204020204" pitchFamily="34" charset="-122"/>
              </a:rPr>
              <a:t>魏国平</a:t>
            </a:r>
            <a:endParaRPr lang="zh-CN" altLang="en-US" sz="2400" b="1" dirty="0">
              <a:solidFill>
                <a:srgbClr val="2A8EA2"/>
              </a:solidFill>
              <a:latin typeface="微软雅黑" panose="020B0503020204020204" pitchFamily="34" charset="-122"/>
              <a:ea typeface="微软雅黑" panose="020B0503020204020204" pitchFamily="34" charset="-122"/>
            </a:endParaRPr>
          </a:p>
          <a:p>
            <a:r>
              <a:rPr lang="zh-CN" altLang="en-US" sz="2400" b="1" dirty="0">
                <a:solidFill>
                  <a:srgbClr val="2A8EA2"/>
                </a:solidFill>
                <a:latin typeface="微软雅黑" panose="020B0503020204020204" pitchFamily="34" charset="-122"/>
                <a:ea typeface="微软雅黑" panose="020B0503020204020204" pitchFamily="34" charset="-122"/>
              </a:rPr>
              <a:t>  </a:t>
            </a:r>
            <a:endParaRPr lang="zh-CN" altLang="en-US" sz="2400" b="1" dirty="0">
              <a:solidFill>
                <a:srgbClr val="2A8EA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2" presetClass="entr" presetSubtype="8" fill="hold" grpId="0" nodeType="withEffect">
                                  <p:stCondLst>
                                    <p:cond delay="500"/>
                                  </p:stCondLst>
                                  <p:childTnLst>
                                    <p:set>
                                      <p:cBhvr>
                                        <p:cTn id="12" dur="1" fill="hold">
                                          <p:stCondLst>
                                            <p:cond delay="0"/>
                                          </p:stCondLst>
                                        </p:cTn>
                                        <p:tgtEl>
                                          <p:spTgt spid="42"/>
                                        </p:tgtEl>
                                        <p:attrNameLst>
                                          <p:attrName>style.visibility</p:attrName>
                                        </p:attrNameLst>
                                      </p:cBhvr>
                                      <p:to>
                                        <p:strVal val="visible"/>
                                      </p:to>
                                    </p:set>
                                    <p:anim calcmode="lin" valueType="num">
                                      <p:cBhvr additive="base">
                                        <p:cTn id="13" dur="500" fill="hold"/>
                                        <p:tgtEl>
                                          <p:spTgt spid="42"/>
                                        </p:tgtEl>
                                        <p:attrNameLst>
                                          <p:attrName>ppt_x</p:attrName>
                                        </p:attrNameLst>
                                      </p:cBhvr>
                                      <p:tavLst>
                                        <p:tav tm="0">
                                          <p:val>
                                            <p:strVal val="0-#ppt_w/2"/>
                                          </p:val>
                                        </p:tav>
                                        <p:tav tm="100000">
                                          <p:val>
                                            <p:strVal val="#ppt_x"/>
                                          </p:val>
                                        </p:tav>
                                      </p:tavLst>
                                    </p:anim>
                                    <p:anim calcmode="lin" valueType="num">
                                      <p:cBhvr additive="base">
                                        <p:cTn id="14" dur="500" fill="hold"/>
                                        <p:tgtEl>
                                          <p:spTgt spid="42"/>
                                        </p:tgtEl>
                                        <p:attrNameLst>
                                          <p:attrName>ppt_y</p:attrName>
                                        </p:attrNameLst>
                                      </p:cBhvr>
                                      <p:tavLst>
                                        <p:tav tm="0">
                                          <p:val>
                                            <p:strVal val="#ppt_y"/>
                                          </p:val>
                                        </p:tav>
                                        <p:tav tm="100000">
                                          <p:val>
                                            <p:strVal val="#ppt_y"/>
                                          </p:val>
                                        </p:tav>
                                      </p:tavLst>
                                    </p:anim>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wipe(left)">
                                      <p:cBhvr>
                                        <p:cTn id="18" dur="500"/>
                                        <p:tgtEl>
                                          <p:spTgt spid="44"/>
                                        </p:tgtEl>
                                      </p:cBhvr>
                                    </p:animEffect>
                                  </p:childTnLst>
                                </p:cTn>
                              </p:par>
                              <p:par>
                                <p:cTn id="19" presetID="22" presetClass="entr" presetSubtype="2" fill="hold" nodeType="withEffect">
                                  <p:stCondLst>
                                    <p:cond delay="0"/>
                                  </p:stCondLst>
                                  <p:childTnLst>
                                    <p:set>
                                      <p:cBhvr>
                                        <p:cTn id="20" dur="1" fill="hold">
                                          <p:stCondLst>
                                            <p:cond delay="0"/>
                                          </p:stCondLst>
                                        </p:cTn>
                                        <p:tgtEl>
                                          <p:spTgt spid="103"/>
                                        </p:tgtEl>
                                        <p:attrNameLst>
                                          <p:attrName>style.visibility</p:attrName>
                                        </p:attrNameLst>
                                      </p:cBhvr>
                                      <p:to>
                                        <p:strVal val="visible"/>
                                      </p:to>
                                    </p:set>
                                    <p:animEffect transition="in" filter="wipe(right)">
                                      <p:cBhvr>
                                        <p:cTn id="21" dur="500"/>
                                        <p:tgtEl>
                                          <p:spTgt spid="103"/>
                                        </p:tgtEl>
                                      </p:cBhvr>
                                    </p:animEffect>
                                  </p:childTnLst>
                                </p:cTn>
                              </p:par>
                            </p:childTnLst>
                          </p:cTn>
                        </p:par>
                        <p:par>
                          <p:cTn id="22" fill="hold">
                            <p:stCondLst>
                              <p:cond delay="1000"/>
                            </p:stCondLst>
                            <p:childTnLst>
                              <p:par>
                                <p:cTn id="23" presetID="31" presetClass="entr" presetSubtype="0" fill="hold" grpId="0" nodeType="afterEffect">
                                  <p:stCondLst>
                                    <p:cond delay="0"/>
                                  </p:stCondLst>
                                  <p:childTnLst>
                                    <p:set>
                                      <p:cBhvr>
                                        <p:cTn id="24" dur="1" fill="hold">
                                          <p:stCondLst>
                                            <p:cond delay="0"/>
                                          </p:stCondLst>
                                        </p:cTn>
                                        <p:tgtEl>
                                          <p:spTgt spid="101"/>
                                        </p:tgtEl>
                                        <p:attrNameLst>
                                          <p:attrName>style.visibility</p:attrName>
                                        </p:attrNameLst>
                                      </p:cBhvr>
                                      <p:to>
                                        <p:strVal val="visible"/>
                                      </p:to>
                                    </p:set>
                                    <p:anim calcmode="lin" valueType="num">
                                      <p:cBhvr>
                                        <p:cTn id="25" dur="500" fill="hold"/>
                                        <p:tgtEl>
                                          <p:spTgt spid="101"/>
                                        </p:tgtEl>
                                        <p:attrNameLst>
                                          <p:attrName>ppt_w</p:attrName>
                                        </p:attrNameLst>
                                      </p:cBhvr>
                                      <p:tavLst>
                                        <p:tav tm="0">
                                          <p:val>
                                            <p:fltVal val="0"/>
                                          </p:val>
                                        </p:tav>
                                        <p:tav tm="100000">
                                          <p:val>
                                            <p:strVal val="#ppt_w"/>
                                          </p:val>
                                        </p:tav>
                                      </p:tavLst>
                                    </p:anim>
                                    <p:anim calcmode="lin" valueType="num">
                                      <p:cBhvr>
                                        <p:cTn id="26" dur="500" fill="hold"/>
                                        <p:tgtEl>
                                          <p:spTgt spid="101"/>
                                        </p:tgtEl>
                                        <p:attrNameLst>
                                          <p:attrName>ppt_h</p:attrName>
                                        </p:attrNameLst>
                                      </p:cBhvr>
                                      <p:tavLst>
                                        <p:tav tm="0">
                                          <p:val>
                                            <p:fltVal val="0"/>
                                          </p:val>
                                        </p:tav>
                                        <p:tav tm="100000">
                                          <p:val>
                                            <p:strVal val="#ppt_h"/>
                                          </p:val>
                                        </p:tav>
                                      </p:tavLst>
                                    </p:anim>
                                    <p:anim calcmode="lin" valueType="num">
                                      <p:cBhvr>
                                        <p:cTn id="27" dur="500" fill="hold"/>
                                        <p:tgtEl>
                                          <p:spTgt spid="101"/>
                                        </p:tgtEl>
                                        <p:attrNameLst>
                                          <p:attrName>style.rotation</p:attrName>
                                        </p:attrNameLst>
                                      </p:cBhvr>
                                      <p:tavLst>
                                        <p:tav tm="0">
                                          <p:val>
                                            <p:fltVal val="90"/>
                                          </p:val>
                                        </p:tav>
                                        <p:tav tm="100000">
                                          <p:val>
                                            <p:fltVal val="0"/>
                                          </p:val>
                                        </p:tav>
                                      </p:tavLst>
                                    </p:anim>
                                    <p:animEffect transition="in" filter="fade">
                                      <p:cBhvr>
                                        <p:cTn id="28"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企业质量标准</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2</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p:cNvSpPr>
          <p:nvPr>
            <p:ph type="title" idx="4294967295"/>
          </p:nvPr>
        </p:nvSpPr>
        <p:spPr>
          <a:xfrm>
            <a:off x="1775460" y="476250"/>
            <a:ext cx="5353050" cy="1012825"/>
          </a:xfrm>
        </p:spPr>
        <p:txBody>
          <a:bodyPr/>
          <a:lstStyle/>
          <a:p>
            <a:pPr algn="l"/>
            <a:r>
              <a:rPr lang="zh-CN" altLang="en-US" sz="3600" b="1" dirty="0">
                <a:solidFill>
                  <a:srgbClr val="0070C0"/>
                </a:solidFill>
                <a:latin typeface="微软雅黑" panose="020B0503020204020204" pitchFamily="34" charset="-122"/>
                <a:ea typeface="微软雅黑" panose="020B0503020204020204" pitchFamily="34" charset="-122"/>
              </a:rPr>
              <a:t>一、质量标准概述</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44035" name="Rectangle 3"/>
          <p:cNvSpPr>
            <a:spLocks noGrp="1"/>
          </p:cNvSpPr>
          <p:nvPr>
            <p:ph type="body" idx="4294967295"/>
          </p:nvPr>
        </p:nvSpPr>
        <p:spPr>
          <a:xfrm>
            <a:off x="1703705" y="1306195"/>
            <a:ext cx="9380220" cy="1927860"/>
          </a:xfrm>
        </p:spPr>
        <p:txBody>
          <a:bodyPr>
            <a:normAutofit lnSpcReduction="10000"/>
          </a:bodyPr>
          <a:lstStyle/>
          <a:p>
            <a:pPr marL="0" indent="0">
              <a:lnSpc>
                <a:spcPct val="150000"/>
              </a:lnSpc>
              <a:buNone/>
            </a:pPr>
            <a:r>
              <a:rPr lang="en-US" altLang="zh-CN" sz="2000" dirty="0">
                <a:solidFill>
                  <a:srgbClr val="0070C0"/>
                </a:solidFill>
                <a:latin typeface="微软雅黑" panose="020B0503020204020204" pitchFamily="34" charset="-122"/>
                <a:ea typeface="微软雅黑" panose="020B0503020204020204" pitchFamily="34" charset="-122"/>
              </a:rPr>
              <a:t>        </a:t>
            </a:r>
            <a:r>
              <a:rPr altLang="zh-CN" sz="2000" dirty="0">
                <a:solidFill>
                  <a:srgbClr val="0070C0"/>
                </a:solidFill>
                <a:latin typeface="微软雅黑" panose="020B0503020204020204" pitchFamily="34" charset="-122"/>
                <a:ea typeface="微软雅黑" panose="020B0503020204020204" pitchFamily="34" charset="-122"/>
              </a:rPr>
              <a:t>对企业来说，为了使生产经营能够有条不紊地进行，则从原材料进厂，一直到产品销售等各个环节，都必须有相应标准作保证。它不但包括各种技术标准，而且还包括管理标准以各项活动的协调进行。</a:t>
            </a:r>
            <a:endParaRPr altLang="zh-CN" sz="2000" dirty="0">
              <a:solidFill>
                <a:srgbClr val="0070C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custDataLst>
              <p:tags r:id="rId1"/>
            </p:custDataLst>
          </p:nvPr>
        </p:nvSpPr>
        <p:spPr bwMode="auto">
          <a:xfrm>
            <a:off x="2063750" y="258445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一</a:t>
            </a:r>
            <a:r>
              <a:rPr lang="zh-CN" altLang="zh-CN" sz="2800" b="1" dirty="0">
                <a:solidFill>
                  <a:srgbClr val="FF0000"/>
                </a:solidFill>
                <a:latin typeface="微软雅黑" panose="020B0503020204020204" pitchFamily="34" charset="-122"/>
                <a:ea typeface="微软雅黑" panose="020B0503020204020204" pitchFamily="34" charset="-122"/>
              </a:rPr>
              <a:t>）技术标准</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981200" y="3500755"/>
            <a:ext cx="9159875" cy="2584450"/>
          </a:xfrm>
          <a:prstGeom prst="rect">
            <a:avLst/>
          </a:prstGeom>
          <a:noFill/>
        </p:spPr>
        <p:txBody>
          <a:bodyPr wrap="square" rtlCol="0" anchor="t">
            <a:spAutoFit/>
          </a:bodyPr>
          <a:p>
            <a:pPr marL="408305" indent="-408305" algn="l" defTabSz="1088390">
              <a:lnSpc>
                <a:spcPct val="150000"/>
              </a:lnSpc>
              <a:spcBef>
                <a:spcPct val="20000"/>
              </a:spcBef>
              <a:buClrTx/>
              <a:buSzTx/>
              <a:buFont typeface="Arial" panose="020B0604020202020204" pitchFamily="34" charset="0"/>
              <a:buChar char="•"/>
            </a:pPr>
            <a:r>
              <a:rPr lang="en-US" altLang="zh-CN" sz="2000" b="1" dirty="0">
                <a:solidFill>
                  <a:srgbClr val="0070C0"/>
                </a:solidFill>
                <a:latin typeface="微软雅黑" panose="020B0503020204020204" pitchFamily="34" charset="-122"/>
                <a:ea typeface="微软雅黑" panose="020B0503020204020204" pitchFamily="34" charset="-122"/>
              </a:rPr>
              <a:t>（1）基础标准：</a:t>
            </a:r>
            <a:r>
              <a:rPr lang="en-US" altLang="zh-CN" sz="2000" dirty="0">
                <a:solidFill>
                  <a:srgbClr val="0070C0"/>
                </a:solidFill>
                <a:latin typeface="微软雅黑" panose="020B0503020204020204" pitchFamily="34" charset="-122"/>
                <a:ea typeface="微软雅黑" panose="020B0503020204020204" pitchFamily="34" charset="-122"/>
              </a:rPr>
              <a:t>是标准化工作的基础，是制订产品标准和其他标准的依据。</a:t>
            </a:r>
            <a:endParaRPr lang="en-US" altLang="zh-CN" sz="2000" dirty="0">
              <a:solidFill>
                <a:srgbClr val="0070C0"/>
              </a:solidFill>
              <a:latin typeface="微软雅黑" panose="020B0503020204020204" pitchFamily="34" charset="-122"/>
              <a:ea typeface="微软雅黑" panose="020B0503020204020204" pitchFamily="34" charset="-122"/>
            </a:endParaRPr>
          </a:p>
          <a:p>
            <a:pPr marL="408305" indent="-408305" algn="l" defTabSz="1088390">
              <a:lnSpc>
                <a:spcPct val="150000"/>
              </a:lnSpc>
              <a:spcBef>
                <a:spcPct val="20000"/>
              </a:spcBef>
              <a:buClrTx/>
              <a:buSzTx/>
              <a:buFont typeface="Arial" panose="020B0604020202020204" pitchFamily="34" charset="0"/>
              <a:buChar char="•"/>
            </a:pPr>
            <a:r>
              <a:rPr lang="en-US" altLang="zh-CN" sz="2000" b="1" dirty="0">
                <a:solidFill>
                  <a:srgbClr val="0070C0"/>
                </a:solidFill>
                <a:latin typeface="微软雅黑" panose="020B0503020204020204" pitchFamily="34" charset="-122"/>
                <a:ea typeface="微软雅黑" panose="020B0503020204020204" pitchFamily="34" charset="-122"/>
              </a:rPr>
              <a:t>（2）产品标准：</a:t>
            </a:r>
            <a:r>
              <a:rPr lang="en-US" altLang="zh-CN" sz="2000" dirty="0">
                <a:solidFill>
                  <a:srgbClr val="0070C0"/>
                </a:solidFill>
                <a:latin typeface="微软雅黑" panose="020B0503020204020204" pitchFamily="34" charset="-122"/>
                <a:ea typeface="微软雅黑" panose="020B0503020204020204" pitchFamily="34" charset="-122"/>
              </a:rPr>
              <a:t>是指对产品质量和规格等方面所作的统一规定，它是衡量产品质量的依据。</a:t>
            </a:r>
            <a:endParaRPr lang="en-US" altLang="zh-CN" sz="2000" dirty="0">
              <a:solidFill>
                <a:srgbClr val="0070C0"/>
              </a:solidFill>
              <a:latin typeface="微软雅黑" panose="020B0503020204020204" pitchFamily="34" charset="-122"/>
              <a:ea typeface="微软雅黑" panose="020B0503020204020204" pitchFamily="34" charset="-122"/>
            </a:endParaRPr>
          </a:p>
          <a:p>
            <a:pPr marL="408305" indent="-408305" algn="l" defTabSz="1088390">
              <a:lnSpc>
                <a:spcPct val="150000"/>
              </a:lnSpc>
              <a:spcBef>
                <a:spcPct val="20000"/>
              </a:spcBef>
              <a:buClrTx/>
              <a:buSzTx/>
              <a:buFont typeface="Arial" panose="020B0604020202020204" pitchFamily="34" charset="0"/>
              <a:buChar char="•"/>
            </a:pPr>
            <a:r>
              <a:rPr lang="en-US" altLang="zh-CN" sz="2000" b="1" dirty="0">
                <a:solidFill>
                  <a:srgbClr val="0070C0"/>
                </a:solidFill>
                <a:latin typeface="微软雅黑" panose="020B0503020204020204" pitchFamily="34" charset="-122"/>
                <a:ea typeface="微软雅黑" panose="020B0503020204020204" pitchFamily="34" charset="-122"/>
              </a:rPr>
              <a:t>（3）方法标准：</a:t>
            </a:r>
            <a:r>
              <a:rPr lang="en-US" altLang="zh-CN" sz="2000" dirty="0">
                <a:solidFill>
                  <a:srgbClr val="0070C0"/>
                </a:solidFill>
                <a:latin typeface="微软雅黑" panose="020B0503020204020204" pitchFamily="34" charset="-122"/>
                <a:ea typeface="微软雅黑" panose="020B0503020204020204" pitchFamily="34" charset="-122"/>
              </a:rPr>
              <a:t>是指以提高工作效率和保证工作质量为目的，对生产经营</a:t>
            </a:r>
            <a:endParaRPr lang="en-US" altLang="zh-CN" sz="2000" dirty="0">
              <a:solidFill>
                <a:srgbClr val="0070C0"/>
              </a:solidFill>
              <a:latin typeface="微软雅黑" panose="020B0503020204020204" pitchFamily="34" charset="-122"/>
              <a:ea typeface="微软雅黑" panose="020B0503020204020204" pitchFamily="34" charset="-122"/>
            </a:endParaRPr>
          </a:p>
          <a:p>
            <a:pPr marL="408305" indent="-408305" algn="l" defTabSz="1088390">
              <a:lnSpc>
                <a:spcPct val="150000"/>
              </a:lnSpc>
              <a:spcBef>
                <a:spcPct val="20000"/>
              </a:spcBef>
              <a:buClrTx/>
              <a:buSzTx/>
              <a:buFont typeface="Arial" panose="020B0604020202020204" pitchFamily="34" charset="0"/>
              <a:buChar char="•"/>
            </a:pPr>
            <a:r>
              <a:rPr lang="en-US" altLang="zh-CN" sz="2000" dirty="0">
                <a:solidFill>
                  <a:srgbClr val="0070C0"/>
                </a:solidFill>
                <a:latin typeface="微软雅黑" panose="020B0503020204020204" pitchFamily="34" charset="-122"/>
                <a:ea typeface="微软雅黑" panose="020B0503020204020204" pitchFamily="34" charset="-122"/>
              </a:rPr>
              <a:t>活动中的主要工作程序、</a:t>
            </a:r>
            <a:endParaRPr lang="en-US" altLang="zh-CN" sz="2000" dirty="0">
              <a:solidFill>
                <a:srgbClr val="0070C0"/>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矩形 5"/>
          <p:cNvSpPr>
            <a:spLocks noChangeArrowheads="1"/>
          </p:cNvSpPr>
          <p:nvPr>
            <p:custDataLst>
              <p:tags r:id="rId1"/>
            </p:custDataLst>
          </p:nvPr>
        </p:nvSpPr>
        <p:spPr bwMode="auto">
          <a:xfrm>
            <a:off x="1775460" y="764540"/>
            <a:ext cx="306959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altLang="zh-CN" sz="2800" b="1" dirty="0">
                <a:solidFill>
                  <a:srgbClr val="FF0000"/>
                </a:solidFill>
                <a:latin typeface="微软雅黑" panose="020B0503020204020204" pitchFamily="34" charset="-122"/>
                <a:ea typeface="微软雅黑" panose="020B0503020204020204" pitchFamily="34" charset="-122"/>
              </a:rPr>
              <a:t>）管理标准</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89810" y="1772920"/>
            <a:ext cx="8838565" cy="378460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所谓管理标准是指为了达到质量的目标，而对企业中重复出现的管理工作所规定的行动准则。它是企业组织和管理生产经营活动的依据和手段。</a:t>
            </a:r>
            <a:endParaRPr lang="zh-CN" altLang="en-US" sz="2000">
              <a:solidFill>
                <a:srgbClr val="0070C0"/>
              </a:solidFill>
            </a:endParaRPr>
          </a:p>
          <a:p>
            <a:endParaRPr lang="zh-CN" altLang="en-US" sz="2000">
              <a:solidFill>
                <a:srgbClr val="0070C0"/>
              </a:solidFill>
            </a:endParaRPr>
          </a:p>
          <a:p>
            <a:r>
              <a:rPr lang="zh-CN" altLang="en-US" sz="2000">
                <a:solidFill>
                  <a:srgbClr val="0070C0"/>
                </a:solidFill>
              </a:rPr>
              <a:t>管理标准一般包括以下内容：</a:t>
            </a:r>
            <a:endParaRPr lang="zh-CN" altLang="en-US" sz="2000">
              <a:solidFill>
                <a:srgbClr val="0070C0"/>
              </a:solidFill>
            </a:endParaRPr>
          </a:p>
          <a:p>
            <a:r>
              <a:rPr lang="zh-CN" altLang="en-US" sz="2000" b="1">
                <a:solidFill>
                  <a:srgbClr val="0070C0"/>
                </a:solidFill>
              </a:rPr>
              <a:t>（1）生产经营工作标准。</a:t>
            </a:r>
            <a:r>
              <a:rPr lang="zh-CN" altLang="en-US" sz="2000">
                <a:solidFill>
                  <a:srgbClr val="0070C0"/>
                </a:solidFill>
              </a:rPr>
              <a:t>它是对生产经营活动的具体工作的工作程序、办</a:t>
            </a:r>
            <a:endParaRPr lang="zh-CN" altLang="en-US" sz="2000">
              <a:solidFill>
                <a:srgbClr val="0070C0"/>
              </a:solidFill>
            </a:endParaRPr>
          </a:p>
          <a:p>
            <a:r>
              <a:rPr lang="zh-CN" altLang="en-US" sz="2000">
                <a:solidFill>
                  <a:srgbClr val="0070C0"/>
                </a:solidFill>
              </a:rPr>
              <a:t>事守则、职责范围、控制方法等的具体规定。</a:t>
            </a:r>
            <a:endParaRPr lang="zh-CN" altLang="en-US" sz="2000">
              <a:solidFill>
                <a:srgbClr val="0070C0"/>
              </a:solidFill>
            </a:endParaRPr>
          </a:p>
          <a:p>
            <a:r>
              <a:rPr lang="zh-CN" altLang="en-US" sz="2000" b="1">
                <a:solidFill>
                  <a:srgbClr val="0070C0"/>
                </a:solidFill>
              </a:rPr>
              <a:t>（2）管理业务标准。</a:t>
            </a:r>
            <a:r>
              <a:rPr lang="zh-CN" altLang="en-US" sz="2000">
                <a:solidFill>
                  <a:srgbClr val="0070C0"/>
                </a:solidFill>
              </a:rPr>
              <a:t>它是对企业各管理部门的各种管理业务工作要求的具体规定。</a:t>
            </a:r>
            <a:endParaRPr lang="zh-CN" altLang="en-US" sz="2000">
              <a:solidFill>
                <a:srgbClr val="0070C0"/>
              </a:solidFill>
            </a:endParaRPr>
          </a:p>
          <a:p>
            <a:r>
              <a:rPr lang="zh-CN" altLang="en-US" sz="2000" b="1">
                <a:solidFill>
                  <a:srgbClr val="0070C0"/>
                </a:solidFill>
              </a:rPr>
              <a:t>（3）技术管理标准。</a:t>
            </a:r>
            <a:r>
              <a:rPr lang="zh-CN" altLang="en-US" sz="2000">
                <a:solidFill>
                  <a:srgbClr val="0070C0"/>
                </a:solidFill>
              </a:rPr>
              <a:t>它是为有效地进行技术管理活动，推动企业技术进步</a:t>
            </a:r>
            <a:endParaRPr lang="zh-CN" altLang="en-US" sz="2000">
              <a:solidFill>
                <a:srgbClr val="0070C0"/>
              </a:solidFill>
            </a:endParaRPr>
          </a:p>
          <a:p>
            <a:r>
              <a:rPr lang="zh-CN" altLang="en-US" sz="2000">
                <a:solidFill>
                  <a:srgbClr val="0070C0"/>
                </a:solidFill>
              </a:rPr>
              <a:t>而作出的必须遵守的准则。</a:t>
            </a:r>
            <a:endParaRPr lang="zh-CN" altLang="en-US" sz="2000">
              <a:solidFill>
                <a:srgbClr val="0070C0"/>
              </a:solidFill>
            </a:endParaRPr>
          </a:p>
          <a:p>
            <a:r>
              <a:rPr lang="zh-CN" altLang="en-US" sz="2000" b="1">
                <a:solidFill>
                  <a:srgbClr val="0070C0"/>
                </a:solidFill>
              </a:rPr>
              <a:t>（4）经济管理标准。</a:t>
            </a:r>
            <a:r>
              <a:rPr lang="zh-CN" altLang="en-US" sz="2000">
                <a:solidFill>
                  <a:srgbClr val="0070C0"/>
                </a:solidFill>
              </a:rPr>
              <a:t>它是指对企业的各种经济管理活动进行协调处理所作出的各种工作准则或要求。</a:t>
            </a:r>
            <a:endParaRPr lang="zh-CN" altLang="en-US" sz="2000">
              <a:solidFill>
                <a:srgbClr val="0070C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4034" name="Rectangle 2"/>
          <p:cNvSpPr>
            <a:spLocks noGrp="1"/>
          </p:cNvSpPr>
          <p:nvPr>
            <p:ph type="title" idx="4294967295"/>
            <p:custDataLst>
              <p:tags r:id="rId1"/>
            </p:custDataLst>
          </p:nvPr>
        </p:nvSpPr>
        <p:spPr>
          <a:xfrm>
            <a:off x="1631950" y="188595"/>
            <a:ext cx="4822825" cy="1012825"/>
          </a:xfrm>
        </p:spPr>
        <p:txBody>
          <a:bodyPr>
            <a:normAutofit fontScale="90000"/>
          </a:bodyPr>
          <a:p>
            <a:pPr algn="l"/>
            <a:r>
              <a:rPr lang="zh-CN" altLang="en-US" sz="3600" b="1" dirty="0">
                <a:solidFill>
                  <a:srgbClr val="0070C0"/>
                </a:solidFill>
                <a:latin typeface="微软雅黑" panose="020B0503020204020204" pitchFamily="34" charset="-122"/>
                <a:ea typeface="微软雅黑" panose="020B0503020204020204" pitchFamily="34" charset="-122"/>
              </a:rPr>
              <a:t>二、我国现行的质量标准</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39" name="矩形 4"/>
          <p:cNvSpPr>
            <a:spLocks noChangeArrowheads="1"/>
          </p:cNvSpPr>
          <p:nvPr>
            <p:custDataLst>
              <p:tags r:id="rId2"/>
            </p:custDataLst>
          </p:nvPr>
        </p:nvSpPr>
        <p:spPr bwMode="auto">
          <a:xfrm>
            <a:off x="1847850" y="836295"/>
            <a:ext cx="2803525" cy="683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400" b="1" dirty="0">
                <a:solidFill>
                  <a:srgbClr val="FF0000"/>
                </a:solidFill>
                <a:latin typeface="微软雅黑" panose="020B0503020204020204" pitchFamily="34" charset="-122"/>
                <a:ea typeface="微软雅黑" panose="020B0503020204020204" pitchFamily="34" charset="-122"/>
              </a:rPr>
              <a:t>（一）国际标准</a:t>
            </a:r>
            <a:endParaRPr lang="zh-CN" sz="2400" b="1"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1991995" y="1427480"/>
            <a:ext cx="8901430" cy="922020"/>
          </a:xfrm>
          <a:prstGeom prst="rect">
            <a:avLst/>
          </a:prstGeom>
          <a:noFill/>
        </p:spPr>
        <p:txBody>
          <a:bodyPr wrap="square" rtlCol="0" anchor="t">
            <a:spAutoFit/>
          </a:bodyPr>
          <a:p>
            <a:r>
              <a:rPr lang="zh-CN" altLang="en-US">
                <a:solidFill>
                  <a:srgbClr val="0070C0"/>
                </a:solidFill>
              </a:rPr>
              <a:t>国际标准是指国际标准化组织（ISO）、国际电工委员会（IEC），以及其它国际组织所制定的标准。其中ISO是目前世界上最大的国际标准化组织，现已制订1</a:t>
            </a:r>
            <a:r>
              <a:rPr lang="en-US" altLang="zh-CN">
                <a:solidFill>
                  <a:srgbClr val="0070C0"/>
                </a:solidFill>
              </a:rPr>
              <a:t>70</a:t>
            </a:r>
            <a:r>
              <a:rPr lang="zh-CN" altLang="en-US">
                <a:solidFill>
                  <a:srgbClr val="0070C0"/>
                </a:solidFill>
              </a:rPr>
              <a:t>00多个标准，主要涉及各个行业各种产品的技术规范。</a:t>
            </a:r>
            <a:endParaRPr lang="zh-CN" altLang="en-US">
              <a:solidFill>
                <a:srgbClr val="0070C0"/>
              </a:solidFill>
            </a:endParaRPr>
          </a:p>
        </p:txBody>
      </p:sp>
      <p:sp>
        <p:nvSpPr>
          <p:cNvPr id="5" name="文本框 4"/>
          <p:cNvSpPr txBox="1"/>
          <p:nvPr/>
        </p:nvSpPr>
        <p:spPr>
          <a:xfrm>
            <a:off x="1847850" y="2300605"/>
            <a:ext cx="2527300" cy="460375"/>
          </a:xfrm>
          <a:prstGeom prst="rect">
            <a:avLst/>
          </a:prstGeom>
          <a:noFill/>
        </p:spPr>
        <p:txBody>
          <a:bodyPr wrap="square" rtlCol="0">
            <a:spAutoFit/>
          </a:bodyPr>
          <a:p>
            <a:r>
              <a:rPr lang="zh-CN" altLang="en-US" sz="2400" b="1">
                <a:solidFill>
                  <a:srgbClr val="FF0000"/>
                </a:solidFill>
              </a:rPr>
              <a:t>（二）国家标准</a:t>
            </a:r>
            <a:endParaRPr lang="zh-CN" altLang="en-US" sz="2400" b="1">
              <a:solidFill>
                <a:srgbClr val="FF0000"/>
              </a:solidFill>
            </a:endParaRPr>
          </a:p>
        </p:txBody>
      </p:sp>
      <p:sp>
        <p:nvSpPr>
          <p:cNvPr id="6" name="文本框 5"/>
          <p:cNvSpPr txBox="1"/>
          <p:nvPr/>
        </p:nvSpPr>
        <p:spPr>
          <a:xfrm>
            <a:off x="1919605" y="2754630"/>
            <a:ext cx="8898255" cy="922020"/>
          </a:xfrm>
          <a:prstGeom prst="rect">
            <a:avLst/>
          </a:prstGeom>
          <a:noFill/>
        </p:spPr>
        <p:txBody>
          <a:bodyPr wrap="square" rtlCol="0" anchor="t">
            <a:spAutoFit/>
          </a:bodyPr>
          <a:p>
            <a:r>
              <a:rPr lang="zh-CN" altLang="en-US">
                <a:solidFill>
                  <a:srgbClr val="0070C0"/>
                </a:solidFill>
              </a:rPr>
              <a:t>国家标准是对需要在全国范围内统一的技术要求，由国务院标准化行政主管部门制订的标准。目前，我国的国家标准是采用等同于现行的ISO9000:2000标准，编号为GB/T19000-2000系列。</a:t>
            </a:r>
            <a:endParaRPr lang="zh-CN" altLang="en-US">
              <a:solidFill>
                <a:srgbClr val="0070C0"/>
              </a:solidFill>
            </a:endParaRPr>
          </a:p>
        </p:txBody>
      </p:sp>
      <p:sp>
        <p:nvSpPr>
          <p:cNvPr id="7" name="文本框 6"/>
          <p:cNvSpPr txBox="1"/>
          <p:nvPr>
            <p:custDataLst>
              <p:tags r:id="rId3"/>
            </p:custDataLst>
          </p:nvPr>
        </p:nvSpPr>
        <p:spPr>
          <a:xfrm>
            <a:off x="1775460" y="4878705"/>
            <a:ext cx="2527300" cy="460375"/>
          </a:xfrm>
          <a:prstGeom prst="rect">
            <a:avLst/>
          </a:prstGeom>
          <a:noFill/>
        </p:spPr>
        <p:txBody>
          <a:bodyPr wrap="square" rtlCol="0">
            <a:spAutoFit/>
          </a:bodyPr>
          <a:p>
            <a:r>
              <a:rPr lang="zh-CN" altLang="en-US" sz="2400" b="1">
                <a:solidFill>
                  <a:srgbClr val="FF0000"/>
                </a:solidFill>
              </a:rPr>
              <a:t>（四）企业标准</a:t>
            </a:r>
            <a:endParaRPr lang="zh-CN" altLang="en-US" sz="2400" b="1">
              <a:solidFill>
                <a:srgbClr val="FF0000"/>
              </a:solidFill>
            </a:endParaRPr>
          </a:p>
        </p:txBody>
      </p:sp>
      <p:sp>
        <p:nvSpPr>
          <p:cNvPr id="8" name="文本框 7"/>
          <p:cNvSpPr txBox="1"/>
          <p:nvPr>
            <p:custDataLst>
              <p:tags r:id="rId4"/>
            </p:custDataLst>
          </p:nvPr>
        </p:nvSpPr>
        <p:spPr>
          <a:xfrm>
            <a:off x="1775460" y="3573145"/>
            <a:ext cx="2527300" cy="460375"/>
          </a:xfrm>
          <a:prstGeom prst="rect">
            <a:avLst/>
          </a:prstGeom>
          <a:noFill/>
        </p:spPr>
        <p:txBody>
          <a:bodyPr wrap="square" rtlCol="0">
            <a:spAutoFit/>
          </a:bodyPr>
          <a:p>
            <a:r>
              <a:rPr lang="zh-CN" altLang="en-US" sz="2400" b="1">
                <a:solidFill>
                  <a:srgbClr val="FF0000"/>
                </a:solidFill>
              </a:rPr>
              <a:t>（三）行业标准</a:t>
            </a:r>
            <a:endParaRPr lang="zh-CN" altLang="en-US" sz="2400" b="1">
              <a:solidFill>
                <a:srgbClr val="FF0000"/>
              </a:solidFill>
            </a:endParaRPr>
          </a:p>
        </p:txBody>
      </p:sp>
      <p:sp>
        <p:nvSpPr>
          <p:cNvPr id="9" name="文本框 8"/>
          <p:cNvSpPr txBox="1"/>
          <p:nvPr/>
        </p:nvSpPr>
        <p:spPr>
          <a:xfrm>
            <a:off x="1962150" y="4024630"/>
            <a:ext cx="9015095" cy="922020"/>
          </a:xfrm>
          <a:prstGeom prst="rect">
            <a:avLst/>
          </a:prstGeom>
          <a:noFill/>
        </p:spPr>
        <p:txBody>
          <a:bodyPr wrap="square" rtlCol="0" anchor="t">
            <a:spAutoFit/>
          </a:bodyPr>
          <a:p>
            <a:r>
              <a:rPr lang="zh-CN" altLang="en-US">
                <a:solidFill>
                  <a:srgbClr val="0070C0"/>
                </a:solidFill>
              </a:rPr>
              <a:t>行业标准又称为部颁标准，由国务院有关行政主管部门制定并报国务院标准行政主管部门备案，当某些产品没有国家标准而又需要在全国某个行业范围内统一的技术要求，则可以制定行业标准。</a:t>
            </a:r>
            <a:endParaRPr lang="zh-CN" altLang="en-US">
              <a:solidFill>
                <a:srgbClr val="0070C0"/>
              </a:solidFill>
            </a:endParaRPr>
          </a:p>
        </p:txBody>
      </p:sp>
      <p:sp>
        <p:nvSpPr>
          <p:cNvPr id="10" name="文本框 9"/>
          <p:cNvSpPr txBox="1"/>
          <p:nvPr/>
        </p:nvSpPr>
        <p:spPr>
          <a:xfrm>
            <a:off x="1919605" y="5339080"/>
            <a:ext cx="9057005" cy="1198880"/>
          </a:xfrm>
          <a:prstGeom prst="rect">
            <a:avLst/>
          </a:prstGeom>
          <a:noFill/>
        </p:spPr>
        <p:txBody>
          <a:bodyPr wrap="square" rtlCol="0" anchor="t">
            <a:spAutoFit/>
          </a:bodyPr>
          <a:p>
            <a:r>
              <a:rPr lang="zh-CN" altLang="en-US">
                <a:solidFill>
                  <a:srgbClr val="0070C0"/>
                </a:solidFill>
              </a:rPr>
              <a:t>企业标准主要是针对企业生产的产品没有国家标准和行业标准的，制定企业标准作为组织生产的依据而产生的。企业的产品标准须报当地政府标准化行政主管部门和有关行政主管部门备案。已有国家标准或者行业标准的，国家鼓励企业制定严于国家标准或者行业标准的企业标准。企业标准只能在企业内部适用。</a:t>
            </a:r>
            <a:endParaRPr lang="zh-CN" altLang="en-US">
              <a:solidFill>
                <a:srgbClr val="0070C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txBox="1"/>
          <p:nvPr/>
        </p:nvSpPr>
        <p:spPr bwMode="auto">
          <a:xfrm>
            <a:off x="1919605" y="188595"/>
            <a:ext cx="6148070"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08850" tIns="54425" rIns="108850" bIns="54425" numCol="1" anchor="ctr" anchorCtr="0" compatLnSpc="1"/>
          <a:lstStyle>
            <a:lvl1pPr algn="ctr" defTabSz="815975" rtl="0" eaLnBrk="0" fontAlgn="base" hangingPunct="0">
              <a:spcBef>
                <a:spcPct val="0"/>
              </a:spcBef>
              <a:spcAft>
                <a:spcPct val="0"/>
              </a:spcAft>
              <a:defRPr sz="3900" kern="1200">
                <a:solidFill>
                  <a:schemeClr val="tx1"/>
                </a:solidFill>
                <a:latin typeface="+mj-lt"/>
                <a:ea typeface="+mj-ea"/>
                <a:cs typeface="+mj-cs"/>
              </a:defRPr>
            </a:lvl1pPr>
            <a:lvl2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2pPr>
            <a:lvl3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3pPr>
            <a:lvl4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4pPr>
            <a:lvl5pPr algn="ctr" defTabSz="815975" rtl="0" eaLnBrk="0" fontAlgn="base" hangingPunct="0">
              <a:spcBef>
                <a:spcPct val="0"/>
              </a:spcBef>
              <a:spcAft>
                <a:spcPct val="0"/>
              </a:spcAft>
              <a:defRPr sz="3900">
                <a:solidFill>
                  <a:schemeClr val="tx1"/>
                </a:solidFill>
                <a:latin typeface="Arial Black" panose="020B0A04020102020204" charset="0"/>
                <a:ea typeface="微软雅黑" panose="020B0503020204020204" pitchFamily="34" charset="-122"/>
              </a:defRPr>
            </a:lvl5pPr>
            <a:lvl6pPr marL="4572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6pPr>
            <a:lvl7pPr marL="9144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7pPr>
            <a:lvl8pPr marL="13716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8pPr>
            <a:lvl9pPr marL="1828800" algn="ctr" defTabSz="815975" rtl="0" fontAlgn="base">
              <a:spcBef>
                <a:spcPct val="0"/>
              </a:spcBef>
              <a:spcAft>
                <a:spcPct val="0"/>
              </a:spcAft>
              <a:defRPr sz="3900">
                <a:solidFill>
                  <a:schemeClr val="tx1"/>
                </a:solidFill>
                <a:latin typeface="Arial Black" panose="020B0A04020102020204" charset="0"/>
                <a:ea typeface="微软雅黑" panose="020B0503020204020204" pitchFamily="34" charset="-122"/>
              </a:defRPr>
            </a:lvl9pPr>
          </a:lstStyle>
          <a:p>
            <a:pPr algn="l"/>
            <a:r>
              <a:rPr lang="zh-CN" altLang="en-US" sz="3600" b="1" dirty="0">
                <a:solidFill>
                  <a:srgbClr val="0070C0"/>
                </a:solidFill>
                <a:latin typeface="微软雅黑" panose="020B0503020204020204" pitchFamily="34" charset="-122"/>
                <a:ea typeface="微软雅黑" panose="020B0503020204020204" pitchFamily="34" charset="-122"/>
              </a:rPr>
              <a:t>三、ISO</a:t>
            </a:r>
            <a:r>
              <a:rPr lang="en-US" altLang="zh-CN" sz="3600" b="1" dirty="0">
                <a:solidFill>
                  <a:srgbClr val="0070C0"/>
                </a:solidFill>
                <a:latin typeface="微软雅黑" panose="020B0503020204020204" pitchFamily="34" charset="-122"/>
                <a:ea typeface="微软雅黑" panose="020B0503020204020204" pitchFamily="34" charset="-122"/>
              </a:rPr>
              <a:t>9000</a:t>
            </a:r>
            <a:r>
              <a:rPr lang="zh-CN" altLang="en-US" sz="3600" b="1" dirty="0">
                <a:solidFill>
                  <a:srgbClr val="0070C0"/>
                </a:solidFill>
                <a:latin typeface="微软雅黑" panose="020B0503020204020204" pitchFamily="34" charset="-122"/>
                <a:ea typeface="微软雅黑" panose="020B0503020204020204" pitchFamily="34" charset="-122"/>
              </a:rPr>
              <a:t>质量管理体系</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628775"/>
            <a:ext cx="8799830" cy="132207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1979年9月ISO理事会成立TC176技术委员会（即ISO中的第176个技术委员会，全称为“品质管理和品质保证技术委员会”），专门负责制定品质管理和品质保证技术的标准。</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ISO9000质量体系标准包括了3个体系标准和8条指导方针。</a:t>
            </a:r>
            <a:endParaRPr lang="zh-CN" altLang="en-US" sz="2000">
              <a:solidFill>
                <a:srgbClr val="0070C0"/>
              </a:solidFill>
            </a:endParaRPr>
          </a:p>
        </p:txBody>
      </p:sp>
      <p:sp>
        <p:nvSpPr>
          <p:cNvPr id="3" name="文本框 2"/>
          <p:cNvSpPr txBox="1"/>
          <p:nvPr/>
        </p:nvSpPr>
        <p:spPr>
          <a:xfrm>
            <a:off x="2279650" y="2853055"/>
            <a:ext cx="8411210" cy="3476625"/>
          </a:xfrm>
          <a:prstGeom prst="rect">
            <a:avLst/>
          </a:prstGeom>
          <a:noFill/>
        </p:spPr>
        <p:txBody>
          <a:bodyPr wrap="square" rtlCol="0" anchor="t">
            <a:spAutoFit/>
          </a:bodyPr>
          <a:p>
            <a:r>
              <a:rPr lang="en-US" altLang="zh-CN" sz="2000">
                <a:solidFill>
                  <a:srgbClr val="0070C0"/>
                </a:solidFill>
              </a:rPr>
              <a:t>      </a:t>
            </a:r>
            <a:r>
              <a:rPr lang="zh-CN" altLang="en-US" sz="2000" b="1">
                <a:solidFill>
                  <a:srgbClr val="FF0000"/>
                </a:solidFill>
              </a:rPr>
              <a:t>3个体系标准</a:t>
            </a:r>
            <a:r>
              <a:rPr lang="zh-CN" altLang="en-US" sz="2000">
                <a:solidFill>
                  <a:srgbClr val="0070C0"/>
                </a:solidFill>
              </a:rPr>
              <a:t>分别是：</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ISO9000标准，明确了质量管理和质量保证体系，适用于生产型及服务型企业。</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ISO10000标准。为从事和审核质量管理和质量保证体系提供了指导方针。</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ISO14000标准，明确了环境质量管理体系。</a:t>
            </a:r>
            <a:endParaRPr lang="zh-CN" altLang="en-US" sz="2000">
              <a:solidFill>
                <a:srgbClr val="0070C0"/>
              </a:solidFill>
            </a:endParaRPr>
          </a:p>
          <a:p>
            <a:r>
              <a:rPr lang="en-US" altLang="zh-CN" sz="2000">
                <a:solidFill>
                  <a:srgbClr val="0070C0"/>
                </a:solidFill>
              </a:rPr>
              <a:t>    </a:t>
            </a:r>
            <a:r>
              <a:rPr lang="en-US" altLang="zh-CN"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8个指导方针</a:t>
            </a:r>
            <a:r>
              <a:rPr lang="zh-CN" altLang="en-US" sz="2000">
                <a:solidFill>
                  <a:srgbClr val="0070C0"/>
                </a:solidFill>
              </a:rPr>
              <a:t>是ISO9000-1至4和ISO9004-1至4。</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其中首要标准是ISO9001，它为设计、制造产品及提供服务的组织，明确指出了一套完整质量体系中的20条要素。ISO9002为只制造产品但不设计产品及提供服务的组织明确指出了19条要素。ISO9003为只进行检验的组织明确指出了16条要素</a:t>
            </a:r>
            <a:endParaRPr lang="zh-CN" altLang="en-US" sz="2000">
              <a:solidFill>
                <a:srgbClr val="0070C0"/>
              </a:solidFill>
            </a:endParaRPr>
          </a:p>
        </p:txBody>
      </p:sp>
      <p:sp>
        <p:nvSpPr>
          <p:cNvPr id="8" name="文本框 7"/>
          <p:cNvSpPr txBox="1"/>
          <p:nvPr>
            <p:custDataLst>
              <p:tags r:id="rId1"/>
            </p:custDataLst>
          </p:nvPr>
        </p:nvSpPr>
        <p:spPr>
          <a:xfrm>
            <a:off x="1775460" y="1106805"/>
            <a:ext cx="6085840" cy="521970"/>
          </a:xfrm>
          <a:prstGeom prst="rect">
            <a:avLst/>
          </a:prstGeom>
          <a:noFill/>
        </p:spPr>
        <p:txBody>
          <a:bodyPr wrap="square" rtlCol="0">
            <a:spAutoFit/>
          </a:bodyPr>
          <a:p>
            <a:r>
              <a:rPr lang="zh-CN" altLang="en-US" sz="2800" b="1">
                <a:solidFill>
                  <a:srgbClr val="FF0000"/>
                </a:solidFill>
              </a:rPr>
              <a:t>（一）ISO</a:t>
            </a:r>
            <a:r>
              <a:rPr lang="en-US" altLang="zh-CN" sz="2800" b="1">
                <a:solidFill>
                  <a:srgbClr val="FF0000"/>
                </a:solidFill>
              </a:rPr>
              <a:t>9000</a:t>
            </a:r>
            <a:r>
              <a:rPr lang="zh-CN" altLang="en-US" sz="2800" b="1">
                <a:solidFill>
                  <a:srgbClr val="FF0000"/>
                </a:solidFill>
              </a:rPr>
              <a:t>质量管理体系概述</a:t>
            </a:r>
            <a:endParaRPr lang="zh-CN" altLang="en-US" sz="2800" b="1">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1847850" y="836295"/>
            <a:ext cx="6833870" cy="521970"/>
          </a:xfrm>
          <a:prstGeom prst="rect">
            <a:avLst/>
          </a:prstGeom>
          <a:noFill/>
        </p:spPr>
        <p:txBody>
          <a:bodyPr wrap="square" rtlCol="0">
            <a:spAutoFit/>
          </a:bodyPr>
          <a:p>
            <a:r>
              <a:rPr lang="zh-CN" altLang="en-US" sz="2800" b="1">
                <a:solidFill>
                  <a:srgbClr val="FF0000"/>
                </a:solidFill>
              </a:rPr>
              <a:t>（二）ISO</a:t>
            </a:r>
            <a:r>
              <a:rPr lang="en-US" altLang="zh-CN" sz="2800" b="1">
                <a:solidFill>
                  <a:srgbClr val="FF0000"/>
                </a:solidFill>
              </a:rPr>
              <a:t>9000</a:t>
            </a:r>
            <a:r>
              <a:rPr lang="zh-CN" altLang="en-US" sz="2800" b="1">
                <a:solidFill>
                  <a:srgbClr val="FF0000"/>
                </a:solidFill>
              </a:rPr>
              <a:t>质量管理体系的八项原则</a:t>
            </a:r>
            <a:endParaRPr lang="zh-CN" altLang="en-US" sz="2800" b="1">
              <a:solidFill>
                <a:srgbClr val="FF0000"/>
              </a:solidFill>
            </a:endParaRPr>
          </a:p>
        </p:txBody>
      </p:sp>
      <p:sp>
        <p:nvSpPr>
          <p:cNvPr id="2" name="文本框 1"/>
          <p:cNvSpPr txBox="1"/>
          <p:nvPr/>
        </p:nvSpPr>
        <p:spPr>
          <a:xfrm>
            <a:off x="2135505" y="1484630"/>
            <a:ext cx="8637270" cy="409257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原则1：</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以顾客为关注焦点。组织依存于顾客。因此，组织应当理解顾客和未来的需求，满足顾客需求并争取超越顾客期望。</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原则2：</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领导作用。领导者应当确保组织的目的与方向的一致，他们应当创造并保持良好的内部环境，使员工能充分的参与实现组织目标的活动。</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原则3：</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全员参与。各级人员都是组织之本，唯有其充分参与，才能使他们为组织的利益发挥其才干。</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原则4：</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过程方法。将活动和相关资源作为过程进行管理，可以更高效的得到期望的结果。实现这个过程要如下三要素：以流程为导向；打破部门壁垒；明确控制的重点。</a:t>
            </a:r>
            <a:endParaRPr lang="zh-CN" altLang="en-US" sz="2000">
              <a:solidFill>
                <a:srgbClr val="0070C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1847850" y="692785"/>
            <a:ext cx="6446520" cy="521970"/>
          </a:xfrm>
          <a:prstGeom prst="rect">
            <a:avLst/>
          </a:prstGeom>
          <a:noFill/>
        </p:spPr>
        <p:txBody>
          <a:bodyPr wrap="square" rtlCol="0">
            <a:spAutoFit/>
          </a:bodyPr>
          <a:p>
            <a:r>
              <a:rPr lang="zh-CN" altLang="en-US" sz="2800" b="1">
                <a:solidFill>
                  <a:srgbClr val="FF0000"/>
                </a:solidFill>
              </a:rPr>
              <a:t>（二）ISO</a:t>
            </a:r>
            <a:r>
              <a:rPr lang="en-US" altLang="zh-CN" sz="2800" b="1">
                <a:solidFill>
                  <a:srgbClr val="FF0000"/>
                </a:solidFill>
              </a:rPr>
              <a:t>9000</a:t>
            </a:r>
            <a:r>
              <a:rPr lang="zh-CN" altLang="en-US" sz="2800" b="1">
                <a:solidFill>
                  <a:srgbClr val="FF0000"/>
                </a:solidFill>
              </a:rPr>
              <a:t>质量管理体系的原则</a:t>
            </a:r>
            <a:endParaRPr lang="zh-CN" altLang="en-US" sz="2800" b="1">
              <a:solidFill>
                <a:srgbClr val="FF0000"/>
              </a:solidFill>
            </a:endParaRPr>
          </a:p>
        </p:txBody>
      </p:sp>
      <p:sp>
        <p:nvSpPr>
          <p:cNvPr id="2" name="文本框 1"/>
          <p:cNvSpPr txBox="1"/>
          <p:nvPr/>
        </p:nvSpPr>
        <p:spPr>
          <a:xfrm>
            <a:off x="2423795" y="1358265"/>
            <a:ext cx="8188325" cy="316928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原则5：</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管理的系统方法。将相互关联的过程作为系统来看待、理解和管理，有助于组织提高实施目标的有效性和效率。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原则6：</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持续改进。持续改进总体业绩应当是组织的永恒目标。</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原则7：</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基于事实的决策方法。有效决策应建立在数据和分析的基础之上。</a:t>
            </a:r>
            <a:endParaRPr lang="zh-CN" altLang="en-US" sz="2000">
              <a:solidFill>
                <a:srgbClr val="0070C0"/>
              </a:solidFill>
            </a:endParaRPr>
          </a:p>
          <a:p>
            <a:r>
              <a:rPr lang="en-US" altLang="zh-CN" sz="2000">
                <a:solidFill>
                  <a:srgbClr val="0070C0"/>
                </a:solidFill>
              </a:rPr>
              <a:t>        </a:t>
            </a:r>
            <a:r>
              <a:rPr lang="zh-CN" altLang="en-US" sz="2000">
                <a:solidFill>
                  <a:srgbClr val="0070C0"/>
                </a:solidFill>
              </a:rPr>
              <a:t>原则8：</a:t>
            </a:r>
            <a:endParaRPr lang="zh-CN" altLang="en-US" sz="2000">
              <a:solidFill>
                <a:srgbClr val="0070C0"/>
              </a:solidFill>
            </a:endParaRPr>
          </a:p>
          <a:p>
            <a:r>
              <a:rPr lang="zh-CN" altLang="en-US" sz="2000">
                <a:solidFill>
                  <a:srgbClr val="0070C0"/>
                </a:solidFill>
              </a:rPr>
              <a:t> </a:t>
            </a:r>
            <a:r>
              <a:rPr lang="en-US" altLang="zh-CN" sz="2000">
                <a:solidFill>
                  <a:srgbClr val="0070C0"/>
                </a:solidFill>
              </a:rPr>
              <a:t>       </a:t>
            </a:r>
            <a:r>
              <a:rPr lang="zh-CN" altLang="en-US" sz="2000">
                <a:solidFill>
                  <a:srgbClr val="0070C0"/>
                </a:solidFill>
              </a:rPr>
              <a:t>与供方的互利关系。组织与供方相互依存，互利的关系可以增强双方创造价值的能力。</a:t>
            </a:r>
            <a:r>
              <a:rPr lang="en-US" altLang="zh-CN" sz="2000">
                <a:solidFill>
                  <a:srgbClr val="0070C0"/>
                </a:solidFill>
              </a:rPr>
              <a:t>    </a:t>
            </a:r>
            <a:endParaRPr lang="en-US" altLang="zh-CN" sz="2000">
              <a:solidFill>
                <a:srgbClr val="0070C0"/>
              </a:solidFill>
            </a:endParaRPr>
          </a:p>
        </p:txBody>
      </p:sp>
      <p:pic>
        <p:nvPicPr>
          <p:cNvPr id="4" name="图片 3"/>
          <p:cNvPicPr>
            <a:picLocks noChangeAspect="1"/>
          </p:cNvPicPr>
          <p:nvPr>
            <p:custDataLst>
              <p:tags r:id="rId2"/>
            </p:custDataLst>
          </p:nvPr>
        </p:nvPicPr>
        <p:blipFill>
          <a:blip r:embed="rId3"/>
          <a:stretch>
            <a:fillRect/>
          </a:stretch>
        </p:blipFill>
        <p:spPr>
          <a:xfrm>
            <a:off x="4152265" y="4479925"/>
            <a:ext cx="5001895" cy="20199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custDataLst>
              <p:tags r:id="rId1"/>
            </p:custDataLst>
          </p:nvPr>
        </p:nvSpPr>
        <p:spPr>
          <a:xfrm>
            <a:off x="1847850" y="836295"/>
            <a:ext cx="6833870" cy="521970"/>
          </a:xfrm>
          <a:prstGeom prst="rect">
            <a:avLst/>
          </a:prstGeom>
          <a:noFill/>
        </p:spPr>
        <p:txBody>
          <a:bodyPr wrap="square" rtlCol="0">
            <a:spAutoFit/>
          </a:bodyPr>
          <a:p>
            <a:r>
              <a:rPr lang="zh-CN" altLang="en-US" sz="2800" b="1">
                <a:solidFill>
                  <a:srgbClr val="FF0000"/>
                </a:solidFill>
              </a:rPr>
              <a:t>（三）ISO</a:t>
            </a:r>
            <a:r>
              <a:rPr lang="en-US" altLang="zh-CN" sz="2800" b="1">
                <a:solidFill>
                  <a:srgbClr val="FF0000"/>
                </a:solidFill>
              </a:rPr>
              <a:t>9000</a:t>
            </a:r>
            <a:r>
              <a:rPr lang="zh-CN" altLang="en-US" sz="2800" b="1">
                <a:solidFill>
                  <a:srgbClr val="FF0000"/>
                </a:solidFill>
              </a:rPr>
              <a:t>质量管理体系认证</a:t>
            </a:r>
            <a:endParaRPr lang="zh-CN" altLang="en-US" sz="2800" b="1">
              <a:solidFill>
                <a:srgbClr val="FF0000"/>
              </a:solidFill>
            </a:endParaRPr>
          </a:p>
        </p:txBody>
      </p:sp>
      <p:sp>
        <p:nvSpPr>
          <p:cNvPr id="2" name="文本框 1"/>
          <p:cNvSpPr txBox="1"/>
          <p:nvPr/>
        </p:nvSpPr>
        <p:spPr>
          <a:xfrm>
            <a:off x="2855595" y="1412875"/>
            <a:ext cx="7205345" cy="2553335"/>
          </a:xfrm>
          <a:prstGeom prst="rect">
            <a:avLst/>
          </a:prstGeom>
          <a:noFill/>
        </p:spPr>
        <p:txBody>
          <a:bodyPr wrap="square" rtlCol="0" anchor="t">
            <a:spAutoFit/>
          </a:bodyPr>
          <a:p>
            <a:r>
              <a:rPr sz="2000">
                <a:solidFill>
                  <a:srgbClr val="0070C0"/>
                </a:solidFill>
              </a:rPr>
              <a:t>第1步，制定一项实施ISO质量体系标准的计划；</a:t>
            </a:r>
            <a:endParaRPr sz="2000">
              <a:solidFill>
                <a:srgbClr val="0070C0"/>
              </a:solidFill>
            </a:endParaRPr>
          </a:p>
          <a:p>
            <a:r>
              <a:rPr sz="2000">
                <a:solidFill>
                  <a:srgbClr val="0070C0"/>
                </a:solidFill>
              </a:rPr>
              <a:t>第2步，参照ISO质量体系标准对现存的质量体系进行评价；</a:t>
            </a:r>
            <a:endParaRPr sz="2000">
              <a:solidFill>
                <a:srgbClr val="0070C0"/>
              </a:solidFill>
            </a:endParaRPr>
          </a:p>
          <a:p>
            <a:r>
              <a:rPr sz="2000">
                <a:solidFill>
                  <a:srgbClr val="0070C0"/>
                </a:solidFill>
              </a:rPr>
              <a:t>第3步，采取正确行动来遵守所有ISO质量体系要求；</a:t>
            </a:r>
            <a:endParaRPr sz="2000">
              <a:solidFill>
                <a:srgbClr val="0070C0"/>
              </a:solidFill>
            </a:endParaRPr>
          </a:p>
          <a:p>
            <a:r>
              <a:rPr sz="2000">
                <a:solidFill>
                  <a:srgbClr val="0070C0"/>
                </a:solidFill>
              </a:rPr>
              <a:t>第4步，建立文件和记录系统；</a:t>
            </a:r>
            <a:endParaRPr sz="2000">
              <a:solidFill>
                <a:srgbClr val="0070C0"/>
              </a:solidFill>
            </a:endParaRPr>
          </a:p>
          <a:p>
            <a:r>
              <a:rPr sz="2000">
                <a:solidFill>
                  <a:srgbClr val="0070C0"/>
                </a:solidFill>
              </a:rPr>
              <a:t>第5步，完成质量手山并使之行之有效；</a:t>
            </a:r>
            <a:endParaRPr sz="2000">
              <a:solidFill>
                <a:srgbClr val="0070C0"/>
              </a:solidFill>
            </a:endParaRPr>
          </a:p>
          <a:p>
            <a:r>
              <a:rPr sz="2000">
                <a:solidFill>
                  <a:srgbClr val="0070C0"/>
                </a:solidFill>
              </a:rPr>
              <a:t>第6步，让注册团体安排一次评估前的审核；</a:t>
            </a:r>
            <a:endParaRPr sz="2000">
              <a:solidFill>
                <a:srgbClr val="0070C0"/>
              </a:solidFill>
            </a:endParaRPr>
          </a:p>
          <a:p>
            <a:r>
              <a:rPr sz="2000">
                <a:solidFill>
                  <a:srgbClr val="0070C0"/>
                </a:solidFill>
              </a:rPr>
              <a:t>第7步，被认证组织为正式评估做准备；</a:t>
            </a:r>
            <a:endParaRPr sz="2000">
              <a:solidFill>
                <a:srgbClr val="0070C0"/>
              </a:solidFill>
            </a:endParaRPr>
          </a:p>
          <a:p>
            <a:r>
              <a:rPr sz="2000">
                <a:solidFill>
                  <a:srgbClr val="0070C0"/>
                </a:solidFill>
              </a:rPr>
              <a:t>第8步，注册团体实行评估审核。</a:t>
            </a:r>
            <a:endParaRPr sz="2000">
              <a:solidFill>
                <a:srgbClr val="0070C0"/>
              </a:solidFill>
            </a:endParaRPr>
          </a:p>
        </p:txBody>
      </p:sp>
      <p:pic>
        <p:nvPicPr>
          <p:cNvPr id="3" name="图片 2"/>
          <p:cNvPicPr>
            <a:picLocks noChangeAspect="1"/>
          </p:cNvPicPr>
          <p:nvPr>
            <p:custDataLst>
              <p:tags r:id="rId2"/>
            </p:custDataLst>
          </p:nvPr>
        </p:nvPicPr>
        <p:blipFill>
          <a:blip r:embed="rId3"/>
          <a:stretch>
            <a:fillRect/>
          </a:stretch>
        </p:blipFill>
        <p:spPr>
          <a:xfrm>
            <a:off x="3935730" y="4020820"/>
            <a:ext cx="5359400" cy="248666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475480" y="4654550"/>
            <a:ext cx="6466205"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企业质量保证</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3</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质量保证与保证体系</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Text Box 56"/>
          <p:cNvSpPr txBox="1"/>
          <p:nvPr>
            <p:custDataLst>
              <p:tags r:id="rId2"/>
            </p:custDataLst>
          </p:nvPr>
        </p:nvSpPr>
        <p:spPr>
          <a:xfrm>
            <a:off x="2063750" y="1286510"/>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（一）质量保证</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25700" y="1808480"/>
            <a:ext cx="8312785" cy="193802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质量保证（Quality Assurance）是质量管理的一部分，是指为使人们确信产品或服务能满足质量要求而在质量管理体系中实施并根据需要进行证实的全部有计划和有系统的活动。</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质量保证包括两方面内容：一是在产品出厂前企业要加强内部各环节的质量管理以保证出厂产品的质量符合规定要求；二是在产品出厂之后，企业要搞好售后服务，对用户负责到底。</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 name="图片 3"/>
          <p:cNvPicPr>
            <a:picLocks noChangeAspect="1"/>
          </p:cNvPicPr>
          <p:nvPr>
            <p:custDataLst>
              <p:tags r:id="rId3"/>
            </p:custDataLst>
          </p:nvPr>
        </p:nvPicPr>
        <p:blipFill>
          <a:blip r:embed="rId4"/>
          <a:stretch>
            <a:fillRect/>
          </a:stretch>
        </p:blipFill>
        <p:spPr>
          <a:xfrm>
            <a:off x="4872355" y="3789045"/>
            <a:ext cx="3096260" cy="245427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11000">
              <a:schemeClr val="accent1">
                <a:lumMod val="5000"/>
                <a:lumOff val="95000"/>
              </a:schemeClr>
            </a:gs>
            <a:gs pos="54000">
              <a:schemeClr val="bg1">
                <a:alpha val="10000"/>
              </a:schemeClr>
            </a:gs>
            <a:gs pos="100000">
              <a:schemeClr val="bg1">
                <a:alpha val="99000"/>
              </a:schemeClr>
            </a:gs>
          </a:gsLst>
          <a:path path="circle">
            <a:fillToRect l="50000" t="50000" r="50000" b="50000"/>
          </a:path>
        </a:gradFill>
        <a:effectLst/>
      </p:bgPr>
    </p:bg>
    <p:spTree>
      <p:nvGrpSpPr>
        <p:cNvPr id="1" name=""/>
        <p:cNvGrpSpPr/>
        <p:nvPr/>
      </p:nvGrpSpPr>
      <p:grpSpPr>
        <a:xfrm>
          <a:off x="0" y="0"/>
          <a:ext cx="0" cy="0"/>
          <a:chOff x="0" y="0"/>
          <a:chExt cx="0" cy="0"/>
        </a:xfrm>
      </p:grpSpPr>
      <p:grpSp>
        <p:nvGrpSpPr>
          <p:cNvPr id="31" name="组合 30"/>
          <p:cNvGrpSpPr/>
          <p:nvPr/>
        </p:nvGrpSpPr>
        <p:grpSpPr>
          <a:xfrm>
            <a:off x="5206551" y="1355394"/>
            <a:ext cx="1790065" cy="1540584"/>
            <a:chOff x="1749239" y="1053530"/>
            <a:chExt cx="1790479" cy="1540941"/>
          </a:xfrm>
        </p:grpSpPr>
        <p:sp>
          <p:nvSpPr>
            <p:cNvPr id="32" name="椭圆 31"/>
            <p:cNvSpPr/>
            <p:nvPr/>
          </p:nvSpPr>
          <p:spPr>
            <a:xfrm>
              <a:off x="1832348" y="1053530"/>
              <a:ext cx="1540941" cy="1540941"/>
            </a:xfrm>
            <a:prstGeom prst="ellipse">
              <a:avLst/>
            </a:prstGeom>
            <a:solidFill>
              <a:srgbClr val="2A8EA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4" name="组合 33"/>
            <p:cNvGrpSpPr/>
            <p:nvPr/>
          </p:nvGrpSpPr>
          <p:grpSpPr>
            <a:xfrm>
              <a:off x="1749239" y="1295992"/>
              <a:ext cx="1790479" cy="1199158"/>
              <a:chOff x="2184751" y="1052676"/>
              <a:chExt cx="1790479" cy="1199158"/>
            </a:xfrm>
          </p:grpSpPr>
          <p:sp>
            <p:nvSpPr>
              <p:cNvPr id="36" name="TextBox 32"/>
              <p:cNvSpPr>
                <a:spLocks noChangeArrowheads="1"/>
              </p:cNvSpPr>
              <p:nvPr/>
            </p:nvSpPr>
            <p:spPr bwMode="auto">
              <a:xfrm>
                <a:off x="2184751" y="1227376"/>
                <a:ext cx="1707275" cy="70691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eaLnBrk="1" hangingPunct="1">
                  <a:buFont typeface="Arial" panose="020B0604020202020204" pitchFamily="34" charset="0"/>
                  <a:buNone/>
                  <a:defRPr/>
                </a:pPr>
                <a:r>
                  <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rPr>
                  <a:t>第十章</a:t>
                </a:r>
                <a:endParaRPr lang="zh-CN" altLang="en-US" sz="4000" b="1" dirty="0">
                  <a:solidFill>
                    <a:schemeClr val="bg1"/>
                  </a:solidFill>
                  <a:latin typeface="微软雅黑" panose="020B0503020204020204" pitchFamily="34" charset="-122"/>
                  <a:ea typeface="微软雅黑" panose="020B0503020204020204" pitchFamily="34" charset="-122"/>
                  <a:sym typeface="经典特黑简" pitchFamily="1" charset="-122"/>
                </a:endParaRPr>
              </a:p>
            </p:txBody>
          </p:sp>
          <p:sp>
            <p:nvSpPr>
              <p:cNvPr id="41" name="矩形 40"/>
              <p:cNvSpPr/>
              <p:nvPr/>
            </p:nvSpPr>
            <p:spPr>
              <a:xfrm>
                <a:off x="2268590" y="1052676"/>
                <a:ext cx="1706640" cy="1199158"/>
              </a:xfrm>
              <a:prstGeom prst="rect">
                <a:avLst/>
              </a:prstGeom>
            </p:spPr>
            <p:txBody>
              <a:bodyPr wrap="square">
                <a:spAutoFit/>
              </a:bodyPr>
              <a:lstStyle/>
              <a:p>
                <a:pPr fontAlgn="base">
                  <a:spcBef>
                    <a:spcPct val="0"/>
                  </a:spcBef>
                  <a:spcAft>
                    <a:spcPct val="0"/>
                  </a:spcAft>
                  <a:defRPr/>
                </a:pPr>
                <a:endParaRPr lang="zh-CN" altLang="en-US" sz="7200" b="1" dirty="0">
                  <a:solidFill>
                    <a:schemeClr val="bg1"/>
                  </a:solidFill>
                  <a:effectLst>
                    <a:outerShdw blurRad="38100" dist="38100" dir="2700000" algn="tl">
                      <a:srgbClr val="000000">
                        <a:alpha val="43137"/>
                      </a:srgbClr>
                    </a:outerShdw>
                  </a:effectLst>
                  <a:latin typeface="Impact" panose="020B0806030902050204" pitchFamily="34" charset="0"/>
                  <a:ea typeface="DFPYeaSong-B5" pitchFamily="2" charset="-120"/>
                  <a:sym typeface="经典特黑简" pitchFamily="1" charset="-122"/>
                </a:endParaRPr>
              </a:p>
            </p:txBody>
          </p:sp>
        </p:grpSp>
      </p:grpSp>
      <p:sp>
        <p:nvSpPr>
          <p:cNvPr id="42" name="TextBox 32"/>
          <p:cNvSpPr>
            <a:spLocks noChangeArrowheads="1"/>
          </p:cNvSpPr>
          <p:nvPr/>
        </p:nvSpPr>
        <p:spPr bwMode="auto">
          <a:xfrm>
            <a:off x="4151617" y="3356640"/>
            <a:ext cx="3992880" cy="8604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algn="l">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企业质量管理</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3755193"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flipV="1">
            <a:off x="6002761" y="4518960"/>
            <a:ext cx="232620" cy="133893"/>
          </a:xfrm>
          <a:prstGeom prst="triangle">
            <a:avLst>
              <a:gd name="adj" fmla="val 48955"/>
            </a:avLst>
          </a:prstGeom>
          <a:solidFill>
            <a:srgbClr val="2A8E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a:off x="6830225" y="4596147"/>
            <a:ext cx="1727792" cy="0"/>
          </a:xfrm>
          <a:prstGeom prst="line">
            <a:avLst/>
          </a:prstGeom>
          <a:ln w="19050">
            <a:solidFill>
              <a:srgbClr val="2A8EA2"/>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205" y="4652853"/>
            <a:ext cx="3884180" cy="2248521"/>
            <a:chOff x="0" y="4653930"/>
            <a:chExt cx="3885079" cy="2249041"/>
          </a:xfrm>
          <a:solidFill>
            <a:srgbClr val="2A8EA2"/>
          </a:solidFill>
        </p:grpSpPr>
        <p:grpSp>
          <p:nvGrpSpPr>
            <p:cNvPr id="16" name="组合 15"/>
            <p:cNvGrpSpPr/>
            <p:nvPr/>
          </p:nvGrpSpPr>
          <p:grpSpPr>
            <a:xfrm>
              <a:off x="0" y="4653930"/>
              <a:ext cx="3885079" cy="2249041"/>
              <a:chOff x="0" y="4653930"/>
              <a:chExt cx="3885079" cy="2249041"/>
            </a:xfrm>
            <a:grpFill/>
          </p:grpSpPr>
          <p:sp>
            <p:nvSpPr>
              <p:cNvPr id="18" name="椭圆 17"/>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endCxn id="22"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2" idx="6"/>
                <a:endCxn id="24"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24" idx="6"/>
                <a:endCxn id="25"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22" idx="3"/>
                <a:endCxn id="23"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endCxn id="23"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a:stCxn id="23" idx="6"/>
                <a:endCxn id="20"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20"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a:endCxn id="23"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a:stCxn id="25"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endCxn id="20"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a:endCxn id="18"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a:stCxn id="18" idx="5"/>
                <a:endCxn id="19"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19" idx="2"/>
                <a:endCxn id="24"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a:stCxn id="19"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20"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a:stCxn id="18" idx="4"/>
                <a:endCxn id="20"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a:stCxn id="20"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21"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3" name="直接连接符 2"/>
            <p:cNvCxnSpPr>
              <a:stCxn id="20" idx="6"/>
              <a:endCxn id="24"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8976320" y="144429"/>
            <a:ext cx="3145491" cy="2906742"/>
            <a:chOff x="9119542" y="0"/>
            <a:chExt cx="3146219" cy="2907415"/>
          </a:xfrm>
          <a:solidFill>
            <a:srgbClr val="2A8EA2"/>
          </a:solidFill>
        </p:grpSpPr>
        <p:sp>
          <p:nvSpPr>
            <p:cNvPr id="55" name="椭圆 54"/>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3" name="直接连接符 62"/>
            <p:cNvCxnSpPr>
              <a:stCxn id="59"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a:stCxn id="59" idx="5"/>
              <a:endCxn id="60"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a:stCxn id="60" idx="6"/>
              <a:endCxn id="61"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a:stCxn id="62"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a:stCxn id="62"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a:stCxn id="59" idx="6"/>
              <a:endCxn id="62"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a:stCxn id="62" idx="3"/>
              <a:endCxn id="60"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0" name="直接连接符 69"/>
            <p:cNvCxnSpPr>
              <a:stCxn id="58" idx="4"/>
              <a:endCxn id="61"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a:stCxn id="58" idx="1"/>
              <a:endCxn id="62"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2" name="直接连接符 71"/>
            <p:cNvCxnSpPr>
              <a:stCxn id="62"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a:endCxn id="55"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a:stCxn id="55" idx="5"/>
              <a:endCxn id="57"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57" idx="4"/>
              <a:endCxn id="60"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a:stCxn id="57" idx="5"/>
              <a:endCxn id="58"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a:stCxn id="58" idx="3"/>
              <a:endCxn id="60"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a:stCxn id="58"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a:stCxn id="56"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a:stCxn id="56"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a:stCxn id="56"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a:endCxn id="58"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a:stCxn id="55" idx="6"/>
              <a:endCxn id="56"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85" name="直接连接符 84"/>
            <p:cNvCxnSpPr>
              <a:stCxn id="55"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500"/>
                                        <p:tgtEl>
                                          <p:spTgt spid="5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par>
                                <p:cTn id="17" presetID="2" presetClass="entr" presetSubtype="8" fill="hold" grpId="0" nodeType="withEffect">
                                  <p:stCondLst>
                                    <p:cond delay="5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500" fill="hold"/>
                                        <p:tgtEl>
                                          <p:spTgt spid="42"/>
                                        </p:tgtEl>
                                        <p:attrNameLst>
                                          <p:attrName>ppt_x</p:attrName>
                                        </p:attrNameLst>
                                      </p:cBhvr>
                                      <p:tavLst>
                                        <p:tav tm="0">
                                          <p:val>
                                            <p:strVal val="0-#ppt_w/2"/>
                                          </p:val>
                                        </p:tav>
                                        <p:tav tm="100000">
                                          <p:val>
                                            <p:strVal val="#ppt_x"/>
                                          </p:val>
                                        </p:tav>
                                      </p:tavLst>
                                    </p:anim>
                                    <p:anim calcmode="lin" valueType="num">
                                      <p:cBhvr additive="base">
                                        <p:cTn id="20" dur="500" fill="hold"/>
                                        <p:tgtEl>
                                          <p:spTgt spid="42"/>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15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animBg="1"/>
      <p:bldP spid="101" grpId="0" bldLvl="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Text Box 56"/>
          <p:cNvSpPr txBox="1"/>
          <p:nvPr/>
        </p:nvSpPr>
        <p:spPr>
          <a:xfrm>
            <a:off x="1775323" y="548331"/>
            <a:ext cx="7288871" cy="521970"/>
          </a:xfrm>
          <a:prstGeom prst="rect">
            <a:avLst/>
          </a:prstGeom>
          <a:noFill/>
          <a:ln w="9525">
            <a:noFill/>
          </a:ln>
        </p:spPr>
        <p:txBody>
          <a:bodyPr wrap="square">
            <a:spAutoFit/>
          </a:bodyPr>
          <a:lstStyle/>
          <a:p>
            <a:pPr algn="l"/>
            <a:r>
              <a:rPr lang="zh-CN" altLang="en-US" sz="2800" b="1" dirty="0">
                <a:solidFill>
                  <a:srgbClr val="FF0000"/>
                </a:solidFill>
                <a:latin typeface="微软雅黑" panose="020B0503020204020204" pitchFamily="34" charset="-122"/>
                <a:ea typeface="微软雅黑" panose="020B0503020204020204" pitchFamily="34" charset="-122"/>
              </a:rPr>
              <a:t>（二）质量保证体系</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25675" y="1124585"/>
            <a:ext cx="8747760" cy="1630045"/>
          </a:xfrm>
          <a:prstGeom prst="rect">
            <a:avLst/>
          </a:prstGeom>
          <a:noFill/>
        </p:spPr>
        <p:txBody>
          <a:bodyPr wrap="square" rtlCol="0" anchor="t">
            <a:spAutoFit/>
          </a:bodyPr>
          <a:p>
            <a:r>
              <a:rPr lang="en-US" altLang="zh-CN"/>
              <a:t>       </a:t>
            </a:r>
            <a:r>
              <a:rPr lang="en-US" altLang="zh-CN" sz="2000">
                <a:solidFill>
                  <a:srgbClr val="0070C0"/>
                </a:solidFill>
              </a:rPr>
              <a:t> </a:t>
            </a:r>
            <a:r>
              <a:rPr lang="zh-CN" altLang="en-US" sz="2000">
                <a:solidFill>
                  <a:srgbClr val="0070C0"/>
                </a:solidFill>
              </a:rPr>
              <a:t>质量保证体系（Quality Assurance System/QAS）指企业以提高和保证产品质量为目标，运用系统方法，依靠必要的组织结构，把组织内各部门、各环节的质量管理活动严密组织起来，将产品研制、设计制造、销售服务和情报反馈的整个过程中影响产品质量的一切因素统统控制起来，形成的一个有明确任务、职责、权限，相互协调、相互促进的质量管理的有机整体。</a:t>
            </a:r>
            <a:endParaRPr lang="zh-CN" altLang="en-US" sz="2000">
              <a:solidFill>
                <a:srgbClr val="0070C0"/>
              </a:solidFill>
            </a:endParaRPr>
          </a:p>
        </p:txBody>
      </p:sp>
      <p:pic>
        <p:nvPicPr>
          <p:cNvPr id="3" name="图片 2"/>
          <p:cNvPicPr>
            <a:picLocks noChangeAspect="1"/>
          </p:cNvPicPr>
          <p:nvPr>
            <p:custDataLst>
              <p:tags r:id="rId1"/>
            </p:custDataLst>
          </p:nvPr>
        </p:nvPicPr>
        <p:blipFill>
          <a:blip r:embed="rId2"/>
          <a:stretch>
            <a:fillRect/>
          </a:stretch>
        </p:blipFill>
        <p:spPr>
          <a:xfrm>
            <a:off x="3719830" y="2754630"/>
            <a:ext cx="5344160" cy="33762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8"/>
          <p:cNvSpPr>
            <a:spLocks noChangeArrowheads="1"/>
          </p:cNvSpPr>
          <p:nvPr/>
        </p:nvSpPr>
        <p:spPr bwMode="auto">
          <a:xfrm>
            <a:off x="177647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全面质量保证体系</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8"/>
          <p:cNvSpPr>
            <a:spLocks noChangeArrowheads="1"/>
          </p:cNvSpPr>
          <p:nvPr>
            <p:custDataLst>
              <p:tags r:id="rId1"/>
            </p:custDataLst>
          </p:nvPr>
        </p:nvSpPr>
        <p:spPr bwMode="auto">
          <a:xfrm>
            <a:off x="1703653" y="1124302"/>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（一）产品设计试制过程的质量保证</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991995" y="1844675"/>
            <a:ext cx="8912860" cy="1014730"/>
          </a:xfrm>
          <a:prstGeom prst="rect">
            <a:avLst/>
          </a:prstGeom>
          <a:noFill/>
        </p:spPr>
        <p:txBody>
          <a:bodyPr wrap="square" rtlCol="0" anchor="t">
            <a:spAutoFit/>
          </a:bodyPr>
          <a:p>
            <a:r>
              <a:rPr lang="en-US" altLang="zh-CN"/>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产品设计试制过程，是指产品正式投产前的全部准备过程，包括市场调查、设计、试制、鉴定等阶段，这一阶段的各项工作的质量有时称为</a:t>
            </a:r>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设计质量</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，它是制造质量应达到的标准，是全面质量管理的首要环节。</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1992630" y="2924810"/>
            <a:ext cx="9037320" cy="316928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产品设计试制过程的质量保证包括以下三方面内容。</a:t>
            </a:r>
            <a:endParaRPr lang="zh-CN" altLang="en-US" sz="2000">
              <a:solidFill>
                <a:srgbClr val="0070C0"/>
              </a:solidFill>
            </a:endParaRPr>
          </a:p>
          <a:p>
            <a:r>
              <a:rPr lang="zh-CN" altLang="en-US" sz="2000" b="1">
                <a:solidFill>
                  <a:srgbClr val="FF0000"/>
                </a:solidFill>
              </a:rPr>
              <a:t>1.确定质量目标。</a:t>
            </a:r>
            <a:r>
              <a:rPr lang="zh-CN" altLang="en-US" sz="2000">
                <a:solidFill>
                  <a:srgbClr val="0070C0"/>
                </a:solidFill>
              </a:rPr>
              <a:t>在市场调查的基础上，充分研究顾客的需求，确定合理的质量目标。分为技术目标和经济目标。</a:t>
            </a:r>
            <a:endParaRPr lang="zh-CN" altLang="en-US" sz="2000">
              <a:solidFill>
                <a:srgbClr val="0070C0"/>
              </a:solidFill>
            </a:endParaRPr>
          </a:p>
          <a:p>
            <a:r>
              <a:rPr lang="zh-CN" altLang="en-US" sz="2000" b="1">
                <a:solidFill>
                  <a:srgbClr val="FF0000"/>
                </a:solidFill>
              </a:rPr>
              <a:t>2.产品的正式设计。</a:t>
            </a:r>
            <a:r>
              <a:rPr lang="zh-CN" altLang="en-US" sz="2000">
                <a:solidFill>
                  <a:srgbClr val="0070C0"/>
                </a:solidFill>
              </a:rPr>
              <a:t>产品设计时以市场需求为导向，使设计的质量与顾客的要求一致，设计工作完成后，企业要组织销售、科研、制造和质量管理部门参加设计审查，审查内容包括产品的可检查性（如尺寸、公差等）、产品的可靠性、产品的安全性及产品的寿命周期总成本。</a:t>
            </a:r>
            <a:endParaRPr lang="zh-CN" altLang="en-US" sz="2000">
              <a:solidFill>
                <a:srgbClr val="0070C0"/>
              </a:solidFill>
            </a:endParaRPr>
          </a:p>
          <a:p>
            <a:r>
              <a:rPr lang="zh-CN" altLang="en-US" sz="2000" b="1">
                <a:solidFill>
                  <a:srgbClr val="FF0000"/>
                </a:solidFill>
              </a:rPr>
              <a:t>3.产品的试制和鉴定。</a:t>
            </a:r>
            <a:r>
              <a:rPr lang="zh-CN" altLang="en-US" sz="2000">
                <a:solidFill>
                  <a:srgbClr val="0070C0"/>
                </a:solidFill>
              </a:rPr>
              <a:t>试制是对设计的验证，通过试制可以确定产品设计中有无缺陷、有无必要对原设计进行修改和校正。鉴定是企业组织有关单位的专家和人员对产品从技术、经济以及生产条件等多方面作出全面评价。</a:t>
            </a:r>
            <a:endParaRPr lang="zh-CN" altLang="en-US" sz="2000">
              <a:solidFill>
                <a:srgbClr val="0070C0"/>
              </a:solidFill>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8"/>
          <p:cNvSpPr>
            <a:spLocks noChangeArrowheads="1"/>
          </p:cNvSpPr>
          <p:nvPr/>
        </p:nvSpPr>
        <p:spPr bwMode="auto">
          <a:xfrm>
            <a:off x="177647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全面质量保证体系</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8"/>
          <p:cNvSpPr>
            <a:spLocks noChangeArrowheads="1"/>
          </p:cNvSpPr>
          <p:nvPr>
            <p:custDataLst>
              <p:tags r:id="rId1"/>
            </p:custDataLst>
          </p:nvPr>
        </p:nvSpPr>
        <p:spPr bwMode="auto">
          <a:xfrm>
            <a:off x="1703653" y="1052547"/>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（二）产品制造过程的质量保证</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2135505" y="1772920"/>
            <a:ext cx="8835390" cy="1322070"/>
          </a:xfrm>
          <a:prstGeom prst="rect">
            <a:avLst/>
          </a:prstGeom>
          <a:noFill/>
        </p:spPr>
        <p:txBody>
          <a:bodyPr wrap="square" rtlCol="0" anchor="t">
            <a:spAutoFit/>
          </a:bodyPr>
          <a:p>
            <a:r>
              <a:rPr lang="en-US" altLang="zh-CN"/>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制造过程，是指从原材料投入生产开始到产品交验合格入库的全过程，它是产品质量形成过程的中心环节。制造过程的质量保证主要指做好工序的质量管理，通过控制生产过程影响质量的诸因素来保证生产过程的质量。</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这一过程质量保证的主要内容有以下几项：</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135505" y="3068955"/>
            <a:ext cx="8967470" cy="3169285"/>
          </a:xfrm>
          <a:prstGeom prst="rect">
            <a:avLst/>
          </a:prstGeom>
          <a:noFill/>
        </p:spPr>
        <p:txBody>
          <a:bodyPr wrap="square" rtlCol="0" anchor="t">
            <a:spAutoFit/>
          </a:bodyPr>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1.质量把关-质量检验。</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质量检验是企业借助各种手段或方法，测定产品的质量特性是否符合规定的质量标准。</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2.质量预防-工序控制。</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预防是对产品质量问题进行现场分析，找出产生质量问题的原因，推动生产部门和操作者采取预防措施，把不良品减少到最低限度。</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第一，加强工艺质量管理。工序质量又称过程质量，工序质量的高低主要反映在过程输出的合格率、废品率或返修率是哪个；影响工序质量最为关键的是设置工序质量控制点。</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第二，组织质量分析，掌握质量动态。通过对产品质量或工作质量的统计分析，可以及时准确掌握质量的现状和发展动态。统计分析的核心在于确定质量指标，包括确定产品质量分析指标和工作质量指标两个方面。</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8"/>
          <p:cNvSpPr>
            <a:spLocks noChangeArrowheads="1"/>
          </p:cNvSpPr>
          <p:nvPr/>
        </p:nvSpPr>
        <p:spPr bwMode="auto">
          <a:xfrm>
            <a:off x="177647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全面质量保证体系</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8"/>
          <p:cNvSpPr>
            <a:spLocks noChangeArrowheads="1"/>
          </p:cNvSpPr>
          <p:nvPr>
            <p:custDataLst>
              <p:tags r:id="rId1"/>
            </p:custDataLst>
          </p:nvPr>
        </p:nvSpPr>
        <p:spPr bwMode="auto">
          <a:xfrm>
            <a:off x="1703653" y="1052547"/>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（三）产品使用过程的质量保证</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919605" y="1772920"/>
            <a:ext cx="8973185" cy="286131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产品使用过程的质量保证是企业质量保证工作的继续和归宿，是在产品销售以后通过加强服务工作，保证产品质量特性在使用中正常发挥作用，满足用户需求。</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产品使用过程的质量保证的主要内容如下。</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1.开展对用户的技术服务工作，如编制产品使用说明书（说明产品的功能、结构、安装、使用、维修、注意事项等），传授安装、使用和维修技术，提供备品配件和设立维修网点等，认真处理出厂产品的质量问题。</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2.通过各种渠道对出厂产品进行使用效果和使用要求的调查研究，及时反馈，将调查结果与保证和改善质量紧密联系起来。</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a:picLocks noChangeAspect="1"/>
          </p:cNvPicPr>
          <p:nvPr>
            <p:custDataLst>
              <p:tags r:id="rId2"/>
            </p:custDataLst>
          </p:nvPr>
        </p:nvPicPr>
        <p:blipFill>
          <a:blip r:embed="rId3"/>
          <a:stretch>
            <a:fillRect/>
          </a:stretch>
        </p:blipFill>
        <p:spPr>
          <a:xfrm>
            <a:off x="4017010" y="4556760"/>
            <a:ext cx="4540250" cy="1942465"/>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文本框 8"/>
          <p:cNvSpPr>
            <a:spLocks noChangeArrowheads="1"/>
          </p:cNvSpPr>
          <p:nvPr>
            <p:custDataLst>
              <p:tags r:id="rId1"/>
            </p:custDataLst>
          </p:nvPr>
        </p:nvSpPr>
        <p:spPr bwMode="auto">
          <a:xfrm>
            <a:off x="177520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三 质量保证体系建立的流程</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graphicFrame>
        <p:nvGraphicFramePr>
          <p:cNvPr id="4" name="表格 3"/>
          <p:cNvGraphicFramePr/>
          <p:nvPr>
            <p:custDataLst>
              <p:tags r:id="rId2"/>
            </p:custDataLst>
          </p:nvPr>
        </p:nvGraphicFramePr>
        <p:xfrm>
          <a:off x="3648075" y="1340485"/>
          <a:ext cx="5365750" cy="4777740"/>
        </p:xfrm>
        <a:graphic>
          <a:graphicData uri="http://schemas.openxmlformats.org/drawingml/2006/table">
            <a:tbl>
              <a:tblPr/>
              <a:tblGrid>
                <a:gridCol w="1576705"/>
                <a:gridCol w="3789045"/>
              </a:tblGrid>
              <a:tr h="251460">
                <a:tc>
                  <a:txBody>
                    <a:bodyPr/>
                    <a:p>
                      <a:pPr indent="0">
                        <a:buNone/>
                      </a:pPr>
                      <a:r>
                        <a:rPr lang="en-US" sz="1800" b="1">
                          <a:solidFill>
                            <a:schemeClr val="bg1"/>
                          </a:solidFill>
                          <a:latin typeface="宋体" panose="02010600030101010101" pitchFamily="2" charset="-122"/>
                          <a:ea typeface="宋体" panose="02010600030101010101" pitchFamily="2" charset="-122"/>
                          <a:cs typeface="宋体" panose="02010600030101010101" pitchFamily="2" charset="-122"/>
                        </a:rPr>
                        <a:t>  阶段划分</a:t>
                      </a:r>
                      <a:endParaRPr lang="en-US" altLang="en-US" sz="18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2060"/>
                    </a:solidFill>
                  </a:tcPr>
                </a:tc>
                <a:tc>
                  <a:txBody>
                    <a:bodyPr/>
                    <a:p>
                      <a:pPr indent="0">
                        <a:buNone/>
                      </a:pPr>
                      <a:r>
                        <a:rPr lang="en-US" sz="1800" b="1">
                          <a:solidFill>
                            <a:schemeClr val="bg1"/>
                          </a:solidFill>
                          <a:latin typeface="宋体" panose="02010600030101010101" pitchFamily="2" charset="-122"/>
                          <a:ea typeface="宋体" panose="02010600030101010101" pitchFamily="2" charset="-122"/>
                          <a:cs typeface="宋体" panose="02010600030101010101" pitchFamily="2" charset="-122"/>
                        </a:rPr>
                        <a:t>        工作内容和事项</a:t>
                      </a:r>
                      <a:endParaRPr lang="en-US" altLang="en-US" sz="1800" b="1">
                        <a:solidFill>
                          <a:schemeClr val="bg1"/>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002060"/>
                    </a:solidFill>
                  </a:tcPr>
                </a:tc>
              </a:tr>
              <a:tr h="251460">
                <a:tc>
                  <a:txBody>
                    <a:bodyPr/>
                    <a:p>
                      <a:pPr indent="0">
                        <a:buNone/>
                      </a:pPr>
                      <a:r>
                        <a:rPr lang="en-US" sz="1800" b="0">
                          <a:latin typeface="宋体" panose="02010600030101010101" pitchFamily="2" charset="-122"/>
                          <a:ea typeface="宋体" panose="02010600030101010101" pitchFamily="2" charset="-122"/>
                          <a:cs typeface="宋体" panose="02010600030101010101" pitchFamily="2" charset="-122"/>
                        </a:rPr>
                        <a:t>组织策划</a:t>
                      </a:r>
                      <a:endParaRPr lang="en-US" altLang="en-US" sz="1800" b="0">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学习ISO 9000标准，统一思想</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组织管理层决策</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建立工作机制，进行骨干培训</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制定工作计划和程序</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制定质量方针和质量目标</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质量体系总体设计系统分析</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总体设计</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根据环境特点选择质量体系类型</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对现有质量体系调查评价</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确定体系结构，选择体系要素</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建立组织结构</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体系建立</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规定质量职责和权限</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配备质量体系所需基本资源</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编制质量体系文件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编制文件</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体系文件的审定、批准、颁发</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质量体系实施的教育培训</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质量体系的实施和运行</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实施运行</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质量体系的审核和评审</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251460">
                <a:tc>
                  <a:txBody>
                    <a:bodyPr/>
                    <a:p>
                      <a:pPr indent="0">
                        <a:buNone/>
                      </a:pPr>
                      <a:r>
                        <a:rPr lang="en-US" sz="1800" b="0">
                          <a:latin typeface="宋体" panose="02010600030101010101" pitchFamily="2" charset="-122"/>
                          <a:ea typeface="宋体" panose="02010600030101010101" pitchFamily="2" charset="-122"/>
                          <a:cs typeface="Times New Roman" panose="02020603050405020304" pitchFamily="18" charset="0"/>
                        </a:rPr>
                        <a:t> </a:t>
                      </a:r>
                      <a:endParaRPr lang="en-US" altLang="en-US" sz="1800" b="0">
                        <a:latin typeface="宋体" panose="02010600030101010101" pitchFamily="2" charset="-122"/>
                        <a:ea typeface="宋体" panose="02010600030101010101" pitchFamily="2" charset="-122"/>
                        <a:cs typeface="Times New Roman" panose="02020603050405020304" pitchFamily="18" charset="0"/>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1800" b="0">
                          <a:solidFill>
                            <a:srgbClr val="000000"/>
                          </a:solidFill>
                          <a:latin typeface="宋体" panose="02010600030101010101" pitchFamily="2" charset="-122"/>
                          <a:ea typeface="宋体" panose="02010600030101010101" pitchFamily="2" charset="-122"/>
                          <a:cs typeface="宋体" panose="02010600030101010101" pitchFamily="2" charset="-122"/>
                        </a:rPr>
                        <a:t>质量体系实施中的检查考核</a:t>
                      </a:r>
                      <a:endParaRPr lang="en-US" altLang="en-US" sz="1800" b="0">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350" marR="635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8"/>
          <p:cNvSpPr>
            <a:spLocks noChangeArrowheads="1"/>
          </p:cNvSpPr>
          <p:nvPr>
            <p:custDataLst>
              <p:tags r:id="rId1"/>
            </p:custDataLst>
          </p:nvPr>
        </p:nvSpPr>
        <p:spPr bwMode="auto">
          <a:xfrm>
            <a:off x="1775208" y="404364"/>
            <a:ext cx="6574842"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四 全面质量管理</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文本框 8"/>
          <p:cNvSpPr>
            <a:spLocks noChangeArrowheads="1"/>
          </p:cNvSpPr>
          <p:nvPr>
            <p:custDataLst>
              <p:tags r:id="rId2"/>
            </p:custDataLst>
          </p:nvPr>
        </p:nvSpPr>
        <p:spPr bwMode="auto">
          <a:xfrm>
            <a:off x="1703653" y="1052547"/>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（一）全面质量管理的定义</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2063750" y="1790065"/>
            <a:ext cx="8985885" cy="1322070"/>
          </a:xfrm>
          <a:prstGeom prst="rect">
            <a:avLst/>
          </a:prstGeom>
          <a:noFill/>
        </p:spPr>
        <p:txBody>
          <a:bodyPr wrap="square" rtlCol="0" anchor="t">
            <a:spAutoFit/>
          </a:bodyPr>
          <a:p>
            <a:r>
              <a:rPr lang="en-US" altLang="zh-CN"/>
              <a:t>        </a:t>
            </a:r>
            <a:r>
              <a:rPr lang="zh-CN" altLang="en-US" sz="2000">
                <a:solidFill>
                  <a:srgbClr val="0070C0"/>
                </a:solidFill>
              </a:rPr>
              <a:t>国际标准ISO8402—1994关于全面质量管理的定义是“一个组织以质量为中心，以全员参与为基础，目的在于通过让顾客满意和本组织所有成员及社会受益而达到长期成功的管理途径。”全面质量管理适用于组织的所有管理活动和所有相关方，全面质量管理被称为质量管理的最高境界。</a:t>
            </a:r>
            <a:endParaRPr lang="zh-CN" altLang="en-US" sz="2000">
              <a:solidFill>
                <a:srgbClr val="0070C0"/>
              </a:solidFill>
            </a:endParaRPr>
          </a:p>
        </p:txBody>
      </p:sp>
      <p:sp>
        <p:nvSpPr>
          <p:cNvPr id="6" name="文本框 8"/>
          <p:cNvSpPr>
            <a:spLocks noChangeArrowheads="1"/>
          </p:cNvSpPr>
          <p:nvPr>
            <p:custDataLst>
              <p:tags r:id="rId3"/>
            </p:custDataLst>
          </p:nvPr>
        </p:nvSpPr>
        <p:spPr bwMode="auto">
          <a:xfrm>
            <a:off x="1775408" y="3212817"/>
            <a:ext cx="6144491" cy="7372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（二）全面质量管理的特点</a:t>
            </a:r>
            <a:endParaRPr lang="zh-CN" altLang="en-US" sz="2800" b="1"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文本框 6"/>
          <p:cNvSpPr txBox="1"/>
          <p:nvPr/>
        </p:nvSpPr>
        <p:spPr>
          <a:xfrm>
            <a:off x="2207895" y="4220845"/>
            <a:ext cx="6096000" cy="1630045"/>
          </a:xfrm>
          <a:prstGeom prst="rect">
            <a:avLst/>
          </a:prstGeom>
          <a:noFill/>
        </p:spPr>
        <p:txBody>
          <a:bodyPr wrap="square" rtlCol="0" anchor="t">
            <a:spAutoFit/>
          </a:bodyPr>
          <a:p>
            <a:r>
              <a:rPr lang="zh-CN" altLang="en-US" sz="2000">
                <a:solidFill>
                  <a:srgbClr val="0070C0"/>
                </a:solidFill>
              </a:rPr>
              <a:t>1．全面质量的管理</a:t>
            </a:r>
            <a:endParaRPr lang="zh-CN" altLang="en-US" sz="2000">
              <a:solidFill>
                <a:srgbClr val="0070C0"/>
              </a:solidFill>
            </a:endParaRPr>
          </a:p>
          <a:p>
            <a:r>
              <a:rPr lang="zh-CN" altLang="en-US" sz="2000">
                <a:solidFill>
                  <a:srgbClr val="0070C0"/>
                </a:solidFill>
              </a:rPr>
              <a:t>2．全过程的管理</a:t>
            </a:r>
            <a:endParaRPr lang="zh-CN" altLang="en-US" sz="2000">
              <a:solidFill>
                <a:srgbClr val="0070C0"/>
              </a:solidFill>
            </a:endParaRPr>
          </a:p>
          <a:p>
            <a:r>
              <a:rPr lang="zh-CN" altLang="en-US" sz="2000">
                <a:solidFill>
                  <a:srgbClr val="0070C0"/>
                </a:solidFill>
              </a:rPr>
              <a:t>3．全员的管理</a:t>
            </a:r>
            <a:endParaRPr lang="zh-CN" altLang="en-US" sz="2000">
              <a:solidFill>
                <a:srgbClr val="0070C0"/>
              </a:solidFill>
            </a:endParaRPr>
          </a:p>
          <a:p>
            <a:r>
              <a:rPr lang="zh-CN" altLang="en-US" sz="2000">
                <a:solidFill>
                  <a:srgbClr val="0070C0"/>
                </a:solidFill>
              </a:rPr>
              <a:t>4．全社会推动的管理</a:t>
            </a:r>
            <a:endParaRPr lang="zh-CN" altLang="en-US" sz="2000">
              <a:solidFill>
                <a:srgbClr val="0070C0"/>
              </a:solidFill>
            </a:endParaRPr>
          </a:p>
          <a:p>
            <a:r>
              <a:rPr lang="zh-CN" altLang="en-US" sz="2000">
                <a:solidFill>
                  <a:srgbClr val="0070C0"/>
                </a:solidFill>
              </a:rPr>
              <a:t>5．全面运用各种管理方法</a:t>
            </a:r>
            <a:endParaRPr lang="zh-CN" altLang="en-US" sz="2000">
              <a:solidFill>
                <a:srgbClr val="0070C0"/>
              </a:solidFill>
            </a:endParaRPr>
          </a:p>
        </p:txBody>
      </p:sp>
      <p:pic>
        <p:nvPicPr>
          <p:cNvPr id="8" name="图片 7"/>
          <p:cNvPicPr>
            <a:picLocks noChangeAspect="1"/>
          </p:cNvPicPr>
          <p:nvPr>
            <p:custDataLst>
              <p:tags r:id="rId4"/>
            </p:custDataLst>
          </p:nvPr>
        </p:nvPicPr>
        <p:blipFill>
          <a:blip r:embed="rId5"/>
          <a:stretch>
            <a:fillRect/>
          </a:stretch>
        </p:blipFill>
        <p:spPr>
          <a:xfrm>
            <a:off x="5901690" y="3860800"/>
            <a:ext cx="4525645" cy="220726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3858260" y="4654550"/>
            <a:ext cx="7083425" cy="1294765"/>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质量管理的工具与方法</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4</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bldLvl="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7"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Text Box 56"/>
          <p:cNvSpPr txBox="1"/>
          <p:nvPr>
            <p:custDataLst>
              <p:tags r:id="rId2"/>
            </p:custDataLst>
          </p:nvPr>
        </p:nvSpPr>
        <p:spPr>
          <a:xfrm>
            <a:off x="2063750" y="1286510"/>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（一）调查表</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425700" y="1808480"/>
            <a:ext cx="8312785" cy="101473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调查表也称为查检表、核对表等，它是用来系统地收集和整理质量原始数据，确认事实并对质量数据进行粗略整理和分析的统计图表。</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2"/>
          <p:cNvSpPr txBox="1"/>
          <p:nvPr/>
        </p:nvSpPr>
        <p:spPr>
          <a:xfrm>
            <a:off x="2425700" y="2708910"/>
            <a:ext cx="8265795" cy="286131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调查表的形式主要有：</a:t>
            </a:r>
            <a:endParaRPr lang="zh-CN" altLang="en-US" sz="2000">
              <a:solidFill>
                <a:srgbClr val="0070C0"/>
              </a:solidFill>
            </a:endParaRPr>
          </a:p>
          <a:p>
            <a:r>
              <a:rPr lang="en-US" altLang="zh-CN" sz="2000">
                <a:solidFill>
                  <a:srgbClr val="0070C0"/>
                </a:solidFill>
              </a:rPr>
              <a:t>    </a:t>
            </a:r>
            <a:r>
              <a:rPr lang="zh-CN" altLang="en-US" sz="2000" b="1">
                <a:solidFill>
                  <a:srgbClr val="FF0000"/>
                </a:solidFill>
              </a:rPr>
              <a:t>（1）点检用调查表</a:t>
            </a:r>
            <a:r>
              <a:rPr lang="zh-CN" altLang="en-US" sz="2000">
                <a:solidFill>
                  <a:srgbClr val="0070C0"/>
                </a:solidFill>
              </a:rPr>
              <a:t> </a:t>
            </a:r>
            <a:endParaRPr lang="zh-CN" altLang="en-US" sz="2000">
              <a:solidFill>
                <a:srgbClr val="0070C0"/>
              </a:solidFill>
            </a:endParaRPr>
          </a:p>
          <a:p>
            <a:r>
              <a:rPr lang="zh-CN" altLang="en-US" sz="2000">
                <a:solidFill>
                  <a:srgbClr val="0070C0"/>
                </a:solidFill>
              </a:rPr>
              <a:t>　　此类表在记录时只做“有、没有”、“好、不好”的注记。</a:t>
            </a:r>
            <a:endParaRPr lang="zh-CN" altLang="en-US" sz="2000">
              <a:solidFill>
                <a:srgbClr val="0070C0"/>
              </a:solidFill>
            </a:endParaRPr>
          </a:p>
          <a:p>
            <a:r>
              <a:rPr lang="en-US" altLang="zh-CN" sz="2000">
                <a:solidFill>
                  <a:srgbClr val="0070C0"/>
                </a:solidFill>
              </a:rPr>
              <a:t>    </a:t>
            </a:r>
            <a:r>
              <a:rPr lang="zh-CN" altLang="en-US" sz="2000" b="1">
                <a:solidFill>
                  <a:srgbClr val="FF0000"/>
                </a:solidFill>
              </a:rPr>
              <a:t>（2）记录用调查表</a:t>
            </a:r>
            <a:r>
              <a:rPr lang="zh-CN" altLang="en-US" sz="2000">
                <a:solidFill>
                  <a:srgbClr val="0070C0"/>
                </a:solidFill>
              </a:rPr>
              <a:t> </a:t>
            </a:r>
            <a:endParaRPr lang="zh-CN" altLang="en-US" sz="2000">
              <a:solidFill>
                <a:srgbClr val="0070C0"/>
              </a:solidFill>
            </a:endParaRPr>
          </a:p>
          <a:p>
            <a:r>
              <a:rPr lang="zh-CN" altLang="en-US" sz="2000">
                <a:solidFill>
                  <a:srgbClr val="0070C0"/>
                </a:solidFill>
              </a:rPr>
              <a:t>　　此表用来收集计量或计数资料，通常使用划记法。</a:t>
            </a:r>
            <a:endParaRPr lang="zh-CN" altLang="en-US" sz="2000">
              <a:solidFill>
                <a:srgbClr val="0070C0"/>
              </a:solidFill>
            </a:endParaRPr>
          </a:p>
          <a:p>
            <a:r>
              <a:rPr lang="en-US" altLang="zh-CN" sz="2000">
                <a:solidFill>
                  <a:srgbClr val="0070C0"/>
                </a:solidFill>
              </a:rPr>
              <a:t>    </a:t>
            </a:r>
            <a:r>
              <a:rPr lang="zh-CN" altLang="en-US" sz="2000" b="1">
                <a:solidFill>
                  <a:srgbClr val="FF0000"/>
                </a:solidFill>
              </a:rPr>
              <a:t>（3）缺陷位置调查表</a:t>
            </a:r>
            <a:r>
              <a:rPr lang="zh-CN" altLang="en-US" sz="2000">
                <a:solidFill>
                  <a:srgbClr val="0070C0"/>
                </a:solidFill>
              </a:rPr>
              <a:t> </a:t>
            </a:r>
            <a:endParaRPr lang="zh-CN" altLang="en-US" sz="2000">
              <a:solidFill>
                <a:srgbClr val="0070C0"/>
              </a:solidFill>
            </a:endParaRPr>
          </a:p>
          <a:p>
            <a:r>
              <a:rPr lang="zh-CN" altLang="en-US" sz="2000">
                <a:solidFill>
                  <a:srgbClr val="0070C0"/>
                </a:solidFill>
              </a:rPr>
              <a:t>　　此表用来记录、统计、分析不同类型的外观质量缺陷所发生的部位和密集程度，进而从中找出规律性，为进一步调查或找出解决问题的办法提供事实依据 。</a:t>
            </a:r>
            <a:endParaRPr lang="zh-CN" altLang="en-US" sz="2000">
              <a:solidFill>
                <a:srgbClr val="0070C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2063750" y="1124585"/>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（二）排列图</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509635" cy="193802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排列图又叫帕累托图，是建立在帕累托原理的基础上。（二）所谓帕累托原理，是指意大利经济学家帕累托在分析意大利社会财富分布状况时得到的“关键的少数和次要的多数”的结论。通常把累计比率在0～80%间的因素为A类因素；在80%—90%间的因素为B类因素；在90%-100%间的因素为C类因素。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p:cNvPicPr>
            <a:picLocks noChangeAspect="1"/>
          </p:cNvPicPr>
          <p:nvPr>
            <p:custDataLst>
              <p:tags r:id="rId3"/>
            </p:custDataLst>
          </p:nvPr>
        </p:nvPicPr>
        <p:blipFill>
          <a:blip r:embed="rId4"/>
          <a:stretch>
            <a:fillRect/>
          </a:stretch>
        </p:blipFill>
        <p:spPr>
          <a:xfrm>
            <a:off x="6744335" y="3160395"/>
            <a:ext cx="4401820" cy="3040380"/>
          </a:xfrm>
          <a:prstGeom prst="rect">
            <a:avLst/>
          </a:prstGeom>
        </p:spPr>
      </p:pic>
      <p:sp>
        <p:nvSpPr>
          <p:cNvPr id="6" name="文本框 5"/>
          <p:cNvSpPr txBox="1"/>
          <p:nvPr/>
        </p:nvSpPr>
        <p:spPr>
          <a:xfrm>
            <a:off x="2207895" y="3573145"/>
            <a:ext cx="4338320" cy="2553335"/>
          </a:xfrm>
          <a:prstGeom prst="rect">
            <a:avLst/>
          </a:prstGeom>
          <a:noFill/>
        </p:spPr>
        <p:txBody>
          <a:bodyPr wrap="square" rtlCol="0" anchor="t">
            <a:spAutoFit/>
          </a:bodyPr>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一般将质量缺陷分为A、B、C三类进行管理：</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累计频率在0~80%区间项目划为A类，是主要控制项目，要加强控制；</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累计频率在80~90%区间的为B 类项目，为次要项目，可按常规管理；</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累计频率在90~100%区间的为C 类项目，为一般项目，可放宽管理；</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2063750" y="1124585"/>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（三）因果图</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509635" cy="163004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所谓因果图，又称鱼骨图，表示质量特性波动与其潜在原因关系，即以图表达结果（特性）与原因（要因）之间的关系。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因果图是只能用于单一目的的研究分析工具。即一个主要质量问题只能画一张因果图，多个主要质量问题则应画多张因果图。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custDataLst>
              <p:tags r:id="rId3"/>
            </p:custDataLst>
          </p:nvPr>
        </p:nvPicPr>
        <p:blipFill>
          <a:blip r:embed="rId4"/>
          <a:stretch>
            <a:fillRect/>
          </a:stretch>
        </p:blipFill>
        <p:spPr>
          <a:xfrm>
            <a:off x="2279650" y="3213100"/>
            <a:ext cx="8129270" cy="28346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3" name="直接连接符 60"/>
          <p:cNvCxnSpPr>
            <a:cxnSpLocks noChangeShapeType="1"/>
          </p:cNvCxnSpPr>
          <p:nvPr/>
        </p:nvCxnSpPr>
        <p:spPr bwMode="auto">
          <a:xfrm>
            <a:off x="3070226" y="2012950"/>
            <a:ext cx="2162175" cy="0"/>
          </a:xfrm>
          <a:prstGeom prst="line">
            <a:avLst/>
          </a:prstGeom>
          <a:noFill/>
          <a:ln w="6350">
            <a:solidFill>
              <a:srgbClr val="183A6A"/>
            </a:solidFill>
            <a:round/>
          </a:ln>
          <a:extLst>
            <a:ext uri="{909E8E84-426E-40DD-AFC4-6F175D3DCCD1}">
              <a14:hiddenFill xmlns:a14="http://schemas.microsoft.com/office/drawing/2010/main">
                <a:noFill/>
              </a14:hiddenFill>
            </a:ext>
          </a:extLst>
        </p:spPr>
      </p:cxnSp>
      <p:sp>
        <p:nvSpPr>
          <p:cNvPr id="35" name="TextBox 34"/>
          <p:cNvSpPr txBox="1"/>
          <p:nvPr/>
        </p:nvSpPr>
        <p:spPr>
          <a:xfrm>
            <a:off x="3215680" y="1523971"/>
            <a:ext cx="2430462" cy="400110"/>
          </a:xfrm>
          <a:prstGeom prst="rect">
            <a:avLst/>
          </a:prstGeom>
          <a:noFill/>
        </p:spPr>
        <p:txBody>
          <a:bodyPr>
            <a:spAutoFit/>
          </a:bodyPr>
          <a:lstStyle/>
          <a:p>
            <a:pPr>
              <a:defRPr/>
            </a:pPr>
            <a:r>
              <a:rPr lang="zh-CN" altLang="en-US" sz="2000" b="1" dirty="0">
                <a:solidFill>
                  <a:schemeClr val="accent5">
                    <a:lumMod val="75000"/>
                  </a:schemeClr>
                </a:solidFill>
                <a:latin typeface="+mn-ea"/>
              </a:rPr>
              <a:t>知识目标</a:t>
            </a:r>
            <a:endParaRPr lang="zh-CN" altLang="en-US" sz="2000" b="1" dirty="0">
              <a:solidFill>
                <a:schemeClr val="accent5">
                  <a:lumMod val="75000"/>
                </a:schemeClr>
              </a:solidFill>
              <a:latin typeface="+mn-ea"/>
            </a:endParaRPr>
          </a:p>
        </p:txBody>
      </p:sp>
      <p:sp>
        <p:nvSpPr>
          <p:cNvPr id="6" name="矩形 5"/>
          <p:cNvSpPr/>
          <p:nvPr/>
        </p:nvSpPr>
        <p:spPr>
          <a:xfrm>
            <a:off x="2423592" y="2487620"/>
            <a:ext cx="4541837" cy="2553335"/>
          </a:xfrm>
          <a:prstGeom prst="rect">
            <a:avLst/>
          </a:prstGeom>
        </p:spPr>
        <p:txBody>
          <a:bodyPr>
            <a:spAutoFit/>
          </a:bodyPr>
          <a:lstStyle/>
          <a:p>
            <a:r>
              <a:rPr sz="2000" dirty="0">
                <a:solidFill>
                  <a:schemeClr val="tx1"/>
                </a:solidFill>
              </a:rPr>
              <a:t>1.掌握质量和质量管理的含义和内容</a:t>
            </a:r>
            <a:endParaRPr sz="2000" dirty="0">
              <a:solidFill>
                <a:schemeClr val="tx1"/>
              </a:solidFill>
            </a:endParaRPr>
          </a:p>
          <a:p>
            <a:r>
              <a:rPr sz="2000" dirty="0">
                <a:solidFill>
                  <a:schemeClr val="tx1"/>
                </a:solidFill>
              </a:rPr>
              <a:t>2.了解质量管理的发展阶段</a:t>
            </a:r>
            <a:endParaRPr sz="2000" dirty="0">
              <a:solidFill>
                <a:schemeClr val="tx1"/>
              </a:solidFill>
            </a:endParaRPr>
          </a:p>
          <a:p>
            <a:r>
              <a:rPr sz="2000" dirty="0">
                <a:solidFill>
                  <a:schemeClr val="tx1"/>
                </a:solidFill>
              </a:rPr>
              <a:t>4.掌握标准的含义和内容</a:t>
            </a:r>
            <a:endParaRPr sz="2000" dirty="0">
              <a:solidFill>
                <a:schemeClr val="tx1"/>
              </a:solidFill>
            </a:endParaRPr>
          </a:p>
          <a:p>
            <a:r>
              <a:rPr sz="2000" dirty="0">
                <a:solidFill>
                  <a:schemeClr val="tx1"/>
                </a:solidFill>
              </a:rPr>
              <a:t>5.掌握我国的质量标准体系</a:t>
            </a:r>
            <a:endParaRPr sz="2000" dirty="0">
              <a:solidFill>
                <a:schemeClr val="tx1"/>
              </a:solidFill>
            </a:endParaRPr>
          </a:p>
          <a:p>
            <a:r>
              <a:rPr sz="2000" dirty="0">
                <a:solidFill>
                  <a:schemeClr val="tx1"/>
                </a:solidFill>
              </a:rPr>
              <a:t>6.了解ISO2000标准体系</a:t>
            </a:r>
            <a:endParaRPr sz="2000" dirty="0">
              <a:solidFill>
                <a:schemeClr val="tx1"/>
              </a:solidFill>
            </a:endParaRPr>
          </a:p>
          <a:p>
            <a:r>
              <a:rPr sz="2000" dirty="0">
                <a:solidFill>
                  <a:schemeClr val="tx1"/>
                </a:solidFill>
              </a:rPr>
              <a:t>7.掌握全面质量保证体系的主要内容</a:t>
            </a:r>
            <a:endParaRPr sz="2000" dirty="0">
              <a:solidFill>
                <a:schemeClr val="tx1"/>
              </a:solidFill>
            </a:endParaRPr>
          </a:p>
          <a:p>
            <a:r>
              <a:rPr sz="2000" dirty="0">
                <a:solidFill>
                  <a:schemeClr val="tx1"/>
                </a:solidFill>
              </a:rPr>
              <a:t>8.了解质量管理的主要方法</a:t>
            </a:r>
            <a:endParaRPr sz="2000" dirty="0">
              <a:solidFill>
                <a:schemeClr val="tx1"/>
              </a:solidFill>
            </a:endParaRPr>
          </a:p>
          <a:p>
            <a:r>
              <a:rPr sz="2000" dirty="0">
                <a:solidFill>
                  <a:schemeClr val="tx1"/>
                </a:solidFill>
              </a:rPr>
              <a:t>9.掌握PDCA循环法的内容与使用方法</a:t>
            </a:r>
            <a:endParaRPr sz="2000" dirty="0">
              <a:solidFill>
                <a:schemeClr val="tx1"/>
              </a:solidFill>
            </a:endParaRPr>
          </a:p>
        </p:txBody>
      </p:sp>
      <p:sp>
        <p:nvSpPr>
          <p:cNvPr id="36" name="KSO_Shape"/>
          <p:cNvSpPr/>
          <p:nvPr/>
        </p:nvSpPr>
        <p:spPr bwMode="auto">
          <a:xfrm>
            <a:off x="5340350" y="1724026"/>
            <a:ext cx="431800" cy="352425"/>
          </a:xfrm>
          <a:custGeom>
            <a:avLst/>
            <a:gdLst>
              <a:gd name="T0" fmla="*/ 606640 w 2238376"/>
              <a:gd name="T1" fmla="*/ 1030848 h 1668463"/>
              <a:gd name="T2" fmla="*/ 650936 w 2238376"/>
              <a:gd name="T3" fmla="*/ 1070037 h 1668463"/>
              <a:gd name="T4" fmla="*/ 686049 w 2238376"/>
              <a:gd name="T5" fmla="*/ 1023010 h 1668463"/>
              <a:gd name="T6" fmla="*/ 630408 w 2238376"/>
              <a:gd name="T7" fmla="*/ 499769 h 1668463"/>
              <a:gd name="T8" fmla="*/ 503192 w 2238376"/>
              <a:gd name="T9" fmla="*/ 570309 h 1668463"/>
              <a:gd name="T10" fmla="*/ 469970 w 2238376"/>
              <a:gd name="T11" fmla="*/ 709497 h 1668463"/>
              <a:gd name="T12" fmla="*/ 521019 w 2238376"/>
              <a:gd name="T13" fmla="*/ 769497 h 1668463"/>
              <a:gd name="T14" fmla="*/ 555321 w 2238376"/>
              <a:gd name="T15" fmla="*/ 723822 h 1668463"/>
              <a:gd name="T16" fmla="*/ 549379 w 2238376"/>
              <a:gd name="T17" fmla="*/ 646525 h 1668463"/>
              <a:gd name="T18" fmla="*/ 603669 w 2238376"/>
              <a:gd name="T19" fmla="*/ 585444 h 1668463"/>
              <a:gd name="T20" fmla="*/ 689290 w 2238376"/>
              <a:gd name="T21" fmla="*/ 583282 h 1668463"/>
              <a:gd name="T22" fmla="*/ 746550 w 2238376"/>
              <a:gd name="T23" fmla="*/ 642201 h 1668463"/>
              <a:gd name="T24" fmla="*/ 740338 w 2238376"/>
              <a:gd name="T25" fmla="*/ 725713 h 1668463"/>
              <a:gd name="T26" fmla="*/ 674435 w 2238376"/>
              <a:gd name="T27" fmla="*/ 777065 h 1668463"/>
              <a:gd name="T28" fmla="*/ 613392 w 2238376"/>
              <a:gd name="T29" fmla="*/ 800849 h 1668463"/>
              <a:gd name="T30" fmla="*/ 628518 w 2238376"/>
              <a:gd name="T31" fmla="*/ 959767 h 1668463"/>
              <a:gd name="T32" fmla="*/ 681727 w 2238376"/>
              <a:gd name="T33" fmla="*/ 940848 h 1668463"/>
              <a:gd name="T34" fmla="*/ 767349 w 2238376"/>
              <a:gd name="T35" fmla="*/ 811660 h 1668463"/>
              <a:gd name="T36" fmla="*/ 829200 w 2238376"/>
              <a:gd name="T37" fmla="*/ 700849 h 1668463"/>
              <a:gd name="T38" fmla="*/ 789226 w 2238376"/>
              <a:gd name="T39" fmla="*/ 563552 h 1668463"/>
              <a:gd name="T40" fmla="*/ 658498 w 2238376"/>
              <a:gd name="T41" fmla="*/ 499228 h 1668463"/>
              <a:gd name="T42" fmla="*/ 1429976 w 2238376"/>
              <a:gd name="T43" fmla="*/ 440510 h 1668463"/>
              <a:gd name="T44" fmla="*/ 1473994 w 2238376"/>
              <a:gd name="T45" fmla="*/ 488615 h 1668463"/>
              <a:gd name="T46" fmla="*/ 1518283 w 2238376"/>
              <a:gd name="T47" fmla="*/ 440510 h 1668463"/>
              <a:gd name="T48" fmla="*/ 652556 w 2238376"/>
              <a:gd name="T49" fmla="*/ 313553 h 1668463"/>
              <a:gd name="T50" fmla="*/ 912120 w 2238376"/>
              <a:gd name="T51" fmla="*/ 354094 h 1668463"/>
              <a:gd name="T52" fmla="*/ 1117395 w 2238376"/>
              <a:gd name="T53" fmla="*/ 455985 h 1668463"/>
              <a:gd name="T54" fmla="*/ 1244071 w 2238376"/>
              <a:gd name="T55" fmla="*/ 603552 h 1668463"/>
              <a:gd name="T56" fmla="*/ 1269190 w 2238376"/>
              <a:gd name="T57" fmla="*/ 770038 h 1668463"/>
              <a:gd name="T58" fmla="*/ 1208959 w 2238376"/>
              <a:gd name="T59" fmla="*/ 906795 h 1668463"/>
              <a:gd name="T60" fmla="*/ 1057434 w 2238376"/>
              <a:gd name="T61" fmla="*/ 1035983 h 1668463"/>
              <a:gd name="T62" fmla="*/ 734937 w 2238376"/>
              <a:gd name="T63" fmla="*/ 1204631 h 1668463"/>
              <a:gd name="T64" fmla="*/ 505353 w 2238376"/>
              <a:gd name="T65" fmla="*/ 1352468 h 1668463"/>
              <a:gd name="T66" fmla="*/ 229583 w 2238376"/>
              <a:gd name="T67" fmla="*/ 1418414 h 1668463"/>
              <a:gd name="T68" fmla="*/ 339783 w 2238376"/>
              <a:gd name="T69" fmla="*/ 1328144 h 1668463"/>
              <a:gd name="T70" fmla="*/ 431887 w 2238376"/>
              <a:gd name="T71" fmla="*/ 1153280 h 1668463"/>
              <a:gd name="T72" fmla="*/ 153956 w 2238376"/>
              <a:gd name="T73" fmla="*/ 995983 h 1668463"/>
              <a:gd name="T74" fmla="*/ 36464 w 2238376"/>
              <a:gd name="T75" fmla="*/ 864903 h 1668463"/>
              <a:gd name="T76" fmla="*/ 0 w 2238376"/>
              <a:gd name="T77" fmla="*/ 726525 h 1668463"/>
              <a:gd name="T78" fmla="*/ 56180 w 2238376"/>
              <a:gd name="T79" fmla="*/ 556525 h 1668463"/>
              <a:gd name="T80" fmla="*/ 208516 w 2238376"/>
              <a:gd name="T81" fmla="*/ 420850 h 1668463"/>
              <a:gd name="T82" fmla="*/ 432156 w 2238376"/>
              <a:gd name="T83" fmla="*/ 335174 h 1668463"/>
              <a:gd name="T84" fmla="*/ 1461032 w 2238376"/>
              <a:gd name="T85" fmla="*/ 136207 h 1668463"/>
              <a:gd name="T86" fmla="*/ 1432947 w 2238376"/>
              <a:gd name="T87" fmla="*/ 348084 h 1668463"/>
              <a:gd name="T88" fmla="*/ 1490198 w 2238376"/>
              <a:gd name="T89" fmla="*/ 374298 h 1668463"/>
              <a:gd name="T90" fmla="*/ 1513153 w 2238376"/>
              <a:gd name="T91" fmla="*/ 159719 h 1668463"/>
              <a:gd name="T92" fmla="*/ 1485877 w 2238376"/>
              <a:gd name="T93" fmla="*/ 1621 h 1668463"/>
              <a:gd name="T94" fmla="*/ 1743778 w 2238376"/>
              <a:gd name="T95" fmla="*/ 74049 h 1668463"/>
              <a:gd name="T96" fmla="*/ 1858820 w 2238376"/>
              <a:gd name="T97" fmla="*/ 171880 h 1668463"/>
              <a:gd name="T98" fmla="*/ 1904730 w 2238376"/>
              <a:gd name="T99" fmla="*/ 295385 h 1668463"/>
              <a:gd name="T100" fmla="*/ 1834516 w 2238376"/>
              <a:gd name="T101" fmla="*/ 463481 h 1668463"/>
              <a:gd name="T102" fmla="*/ 1601460 w 2238376"/>
              <a:gd name="T103" fmla="*/ 587256 h 1668463"/>
              <a:gd name="T104" fmla="*/ 1635486 w 2238376"/>
              <a:gd name="T105" fmla="*/ 722382 h 1668463"/>
              <a:gd name="T106" fmla="*/ 1740808 w 2238376"/>
              <a:gd name="T107" fmla="*/ 811294 h 1668463"/>
              <a:gd name="T108" fmla="*/ 1505320 w 2238376"/>
              <a:gd name="T109" fmla="*/ 749407 h 1668463"/>
              <a:gd name="T110" fmla="*/ 1419444 w 2238376"/>
              <a:gd name="T111" fmla="*/ 586445 h 1668463"/>
              <a:gd name="T112" fmla="*/ 1350850 w 2238376"/>
              <a:gd name="T113" fmla="*/ 445104 h 1668463"/>
              <a:gd name="T114" fmla="*/ 1165593 w 2238376"/>
              <a:gd name="T115" fmla="*/ 293223 h 1668463"/>
              <a:gd name="T116" fmla="*/ 1061623 w 2238376"/>
              <a:gd name="T117" fmla="*/ 123775 h 1668463"/>
              <a:gd name="T118" fmla="*/ 1321144 w 2238376"/>
              <a:gd name="T119" fmla="*/ 9188 h 16684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238376" h="1668463">
                <a:moveTo>
                  <a:pt x="760090" y="1165810"/>
                </a:moveTo>
                <a:lnTo>
                  <a:pt x="755329" y="1166127"/>
                </a:lnTo>
                <a:lnTo>
                  <a:pt x="750569" y="1167081"/>
                </a:lnTo>
                <a:lnTo>
                  <a:pt x="746126" y="1168034"/>
                </a:lnTo>
                <a:lnTo>
                  <a:pt x="742000" y="1169622"/>
                </a:lnTo>
                <a:lnTo>
                  <a:pt x="737874" y="1171529"/>
                </a:lnTo>
                <a:lnTo>
                  <a:pt x="733748" y="1173753"/>
                </a:lnTo>
                <a:lnTo>
                  <a:pt x="730257" y="1176295"/>
                </a:lnTo>
                <a:lnTo>
                  <a:pt x="726766" y="1179472"/>
                </a:lnTo>
                <a:lnTo>
                  <a:pt x="723910" y="1182649"/>
                </a:lnTo>
                <a:lnTo>
                  <a:pt x="721054" y="1186145"/>
                </a:lnTo>
                <a:lnTo>
                  <a:pt x="718832" y="1189957"/>
                </a:lnTo>
                <a:lnTo>
                  <a:pt x="716611" y="1193770"/>
                </a:lnTo>
                <a:lnTo>
                  <a:pt x="715024" y="1198536"/>
                </a:lnTo>
                <a:lnTo>
                  <a:pt x="714072" y="1202667"/>
                </a:lnTo>
                <a:lnTo>
                  <a:pt x="713120" y="1207115"/>
                </a:lnTo>
                <a:lnTo>
                  <a:pt x="712802" y="1211881"/>
                </a:lnTo>
                <a:lnTo>
                  <a:pt x="713120" y="1216647"/>
                </a:lnTo>
                <a:lnTo>
                  <a:pt x="714072" y="1221095"/>
                </a:lnTo>
                <a:lnTo>
                  <a:pt x="715024" y="1225543"/>
                </a:lnTo>
                <a:lnTo>
                  <a:pt x="716611" y="1229674"/>
                </a:lnTo>
                <a:lnTo>
                  <a:pt x="718832" y="1233804"/>
                </a:lnTo>
                <a:lnTo>
                  <a:pt x="721054" y="1237617"/>
                </a:lnTo>
                <a:lnTo>
                  <a:pt x="723910" y="1241112"/>
                </a:lnTo>
                <a:lnTo>
                  <a:pt x="726766" y="1244607"/>
                </a:lnTo>
                <a:lnTo>
                  <a:pt x="730257" y="1247467"/>
                </a:lnTo>
                <a:lnTo>
                  <a:pt x="733748" y="1250327"/>
                </a:lnTo>
                <a:lnTo>
                  <a:pt x="737874" y="1252551"/>
                </a:lnTo>
                <a:lnTo>
                  <a:pt x="742000" y="1254457"/>
                </a:lnTo>
                <a:lnTo>
                  <a:pt x="746126" y="1256046"/>
                </a:lnTo>
                <a:lnTo>
                  <a:pt x="750569" y="1256999"/>
                </a:lnTo>
                <a:lnTo>
                  <a:pt x="755329" y="1257952"/>
                </a:lnTo>
                <a:lnTo>
                  <a:pt x="760090" y="1257952"/>
                </a:lnTo>
                <a:lnTo>
                  <a:pt x="764850" y="1257952"/>
                </a:lnTo>
                <a:lnTo>
                  <a:pt x="769611" y="1256999"/>
                </a:lnTo>
                <a:lnTo>
                  <a:pt x="774054" y="1256046"/>
                </a:lnTo>
                <a:lnTo>
                  <a:pt x="778497" y="1254457"/>
                </a:lnTo>
                <a:lnTo>
                  <a:pt x="782623" y="1252551"/>
                </a:lnTo>
                <a:lnTo>
                  <a:pt x="786431" y="1250327"/>
                </a:lnTo>
                <a:lnTo>
                  <a:pt x="789922" y="1247467"/>
                </a:lnTo>
                <a:lnTo>
                  <a:pt x="793413" y="1244607"/>
                </a:lnTo>
                <a:lnTo>
                  <a:pt x="796269" y="1241112"/>
                </a:lnTo>
                <a:lnTo>
                  <a:pt x="799126" y="1237617"/>
                </a:lnTo>
                <a:lnTo>
                  <a:pt x="801665" y="1233804"/>
                </a:lnTo>
                <a:lnTo>
                  <a:pt x="803569" y="1229674"/>
                </a:lnTo>
                <a:lnTo>
                  <a:pt x="805156" y="1225543"/>
                </a:lnTo>
                <a:lnTo>
                  <a:pt x="806108" y="1221095"/>
                </a:lnTo>
                <a:lnTo>
                  <a:pt x="807060" y="1216647"/>
                </a:lnTo>
                <a:lnTo>
                  <a:pt x="807377" y="1211881"/>
                </a:lnTo>
                <a:lnTo>
                  <a:pt x="807060" y="1207115"/>
                </a:lnTo>
                <a:lnTo>
                  <a:pt x="806108" y="1202667"/>
                </a:lnTo>
                <a:lnTo>
                  <a:pt x="805156" y="1198536"/>
                </a:lnTo>
                <a:lnTo>
                  <a:pt x="803569" y="1193770"/>
                </a:lnTo>
                <a:lnTo>
                  <a:pt x="801665" y="1189957"/>
                </a:lnTo>
                <a:lnTo>
                  <a:pt x="799126" y="1186145"/>
                </a:lnTo>
                <a:lnTo>
                  <a:pt x="796269" y="1182649"/>
                </a:lnTo>
                <a:lnTo>
                  <a:pt x="793413" y="1179472"/>
                </a:lnTo>
                <a:lnTo>
                  <a:pt x="789922" y="1176295"/>
                </a:lnTo>
                <a:lnTo>
                  <a:pt x="786431" y="1173753"/>
                </a:lnTo>
                <a:lnTo>
                  <a:pt x="782623" y="1171529"/>
                </a:lnTo>
                <a:lnTo>
                  <a:pt x="778497" y="1169622"/>
                </a:lnTo>
                <a:lnTo>
                  <a:pt x="774054" y="1168034"/>
                </a:lnTo>
                <a:lnTo>
                  <a:pt x="769611" y="1167081"/>
                </a:lnTo>
                <a:lnTo>
                  <a:pt x="764850" y="1166127"/>
                </a:lnTo>
                <a:lnTo>
                  <a:pt x="760090" y="1165810"/>
                </a:lnTo>
                <a:close/>
                <a:moveTo>
                  <a:pt x="762311" y="586583"/>
                </a:moveTo>
                <a:lnTo>
                  <a:pt x="751521" y="586900"/>
                </a:lnTo>
                <a:lnTo>
                  <a:pt x="740730" y="587536"/>
                </a:lnTo>
                <a:lnTo>
                  <a:pt x="729940" y="588807"/>
                </a:lnTo>
                <a:lnTo>
                  <a:pt x="719150" y="590713"/>
                </a:lnTo>
                <a:lnTo>
                  <a:pt x="708994" y="592937"/>
                </a:lnTo>
                <a:lnTo>
                  <a:pt x="698838" y="596115"/>
                </a:lnTo>
                <a:lnTo>
                  <a:pt x="689000" y="598974"/>
                </a:lnTo>
                <a:lnTo>
                  <a:pt x="679162" y="602787"/>
                </a:lnTo>
                <a:lnTo>
                  <a:pt x="669641" y="606917"/>
                </a:lnTo>
                <a:lnTo>
                  <a:pt x="660754" y="612001"/>
                </a:lnTo>
                <a:lnTo>
                  <a:pt x="651551" y="616767"/>
                </a:lnTo>
                <a:lnTo>
                  <a:pt x="642982" y="622169"/>
                </a:lnTo>
                <a:lnTo>
                  <a:pt x="634731" y="628206"/>
                </a:lnTo>
                <a:lnTo>
                  <a:pt x="626479" y="634243"/>
                </a:lnTo>
                <a:lnTo>
                  <a:pt x="618862" y="640915"/>
                </a:lnTo>
                <a:lnTo>
                  <a:pt x="611245" y="647905"/>
                </a:lnTo>
                <a:lnTo>
                  <a:pt x="603946" y="654895"/>
                </a:lnTo>
                <a:lnTo>
                  <a:pt x="597599" y="662521"/>
                </a:lnTo>
                <a:lnTo>
                  <a:pt x="591251" y="670464"/>
                </a:lnTo>
                <a:lnTo>
                  <a:pt x="585221" y="678725"/>
                </a:lnTo>
                <a:lnTo>
                  <a:pt x="579509" y="687304"/>
                </a:lnTo>
                <a:lnTo>
                  <a:pt x="574431" y="696200"/>
                </a:lnTo>
                <a:lnTo>
                  <a:pt x="569671" y="705097"/>
                </a:lnTo>
                <a:lnTo>
                  <a:pt x="565545" y="714311"/>
                </a:lnTo>
                <a:lnTo>
                  <a:pt x="561737" y="723843"/>
                </a:lnTo>
                <a:lnTo>
                  <a:pt x="558245" y="733693"/>
                </a:lnTo>
                <a:lnTo>
                  <a:pt x="555389" y="743543"/>
                </a:lnTo>
                <a:lnTo>
                  <a:pt x="553168" y="753710"/>
                </a:lnTo>
                <a:lnTo>
                  <a:pt x="551263" y="763878"/>
                </a:lnTo>
                <a:lnTo>
                  <a:pt x="549677" y="774680"/>
                </a:lnTo>
                <a:lnTo>
                  <a:pt x="548725" y="785166"/>
                </a:lnTo>
                <a:lnTo>
                  <a:pt x="548407" y="795651"/>
                </a:lnTo>
                <a:lnTo>
                  <a:pt x="548725" y="805501"/>
                </a:lnTo>
                <a:lnTo>
                  <a:pt x="549677" y="815033"/>
                </a:lnTo>
                <a:lnTo>
                  <a:pt x="550629" y="824565"/>
                </a:lnTo>
                <a:lnTo>
                  <a:pt x="552215" y="834096"/>
                </a:lnTo>
                <a:lnTo>
                  <a:pt x="554120" y="842993"/>
                </a:lnTo>
                <a:lnTo>
                  <a:pt x="556659" y="852207"/>
                </a:lnTo>
                <a:lnTo>
                  <a:pt x="559515" y="860786"/>
                </a:lnTo>
                <a:lnTo>
                  <a:pt x="562371" y="869683"/>
                </a:lnTo>
                <a:lnTo>
                  <a:pt x="563641" y="872542"/>
                </a:lnTo>
                <a:lnTo>
                  <a:pt x="564593" y="875720"/>
                </a:lnTo>
                <a:lnTo>
                  <a:pt x="567449" y="881439"/>
                </a:lnTo>
                <a:lnTo>
                  <a:pt x="567449" y="881756"/>
                </a:lnTo>
                <a:lnTo>
                  <a:pt x="570940" y="886522"/>
                </a:lnTo>
                <a:lnTo>
                  <a:pt x="574431" y="891288"/>
                </a:lnTo>
                <a:lnTo>
                  <a:pt x="579192" y="894783"/>
                </a:lnTo>
                <a:lnTo>
                  <a:pt x="583952" y="898279"/>
                </a:lnTo>
                <a:lnTo>
                  <a:pt x="589347" y="901138"/>
                </a:lnTo>
                <a:lnTo>
                  <a:pt x="595060" y="903362"/>
                </a:lnTo>
                <a:lnTo>
                  <a:pt x="601090" y="904315"/>
                </a:lnTo>
                <a:lnTo>
                  <a:pt x="607437" y="904633"/>
                </a:lnTo>
                <a:lnTo>
                  <a:pt x="612198" y="904633"/>
                </a:lnTo>
                <a:lnTo>
                  <a:pt x="616958" y="903998"/>
                </a:lnTo>
                <a:lnTo>
                  <a:pt x="621084" y="902727"/>
                </a:lnTo>
                <a:lnTo>
                  <a:pt x="625527" y="901456"/>
                </a:lnTo>
                <a:lnTo>
                  <a:pt x="629335" y="899549"/>
                </a:lnTo>
                <a:lnTo>
                  <a:pt x="633144" y="897325"/>
                </a:lnTo>
                <a:lnTo>
                  <a:pt x="636952" y="894466"/>
                </a:lnTo>
                <a:lnTo>
                  <a:pt x="639808" y="891606"/>
                </a:lnTo>
                <a:lnTo>
                  <a:pt x="642982" y="888429"/>
                </a:lnTo>
                <a:lnTo>
                  <a:pt x="645521" y="884934"/>
                </a:lnTo>
                <a:lnTo>
                  <a:pt x="647742" y="881439"/>
                </a:lnTo>
                <a:lnTo>
                  <a:pt x="649647" y="877626"/>
                </a:lnTo>
                <a:lnTo>
                  <a:pt x="651233" y="873495"/>
                </a:lnTo>
                <a:lnTo>
                  <a:pt x="652503" y="868729"/>
                </a:lnTo>
                <a:lnTo>
                  <a:pt x="653138" y="864281"/>
                </a:lnTo>
                <a:lnTo>
                  <a:pt x="653455" y="859833"/>
                </a:lnTo>
                <a:lnTo>
                  <a:pt x="653138" y="855067"/>
                </a:lnTo>
                <a:lnTo>
                  <a:pt x="652503" y="850936"/>
                </a:lnTo>
                <a:lnTo>
                  <a:pt x="651233" y="846488"/>
                </a:lnTo>
                <a:lnTo>
                  <a:pt x="649647" y="842675"/>
                </a:lnTo>
                <a:lnTo>
                  <a:pt x="649647" y="842358"/>
                </a:lnTo>
                <a:lnTo>
                  <a:pt x="647425" y="836638"/>
                </a:lnTo>
                <a:lnTo>
                  <a:pt x="645521" y="831237"/>
                </a:lnTo>
                <a:lnTo>
                  <a:pt x="644251" y="825835"/>
                </a:lnTo>
                <a:lnTo>
                  <a:pt x="642665" y="820116"/>
                </a:lnTo>
                <a:lnTo>
                  <a:pt x="641713" y="814079"/>
                </a:lnTo>
                <a:lnTo>
                  <a:pt x="641078" y="808042"/>
                </a:lnTo>
                <a:lnTo>
                  <a:pt x="640443" y="801688"/>
                </a:lnTo>
                <a:lnTo>
                  <a:pt x="640443" y="795651"/>
                </a:lnTo>
                <a:lnTo>
                  <a:pt x="640443" y="789614"/>
                </a:lnTo>
                <a:lnTo>
                  <a:pt x="641078" y="783577"/>
                </a:lnTo>
                <a:lnTo>
                  <a:pt x="641713" y="777540"/>
                </a:lnTo>
                <a:lnTo>
                  <a:pt x="642665" y="771821"/>
                </a:lnTo>
                <a:lnTo>
                  <a:pt x="644251" y="765784"/>
                </a:lnTo>
                <a:lnTo>
                  <a:pt x="645521" y="760065"/>
                </a:lnTo>
                <a:lnTo>
                  <a:pt x="647742" y="754981"/>
                </a:lnTo>
                <a:lnTo>
                  <a:pt x="649647" y="749262"/>
                </a:lnTo>
                <a:lnTo>
                  <a:pt x="652503" y="743860"/>
                </a:lnTo>
                <a:lnTo>
                  <a:pt x="655042" y="739094"/>
                </a:lnTo>
                <a:lnTo>
                  <a:pt x="658215" y="733693"/>
                </a:lnTo>
                <a:lnTo>
                  <a:pt x="661072" y="729245"/>
                </a:lnTo>
                <a:lnTo>
                  <a:pt x="664563" y="724161"/>
                </a:lnTo>
                <a:lnTo>
                  <a:pt x="668371" y="719713"/>
                </a:lnTo>
                <a:lnTo>
                  <a:pt x="672180" y="715582"/>
                </a:lnTo>
                <a:lnTo>
                  <a:pt x="676305" y="711452"/>
                </a:lnTo>
                <a:lnTo>
                  <a:pt x="680431" y="707321"/>
                </a:lnTo>
                <a:lnTo>
                  <a:pt x="684874" y="703826"/>
                </a:lnTo>
                <a:lnTo>
                  <a:pt x="689317" y="700013"/>
                </a:lnTo>
                <a:lnTo>
                  <a:pt x="694078" y="696518"/>
                </a:lnTo>
                <a:lnTo>
                  <a:pt x="699156" y="693659"/>
                </a:lnTo>
                <a:lnTo>
                  <a:pt x="704233" y="691117"/>
                </a:lnTo>
                <a:lnTo>
                  <a:pt x="709311" y="688257"/>
                </a:lnTo>
                <a:lnTo>
                  <a:pt x="714707" y="685715"/>
                </a:lnTo>
                <a:lnTo>
                  <a:pt x="720419" y="683809"/>
                </a:lnTo>
                <a:lnTo>
                  <a:pt x="726132" y="681902"/>
                </a:lnTo>
                <a:lnTo>
                  <a:pt x="732162" y="679996"/>
                </a:lnTo>
                <a:lnTo>
                  <a:pt x="737874" y="678725"/>
                </a:lnTo>
                <a:lnTo>
                  <a:pt x="743904" y="677772"/>
                </a:lnTo>
                <a:lnTo>
                  <a:pt x="749934" y="677136"/>
                </a:lnTo>
                <a:lnTo>
                  <a:pt x="756281" y="676501"/>
                </a:lnTo>
                <a:lnTo>
                  <a:pt x="762311" y="676183"/>
                </a:lnTo>
                <a:lnTo>
                  <a:pt x="768659" y="676501"/>
                </a:lnTo>
                <a:lnTo>
                  <a:pt x="774689" y="677136"/>
                </a:lnTo>
                <a:lnTo>
                  <a:pt x="781353" y="677772"/>
                </a:lnTo>
                <a:lnTo>
                  <a:pt x="787383" y="678725"/>
                </a:lnTo>
                <a:lnTo>
                  <a:pt x="793096" y="679996"/>
                </a:lnTo>
                <a:lnTo>
                  <a:pt x="799126" y="681902"/>
                </a:lnTo>
                <a:lnTo>
                  <a:pt x="804838" y="683809"/>
                </a:lnTo>
                <a:lnTo>
                  <a:pt x="809916" y="685715"/>
                </a:lnTo>
                <a:lnTo>
                  <a:pt x="815629" y="688257"/>
                </a:lnTo>
                <a:lnTo>
                  <a:pt x="821024" y="691117"/>
                </a:lnTo>
                <a:lnTo>
                  <a:pt x="825784" y="693659"/>
                </a:lnTo>
                <a:lnTo>
                  <a:pt x="830862" y="696518"/>
                </a:lnTo>
                <a:lnTo>
                  <a:pt x="835623" y="700013"/>
                </a:lnTo>
                <a:lnTo>
                  <a:pt x="840066" y="703826"/>
                </a:lnTo>
                <a:lnTo>
                  <a:pt x="844826" y="707321"/>
                </a:lnTo>
                <a:lnTo>
                  <a:pt x="848952" y="711452"/>
                </a:lnTo>
                <a:lnTo>
                  <a:pt x="853078" y="715582"/>
                </a:lnTo>
                <a:lnTo>
                  <a:pt x="856886" y="719713"/>
                </a:lnTo>
                <a:lnTo>
                  <a:pt x="860695" y="724161"/>
                </a:lnTo>
                <a:lnTo>
                  <a:pt x="863868" y="729245"/>
                </a:lnTo>
                <a:lnTo>
                  <a:pt x="867042" y="733693"/>
                </a:lnTo>
                <a:lnTo>
                  <a:pt x="869898" y="739094"/>
                </a:lnTo>
                <a:lnTo>
                  <a:pt x="872754" y="743860"/>
                </a:lnTo>
                <a:lnTo>
                  <a:pt x="874976" y="749262"/>
                </a:lnTo>
                <a:lnTo>
                  <a:pt x="877197" y="754981"/>
                </a:lnTo>
                <a:lnTo>
                  <a:pt x="879102" y="760065"/>
                </a:lnTo>
                <a:lnTo>
                  <a:pt x="881006" y="765784"/>
                </a:lnTo>
                <a:lnTo>
                  <a:pt x="882275" y="771821"/>
                </a:lnTo>
                <a:lnTo>
                  <a:pt x="883227" y="777540"/>
                </a:lnTo>
                <a:lnTo>
                  <a:pt x="884180" y="783577"/>
                </a:lnTo>
                <a:lnTo>
                  <a:pt x="884497" y="789614"/>
                </a:lnTo>
                <a:lnTo>
                  <a:pt x="884814" y="795651"/>
                </a:lnTo>
                <a:lnTo>
                  <a:pt x="884497" y="802323"/>
                </a:lnTo>
                <a:lnTo>
                  <a:pt x="884180" y="808360"/>
                </a:lnTo>
                <a:lnTo>
                  <a:pt x="883227" y="814397"/>
                </a:lnTo>
                <a:lnTo>
                  <a:pt x="882275" y="820116"/>
                </a:lnTo>
                <a:lnTo>
                  <a:pt x="881006" y="826153"/>
                </a:lnTo>
                <a:lnTo>
                  <a:pt x="879102" y="831872"/>
                </a:lnTo>
                <a:lnTo>
                  <a:pt x="877197" y="837274"/>
                </a:lnTo>
                <a:lnTo>
                  <a:pt x="874976" y="842675"/>
                </a:lnTo>
                <a:lnTo>
                  <a:pt x="872754" y="848077"/>
                </a:lnTo>
                <a:lnTo>
                  <a:pt x="869898" y="853160"/>
                </a:lnTo>
                <a:lnTo>
                  <a:pt x="867042" y="858562"/>
                </a:lnTo>
                <a:lnTo>
                  <a:pt x="863551" y="863646"/>
                </a:lnTo>
                <a:lnTo>
                  <a:pt x="860377" y="868094"/>
                </a:lnTo>
                <a:lnTo>
                  <a:pt x="856886" y="872542"/>
                </a:lnTo>
                <a:lnTo>
                  <a:pt x="852760" y="876990"/>
                </a:lnTo>
                <a:lnTo>
                  <a:pt x="848952" y="881439"/>
                </a:lnTo>
                <a:lnTo>
                  <a:pt x="844509" y="885569"/>
                </a:lnTo>
                <a:lnTo>
                  <a:pt x="840066" y="889382"/>
                </a:lnTo>
                <a:lnTo>
                  <a:pt x="835305" y="892877"/>
                </a:lnTo>
                <a:lnTo>
                  <a:pt x="830862" y="896372"/>
                </a:lnTo>
                <a:lnTo>
                  <a:pt x="825784" y="899549"/>
                </a:lnTo>
                <a:lnTo>
                  <a:pt x="820707" y="902409"/>
                </a:lnTo>
                <a:lnTo>
                  <a:pt x="815311" y="905269"/>
                </a:lnTo>
                <a:lnTo>
                  <a:pt x="809916" y="907811"/>
                </a:lnTo>
                <a:lnTo>
                  <a:pt x="804203" y="910035"/>
                </a:lnTo>
                <a:lnTo>
                  <a:pt x="798491" y="911941"/>
                </a:lnTo>
                <a:lnTo>
                  <a:pt x="792461" y="913530"/>
                </a:lnTo>
                <a:lnTo>
                  <a:pt x="787066" y="915118"/>
                </a:lnTo>
                <a:lnTo>
                  <a:pt x="780719" y="916072"/>
                </a:lnTo>
                <a:lnTo>
                  <a:pt x="774689" y="917025"/>
                </a:lnTo>
                <a:lnTo>
                  <a:pt x="768341" y="917343"/>
                </a:lnTo>
                <a:lnTo>
                  <a:pt x="762311" y="917660"/>
                </a:lnTo>
                <a:lnTo>
                  <a:pt x="759772" y="917343"/>
                </a:lnTo>
                <a:lnTo>
                  <a:pt x="755329" y="917660"/>
                </a:lnTo>
                <a:lnTo>
                  <a:pt x="750886" y="918296"/>
                </a:lnTo>
                <a:lnTo>
                  <a:pt x="746443" y="919567"/>
                </a:lnTo>
                <a:lnTo>
                  <a:pt x="742317" y="921155"/>
                </a:lnTo>
                <a:lnTo>
                  <a:pt x="738509" y="923062"/>
                </a:lnTo>
                <a:lnTo>
                  <a:pt x="734701" y="925286"/>
                </a:lnTo>
                <a:lnTo>
                  <a:pt x="731527" y="927828"/>
                </a:lnTo>
                <a:lnTo>
                  <a:pt x="728353" y="931005"/>
                </a:lnTo>
                <a:lnTo>
                  <a:pt x="725180" y="933865"/>
                </a:lnTo>
                <a:lnTo>
                  <a:pt x="722641" y="937677"/>
                </a:lnTo>
                <a:lnTo>
                  <a:pt x="720736" y="941490"/>
                </a:lnTo>
                <a:lnTo>
                  <a:pt x="718832" y="945303"/>
                </a:lnTo>
                <a:lnTo>
                  <a:pt x="717245" y="949434"/>
                </a:lnTo>
                <a:lnTo>
                  <a:pt x="716293" y="953882"/>
                </a:lnTo>
                <a:lnTo>
                  <a:pt x="715659" y="958648"/>
                </a:lnTo>
                <a:lnTo>
                  <a:pt x="715024" y="963096"/>
                </a:lnTo>
                <a:lnTo>
                  <a:pt x="715024" y="1088283"/>
                </a:lnTo>
                <a:lnTo>
                  <a:pt x="715659" y="1092731"/>
                </a:lnTo>
                <a:lnTo>
                  <a:pt x="716293" y="1097497"/>
                </a:lnTo>
                <a:lnTo>
                  <a:pt x="717245" y="1101945"/>
                </a:lnTo>
                <a:lnTo>
                  <a:pt x="718832" y="1106076"/>
                </a:lnTo>
                <a:lnTo>
                  <a:pt x="720736" y="1109889"/>
                </a:lnTo>
                <a:lnTo>
                  <a:pt x="722641" y="1113701"/>
                </a:lnTo>
                <a:lnTo>
                  <a:pt x="725180" y="1117514"/>
                </a:lnTo>
                <a:lnTo>
                  <a:pt x="728353" y="1120374"/>
                </a:lnTo>
                <a:lnTo>
                  <a:pt x="731527" y="1123551"/>
                </a:lnTo>
                <a:lnTo>
                  <a:pt x="734701" y="1126093"/>
                </a:lnTo>
                <a:lnTo>
                  <a:pt x="738509" y="1128317"/>
                </a:lnTo>
                <a:lnTo>
                  <a:pt x="742317" y="1130224"/>
                </a:lnTo>
                <a:lnTo>
                  <a:pt x="746443" y="1131812"/>
                </a:lnTo>
                <a:lnTo>
                  <a:pt x="750886" y="1133083"/>
                </a:lnTo>
                <a:lnTo>
                  <a:pt x="755329" y="1133719"/>
                </a:lnTo>
                <a:lnTo>
                  <a:pt x="759772" y="1134036"/>
                </a:lnTo>
                <a:lnTo>
                  <a:pt x="764215" y="1133719"/>
                </a:lnTo>
                <a:lnTo>
                  <a:pt x="768659" y="1133083"/>
                </a:lnTo>
                <a:lnTo>
                  <a:pt x="773419" y="1131812"/>
                </a:lnTo>
                <a:lnTo>
                  <a:pt x="777227" y="1130224"/>
                </a:lnTo>
                <a:lnTo>
                  <a:pt x="781353" y="1128317"/>
                </a:lnTo>
                <a:lnTo>
                  <a:pt x="784527" y="1126093"/>
                </a:lnTo>
                <a:lnTo>
                  <a:pt x="788335" y="1123551"/>
                </a:lnTo>
                <a:lnTo>
                  <a:pt x="791509" y="1120374"/>
                </a:lnTo>
                <a:lnTo>
                  <a:pt x="794365" y="1117514"/>
                </a:lnTo>
                <a:lnTo>
                  <a:pt x="796904" y="1113701"/>
                </a:lnTo>
                <a:lnTo>
                  <a:pt x="799126" y="1109889"/>
                </a:lnTo>
                <a:lnTo>
                  <a:pt x="801030" y="1106076"/>
                </a:lnTo>
                <a:lnTo>
                  <a:pt x="802299" y="1101945"/>
                </a:lnTo>
                <a:lnTo>
                  <a:pt x="803569" y="1097497"/>
                </a:lnTo>
                <a:lnTo>
                  <a:pt x="804203" y="1092731"/>
                </a:lnTo>
                <a:lnTo>
                  <a:pt x="804838" y="1088283"/>
                </a:lnTo>
                <a:lnTo>
                  <a:pt x="804838" y="1000906"/>
                </a:lnTo>
                <a:lnTo>
                  <a:pt x="813725" y="999000"/>
                </a:lnTo>
                <a:lnTo>
                  <a:pt x="822293" y="996458"/>
                </a:lnTo>
                <a:lnTo>
                  <a:pt x="831497" y="993598"/>
                </a:lnTo>
                <a:lnTo>
                  <a:pt x="840066" y="990739"/>
                </a:lnTo>
                <a:lnTo>
                  <a:pt x="848635" y="987244"/>
                </a:lnTo>
                <a:lnTo>
                  <a:pt x="856886" y="983431"/>
                </a:lnTo>
                <a:lnTo>
                  <a:pt x="864820" y="979300"/>
                </a:lnTo>
                <a:lnTo>
                  <a:pt x="872754" y="975170"/>
                </a:lnTo>
                <a:lnTo>
                  <a:pt x="880371" y="970086"/>
                </a:lnTo>
                <a:lnTo>
                  <a:pt x="887671" y="965320"/>
                </a:lnTo>
                <a:lnTo>
                  <a:pt x="894970" y="959919"/>
                </a:lnTo>
                <a:lnTo>
                  <a:pt x="901635" y="954200"/>
                </a:lnTo>
                <a:lnTo>
                  <a:pt x="908617" y="948163"/>
                </a:lnTo>
                <a:lnTo>
                  <a:pt x="914964" y="942126"/>
                </a:lnTo>
                <a:lnTo>
                  <a:pt x="921311" y="935771"/>
                </a:lnTo>
                <a:lnTo>
                  <a:pt x="927024" y="929416"/>
                </a:lnTo>
                <a:lnTo>
                  <a:pt x="932736" y="922109"/>
                </a:lnTo>
                <a:lnTo>
                  <a:pt x="938132" y="915436"/>
                </a:lnTo>
                <a:lnTo>
                  <a:pt x="942892" y="907811"/>
                </a:lnTo>
                <a:lnTo>
                  <a:pt x="947970" y="900185"/>
                </a:lnTo>
                <a:lnTo>
                  <a:pt x="952096" y="892559"/>
                </a:lnTo>
                <a:lnTo>
                  <a:pt x="956221" y="884616"/>
                </a:lnTo>
                <a:lnTo>
                  <a:pt x="960030" y="876355"/>
                </a:lnTo>
                <a:lnTo>
                  <a:pt x="963521" y="868094"/>
                </a:lnTo>
                <a:lnTo>
                  <a:pt x="966377" y="859515"/>
                </a:lnTo>
                <a:lnTo>
                  <a:pt x="968916" y="850619"/>
                </a:lnTo>
                <a:lnTo>
                  <a:pt x="971455" y="842040"/>
                </a:lnTo>
                <a:lnTo>
                  <a:pt x="973359" y="832826"/>
                </a:lnTo>
                <a:lnTo>
                  <a:pt x="974311" y="823929"/>
                </a:lnTo>
                <a:lnTo>
                  <a:pt x="975581" y="814715"/>
                </a:lnTo>
                <a:lnTo>
                  <a:pt x="976215" y="805183"/>
                </a:lnTo>
                <a:lnTo>
                  <a:pt x="976215" y="795651"/>
                </a:lnTo>
                <a:lnTo>
                  <a:pt x="976215" y="785166"/>
                </a:lnTo>
                <a:lnTo>
                  <a:pt x="975581" y="774680"/>
                </a:lnTo>
                <a:lnTo>
                  <a:pt x="973994" y="763878"/>
                </a:lnTo>
                <a:lnTo>
                  <a:pt x="972090" y="753710"/>
                </a:lnTo>
                <a:lnTo>
                  <a:pt x="969868" y="743543"/>
                </a:lnTo>
                <a:lnTo>
                  <a:pt x="966695" y="733693"/>
                </a:lnTo>
                <a:lnTo>
                  <a:pt x="963521" y="723843"/>
                </a:lnTo>
                <a:lnTo>
                  <a:pt x="959713" y="714311"/>
                </a:lnTo>
                <a:lnTo>
                  <a:pt x="955587" y="705097"/>
                </a:lnTo>
                <a:lnTo>
                  <a:pt x="950509" y="696200"/>
                </a:lnTo>
                <a:lnTo>
                  <a:pt x="945114" y="687304"/>
                </a:lnTo>
                <a:lnTo>
                  <a:pt x="940036" y="678725"/>
                </a:lnTo>
                <a:lnTo>
                  <a:pt x="934006" y="670464"/>
                </a:lnTo>
                <a:lnTo>
                  <a:pt x="927341" y="662521"/>
                </a:lnTo>
                <a:lnTo>
                  <a:pt x="920677" y="654895"/>
                </a:lnTo>
                <a:lnTo>
                  <a:pt x="914012" y="647905"/>
                </a:lnTo>
                <a:lnTo>
                  <a:pt x="906395" y="640915"/>
                </a:lnTo>
                <a:lnTo>
                  <a:pt x="898461" y="634243"/>
                </a:lnTo>
                <a:lnTo>
                  <a:pt x="890527" y="628206"/>
                </a:lnTo>
                <a:lnTo>
                  <a:pt x="882275" y="622169"/>
                </a:lnTo>
                <a:lnTo>
                  <a:pt x="873389" y="616767"/>
                </a:lnTo>
                <a:lnTo>
                  <a:pt x="864503" y="612001"/>
                </a:lnTo>
                <a:lnTo>
                  <a:pt x="855299" y="606917"/>
                </a:lnTo>
                <a:lnTo>
                  <a:pt x="845778" y="602787"/>
                </a:lnTo>
                <a:lnTo>
                  <a:pt x="835940" y="598974"/>
                </a:lnTo>
                <a:lnTo>
                  <a:pt x="826102" y="596115"/>
                </a:lnTo>
                <a:lnTo>
                  <a:pt x="815946" y="592937"/>
                </a:lnTo>
                <a:lnTo>
                  <a:pt x="805473" y="590713"/>
                </a:lnTo>
                <a:lnTo>
                  <a:pt x="795317" y="588807"/>
                </a:lnTo>
                <a:lnTo>
                  <a:pt x="784209" y="587536"/>
                </a:lnTo>
                <a:lnTo>
                  <a:pt x="773736" y="586900"/>
                </a:lnTo>
                <a:lnTo>
                  <a:pt x="762311" y="586583"/>
                </a:lnTo>
                <a:close/>
                <a:moveTo>
                  <a:pt x="1731944" y="472120"/>
                </a:moveTo>
                <a:lnTo>
                  <a:pt x="1726550" y="472437"/>
                </a:lnTo>
                <a:lnTo>
                  <a:pt x="1721155" y="473390"/>
                </a:lnTo>
                <a:lnTo>
                  <a:pt x="1716396" y="474344"/>
                </a:lnTo>
                <a:lnTo>
                  <a:pt x="1711953" y="475932"/>
                </a:lnTo>
                <a:lnTo>
                  <a:pt x="1706876" y="478156"/>
                </a:lnTo>
                <a:lnTo>
                  <a:pt x="1702751" y="480698"/>
                </a:lnTo>
                <a:lnTo>
                  <a:pt x="1698626" y="483875"/>
                </a:lnTo>
                <a:lnTo>
                  <a:pt x="1695136" y="486734"/>
                </a:lnTo>
                <a:lnTo>
                  <a:pt x="1691645" y="490547"/>
                </a:lnTo>
                <a:lnTo>
                  <a:pt x="1688789" y="494995"/>
                </a:lnTo>
                <a:lnTo>
                  <a:pt x="1686251" y="499125"/>
                </a:lnTo>
                <a:lnTo>
                  <a:pt x="1683713" y="503255"/>
                </a:lnTo>
                <a:lnTo>
                  <a:pt x="1681809" y="508021"/>
                </a:lnTo>
                <a:lnTo>
                  <a:pt x="1680857" y="513104"/>
                </a:lnTo>
                <a:lnTo>
                  <a:pt x="1680222" y="517870"/>
                </a:lnTo>
                <a:lnTo>
                  <a:pt x="1679587" y="523271"/>
                </a:lnTo>
                <a:lnTo>
                  <a:pt x="1680222" y="528355"/>
                </a:lnTo>
                <a:lnTo>
                  <a:pt x="1680857" y="533438"/>
                </a:lnTo>
                <a:lnTo>
                  <a:pt x="1681809" y="538204"/>
                </a:lnTo>
                <a:lnTo>
                  <a:pt x="1683713" y="543287"/>
                </a:lnTo>
                <a:lnTo>
                  <a:pt x="1686251" y="547735"/>
                </a:lnTo>
                <a:lnTo>
                  <a:pt x="1688789" y="551865"/>
                </a:lnTo>
                <a:lnTo>
                  <a:pt x="1691645" y="555678"/>
                </a:lnTo>
                <a:lnTo>
                  <a:pt x="1695136" y="559490"/>
                </a:lnTo>
                <a:lnTo>
                  <a:pt x="1698626" y="562667"/>
                </a:lnTo>
                <a:lnTo>
                  <a:pt x="1702751" y="565527"/>
                </a:lnTo>
                <a:lnTo>
                  <a:pt x="1706876" y="568386"/>
                </a:lnTo>
                <a:lnTo>
                  <a:pt x="1711953" y="570610"/>
                </a:lnTo>
                <a:lnTo>
                  <a:pt x="1716396" y="571881"/>
                </a:lnTo>
                <a:lnTo>
                  <a:pt x="1721155" y="573470"/>
                </a:lnTo>
                <a:lnTo>
                  <a:pt x="1726550" y="574423"/>
                </a:lnTo>
                <a:lnTo>
                  <a:pt x="1731944" y="574423"/>
                </a:lnTo>
                <a:lnTo>
                  <a:pt x="1737338" y="574423"/>
                </a:lnTo>
                <a:lnTo>
                  <a:pt x="1742415" y="573470"/>
                </a:lnTo>
                <a:lnTo>
                  <a:pt x="1747810" y="571881"/>
                </a:lnTo>
                <a:lnTo>
                  <a:pt x="1752252" y="570610"/>
                </a:lnTo>
                <a:lnTo>
                  <a:pt x="1756695" y="568386"/>
                </a:lnTo>
                <a:lnTo>
                  <a:pt x="1761137" y="565527"/>
                </a:lnTo>
                <a:lnTo>
                  <a:pt x="1765579" y="562667"/>
                </a:lnTo>
                <a:lnTo>
                  <a:pt x="1768752" y="559490"/>
                </a:lnTo>
                <a:lnTo>
                  <a:pt x="1772243" y="555678"/>
                </a:lnTo>
                <a:lnTo>
                  <a:pt x="1775416" y="551865"/>
                </a:lnTo>
                <a:lnTo>
                  <a:pt x="1777955" y="547735"/>
                </a:lnTo>
                <a:lnTo>
                  <a:pt x="1780176" y="543287"/>
                </a:lnTo>
                <a:lnTo>
                  <a:pt x="1782080" y="538204"/>
                </a:lnTo>
                <a:lnTo>
                  <a:pt x="1783349" y="533438"/>
                </a:lnTo>
                <a:lnTo>
                  <a:pt x="1783983" y="528355"/>
                </a:lnTo>
                <a:lnTo>
                  <a:pt x="1784301" y="523271"/>
                </a:lnTo>
                <a:lnTo>
                  <a:pt x="1783983" y="517870"/>
                </a:lnTo>
                <a:lnTo>
                  <a:pt x="1783349" y="513104"/>
                </a:lnTo>
                <a:lnTo>
                  <a:pt x="1782080" y="508021"/>
                </a:lnTo>
                <a:lnTo>
                  <a:pt x="1780176" y="503255"/>
                </a:lnTo>
                <a:lnTo>
                  <a:pt x="1777955" y="499125"/>
                </a:lnTo>
                <a:lnTo>
                  <a:pt x="1775416" y="494995"/>
                </a:lnTo>
                <a:lnTo>
                  <a:pt x="1772243" y="490547"/>
                </a:lnTo>
                <a:lnTo>
                  <a:pt x="1768752" y="486734"/>
                </a:lnTo>
                <a:lnTo>
                  <a:pt x="1765579" y="483875"/>
                </a:lnTo>
                <a:lnTo>
                  <a:pt x="1761137" y="480698"/>
                </a:lnTo>
                <a:lnTo>
                  <a:pt x="1756695" y="478156"/>
                </a:lnTo>
                <a:lnTo>
                  <a:pt x="1752252" y="475932"/>
                </a:lnTo>
                <a:lnTo>
                  <a:pt x="1747810" y="474344"/>
                </a:lnTo>
                <a:lnTo>
                  <a:pt x="1742415" y="473390"/>
                </a:lnTo>
                <a:lnTo>
                  <a:pt x="1737338" y="472437"/>
                </a:lnTo>
                <a:lnTo>
                  <a:pt x="1731944" y="472120"/>
                </a:lnTo>
                <a:close/>
                <a:moveTo>
                  <a:pt x="747713" y="368300"/>
                </a:moveTo>
                <a:lnTo>
                  <a:pt x="766754" y="368618"/>
                </a:lnTo>
                <a:lnTo>
                  <a:pt x="786114" y="368936"/>
                </a:lnTo>
                <a:lnTo>
                  <a:pt x="805156" y="369889"/>
                </a:lnTo>
                <a:lnTo>
                  <a:pt x="823880" y="370842"/>
                </a:lnTo>
                <a:lnTo>
                  <a:pt x="842922" y="372431"/>
                </a:lnTo>
                <a:lnTo>
                  <a:pt x="861329" y="374019"/>
                </a:lnTo>
                <a:lnTo>
                  <a:pt x="879736" y="375926"/>
                </a:lnTo>
                <a:lnTo>
                  <a:pt x="898461" y="378150"/>
                </a:lnTo>
                <a:lnTo>
                  <a:pt x="916551" y="380692"/>
                </a:lnTo>
                <a:lnTo>
                  <a:pt x="934641" y="383869"/>
                </a:lnTo>
                <a:lnTo>
                  <a:pt x="952413" y="386729"/>
                </a:lnTo>
                <a:lnTo>
                  <a:pt x="969868" y="390224"/>
                </a:lnTo>
                <a:lnTo>
                  <a:pt x="987641" y="394036"/>
                </a:lnTo>
                <a:lnTo>
                  <a:pt x="1004461" y="397849"/>
                </a:lnTo>
                <a:lnTo>
                  <a:pt x="1021916" y="401980"/>
                </a:lnTo>
                <a:lnTo>
                  <a:pt x="1038419" y="406428"/>
                </a:lnTo>
                <a:lnTo>
                  <a:pt x="1055239" y="411512"/>
                </a:lnTo>
                <a:lnTo>
                  <a:pt x="1071742" y="416278"/>
                </a:lnTo>
                <a:lnTo>
                  <a:pt x="1087928" y="421679"/>
                </a:lnTo>
                <a:lnTo>
                  <a:pt x="1103796" y="426763"/>
                </a:lnTo>
                <a:lnTo>
                  <a:pt x="1119665" y="432482"/>
                </a:lnTo>
                <a:lnTo>
                  <a:pt x="1135215" y="438519"/>
                </a:lnTo>
                <a:lnTo>
                  <a:pt x="1150766" y="444556"/>
                </a:lnTo>
                <a:lnTo>
                  <a:pt x="1165683" y="451228"/>
                </a:lnTo>
                <a:lnTo>
                  <a:pt x="1180281" y="457901"/>
                </a:lnTo>
                <a:lnTo>
                  <a:pt x="1194880" y="464573"/>
                </a:lnTo>
                <a:lnTo>
                  <a:pt x="1209479" y="471881"/>
                </a:lnTo>
                <a:lnTo>
                  <a:pt x="1223443" y="479189"/>
                </a:lnTo>
                <a:lnTo>
                  <a:pt x="1237090" y="486497"/>
                </a:lnTo>
                <a:lnTo>
                  <a:pt x="1250102" y="494758"/>
                </a:lnTo>
                <a:lnTo>
                  <a:pt x="1263431" y="502701"/>
                </a:lnTo>
                <a:lnTo>
                  <a:pt x="1276126" y="510644"/>
                </a:lnTo>
                <a:lnTo>
                  <a:pt x="1288820" y="518905"/>
                </a:lnTo>
                <a:lnTo>
                  <a:pt x="1301197" y="527484"/>
                </a:lnTo>
                <a:lnTo>
                  <a:pt x="1312940" y="536063"/>
                </a:lnTo>
                <a:lnTo>
                  <a:pt x="1324683" y="544960"/>
                </a:lnTo>
                <a:lnTo>
                  <a:pt x="1335790" y="553856"/>
                </a:lnTo>
                <a:lnTo>
                  <a:pt x="1346898" y="563388"/>
                </a:lnTo>
                <a:lnTo>
                  <a:pt x="1357371" y="572920"/>
                </a:lnTo>
                <a:lnTo>
                  <a:pt x="1367527" y="582452"/>
                </a:lnTo>
                <a:lnTo>
                  <a:pt x="1377365" y="592302"/>
                </a:lnTo>
                <a:lnTo>
                  <a:pt x="1386886" y="602151"/>
                </a:lnTo>
                <a:lnTo>
                  <a:pt x="1396090" y="612319"/>
                </a:lnTo>
                <a:lnTo>
                  <a:pt x="1404976" y="622486"/>
                </a:lnTo>
                <a:lnTo>
                  <a:pt x="1413545" y="632972"/>
                </a:lnTo>
                <a:lnTo>
                  <a:pt x="1421796" y="643457"/>
                </a:lnTo>
                <a:lnTo>
                  <a:pt x="1429413" y="654260"/>
                </a:lnTo>
                <a:lnTo>
                  <a:pt x="1436395" y="664745"/>
                </a:lnTo>
                <a:lnTo>
                  <a:pt x="1443377" y="675866"/>
                </a:lnTo>
                <a:lnTo>
                  <a:pt x="1450042" y="687304"/>
                </a:lnTo>
                <a:lnTo>
                  <a:pt x="1456072" y="698107"/>
                </a:lnTo>
                <a:lnTo>
                  <a:pt x="1461784" y="709545"/>
                </a:lnTo>
                <a:lnTo>
                  <a:pt x="1467179" y="721301"/>
                </a:lnTo>
                <a:lnTo>
                  <a:pt x="1471623" y="732740"/>
                </a:lnTo>
                <a:lnTo>
                  <a:pt x="1476066" y="744178"/>
                </a:lnTo>
                <a:lnTo>
                  <a:pt x="1479874" y="755934"/>
                </a:lnTo>
                <a:lnTo>
                  <a:pt x="1483683" y="768326"/>
                </a:lnTo>
                <a:lnTo>
                  <a:pt x="1486856" y="779764"/>
                </a:lnTo>
                <a:lnTo>
                  <a:pt x="1489395" y="792156"/>
                </a:lnTo>
                <a:lnTo>
                  <a:pt x="1491299" y="804547"/>
                </a:lnTo>
                <a:lnTo>
                  <a:pt x="1493203" y="816621"/>
                </a:lnTo>
                <a:lnTo>
                  <a:pt x="1494155" y="829013"/>
                </a:lnTo>
                <a:lnTo>
                  <a:pt x="1495108" y="841722"/>
                </a:lnTo>
                <a:lnTo>
                  <a:pt x="1495425" y="854114"/>
                </a:lnTo>
                <a:lnTo>
                  <a:pt x="1495108" y="864281"/>
                </a:lnTo>
                <a:lnTo>
                  <a:pt x="1494790" y="874449"/>
                </a:lnTo>
                <a:lnTo>
                  <a:pt x="1493838" y="884616"/>
                </a:lnTo>
                <a:lnTo>
                  <a:pt x="1492886" y="894783"/>
                </a:lnTo>
                <a:lnTo>
                  <a:pt x="1491299" y="905269"/>
                </a:lnTo>
                <a:lnTo>
                  <a:pt x="1489395" y="915436"/>
                </a:lnTo>
                <a:lnTo>
                  <a:pt x="1487491" y="925286"/>
                </a:lnTo>
                <a:lnTo>
                  <a:pt x="1484952" y="935136"/>
                </a:lnTo>
                <a:lnTo>
                  <a:pt x="1482096" y="944985"/>
                </a:lnTo>
                <a:lnTo>
                  <a:pt x="1479239" y="954835"/>
                </a:lnTo>
                <a:lnTo>
                  <a:pt x="1475748" y="964685"/>
                </a:lnTo>
                <a:lnTo>
                  <a:pt x="1472257" y="973899"/>
                </a:lnTo>
                <a:lnTo>
                  <a:pt x="1468132" y="983431"/>
                </a:lnTo>
                <a:lnTo>
                  <a:pt x="1464006" y="992963"/>
                </a:lnTo>
                <a:lnTo>
                  <a:pt x="1459563" y="1002495"/>
                </a:lnTo>
                <a:lnTo>
                  <a:pt x="1455120" y="1011709"/>
                </a:lnTo>
                <a:lnTo>
                  <a:pt x="1450042" y="1020923"/>
                </a:lnTo>
                <a:lnTo>
                  <a:pt x="1444329" y="1030138"/>
                </a:lnTo>
                <a:lnTo>
                  <a:pt x="1438934" y="1039034"/>
                </a:lnTo>
                <a:lnTo>
                  <a:pt x="1432904" y="1048248"/>
                </a:lnTo>
                <a:lnTo>
                  <a:pt x="1426874" y="1056827"/>
                </a:lnTo>
                <a:lnTo>
                  <a:pt x="1420527" y="1066042"/>
                </a:lnTo>
                <a:lnTo>
                  <a:pt x="1413862" y="1074620"/>
                </a:lnTo>
                <a:lnTo>
                  <a:pt x="1406880" y="1082881"/>
                </a:lnTo>
                <a:lnTo>
                  <a:pt x="1399898" y="1091778"/>
                </a:lnTo>
                <a:lnTo>
                  <a:pt x="1392599" y="1100039"/>
                </a:lnTo>
                <a:lnTo>
                  <a:pt x="1384665" y="1108300"/>
                </a:lnTo>
                <a:lnTo>
                  <a:pt x="1376730" y="1116243"/>
                </a:lnTo>
                <a:lnTo>
                  <a:pt x="1368796" y="1124187"/>
                </a:lnTo>
                <a:lnTo>
                  <a:pt x="1360545" y="1132130"/>
                </a:lnTo>
                <a:lnTo>
                  <a:pt x="1351659" y="1140073"/>
                </a:lnTo>
                <a:lnTo>
                  <a:pt x="1342772" y="1147699"/>
                </a:lnTo>
                <a:lnTo>
                  <a:pt x="1333569" y="1155642"/>
                </a:lnTo>
                <a:lnTo>
                  <a:pt x="1324683" y="1162950"/>
                </a:lnTo>
                <a:lnTo>
                  <a:pt x="1315161" y="1170258"/>
                </a:lnTo>
                <a:lnTo>
                  <a:pt x="1305323" y="1177566"/>
                </a:lnTo>
                <a:lnTo>
                  <a:pt x="1285329" y="1191546"/>
                </a:lnTo>
                <a:lnTo>
                  <a:pt x="1264066" y="1205209"/>
                </a:lnTo>
                <a:lnTo>
                  <a:pt x="1242485" y="1217918"/>
                </a:lnTo>
                <a:lnTo>
                  <a:pt x="1219952" y="1230627"/>
                </a:lnTo>
                <a:lnTo>
                  <a:pt x="1196467" y="1242383"/>
                </a:lnTo>
                <a:lnTo>
                  <a:pt x="1172665" y="1253504"/>
                </a:lnTo>
                <a:lnTo>
                  <a:pt x="1148227" y="1264307"/>
                </a:lnTo>
                <a:lnTo>
                  <a:pt x="1122521" y="1274474"/>
                </a:lnTo>
                <a:lnTo>
                  <a:pt x="1096497" y="1283371"/>
                </a:lnTo>
                <a:lnTo>
                  <a:pt x="1069838" y="1292267"/>
                </a:lnTo>
                <a:lnTo>
                  <a:pt x="1042862" y="1300528"/>
                </a:lnTo>
                <a:lnTo>
                  <a:pt x="1014617" y="1307836"/>
                </a:lnTo>
                <a:lnTo>
                  <a:pt x="986371" y="1314509"/>
                </a:lnTo>
                <a:lnTo>
                  <a:pt x="957808" y="1320228"/>
                </a:lnTo>
                <a:lnTo>
                  <a:pt x="942257" y="1337703"/>
                </a:lnTo>
                <a:lnTo>
                  <a:pt x="926707" y="1354543"/>
                </a:lnTo>
                <a:lnTo>
                  <a:pt x="910838" y="1371065"/>
                </a:lnTo>
                <a:lnTo>
                  <a:pt x="895287" y="1386316"/>
                </a:lnTo>
                <a:lnTo>
                  <a:pt x="879419" y="1401567"/>
                </a:lnTo>
                <a:lnTo>
                  <a:pt x="863551" y="1416183"/>
                </a:lnTo>
                <a:lnTo>
                  <a:pt x="847683" y="1430481"/>
                </a:lnTo>
                <a:lnTo>
                  <a:pt x="831497" y="1443826"/>
                </a:lnTo>
                <a:lnTo>
                  <a:pt x="815629" y="1456853"/>
                </a:lnTo>
                <a:lnTo>
                  <a:pt x="799443" y="1469245"/>
                </a:lnTo>
                <a:lnTo>
                  <a:pt x="783575" y="1481319"/>
                </a:lnTo>
                <a:lnTo>
                  <a:pt x="767389" y="1492757"/>
                </a:lnTo>
                <a:lnTo>
                  <a:pt x="751521" y="1503878"/>
                </a:lnTo>
                <a:lnTo>
                  <a:pt x="735018" y="1514363"/>
                </a:lnTo>
                <a:lnTo>
                  <a:pt x="719150" y="1524530"/>
                </a:lnTo>
                <a:lnTo>
                  <a:pt x="703281" y="1534380"/>
                </a:lnTo>
                <a:lnTo>
                  <a:pt x="687413" y="1543594"/>
                </a:lnTo>
                <a:lnTo>
                  <a:pt x="671545" y="1552173"/>
                </a:lnTo>
                <a:lnTo>
                  <a:pt x="655677" y="1560434"/>
                </a:lnTo>
                <a:lnTo>
                  <a:pt x="640443" y="1568377"/>
                </a:lnTo>
                <a:lnTo>
                  <a:pt x="624575" y="1576003"/>
                </a:lnTo>
                <a:lnTo>
                  <a:pt x="609024" y="1583311"/>
                </a:lnTo>
                <a:lnTo>
                  <a:pt x="593790" y="1589983"/>
                </a:lnTo>
                <a:lnTo>
                  <a:pt x="578874" y="1596338"/>
                </a:lnTo>
                <a:lnTo>
                  <a:pt x="563641" y="1602375"/>
                </a:lnTo>
                <a:lnTo>
                  <a:pt x="548725" y="1608094"/>
                </a:lnTo>
                <a:lnTo>
                  <a:pt x="534126" y="1613813"/>
                </a:lnTo>
                <a:lnTo>
                  <a:pt x="519527" y="1618897"/>
                </a:lnTo>
                <a:lnTo>
                  <a:pt x="504928" y="1623345"/>
                </a:lnTo>
                <a:lnTo>
                  <a:pt x="490964" y="1627793"/>
                </a:lnTo>
                <a:lnTo>
                  <a:pt x="463353" y="1635737"/>
                </a:lnTo>
                <a:lnTo>
                  <a:pt x="437012" y="1642727"/>
                </a:lnTo>
                <a:lnTo>
                  <a:pt x="411305" y="1648764"/>
                </a:lnTo>
                <a:lnTo>
                  <a:pt x="386868" y="1653530"/>
                </a:lnTo>
                <a:lnTo>
                  <a:pt x="363701" y="1657343"/>
                </a:lnTo>
                <a:lnTo>
                  <a:pt x="341802" y="1660838"/>
                </a:lnTo>
                <a:lnTo>
                  <a:pt x="321491" y="1663379"/>
                </a:lnTo>
                <a:lnTo>
                  <a:pt x="302449" y="1665286"/>
                </a:lnTo>
                <a:lnTo>
                  <a:pt x="284994" y="1666557"/>
                </a:lnTo>
                <a:lnTo>
                  <a:pt x="269760" y="1667510"/>
                </a:lnTo>
                <a:lnTo>
                  <a:pt x="255796" y="1667828"/>
                </a:lnTo>
                <a:lnTo>
                  <a:pt x="244054" y="1668463"/>
                </a:lnTo>
                <a:lnTo>
                  <a:pt x="233898" y="1668463"/>
                </a:lnTo>
                <a:lnTo>
                  <a:pt x="220251" y="1667828"/>
                </a:lnTo>
                <a:lnTo>
                  <a:pt x="215174" y="1667510"/>
                </a:lnTo>
                <a:lnTo>
                  <a:pt x="226281" y="1664333"/>
                </a:lnTo>
                <a:lnTo>
                  <a:pt x="236754" y="1660520"/>
                </a:lnTo>
                <a:lnTo>
                  <a:pt x="257701" y="1652577"/>
                </a:lnTo>
                <a:lnTo>
                  <a:pt x="276743" y="1643998"/>
                </a:lnTo>
                <a:lnTo>
                  <a:pt x="295467" y="1635101"/>
                </a:lnTo>
                <a:lnTo>
                  <a:pt x="313239" y="1625887"/>
                </a:lnTo>
                <a:lnTo>
                  <a:pt x="329742" y="1616037"/>
                </a:lnTo>
                <a:lnTo>
                  <a:pt x="345293" y="1605870"/>
                </a:lnTo>
                <a:lnTo>
                  <a:pt x="359892" y="1595385"/>
                </a:lnTo>
                <a:lnTo>
                  <a:pt x="373856" y="1584264"/>
                </a:lnTo>
                <a:lnTo>
                  <a:pt x="387186" y="1573143"/>
                </a:lnTo>
                <a:lnTo>
                  <a:pt x="399245" y="1561387"/>
                </a:lnTo>
                <a:lnTo>
                  <a:pt x="410671" y="1549631"/>
                </a:lnTo>
                <a:lnTo>
                  <a:pt x="421461" y="1537875"/>
                </a:lnTo>
                <a:lnTo>
                  <a:pt x="431299" y="1525166"/>
                </a:lnTo>
                <a:lnTo>
                  <a:pt x="440503" y="1513092"/>
                </a:lnTo>
                <a:lnTo>
                  <a:pt x="449072" y="1500700"/>
                </a:lnTo>
                <a:lnTo>
                  <a:pt x="457006" y="1488309"/>
                </a:lnTo>
                <a:lnTo>
                  <a:pt x="464305" y="1475599"/>
                </a:lnTo>
                <a:lnTo>
                  <a:pt x="470653" y="1463208"/>
                </a:lnTo>
                <a:lnTo>
                  <a:pt x="476683" y="1450816"/>
                </a:lnTo>
                <a:lnTo>
                  <a:pt x="482395" y="1438425"/>
                </a:lnTo>
                <a:lnTo>
                  <a:pt x="487156" y="1426033"/>
                </a:lnTo>
                <a:lnTo>
                  <a:pt x="491916" y="1413641"/>
                </a:lnTo>
                <a:lnTo>
                  <a:pt x="495725" y="1401567"/>
                </a:lnTo>
                <a:lnTo>
                  <a:pt x="498898" y="1389811"/>
                </a:lnTo>
                <a:lnTo>
                  <a:pt x="502389" y="1378055"/>
                </a:lnTo>
                <a:lnTo>
                  <a:pt x="504928" y="1366617"/>
                </a:lnTo>
                <a:lnTo>
                  <a:pt x="507467" y="1355814"/>
                </a:lnTo>
                <a:lnTo>
                  <a:pt x="509054" y="1345329"/>
                </a:lnTo>
                <a:lnTo>
                  <a:pt x="510641" y="1334844"/>
                </a:lnTo>
                <a:lnTo>
                  <a:pt x="513497" y="1315462"/>
                </a:lnTo>
                <a:lnTo>
                  <a:pt x="485251" y="1308789"/>
                </a:lnTo>
                <a:lnTo>
                  <a:pt x="458275" y="1302117"/>
                </a:lnTo>
                <a:lnTo>
                  <a:pt x="431617" y="1294491"/>
                </a:lnTo>
                <a:lnTo>
                  <a:pt x="405593" y="1286230"/>
                </a:lnTo>
                <a:lnTo>
                  <a:pt x="379886" y="1277016"/>
                </a:lnTo>
                <a:lnTo>
                  <a:pt x="355132" y="1267484"/>
                </a:lnTo>
                <a:lnTo>
                  <a:pt x="331012" y="1257317"/>
                </a:lnTo>
                <a:lnTo>
                  <a:pt x="307527" y="1246514"/>
                </a:lnTo>
                <a:lnTo>
                  <a:pt x="284359" y="1235075"/>
                </a:lnTo>
                <a:lnTo>
                  <a:pt x="262144" y="1223319"/>
                </a:lnTo>
                <a:lnTo>
                  <a:pt x="240563" y="1210928"/>
                </a:lnTo>
                <a:lnTo>
                  <a:pt x="219617" y="1197901"/>
                </a:lnTo>
                <a:lnTo>
                  <a:pt x="199623" y="1184238"/>
                </a:lnTo>
                <a:lnTo>
                  <a:pt x="180898" y="1170893"/>
                </a:lnTo>
                <a:lnTo>
                  <a:pt x="162491" y="1156278"/>
                </a:lnTo>
                <a:lnTo>
                  <a:pt x="145036" y="1141344"/>
                </a:lnTo>
                <a:lnTo>
                  <a:pt x="136150" y="1133719"/>
                </a:lnTo>
                <a:lnTo>
                  <a:pt x="128216" y="1126093"/>
                </a:lnTo>
                <a:lnTo>
                  <a:pt x="120282" y="1118150"/>
                </a:lnTo>
                <a:lnTo>
                  <a:pt x="112348" y="1110206"/>
                </a:lnTo>
                <a:lnTo>
                  <a:pt x="105048" y="1102263"/>
                </a:lnTo>
                <a:lnTo>
                  <a:pt x="97749" y="1094320"/>
                </a:lnTo>
                <a:lnTo>
                  <a:pt x="90449" y="1086059"/>
                </a:lnTo>
                <a:lnTo>
                  <a:pt x="83785" y="1077798"/>
                </a:lnTo>
                <a:lnTo>
                  <a:pt x="77437" y="1069219"/>
                </a:lnTo>
                <a:lnTo>
                  <a:pt x="70773" y="1060640"/>
                </a:lnTo>
                <a:lnTo>
                  <a:pt x="64743" y="1052379"/>
                </a:lnTo>
                <a:lnTo>
                  <a:pt x="58713" y="1043482"/>
                </a:lnTo>
                <a:lnTo>
                  <a:pt x="53635" y="1034586"/>
                </a:lnTo>
                <a:lnTo>
                  <a:pt x="48240" y="1025689"/>
                </a:lnTo>
                <a:lnTo>
                  <a:pt x="42845" y="1016793"/>
                </a:lnTo>
                <a:lnTo>
                  <a:pt x="38401" y="1008214"/>
                </a:lnTo>
                <a:lnTo>
                  <a:pt x="33958" y="998682"/>
                </a:lnTo>
                <a:lnTo>
                  <a:pt x="29198" y="989468"/>
                </a:lnTo>
                <a:lnTo>
                  <a:pt x="25707" y="980571"/>
                </a:lnTo>
                <a:lnTo>
                  <a:pt x="21898" y="971039"/>
                </a:lnTo>
                <a:lnTo>
                  <a:pt x="18407" y="961507"/>
                </a:lnTo>
                <a:lnTo>
                  <a:pt x="15234" y="951975"/>
                </a:lnTo>
                <a:lnTo>
                  <a:pt x="12377" y="942761"/>
                </a:lnTo>
                <a:lnTo>
                  <a:pt x="9839" y="933229"/>
                </a:lnTo>
                <a:lnTo>
                  <a:pt x="7300" y="923379"/>
                </a:lnTo>
                <a:lnTo>
                  <a:pt x="5395" y="913530"/>
                </a:lnTo>
                <a:lnTo>
                  <a:pt x="4126" y="903998"/>
                </a:lnTo>
                <a:lnTo>
                  <a:pt x="2539" y="893830"/>
                </a:lnTo>
                <a:lnTo>
                  <a:pt x="1270" y="883981"/>
                </a:lnTo>
                <a:lnTo>
                  <a:pt x="635" y="874131"/>
                </a:lnTo>
                <a:lnTo>
                  <a:pt x="318" y="864281"/>
                </a:lnTo>
                <a:lnTo>
                  <a:pt x="0" y="854114"/>
                </a:lnTo>
                <a:lnTo>
                  <a:pt x="318" y="841722"/>
                </a:lnTo>
                <a:lnTo>
                  <a:pt x="952" y="829013"/>
                </a:lnTo>
                <a:lnTo>
                  <a:pt x="2222" y="816621"/>
                </a:lnTo>
                <a:lnTo>
                  <a:pt x="4126" y="804547"/>
                </a:lnTo>
                <a:lnTo>
                  <a:pt x="6030" y="792156"/>
                </a:lnTo>
                <a:lnTo>
                  <a:pt x="8569" y="779764"/>
                </a:lnTo>
                <a:lnTo>
                  <a:pt x="11425" y="768326"/>
                </a:lnTo>
                <a:lnTo>
                  <a:pt x="15234" y="755934"/>
                </a:lnTo>
                <a:lnTo>
                  <a:pt x="19042" y="744178"/>
                </a:lnTo>
                <a:lnTo>
                  <a:pt x="23803" y="732740"/>
                </a:lnTo>
                <a:lnTo>
                  <a:pt x="28246" y="721301"/>
                </a:lnTo>
                <a:lnTo>
                  <a:pt x="33641" y="709545"/>
                </a:lnTo>
                <a:lnTo>
                  <a:pt x="39036" y="698107"/>
                </a:lnTo>
                <a:lnTo>
                  <a:pt x="45066" y="687304"/>
                </a:lnTo>
                <a:lnTo>
                  <a:pt x="52048" y="675866"/>
                </a:lnTo>
                <a:lnTo>
                  <a:pt x="58713" y="664745"/>
                </a:lnTo>
                <a:lnTo>
                  <a:pt x="66012" y="654260"/>
                </a:lnTo>
                <a:lnTo>
                  <a:pt x="73629" y="643457"/>
                </a:lnTo>
                <a:lnTo>
                  <a:pt x="81880" y="632972"/>
                </a:lnTo>
                <a:lnTo>
                  <a:pt x="90132" y="622486"/>
                </a:lnTo>
                <a:lnTo>
                  <a:pt x="98701" y="612319"/>
                </a:lnTo>
                <a:lnTo>
                  <a:pt x="108222" y="602151"/>
                </a:lnTo>
                <a:lnTo>
                  <a:pt x="117743" y="592302"/>
                </a:lnTo>
                <a:lnTo>
                  <a:pt x="127581" y="582452"/>
                </a:lnTo>
                <a:lnTo>
                  <a:pt x="137737" y="572920"/>
                </a:lnTo>
                <a:lnTo>
                  <a:pt x="148210" y="563388"/>
                </a:lnTo>
                <a:lnTo>
                  <a:pt x="159318" y="553856"/>
                </a:lnTo>
                <a:lnTo>
                  <a:pt x="170743" y="544960"/>
                </a:lnTo>
                <a:lnTo>
                  <a:pt x="182485" y="536063"/>
                </a:lnTo>
                <a:lnTo>
                  <a:pt x="194228" y="527484"/>
                </a:lnTo>
                <a:lnTo>
                  <a:pt x="206605" y="518905"/>
                </a:lnTo>
                <a:lnTo>
                  <a:pt x="218982" y="510644"/>
                </a:lnTo>
                <a:lnTo>
                  <a:pt x="231994" y="502701"/>
                </a:lnTo>
                <a:lnTo>
                  <a:pt x="245006" y="494758"/>
                </a:lnTo>
                <a:lnTo>
                  <a:pt x="258335" y="486497"/>
                </a:lnTo>
                <a:lnTo>
                  <a:pt x="271982" y="479189"/>
                </a:lnTo>
                <a:lnTo>
                  <a:pt x="285946" y="471881"/>
                </a:lnTo>
                <a:lnTo>
                  <a:pt x="300227" y="464573"/>
                </a:lnTo>
                <a:lnTo>
                  <a:pt x="315144" y="457901"/>
                </a:lnTo>
                <a:lnTo>
                  <a:pt x="329742" y="451228"/>
                </a:lnTo>
                <a:lnTo>
                  <a:pt x="344976" y="444556"/>
                </a:lnTo>
                <a:lnTo>
                  <a:pt x="359892" y="438519"/>
                </a:lnTo>
                <a:lnTo>
                  <a:pt x="375443" y="432482"/>
                </a:lnTo>
                <a:lnTo>
                  <a:pt x="391311" y="426763"/>
                </a:lnTo>
                <a:lnTo>
                  <a:pt x="407180" y="421679"/>
                </a:lnTo>
                <a:lnTo>
                  <a:pt x="423365" y="416278"/>
                </a:lnTo>
                <a:lnTo>
                  <a:pt x="440186" y="411512"/>
                </a:lnTo>
                <a:lnTo>
                  <a:pt x="456689" y="406428"/>
                </a:lnTo>
                <a:lnTo>
                  <a:pt x="473192" y="401980"/>
                </a:lnTo>
                <a:lnTo>
                  <a:pt x="490647" y="397849"/>
                </a:lnTo>
                <a:lnTo>
                  <a:pt x="507784" y="394036"/>
                </a:lnTo>
                <a:lnTo>
                  <a:pt x="525557" y="390224"/>
                </a:lnTo>
                <a:lnTo>
                  <a:pt x="542695" y="386729"/>
                </a:lnTo>
                <a:lnTo>
                  <a:pt x="561102" y="383869"/>
                </a:lnTo>
                <a:lnTo>
                  <a:pt x="578874" y="380692"/>
                </a:lnTo>
                <a:lnTo>
                  <a:pt x="596964" y="378150"/>
                </a:lnTo>
                <a:lnTo>
                  <a:pt x="615371" y="375926"/>
                </a:lnTo>
                <a:lnTo>
                  <a:pt x="633778" y="374019"/>
                </a:lnTo>
                <a:lnTo>
                  <a:pt x="652503" y="372431"/>
                </a:lnTo>
                <a:lnTo>
                  <a:pt x="671227" y="370842"/>
                </a:lnTo>
                <a:lnTo>
                  <a:pt x="690269" y="369889"/>
                </a:lnTo>
                <a:lnTo>
                  <a:pt x="708994" y="368936"/>
                </a:lnTo>
                <a:lnTo>
                  <a:pt x="728353" y="368618"/>
                </a:lnTo>
                <a:lnTo>
                  <a:pt x="747713" y="368300"/>
                </a:lnTo>
                <a:close/>
                <a:moveTo>
                  <a:pt x="1731944" y="157585"/>
                </a:moveTo>
                <a:lnTo>
                  <a:pt x="1726550" y="158220"/>
                </a:lnTo>
                <a:lnTo>
                  <a:pt x="1721473" y="158856"/>
                </a:lnTo>
                <a:lnTo>
                  <a:pt x="1716713" y="160127"/>
                </a:lnTo>
                <a:lnTo>
                  <a:pt x="1712271" y="161397"/>
                </a:lnTo>
                <a:lnTo>
                  <a:pt x="1708146" y="163621"/>
                </a:lnTo>
                <a:lnTo>
                  <a:pt x="1704021" y="166163"/>
                </a:lnTo>
                <a:lnTo>
                  <a:pt x="1699578" y="169023"/>
                </a:lnTo>
                <a:lnTo>
                  <a:pt x="1696405" y="172200"/>
                </a:lnTo>
                <a:lnTo>
                  <a:pt x="1692915" y="175377"/>
                </a:lnTo>
                <a:lnTo>
                  <a:pt x="1690376" y="179189"/>
                </a:lnTo>
                <a:lnTo>
                  <a:pt x="1687520" y="183320"/>
                </a:lnTo>
                <a:lnTo>
                  <a:pt x="1685616" y="187768"/>
                </a:lnTo>
                <a:lnTo>
                  <a:pt x="1683713" y="192215"/>
                </a:lnTo>
                <a:lnTo>
                  <a:pt x="1682761" y="196981"/>
                </a:lnTo>
                <a:lnTo>
                  <a:pt x="1681809" y="202065"/>
                </a:lnTo>
                <a:lnTo>
                  <a:pt x="1681491" y="206830"/>
                </a:lnTo>
                <a:lnTo>
                  <a:pt x="1681491" y="394598"/>
                </a:lnTo>
                <a:lnTo>
                  <a:pt x="1681809" y="399999"/>
                </a:lnTo>
                <a:lnTo>
                  <a:pt x="1682761" y="404765"/>
                </a:lnTo>
                <a:lnTo>
                  <a:pt x="1683713" y="409213"/>
                </a:lnTo>
                <a:lnTo>
                  <a:pt x="1685616" y="413978"/>
                </a:lnTo>
                <a:lnTo>
                  <a:pt x="1687520" y="418109"/>
                </a:lnTo>
                <a:lnTo>
                  <a:pt x="1690376" y="422239"/>
                </a:lnTo>
                <a:lnTo>
                  <a:pt x="1692915" y="426051"/>
                </a:lnTo>
                <a:lnTo>
                  <a:pt x="1696405" y="429228"/>
                </a:lnTo>
                <a:lnTo>
                  <a:pt x="1699578" y="432406"/>
                </a:lnTo>
                <a:lnTo>
                  <a:pt x="1704021" y="435583"/>
                </a:lnTo>
                <a:lnTo>
                  <a:pt x="1708146" y="437807"/>
                </a:lnTo>
                <a:lnTo>
                  <a:pt x="1712271" y="440031"/>
                </a:lnTo>
                <a:lnTo>
                  <a:pt x="1716713" y="441619"/>
                </a:lnTo>
                <a:lnTo>
                  <a:pt x="1721473" y="442572"/>
                </a:lnTo>
                <a:lnTo>
                  <a:pt x="1726550" y="443526"/>
                </a:lnTo>
                <a:lnTo>
                  <a:pt x="1731944" y="443843"/>
                </a:lnTo>
                <a:lnTo>
                  <a:pt x="1736704" y="443526"/>
                </a:lnTo>
                <a:lnTo>
                  <a:pt x="1741781" y="442572"/>
                </a:lnTo>
                <a:lnTo>
                  <a:pt x="1746541" y="441619"/>
                </a:lnTo>
                <a:lnTo>
                  <a:pt x="1750983" y="440031"/>
                </a:lnTo>
                <a:lnTo>
                  <a:pt x="1755743" y="437807"/>
                </a:lnTo>
                <a:lnTo>
                  <a:pt x="1759868" y="435583"/>
                </a:lnTo>
                <a:lnTo>
                  <a:pt x="1763675" y="432406"/>
                </a:lnTo>
                <a:lnTo>
                  <a:pt x="1767483" y="429228"/>
                </a:lnTo>
                <a:lnTo>
                  <a:pt x="1770339" y="426051"/>
                </a:lnTo>
                <a:lnTo>
                  <a:pt x="1773512" y="422239"/>
                </a:lnTo>
                <a:lnTo>
                  <a:pt x="1775733" y="418109"/>
                </a:lnTo>
                <a:lnTo>
                  <a:pt x="1777955" y="413978"/>
                </a:lnTo>
                <a:lnTo>
                  <a:pt x="1779541" y="409213"/>
                </a:lnTo>
                <a:lnTo>
                  <a:pt x="1780810" y="404765"/>
                </a:lnTo>
                <a:lnTo>
                  <a:pt x="1781762" y="399999"/>
                </a:lnTo>
                <a:lnTo>
                  <a:pt x="1781762" y="394598"/>
                </a:lnTo>
                <a:lnTo>
                  <a:pt x="1781762" y="206830"/>
                </a:lnTo>
                <a:lnTo>
                  <a:pt x="1781762" y="202065"/>
                </a:lnTo>
                <a:lnTo>
                  <a:pt x="1780810" y="196981"/>
                </a:lnTo>
                <a:lnTo>
                  <a:pt x="1779541" y="192215"/>
                </a:lnTo>
                <a:lnTo>
                  <a:pt x="1777955" y="187768"/>
                </a:lnTo>
                <a:lnTo>
                  <a:pt x="1775733" y="183320"/>
                </a:lnTo>
                <a:lnTo>
                  <a:pt x="1773512" y="179189"/>
                </a:lnTo>
                <a:lnTo>
                  <a:pt x="1770339" y="175377"/>
                </a:lnTo>
                <a:lnTo>
                  <a:pt x="1767483" y="172200"/>
                </a:lnTo>
                <a:lnTo>
                  <a:pt x="1763675" y="169023"/>
                </a:lnTo>
                <a:lnTo>
                  <a:pt x="1759868" y="166163"/>
                </a:lnTo>
                <a:lnTo>
                  <a:pt x="1755743" y="163621"/>
                </a:lnTo>
                <a:lnTo>
                  <a:pt x="1750983" y="161397"/>
                </a:lnTo>
                <a:lnTo>
                  <a:pt x="1746541" y="160127"/>
                </a:lnTo>
                <a:lnTo>
                  <a:pt x="1741781" y="158856"/>
                </a:lnTo>
                <a:lnTo>
                  <a:pt x="1736704" y="158220"/>
                </a:lnTo>
                <a:lnTo>
                  <a:pt x="1731944" y="157585"/>
                </a:lnTo>
                <a:close/>
                <a:moveTo>
                  <a:pt x="1689424" y="0"/>
                </a:moveTo>
                <a:lnTo>
                  <a:pt x="1704021" y="0"/>
                </a:lnTo>
                <a:lnTo>
                  <a:pt x="1717982" y="318"/>
                </a:lnTo>
                <a:lnTo>
                  <a:pt x="1731944" y="635"/>
                </a:lnTo>
                <a:lnTo>
                  <a:pt x="1745906" y="1906"/>
                </a:lnTo>
                <a:lnTo>
                  <a:pt x="1759550" y="2542"/>
                </a:lnTo>
                <a:lnTo>
                  <a:pt x="1772877" y="4130"/>
                </a:lnTo>
                <a:lnTo>
                  <a:pt x="1800166" y="6990"/>
                </a:lnTo>
                <a:lnTo>
                  <a:pt x="1826503" y="10802"/>
                </a:lnTo>
                <a:lnTo>
                  <a:pt x="1852840" y="15886"/>
                </a:lnTo>
                <a:lnTo>
                  <a:pt x="1877908" y="21604"/>
                </a:lnTo>
                <a:lnTo>
                  <a:pt x="1902976" y="27959"/>
                </a:lnTo>
                <a:lnTo>
                  <a:pt x="1927409" y="35266"/>
                </a:lnTo>
                <a:lnTo>
                  <a:pt x="1950890" y="42573"/>
                </a:lnTo>
                <a:lnTo>
                  <a:pt x="1974054" y="51469"/>
                </a:lnTo>
                <a:lnTo>
                  <a:pt x="1985477" y="55917"/>
                </a:lnTo>
                <a:lnTo>
                  <a:pt x="1996266" y="61001"/>
                </a:lnTo>
                <a:lnTo>
                  <a:pt x="2007372" y="65766"/>
                </a:lnTo>
                <a:lnTo>
                  <a:pt x="2017843" y="70850"/>
                </a:lnTo>
                <a:lnTo>
                  <a:pt x="2028315" y="75933"/>
                </a:lnTo>
                <a:lnTo>
                  <a:pt x="2038469" y="81334"/>
                </a:lnTo>
                <a:lnTo>
                  <a:pt x="2048940" y="87053"/>
                </a:lnTo>
                <a:lnTo>
                  <a:pt x="2058459" y="92772"/>
                </a:lnTo>
                <a:lnTo>
                  <a:pt x="2067979" y="98173"/>
                </a:lnTo>
                <a:lnTo>
                  <a:pt x="2077498" y="104527"/>
                </a:lnTo>
                <a:lnTo>
                  <a:pt x="2087018" y="110564"/>
                </a:lnTo>
                <a:lnTo>
                  <a:pt x="2095585" y="116918"/>
                </a:lnTo>
                <a:lnTo>
                  <a:pt x="2104470" y="122954"/>
                </a:lnTo>
                <a:lnTo>
                  <a:pt x="2113037" y="129626"/>
                </a:lnTo>
                <a:lnTo>
                  <a:pt x="2121287" y="136298"/>
                </a:lnTo>
                <a:lnTo>
                  <a:pt x="2129220" y="142970"/>
                </a:lnTo>
                <a:lnTo>
                  <a:pt x="2137153" y="150278"/>
                </a:lnTo>
                <a:lnTo>
                  <a:pt x="2144769" y="156950"/>
                </a:lnTo>
                <a:lnTo>
                  <a:pt x="2152067" y="164257"/>
                </a:lnTo>
                <a:lnTo>
                  <a:pt x="2158730" y="171564"/>
                </a:lnTo>
                <a:lnTo>
                  <a:pt x="2165394" y="178872"/>
                </a:lnTo>
                <a:lnTo>
                  <a:pt x="2172058" y="186497"/>
                </a:lnTo>
                <a:lnTo>
                  <a:pt x="2178404" y="194122"/>
                </a:lnTo>
                <a:lnTo>
                  <a:pt x="2184115" y="202065"/>
                </a:lnTo>
                <a:lnTo>
                  <a:pt x="2189827" y="209690"/>
                </a:lnTo>
                <a:lnTo>
                  <a:pt x="2195221" y="217632"/>
                </a:lnTo>
                <a:lnTo>
                  <a:pt x="2200298" y="225893"/>
                </a:lnTo>
                <a:lnTo>
                  <a:pt x="2205058" y="233836"/>
                </a:lnTo>
                <a:lnTo>
                  <a:pt x="2209501" y="242096"/>
                </a:lnTo>
                <a:lnTo>
                  <a:pt x="2213626" y="250357"/>
                </a:lnTo>
                <a:lnTo>
                  <a:pt x="2217751" y="258617"/>
                </a:lnTo>
                <a:lnTo>
                  <a:pt x="2220924" y="267513"/>
                </a:lnTo>
                <a:lnTo>
                  <a:pt x="2224414" y="275774"/>
                </a:lnTo>
                <a:lnTo>
                  <a:pt x="2226953" y="284352"/>
                </a:lnTo>
                <a:lnTo>
                  <a:pt x="2229809" y="293248"/>
                </a:lnTo>
                <a:lnTo>
                  <a:pt x="2232030" y="302144"/>
                </a:lnTo>
                <a:lnTo>
                  <a:pt x="2233934" y="311040"/>
                </a:lnTo>
                <a:lnTo>
                  <a:pt x="2235520" y="319936"/>
                </a:lnTo>
                <a:lnTo>
                  <a:pt x="2236472" y="329149"/>
                </a:lnTo>
                <a:lnTo>
                  <a:pt x="2237741" y="338045"/>
                </a:lnTo>
                <a:lnTo>
                  <a:pt x="2238059" y="347259"/>
                </a:lnTo>
                <a:lnTo>
                  <a:pt x="2238376" y="356472"/>
                </a:lnTo>
                <a:lnTo>
                  <a:pt x="2238059" y="363780"/>
                </a:lnTo>
                <a:lnTo>
                  <a:pt x="2237741" y="371087"/>
                </a:lnTo>
                <a:lnTo>
                  <a:pt x="2237424" y="378712"/>
                </a:lnTo>
                <a:lnTo>
                  <a:pt x="2236472" y="386020"/>
                </a:lnTo>
                <a:lnTo>
                  <a:pt x="2234251" y="400317"/>
                </a:lnTo>
                <a:lnTo>
                  <a:pt x="2231395" y="414296"/>
                </a:lnTo>
                <a:lnTo>
                  <a:pt x="2226953" y="428593"/>
                </a:lnTo>
                <a:lnTo>
                  <a:pt x="2222193" y="442255"/>
                </a:lnTo>
                <a:lnTo>
                  <a:pt x="2216481" y="455916"/>
                </a:lnTo>
                <a:lnTo>
                  <a:pt x="2210135" y="469578"/>
                </a:lnTo>
                <a:lnTo>
                  <a:pt x="2202837" y="482604"/>
                </a:lnTo>
                <a:lnTo>
                  <a:pt x="2194904" y="495630"/>
                </a:lnTo>
                <a:lnTo>
                  <a:pt x="2186337" y="508021"/>
                </a:lnTo>
                <a:lnTo>
                  <a:pt x="2176817" y="520412"/>
                </a:lnTo>
                <a:lnTo>
                  <a:pt x="2166663" y="532802"/>
                </a:lnTo>
                <a:lnTo>
                  <a:pt x="2155557" y="544876"/>
                </a:lnTo>
                <a:lnTo>
                  <a:pt x="2144451" y="555995"/>
                </a:lnTo>
                <a:lnTo>
                  <a:pt x="2131759" y="567433"/>
                </a:lnTo>
                <a:lnTo>
                  <a:pt x="2119066" y="578553"/>
                </a:lnTo>
                <a:lnTo>
                  <a:pt x="2105739" y="589037"/>
                </a:lnTo>
                <a:lnTo>
                  <a:pt x="2091460" y="599204"/>
                </a:lnTo>
                <a:lnTo>
                  <a:pt x="2076864" y="609053"/>
                </a:lnTo>
                <a:lnTo>
                  <a:pt x="2061633" y="618585"/>
                </a:lnTo>
                <a:lnTo>
                  <a:pt x="2045767" y="627481"/>
                </a:lnTo>
                <a:lnTo>
                  <a:pt x="2029584" y="636376"/>
                </a:lnTo>
                <a:lnTo>
                  <a:pt x="2012766" y="644637"/>
                </a:lnTo>
                <a:lnTo>
                  <a:pt x="1995631" y="652580"/>
                </a:lnTo>
                <a:lnTo>
                  <a:pt x="1977862" y="660205"/>
                </a:lnTo>
                <a:lnTo>
                  <a:pt x="1959140" y="666877"/>
                </a:lnTo>
                <a:lnTo>
                  <a:pt x="1940736" y="673866"/>
                </a:lnTo>
                <a:lnTo>
                  <a:pt x="1921380" y="679903"/>
                </a:lnTo>
                <a:lnTo>
                  <a:pt x="1901707" y="685622"/>
                </a:lnTo>
                <a:lnTo>
                  <a:pt x="1881716" y="690387"/>
                </a:lnTo>
                <a:lnTo>
                  <a:pt x="1861408" y="694835"/>
                </a:lnTo>
                <a:lnTo>
                  <a:pt x="1863312" y="709450"/>
                </a:lnTo>
                <a:lnTo>
                  <a:pt x="1865850" y="725018"/>
                </a:lnTo>
                <a:lnTo>
                  <a:pt x="1867754" y="732961"/>
                </a:lnTo>
                <a:lnTo>
                  <a:pt x="1869658" y="741221"/>
                </a:lnTo>
                <a:lnTo>
                  <a:pt x="1871879" y="749800"/>
                </a:lnTo>
                <a:lnTo>
                  <a:pt x="1874735" y="758695"/>
                </a:lnTo>
                <a:lnTo>
                  <a:pt x="1877274" y="767274"/>
                </a:lnTo>
                <a:lnTo>
                  <a:pt x="1880764" y="776487"/>
                </a:lnTo>
                <a:lnTo>
                  <a:pt x="1884572" y="785383"/>
                </a:lnTo>
                <a:lnTo>
                  <a:pt x="1888379" y="794597"/>
                </a:lnTo>
                <a:lnTo>
                  <a:pt x="1892822" y="803493"/>
                </a:lnTo>
                <a:lnTo>
                  <a:pt x="1897582" y="813024"/>
                </a:lnTo>
                <a:lnTo>
                  <a:pt x="1902976" y="822238"/>
                </a:lnTo>
                <a:lnTo>
                  <a:pt x="1908688" y="831134"/>
                </a:lnTo>
                <a:lnTo>
                  <a:pt x="1915034" y="840347"/>
                </a:lnTo>
                <a:lnTo>
                  <a:pt x="1921697" y="849243"/>
                </a:lnTo>
                <a:lnTo>
                  <a:pt x="1928996" y="858457"/>
                </a:lnTo>
                <a:lnTo>
                  <a:pt x="1936928" y="867035"/>
                </a:lnTo>
                <a:lnTo>
                  <a:pt x="1945179" y="875931"/>
                </a:lnTo>
                <a:lnTo>
                  <a:pt x="1954381" y="884192"/>
                </a:lnTo>
                <a:lnTo>
                  <a:pt x="1963900" y="892452"/>
                </a:lnTo>
                <a:lnTo>
                  <a:pt x="1974054" y="900395"/>
                </a:lnTo>
                <a:lnTo>
                  <a:pt x="1984843" y="908338"/>
                </a:lnTo>
                <a:lnTo>
                  <a:pt x="1996266" y="915963"/>
                </a:lnTo>
                <a:lnTo>
                  <a:pt x="2008324" y="923270"/>
                </a:lnTo>
                <a:lnTo>
                  <a:pt x="2021651" y="929942"/>
                </a:lnTo>
                <a:lnTo>
                  <a:pt x="2034661" y="936296"/>
                </a:lnTo>
                <a:lnTo>
                  <a:pt x="2049257" y="942333"/>
                </a:lnTo>
                <a:lnTo>
                  <a:pt x="2064171" y="948369"/>
                </a:lnTo>
                <a:lnTo>
                  <a:pt x="2080037" y="953770"/>
                </a:lnTo>
                <a:lnTo>
                  <a:pt x="2071152" y="954088"/>
                </a:lnTo>
                <a:lnTo>
                  <a:pt x="2060046" y="954088"/>
                </a:lnTo>
                <a:lnTo>
                  <a:pt x="2045450" y="953770"/>
                </a:lnTo>
                <a:lnTo>
                  <a:pt x="2027363" y="952500"/>
                </a:lnTo>
                <a:lnTo>
                  <a:pt x="2005785" y="950911"/>
                </a:lnTo>
                <a:lnTo>
                  <a:pt x="1993727" y="949640"/>
                </a:lnTo>
                <a:lnTo>
                  <a:pt x="1981035" y="947734"/>
                </a:lnTo>
                <a:lnTo>
                  <a:pt x="1968025" y="945828"/>
                </a:lnTo>
                <a:lnTo>
                  <a:pt x="1954063" y="943286"/>
                </a:lnTo>
                <a:lnTo>
                  <a:pt x="1939150" y="940109"/>
                </a:lnTo>
                <a:lnTo>
                  <a:pt x="1924236" y="937249"/>
                </a:lnTo>
                <a:lnTo>
                  <a:pt x="1908688" y="933437"/>
                </a:lnTo>
                <a:lnTo>
                  <a:pt x="1892505" y="928671"/>
                </a:lnTo>
                <a:lnTo>
                  <a:pt x="1875687" y="923905"/>
                </a:lnTo>
                <a:lnTo>
                  <a:pt x="1858869" y="918504"/>
                </a:lnTo>
                <a:lnTo>
                  <a:pt x="1841417" y="912468"/>
                </a:lnTo>
                <a:lnTo>
                  <a:pt x="1823648" y="905796"/>
                </a:lnTo>
                <a:lnTo>
                  <a:pt x="1805878" y="898171"/>
                </a:lnTo>
                <a:lnTo>
                  <a:pt x="1787474" y="890228"/>
                </a:lnTo>
                <a:lnTo>
                  <a:pt x="1768752" y="881014"/>
                </a:lnTo>
                <a:lnTo>
                  <a:pt x="1750031" y="871801"/>
                </a:lnTo>
                <a:lnTo>
                  <a:pt x="1730992" y="860999"/>
                </a:lnTo>
                <a:lnTo>
                  <a:pt x="1712271" y="849879"/>
                </a:lnTo>
                <a:lnTo>
                  <a:pt x="1692915" y="837488"/>
                </a:lnTo>
                <a:lnTo>
                  <a:pt x="1673876" y="824779"/>
                </a:lnTo>
                <a:lnTo>
                  <a:pt x="1675462" y="812389"/>
                </a:lnTo>
                <a:lnTo>
                  <a:pt x="1676732" y="799680"/>
                </a:lnTo>
                <a:lnTo>
                  <a:pt x="1677366" y="787289"/>
                </a:lnTo>
                <a:lnTo>
                  <a:pt x="1677684" y="774581"/>
                </a:lnTo>
                <a:lnTo>
                  <a:pt x="1677366" y="763779"/>
                </a:lnTo>
                <a:lnTo>
                  <a:pt x="1677049" y="752977"/>
                </a:lnTo>
                <a:lnTo>
                  <a:pt x="1676414" y="742174"/>
                </a:lnTo>
                <a:lnTo>
                  <a:pt x="1675145" y="731690"/>
                </a:lnTo>
                <a:lnTo>
                  <a:pt x="1673558" y="721205"/>
                </a:lnTo>
                <a:lnTo>
                  <a:pt x="1672289" y="710403"/>
                </a:lnTo>
                <a:lnTo>
                  <a:pt x="1670385" y="699919"/>
                </a:lnTo>
                <a:lnTo>
                  <a:pt x="1667847" y="689434"/>
                </a:lnTo>
                <a:lnTo>
                  <a:pt x="1665308" y="678950"/>
                </a:lnTo>
                <a:lnTo>
                  <a:pt x="1662453" y="668783"/>
                </a:lnTo>
                <a:lnTo>
                  <a:pt x="1659279" y="658616"/>
                </a:lnTo>
                <a:lnTo>
                  <a:pt x="1655789" y="648450"/>
                </a:lnTo>
                <a:lnTo>
                  <a:pt x="1651981" y="638283"/>
                </a:lnTo>
                <a:lnTo>
                  <a:pt x="1648491" y="628116"/>
                </a:lnTo>
                <a:lnTo>
                  <a:pt x="1644048" y="618267"/>
                </a:lnTo>
                <a:lnTo>
                  <a:pt x="1639606" y="608418"/>
                </a:lnTo>
                <a:lnTo>
                  <a:pt x="1634846" y="598569"/>
                </a:lnTo>
                <a:lnTo>
                  <a:pt x="1629769" y="588720"/>
                </a:lnTo>
                <a:lnTo>
                  <a:pt x="1624692" y="579188"/>
                </a:lnTo>
                <a:lnTo>
                  <a:pt x="1618981" y="569657"/>
                </a:lnTo>
                <a:lnTo>
                  <a:pt x="1613269" y="560443"/>
                </a:lnTo>
                <a:lnTo>
                  <a:pt x="1606923" y="550912"/>
                </a:lnTo>
                <a:lnTo>
                  <a:pt x="1600576" y="541381"/>
                </a:lnTo>
                <a:lnTo>
                  <a:pt x="1593913" y="532167"/>
                </a:lnTo>
                <a:lnTo>
                  <a:pt x="1587249" y="523271"/>
                </a:lnTo>
                <a:lnTo>
                  <a:pt x="1580268" y="514057"/>
                </a:lnTo>
                <a:lnTo>
                  <a:pt x="1572653" y="505479"/>
                </a:lnTo>
                <a:lnTo>
                  <a:pt x="1565355" y="496583"/>
                </a:lnTo>
                <a:lnTo>
                  <a:pt x="1557739" y="488005"/>
                </a:lnTo>
                <a:lnTo>
                  <a:pt x="1549806" y="479427"/>
                </a:lnTo>
                <a:lnTo>
                  <a:pt x="1541556" y="470531"/>
                </a:lnTo>
                <a:lnTo>
                  <a:pt x="1532671" y="462270"/>
                </a:lnTo>
                <a:lnTo>
                  <a:pt x="1524104" y="454010"/>
                </a:lnTo>
                <a:lnTo>
                  <a:pt x="1515219" y="446067"/>
                </a:lnTo>
                <a:lnTo>
                  <a:pt x="1506334" y="438124"/>
                </a:lnTo>
                <a:lnTo>
                  <a:pt x="1496815" y="430182"/>
                </a:lnTo>
                <a:lnTo>
                  <a:pt x="1477459" y="414614"/>
                </a:lnTo>
                <a:lnTo>
                  <a:pt x="1457468" y="399364"/>
                </a:lnTo>
                <a:lnTo>
                  <a:pt x="1436843" y="384749"/>
                </a:lnTo>
                <a:lnTo>
                  <a:pt x="1414948" y="370770"/>
                </a:lnTo>
                <a:lnTo>
                  <a:pt x="1392419" y="357426"/>
                </a:lnTo>
                <a:lnTo>
                  <a:pt x="1369572" y="344717"/>
                </a:lnTo>
                <a:lnTo>
                  <a:pt x="1345774" y="332009"/>
                </a:lnTo>
                <a:lnTo>
                  <a:pt x="1321023" y="320571"/>
                </a:lnTo>
                <a:lnTo>
                  <a:pt x="1295956" y="309133"/>
                </a:lnTo>
                <a:lnTo>
                  <a:pt x="1269936" y="298331"/>
                </a:lnTo>
                <a:lnTo>
                  <a:pt x="1243282" y="288164"/>
                </a:lnTo>
                <a:lnTo>
                  <a:pt x="1216627" y="279268"/>
                </a:lnTo>
                <a:lnTo>
                  <a:pt x="1189021" y="270055"/>
                </a:lnTo>
                <a:lnTo>
                  <a:pt x="1160463" y="262112"/>
                </a:lnTo>
                <a:lnTo>
                  <a:pt x="1167127" y="248133"/>
                </a:lnTo>
                <a:lnTo>
                  <a:pt x="1174107" y="234154"/>
                </a:lnTo>
                <a:lnTo>
                  <a:pt x="1182675" y="220810"/>
                </a:lnTo>
                <a:lnTo>
                  <a:pt x="1191242" y="207783"/>
                </a:lnTo>
                <a:lnTo>
                  <a:pt x="1201079" y="194439"/>
                </a:lnTo>
                <a:lnTo>
                  <a:pt x="1211550" y="182049"/>
                </a:lnTo>
                <a:lnTo>
                  <a:pt x="1222656" y="169340"/>
                </a:lnTo>
                <a:lnTo>
                  <a:pt x="1234714" y="157267"/>
                </a:lnTo>
                <a:lnTo>
                  <a:pt x="1247407" y="145512"/>
                </a:lnTo>
                <a:lnTo>
                  <a:pt x="1260734" y="134392"/>
                </a:lnTo>
                <a:lnTo>
                  <a:pt x="1274696" y="123272"/>
                </a:lnTo>
                <a:lnTo>
                  <a:pt x="1289292" y="112788"/>
                </a:lnTo>
                <a:lnTo>
                  <a:pt x="1304523" y="102621"/>
                </a:lnTo>
                <a:lnTo>
                  <a:pt x="1320706" y="92772"/>
                </a:lnTo>
                <a:lnTo>
                  <a:pt x="1336889" y="83240"/>
                </a:lnTo>
                <a:lnTo>
                  <a:pt x="1354024" y="74344"/>
                </a:lnTo>
                <a:lnTo>
                  <a:pt x="1371794" y="65766"/>
                </a:lnTo>
                <a:lnTo>
                  <a:pt x="1389880" y="57823"/>
                </a:lnTo>
                <a:lnTo>
                  <a:pt x="1408919" y="50198"/>
                </a:lnTo>
                <a:lnTo>
                  <a:pt x="1427958" y="43209"/>
                </a:lnTo>
                <a:lnTo>
                  <a:pt x="1447631" y="36219"/>
                </a:lnTo>
                <a:lnTo>
                  <a:pt x="1467622" y="30183"/>
                </a:lnTo>
                <a:lnTo>
                  <a:pt x="1488248" y="24464"/>
                </a:lnTo>
                <a:lnTo>
                  <a:pt x="1509190" y="19698"/>
                </a:lnTo>
                <a:lnTo>
                  <a:pt x="1530450" y="14932"/>
                </a:lnTo>
                <a:lnTo>
                  <a:pt x="1552345" y="10802"/>
                </a:lnTo>
                <a:lnTo>
                  <a:pt x="1574239" y="7625"/>
                </a:lnTo>
                <a:lnTo>
                  <a:pt x="1597086" y="4766"/>
                </a:lnTo>
                <a:lnTo>
                  <a:pt x="1619615" y="2542"/>
                </a:lnTo>
                <a:lnTo>
                  <a:pt x="1642779" y="953"/>
                </a:lnTo>
                <a:lnTo>
                  <a:pt x="1665943" y="318"/>
                </a:lnTo>
                <a:lnTo>
                  <a:pt x="1689424" y="0"/>
                </a:lnTo>
                <a:close/>
              </a:path>
            </a:pathLst>
          </a:custGeom>
          <a:solidFill>
            <a:schemeClr val="accent5">
              <a:lumMod val="75000"/>
            </a:schemeClr>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ndParaRPr>
          </a:p>
        </p:txBody>
      </p:sp>
      <p:pic>
        <p:nvPicPr>
          <p:cNvPr id="3" name="图片 2"/>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a:stretch>
            <a:fillRect/>
          </a:stretch>
        </p:blipFill>
        <p:spPr bwMode="auto">
          <a:xfrm>
            <a:off x="7399339" y="2730500"/>
            <a:ext cx="2517775"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 calcmode="lin" valueType="num">
                                      <p:cBhvr>
                                        <p:cTn id="7" dur="500" fill="hold"/>
                                        <p:tgtEl>
                                          <p:spTgt spid="43"/>
                                        </p:tgtEl>
                                        <p:attrNameLst>
                                          <p:attrName>ppt_w</p:attrName>
                                        </p:attrNameLst>
                                      </p:cBhvr>
                                      <p:tavLst>
                                        <p:tav tm="0">
                                          <p:val>
                                            <p:fltVal val="0"/>
                                          </p:val>
                                        </p:tav>
                                        <p:tav tm="100000">
                                          <p:val>
                                            <p:strVal val="#ppt_w"/>
                                          </p:val>
                                        </p:tav>
                                      </p:tavLst>
                                    </p:anim>
                                    <p:anim calcmode="lin" valueType="num">
                                      <p:cBhvr>
                                        <p:cTn id="8" dur="500" fill="hold"/>
                                        <p:tgtEl>
                                          <p:spTgt spid="43"/>
                                        </p:tgtEl>
                                        <p:attrNameLst>
                                          <p:attrName>ppt_h</p:attrName>
                                        </p:attrNameLst>
                                      </p:cBhvr>
                                      <p:tavLst>
                                        <p:tav tm="0">
                                          <p:val>
                                            <p:fltVal val="0"/>
                                          </p:val>
                                        </p:tav>
                                        <p:tav tm="100000">
                                          <p:val>
                                            <p:strVal val="#ppt_h"/>
                                          </p:val>
                                        </p:tav>
                                      </p:tavLst>
                                    </p:anim>
                                    <p:animEffect transition="in" filter="fade">
                                      <p:cBhvr>
                                        <p:cTn id="9" dur="500"/>
                                        <p:tgtEl>
                                          <p:spTgt spid="43"/>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wipe(left)">
                                      <p:cBhvr>
                                        <p:cTn id="13" dur="500"/>
                                        <p:tgtEl>
                                          <p:spTgt spid="35"/>
                                        </p:tgtEl>
                                      </p:cBhvr>
                                    </p:animEffect>
                                  </p:childTnLst>
                                </p:cTn>
                              </p:par>
                              <p:par>
                                <p:cTn id="14" presetID="23" presetClass="entr" presetSubtype="16" fill="hold" nodeType="with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p:cTn id="16" dur="500" fill="hold"/>
                                        <p:tgtEl>
                                          <p:spTgt spid="36"/>
                                        </p:tgtEl>
                                        <p:attrNameLst>
                                          <p:attrName>ppt_w</p:attrName>
                                        </p:attrNameLst>
                                      </p:cBhvr>
                                      <p:tavLst>
                                        <p:tav tm="0">
                                          <p:val>
                                            <p:fltVal val="0"/>
                                          </p:val>
                                        </p:tav>
                                        <p:tav tm="100000">
                                          <p:val>
                                            <p:strVal val="#ppt_w"/>
                                          </p:val>
                                        </p:tav>
                                      </p:tavLst>
                                    </p:anim>
                                    <p:anim calcmode="lin" valueType="num">
                                      <p:cBhvr>
                                        <p:cTn id="17" dur="500" fill="hold"/>
                                        <p:tgtEl>
                                          <p:spTgt spid="36"/>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ipe(left)">
                                      <p:cBhvr>
                                        <p:cTn id="21" dur="500"/>
                                        <p:tgtEl>
                                          <p:spTgt spid="6"/>
                                        </p:tgtEl>
                                      </p:cBhvr>
                                    </p:animEffect>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anim calcmode="lin" valueType="num">
                                      <p:cBhvr>
                                        <p:cTn id="26" dur="500" fill="hold"/>
                                        <p:tgtEl>
                                          <p:spTgt spid="3"/>
                                        </p:tgtEl>
                                        <p:attrNameLst>
                                          <p:attrName>ppt_x</p:attrName>
                                        </p:attrNameLst>
                                      </p:cBhvr>
                                      <p:tavLst>
                                        <p:tav tm="0">
                                          <p:val>
                                            <p:strVal val="#ppt_x"/>
                                          </p:val>
                                        </p:tav>
                                        <p:tav tm="100000">
                                          <p:val>
                                            <p:strVal val="#ppt_x"/>
                                          </p:val>
                                        </p:tav>
                                      </p:tavLst>
                                    </p:anim>
                                    <p:anim calcmode="lin" valueType="num">
                                      <p:cBhvr>
                                        <p:cTn id="27"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2063750" y="1124585"/>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（四）直方图</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712200" cy="132207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直方图是频数直方图的简称，又称柱状图。所谓直方图，就是将数据按其顺序分成若干间隔相等的组，以组距为底边，以落入各组的频数为高的若干长方形排列的图。借助直方图，可以对资料中心值或分布状况一目了然。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2207895" y="2708910"/>
            <a:ext cx="8515985" cy="1322070"/>
          </a:xfrm>
          <a:prstGeom prst="rect">
            <a:avLst/>
          </a:prstGeom>
          <a:noFill/>
        </p:spPr>
        <p:txBody>
          <a:bodyPr wrap="square" rtlCol="0" anchor="t">
            <a:spAutoFit/>
          </a:bodyPr>
          <a:p>
            <a:r>
              <a:rPr lang="zh-CN" altLang="en-US"/>
              <a:t>　</a:t>
            </a:r>
            <a:r>
              <a:rPr lang="en-US" altLang="zh-CN"/>
              <a:t>    </a:t>
            </a:r>
            <a:r>
              <a:rPr lang="zh-CN" altLang="en-US" sz="2000">
                <a:solidFill>
                  <a:srgbClr val="0070C0"/>
                </a:solidFill>
              </a:rPr>
              <a:t>正常生产条件下计量的质量特性值的分布大多为正态分布，从中获得的数据的直方图为中间高，两边低，左右基本对称的正态型直方图。但在实际问题中还会出现另一些形状的直方图，分析出现这些图形的原因，便于采取对策，改进质量。</a:t>
            </a:r>
            <a:endParaRPr lang="zh-CN" altLang="en-US" sz="2000">
              <a:solidFill>
                <a:srgbClr val="0070C0"/>
              </a:solidFill>
            </a:endParaRPr>
          </a:p>
        </p:txBody>
      </p:sp>
      <p:pic>
        <p:nvPicPr>
          <p:cNvPr id="8" name="图片 7"/>
          <p:cNvPicPr>
            <a:picLocks noChangeAspect="1"/>
          </p:cNvPicPr>
          <p:nvPr>
            <p:custDataLst>
              <p:tags r:id="rId3"/>
            </p:custDataLst>
          </p:nvPr>
        </p:nvPicPr>
        <p:blipFill>
          <a:blip r:embed="rId4"/>
          <a:stretch>
            <a:fillRect/>
          </a:stretch>
        </p:blipFill>
        <p:spPr>
          <a:xfrm>
            <a:off x="3634740" y="4051935"/>
            <a:ext cx="5649595" cy="21412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7" name="图片 6"/>
          <p:cNvPicPr>
            <a:picLocks noChangeAspect="1"/>
          </p:cNvPicPr>
          <p:nvPr>
            <p:custDataLst>
              <p:tags r:id="rId1"/>
            </p:custDataLst>
          </p:nvPr>
        </p:nvPicPr>
        <p:blipFill>
          <a:blip r:embed="rId2"/>
          <a:stretch>
            <a:fillRect/>
          </a:stretch>
        </p:blipFill>
        <p:spPr>
          <a:xfrm>
            <a:off x="3935730" y="1698625"/>
            <a:ext cx="5224780" cy="3396615"/>
          </a:xfrm>
          <a:prstGeom prst="rect">
            <a:avLst/>
          </a:prstGeom>
        </p:spPr>
      </p:pic>
      <p:sp>
        <p:nvSpPr>
          <p:cNvPr id="8" name="文本框 7"/>
          <p:cNvSpPr txBox="1"/>
          <p:nvPr/>
        </p:nvSpPr>
        <p:spPr>
          <a:xfrm>
            <a:off x="2279650" y="5229225"/>
            <a:ext cx="8597900"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当观察到的直方图不是正态型的形状时，需要及时加以研究，譬如出现平顶型时可以检查一下有无缓慢变化的因素，又譬如出现孤岛型时可以检查一下原材料有无变化等，这样便于及时发现问题，采取措施，改进质量。</a:t>
            </a:r>
            <a:endParaRPr lang="zh-CN" altLang="en-US" sz="2000">
              <a:solidFill>
                <a:srgbClr val="0070C0"/>
              </a:solidFill>
            </a:endParaRPr>
          </a:p>
        </p:txBody>
      </p:sp>
      <p:sp>
        <p:nvSpPr>
          <p:cNvPr id="9" name="文本框 8"/>
          <p:cNvSpPr txBox="1"/>
          <p:nvPr/>
        </p:nvSpPr>
        <p:spPr>
          <a:xfrm>
            <a:off x="2263140" y="857885"/>
            <a:ext cx="8614410" cy="768350"/>
          </a:xfrm>
          <a:prstGeom prst="rect">
            <a:avLst/>
          </a:prstGeom>
          <a:noFill/>
        </p:spPr>
        <p:txBody>
          <a:bodyPr wrap="square" rtlCol="0" anchor="t">
            <a:spAutoFit/>
          </a:bodyPr>
          <a:p>
            <a:r>
              <a:rPr lang="en-US" altLang="zh-CN" sz="2000">
                <a:solidFill>
                  <a:srgbClr val="0070C0"/>
                </a:solidFill>
              </a:rPr>
              <a:t>                                         </a:t>
            </a:r>
            <a:r>
              <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rPr>
              <a:t>常见的直方图形态：</a:t>
            </a:r>
            <a:endParaRPr lang="zh-CN" altLang="en-US" sz="2400" b="1">
              <a:solidFill>
                <a:srgbClr val="FF0000"/>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正态型、偏态型、双峰型、孤岛型、平顶型、锯齿型。</a:t>
            </a:r>
            <a:endParaRPr lang="zh-CN" altLang="en-US" sz="2000" b="1">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2063750" y="1124585"/>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（五）散布图</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556385"/>
            <a:ext cx="8712200" cy="1119505"/>
          </a:xfrm>
          <a:prstGeom prst="rect">
            <a:avLst/>
          </a:prstGeom>
          <a:noFill/>
        </p:spPr>
        <p:txBody>
          <a:bodyPr wrap="square" rtlCol="0" anchor="t">
            <a:no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将具有相关关系的两个变量的对应观察值作为平面直角坐标系中点的坐标，并把这些点描绘在平面上，于是就能得到具有相关关系的分布图，通常称这种反映两个变量之间关系的图为散布图或相关图。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6"/>
          <p:cNvPicPr>
            <a:picLocks noChangeAspect="1"/>
          </p:cNvPicPr>
          <p:nvPr>
            <p:custDataLst>
              <p:tags r:id="rId3"/>
            </p:custDataLst>
          </p:nvPr>
        </p:nvPicPr>
        <p:blipFill>
          <a:blip r:embed="rId4"/>
          <a:stretch>
            <a:fillRect/>
          </a:stretch>
        </p:blipFill>
        <p:spPr>
          <a:xfrm>
            <a:off x="3432175" y="2564765"/>
            <a:ext cx="5918835" cy="369506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custDataLst>
              <p:tags r:id="rId1"/>
            </p:custDataLst>
          </p:nvPr>
        </p:nvSpPr>
        <p:spPr>
          <a:xfrm>
            <a:off x="2423795" y="2132965"/>
            <a:ext cx="8408035" cy="378460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（1）当变量X增大时，变量Y随之显著地增大。X与Y之间的这种关系称为强正相关</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（2）当变量X增大时，变量Y也随之增大，但不明显。X与Y之间的这种关系称为弱正相关。 </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（3）当变量X增大时，变量Y随之显著地减小。X与Y之间的这种关系称为强负相关</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（4）当变量X增大时，变量Y随之减小，但不明显。X与Y之间的这种关系称为弱负相关。 </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（5）当变量X增大时，看不出变量随之增大还是随之减小的任何趋势。对于这种情况，就称X与Y之间不存在相关关系。 </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（6）当变量X增大时，变量Y先随之增大，当增大到某个界限值之后，Y又随之减小。X与Y之间的这种关系称为曲线相关。</a:t>
            </a:r>
            <a:endPar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196" name="Text Box 56"/>
          <p:cNvSpPr txBox="1"/>
          <p:nvPr>
            <p:custDataLst>
              <p:tags r:id="rId2"/>
            </p:custDataLst>
          </p:nvPr>
        </p:nvSpPr>
        <p:spPr>
          <a:xfrm>
            <a:off x="4944110" y="1340485"/>
            <a:ext cx="239014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散布图的类型</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3" name="文本框 8"/>
          <p:cNvSpPr>
            <a:spLocks noChangeArrowheads="1"/>
          </p:cNvSpPr>
          <p:nvPr>
            <p:custDataLst>
              <p:tags r:id="rId3"/>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2063750" y="1124585"/>
            <a:ext cx="350393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（六）控制图</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207895" y="1700530"/>
            <a:ext cx="8712200" cy="1322070"/>
          </a:xfrm>
          <a:prstGeom prst="rect">
            <a:avLst/>
          </a:prstGeom>
          <a:noFill/>
        </p:spPr>
        <p:txBody>
          <a:bodyPr wrap="square" rtlCol="0" anchor="t">
            <a:spAutoFit/>
          </a:bodyPr>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控制图又称管理图，它是用来控制质量特性值随时间而发生波动的动态图表，是调查分析工序是否处于稳定状态，以及保持工序处于控制状态的有效工具。控制图由标题和图形两部分组成。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7" name="图片 7"/>
          <p:cNvPicPr>
            <a:picLocks noChangeAspect="1"/>
          </p:cNvPicPr>
          <p:nvPr>
            <p:custDataLst>
              <p:tags r:id="rId3"/>
            </p:custDataLst>
          </p:nvPr>
        </p:nvPicPr>
        <p:blipFill>
          <a:blip r:embed="rId4"/>
          <a:stretch>
            <a:fillRect/>
          </a:stretch>
        </p:blipFill>
        <p:spPr>
          <a:xfrm>
            <a:off x="3188335" y="2790825"/>
            <a:ext cx="6152515" cy="337312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495550" y="1772920"/>
            <a:ext cx="8392795" cy="3784600"/>
          </a:xfrm>
          <a:prstGeom prst="rect">
            <a:avLst/>
          </a:prstGeom>
          <a:noFill/>
        </p:spPr>
        <p:txBody>
          <a:bodyPr wrap="square" rtlCol="0" anchor="t">
            <a:spAutoFit/>
          </a:bodyPr>
          <a:p>
            <a:pPr>
              <a:buClrTx/>
              <a:buSzTx/>
              <a:buFontTx/>
            </a:pPr>
            <a:r>
              <a:rPr lang="zh-CN" altLang="en-US" sz="2000">
                <a:solidFill>
                  <a:srgbClr val="0070C0"/>
                </a:solidFill>
              </a:rPr>
              <a:t>控制图分为三个区域：</a:t>
            </a: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UCL与LCL之间为安全区；</a:t>
            </a: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UL与UCL之间及LCL与LL之间为警戒区；</a:t>
            </a: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UL上方及LL下方区域为废品区。</a:t>
            </a:r>
            <a:endParaRPr lang="zh-CN" altLang="en-US" sz="2000">
              <a:solidFill>
                <a:srgbClr val="0070C0"/>
              </a:solidFill>
            </a:endParaRPr>
          </a:p>
          <a:p>
            <a:pPr>
              <a:buClrTx/>
              <a:buSzTx/>
              <a:buFontTx/>
            </a:pP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如果点全部落在上、下控制界限内，而且点的排列没有什么异常情况，那么就判断生产过程处于控制状态。</a:t>
            </a: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当点超出控制界限，或点虽未超出控制界限，但点排列出现缺陷，是认为发生了异常系统变化，生产处于非控制状态，需要及时查明，予以管理、控制和消除。</a:t>
            </a:r>
            <a:endParaRPr lang="zh-CN" altLang="en-US" sz="2000">
              <a:solidFill>
                <a:srgbClr val="0070C0"/>
              </a:solidFill>
            </a:endParaRPr>
          </a:p>
          <a:p>
            <a:pPr>
              <a:buClrTx/>
              <a:buSzTx/>
              <a:buFontTx/>
            </a:pPr>
            <a:r>
              <a:rPr lang="zh-CN" altLang="en-US" sz="2000">
                <a:solidFill>
                  <a:srgbClr val="0070C0"/>
                </a:solidFill>
              </a:rPr>
              <a:t> </a:t>
            </a:r>
            <a:r>
              <a:rPr lang="en-US" altLang="zh-CN" sz="2000">
                <a:solidFill>
                  <a:srgbClr val="0070C0"/>
                </a:solidFill>
              </a:rPr>
              <a:t>       </a:t>
            </a:r>
            <a:r>
              <a:rPr lang="zh-CN" altLang="en-US" sz="2000">
                <a:solidFill>
                  <a:srgbClr val="0070C0"/>
                </a:solidFill>
              </a:rPr>
              <a:t>因此，控制图中控制界限就是判明生产过程中是否存在异常因素的判断基准。它是根据数理统计的原理计算出来的。</a:t>
            </a:r>
            <a:endParaRPr lang="zh-CN" altLang="en-US" sz="2000">
              <a:solidFill>
                <a:srgbClr val="0070C0"/>
              </a:solidFill>
            </a:endParaRPr>
          </a:p>
        </p:txBody>
      </p:sp>
      <p:sp>
        <p:nvSpPr>
          <p:cNvPr id="8196" name="Text Box 56"/>
          <p:cNvSpPr txBox="1"/>
          <p:nvPr>
            <p:custDataLst>
              <p:tags r:id="rId1"/>
            </p:custDataLst>
          </p:nvPr>
        </p:nvSpPr>
        <p:spPr>
          <a:xfrm>
            <a:off x="4799965" y="1268730"/>
            <a:ext cx="3215640" cy="521970"/>
          </a:xfrm>
          <a:prstGeom prst="rect">
            <a:avLst/>
          </a:prstGeom>
          <a:noFill/>
          <a:ln w="9525">
            <a:noFill/>
          </a:ln>
        </p:spPr>
        <p:txBody>
          <a:bodyPr wrap="square">
            <a:spAutoFit/>
          </a:bodyPr>
          <a:p>
            <a:r>
              <a:rPr lang="zh-CN" altLang="en-US" sz="2800" b="1" dirty="0">
                <a:solidFill>
                  <a:srgbClr val="FF0000"/>
                </a:solidFill>
                <a:latin typeface="微软雅黑" panose="020B0503020204020204" pitchFamily="34" charset="-122"/>
                <a:ea typeface="微软雅黑" panose="020B0503020204020204" pitchFamily="34" charset="-122"/>
              </a:rPr>
              <a:t>控制图的质量分析</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4"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一 质量管理常用的工具</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utoUpdateAnimBg="0"/>
      <p:bldP spid="4" grpId="1" bldLvl="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196" name="Text Box 56"/>
          <p:cNvSpPr txBox="1"/>
          <p:nvPr>
            <p:custDataLst>
              <p:tags r:id="rId1"/>
            </p:custDataLst>
          </p:nvPr>
        </p:nvSpPr>
        <p:spPr>
          <a:xfrm>
            <a:off x="1991995" y="1124585"/>
            <a:ext cx="5126990" cy="521970"/>
          </a:xfrm>
          <a:prstGeom prst="rect">
            <a:avLst/>
          </a:prstGeom>
          <a:noFill/>
          <a:ln w="9525">
            <a:noFill/>
          </a:ln>
        </p:spPr>
        <p:txBody>
          <a:bodyPr wrap="square">
            <a:spAutoFit/>
          </a:bodyPr>
          <a:p>
            <a:r>
              <a:rPr lang="zh-CN" altLang="en-US" sz="2800" b="1" dirty="0">
                <a:solidFill>
                  <a:srgbClr val="FF0000"/>
                </a:solidFill>
                <a:latin typeface="微软雅黑" panose="020B0503020204020204" pitchFamily="34" charset="-122"/>
                <a:ea typeface="微软雅黑" panose="020B0503020204020204" pitchFamily="34" charset="-122"/>
              </a:rPr>
              <a:t>（一）PDCA循环法的含义</a:t>
            </a:r>
            <a:endParaRPr lang="zh-CN" altLang="en-US"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135505" y="1628775"/>
            <a:ext cx="8712200" cy="1322070"/>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PDCA循环是全面质量管理和质量保证的基本方法，按照计划（plan）、实施（do）、检查（check）、处理（action）四个阶段不停地周而复始。它最早是由美国质量管理专家戴明提出来的，所以又称为“戴明环”。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2"/>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PDCA循环法</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01" name="图片 100"/>
          <p:cNvPicPr/>
          <p:nvPr>
            <p:custDataLst>
              <p:tags r:id="rId3"/>
            </p:custDataLst>
          </p:nvPr>
        </p:nvPicPr>
        <p:blipFill>
          <a:blip r:embed="rId4"/>
          <a:stretch>
            <a:fillRect/>
          </a:stretch>
        </p:blipFill>
        <p:spPr>
          <a:xfrm>
            <a:off x="2927985" y="2780665"/>
            <a:ext cx="6709410" cy="356743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8"/>
          <p:cNvSpPr>
            <a:spLocks noChangeArrowheads="1"/>
          </p:cNvSpPr>
          <p:nvPr>
            <p:custDataLst>
              <p:tags r:id="rId1"/>
            </p:custDataLst>
          </p:nvPr>
        </p:nvSpPr>
        <p:spPr bwMode="auto">
          <a:xfrm>
            <a:off x="1919605" y="24034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二 PDCA循环法</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196" name="Text Box 56"/>
          <p:cNvSpPr txBox="1"/>
          <p:nvPr>
            <p:custDataLst>
              <p:tags r:id="rId2"/>
            </p:custDataLst>
          </p:nvPr>
        </p:nvSpPr>
        <p:spPr>
          <a:xfrm>
            <a:off x="1991995" y="980440"/>
            <a:ext cx="5126990" cy="521970"/>
          </a:xfrm>
          <a:prstGeom prst="rect">
            <a:avLst/>
          </a:prstGeom>
          <a:noFill/>
          <a:ln w="9525">
            <a:noFill/>
          </a:ln>
        </p:spPr>
        <p:txBody>
          <a:bodyPr wrap="square">
            <a:spAutoFit/>
          </a:bodyPr>
          <a:p>
            <a:pPr algn="l"/>
            <a:r>
              <a:rPr lang="zh-CN" altLang="en-US" sz="2800" b="1" dirty="0">
                <a:solidFill>
                  <a:srgbClr val="FF0000"/>
                </a:solidFill>
                <a:latin typeface="微软雅黑" panose="020B0503020204020204" pitchFamily="34" charset="-122"/>
                <a:ea typeface="微软雅黑" panose="020B0503020204020204" pitchFamily="34" charset="-122"/>
              </a:rPr>
              <a:t>（二）PDCA循环的特点</a:t>
            </a:r>
            <a:endParaRPr lang="en-US" alt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991995" y="1484630"/>
            <a:ext cx="8531225" cy="3169285"/>
          </a:xfrm>
          <a:prstGeom prst="rect">
            <a:avLst/>
          </a:prstGeom>
          <a:noFill/>
        </p:spPr>
        <p:txBody>
          <a:bodyPr wrap="square" rtlCol="0" anchor="t">
            <a:spAutoFit/>
          </a:bodyPr>
          <a:p>
            <a:r>
              <a:rPr lang="zh-CN" altLang="en-US" sz="2000">
                <a:solidFill>
                  <a:srgbClr val="0070C0"/>
                </a:solidFill>
              </a:rPr>
              <a:t>（1）大环套小环。如果把整个组织的工作作为大的PDCA循环，那么各个部门、小组还有各自小的PDCA循环，上一级PDCA循环是下一级PDCA循环的根据，反过来下一级PDCA循环是上一级PDCA循环的贯彻落实和具体表现，通过循环把组织各项工作有机联系起来，共同促进。</a:t>
            </a:r>
            <a:endParaRPr lang="zh-CN" altLang="en-US" sz="2000">
              <a:solidFill>
                <a:srgbClr val="0070C0"/>
              </a:solidFill>
            </a:endParaRPr>
          </a:p>
          <a:p>
            <a:r>
              <a:rPr lang="zh-CN" altLang="en-US" sz="2000">
                <a:solidFill>
                  <a:srgbClr val="0070C0"/>
                </a:solidFill>
              </a:rPr>
              <a:t>（2）阶梯式上升。PDCA循环不在同一水平上循环，每循环一次，就解决一部分问题，取得一部分成果，质量水平就提高一步。到了下一次循环，又有了新的目标，从而不断阶梯上升。</a:t>
            </a:r>
            <a:endParaRPr lang="zh-CN" altLang="en-US" sz="2000">
              <a:solidFill>
                <a:srgbClr val="0070C0"/>
              </a:solidFill>
            </a:endParaRPr>
          </a:p>
          <a:p>
            <a:r>
              <a:rPr lang="zh-CN" altLang="en-US" sz="2000">
                <a:solidFill>
                  <a:srgbClr val="0070C0"/>
                </a:solidFill>
              </a:rPr>
              <a:t>（3）科学管理方法的综合应用。PDCA循环应用以QC七种工具为主的统计处理方法以及工业工程（IE）中工作研究的方法作为进行工作和发现、解决问题的工具。</a:t>
            </a:r>
            <a:endParaRPr lang="zh-CN" altLang="en-US" sz="2000">
              <a:solidFill>
                <a:srgbClr val="0070C0"/>
              </a:solidFill>
            </a:endParaRPr>
          </a:p>
        </p:txBody>
      </p:sp>
      <p:pic>
        <p:nvPicPr>
          <p:cNvPr id="4" name="图片 3"/>
          <p:cNvPicPr>
            <a:picLocks noChangeAspect="1"/>
          </p:cNvPicPr>
          <p:nvPr>
            <p:custDataLst>
              <p:tags r:id="rId3"/>
            </p:custDataLst>
          </p:nvPr>
        </p:nvPicPr>
        <p:blipFill>
          <a:blip r:embed="rId4"/>
          <a:stretch>
            <a:fillRect/>
          </a:stretch>
        </p:blipFill>
        <p:spPr>
          <a:xfrm>
            <a:off x="3863975" y="4364990"/>
            <a:ext cx="5949315" cy="212217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07895" y="1268730"/>
            <a:ext cx="8712200" cy="163004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六西格玛管理法是一种质量尺度和追求的目标，是一套科学的工具和管理方法，运用 DMAIC（改善）或DFSS（设计）的过程进行流程的设计和改善。是一种经营管理策略。6 Sigma管理是在提高顾客满意程度的同时降低经营成本和周期的过程革新方法。</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文本框 8"/>
          <p:cNvSpPr>
            <a:spLocks noChangeArrowheads="1"/>
          </p:cNvSpPr>
          <p:nvPr>
            <p:custDataLst>
              <p:tags r:id="rId1"/>
            </p:custDataLst>
          </p:nvPr>
        </p:nvSpPr>
        <p:spPr bwMode="auto">
          <a:xfrm>
            <a:off x="2063750" y="333058"/>
            <a:ext cx="5516245" cy="8299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spAutoFit/>
          </a:bodyP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rPr>
              <a:t>三 六西格玛管理法</a:t>
            </a:r>
            <a:endParaRPr lang="zh-CN" altLang="en-US" sz="3200" b="1" dirty="0">
              <a:solidFill>
                <a:srgbClr val="0070C0"/>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文本框 3"/>
          <p:cNvSpPr txBox="1"/>
          <p:nvPr/>
        </p:nvSpPr>
        <p:spPr>
          <a:xfrm>
            <a:off x="2207895" y="2564765"/>
            <a:ext cx="8627110" cy="1630045"/>
          </a:xfrm>
          <a:prstGeom prst="rect">
            <a:avLst/>
          </a:prstGeom>
          <a:noFill/>
        </p:spPr>
        <p:txBody>
          <a:bodyPr wrap="square" rtlCol="0" anchor="t">
            <a:spAutoFit/>
          </a:bodyPr>
          <a:p>
            <a:r>
              <a:rPr lang="zh-CN" altLang="en-US"/>
              <a:t>　</a:t>
            </a:r>
            <a:r>
              <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σ"是希腊文的字母，是用来衡量一个总数里标准误差的统计单位。一般企业的瑕疵率大约是3到4个西格玛，以4西格玛而言，相当于每一百万个机会里，有6210次误差。如果企业不断追求品质改进，达到6西格玛的程度，绩效就几近于完美地达成顾客要求，在一百万个机会里，只找得出3、4个瑕疪。</a:t>
            </a:r>
            <a:endParaRPr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5" name="图片 4"/>
          <p:cNvPicPr>
            <a:picLocks noChangeAspect="1"/>
          </p:cNvPicPr>
          <p:nvPr>
            <p:custDataLst>
              <p:tags r:id="rId2"/>
            </p:custDataLst>
          </p:nvPr>
        </p:nvPicPr>
        <p:blipFill>
          <a:blip r:embed="rId3"/>
          <a:stretch>
            <a:fillRect/>
          </a:stretch>
        </p:blipFill>
        <p:spPr>
          <a:xfrm>
            <a:off x="4224020" y="3900170"/>
            <a:ext cx="5003165" cy="260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utoUpdateAnimBg="0"/>
      <p:bldP spid="3" grpId="1" bldLvl="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2207895" y="1484630"/>
            <a:ext cx="9017635" cy="4769485"/>
          </a:xfrm>
          <a:prstGeom prst="rect">
            <a:avLst/>
          </a:prstGeom>
          <a:noFill/>
        </p:spPr>
        <p:txBody>
          <a:bodyPr wrap="square" rtlCol="0" anchor="t">
            <a:spAutoFit/>
          </a:bodyPr>
          <a:p>
            <a:r>
              <a:rPr lang="zh-CN" altLang="en-US" sz="2400" b="1">
                <a:solidFill>
                  <a:srgbClr val="FF0000"/>
                </a:solidFill>
              </a:rPr>
              <a:t>任务描述：</a:t>
            </a:r>
            <a:endParaRPr lang="zh-CN" altLang="en-US" sz="2400" b="1">
              <a:solidFill>
                <a:srgbClr val="FF0000"/>
              </a:solidFill>
            </a:endParaRPr>
          </a:p>
          <a:p>
            <a:r>
              <a:rPr lang="en-US" altLang="zh-CN" sz="2000">
                <a:solidFill>
                  <a:srgbClr val="0070C0"/>
                </a:solidFill>
              </a:rPr>
              <a:t>       </a:t>
            </a:r>
            <a:r>
              <a:rPr sz="2000">
                <a:solidFill>
                  <a:srgbClr val="0070C0"/>
                </a:solidFill>
              </a:rPr>
              <a:t>A公司是一家生产小机电的企业，企业发展迅速，但质量管理方面存在短板，急需改进与提升。主要存在以下问题：</a:t>
            </a:r>
            <a:endParaRPr sz="2000">
              <a:solidFill>
                <a:srgbClr val="0070C0"/>
              </a:solidFill>
            </a:endParaRPr>
          </a:p>
          <a:p>
            <a:r>
              <a:rPr lang="en-US" sz="2000">
                <a:solidFill>
                  <a:srgbClr val="0070C0"/>
                </a:solidFill>
              </a:rPr>
              <a:t>       </a:t>
            </a:r>
            <a:r>
              <a:rPr sz="2000">
                <a:solidFill>
                  <a:srgbClr val="0070C0"/>
                </a:solidFill>
              </a:rPr>
              <a:t>1.新产品开发管理不到位。开发中只注重新品技术指标方面的验证，不具备模拟客户生产条件下的工艺性能的验证，验证带有局限性，对产品的失效机理未进行深入的分析，产品质量稳定性、一致性待提高。</a:t>
            </a:r>
            <a:endParaRPr sz="2000">
              <a:solidFill>
                <a:srgbClr val="0070C0"/>
              </a:solidFill>
            </a:endParaRPr>
          </a:p>
          <a:p>
            <a:r>
              <a:rPr lang="en-US" sz="2000">
                <a:solidFill>
                  <a:srgbClr val="0070C0"/>
                </a:solidFill>
              </a:rPr>
              <a:t>       </a:t>
            </a:r>
            <a:r>
              <a:rPr sz="2000">
                <a:solidFill>
                  <a:srgbClr val="0070C0"/>
                </a:solidFill>
              </a:rPr>
              <a:t>2.员工质量意识不高。仅班前会议对质量进行宣贯，无其它系统规范的质量意识方面的培训教育。因一线员工及各级人员质量认知不足导致的质量问题多发，在员工质量意识提升方面缺乏有效的手段。</a:t>
            </a:r>
            <a:endParaRPr sz="2000">
              <a:solidFill>
                <a:srgbClr val="0070C0"/>
              </a:solidFill>
            </a:endParaRPr>
          </a:p>
          <a:p>
            <a:r>
              <a:rPr lang="en-US" sz="2000">
                <a:solidFill>
                  <a:srgbClr val="0070C0"/>
                </a:solidFill>
              </a:rPr>
              <a:t>      </a:t>
            </a:r>
            <a:r>
              <a:rPr sz="2000">
                <a:solidFill>
                  <a:srgbClr val="0070C0"/>
                </a:solidFill>
              </a:rPr>
              <a:t>3.产品质量控制停留在“质量检验”阶段。对产品质量的预防性干预措施较少，产品质量的受控程度不高，生产过程可信度待提高。相关“人、机、料、法、环”标准执行力度不足，持续性不高，监督不完善，反馈不到位。</a:t>
            </a:r>
            <a:endParaRPr sz="2000">
              <a:solidFill>
                <a:srgbClr val="0070C0"/>
              </a:solidFill>
            </a:endParaRPr>
          </a:p>
          <a:p>
            <a:r>
              <a:rPr lang="en-US" sz="2000">
                <a:solidFill>
                  <a:srgbClr val="0070C0"/>
                </a:solidFill>
              </a:rPr>
              <a:t>      </a:t>
            </a:r>
            <a:r>
              <a:rPr sz="2000">
                <a:solidFill>
                  <a:srgbClr val="0070C0"/>
                </a:solidFill>
              </a:rPr>
              <a:t>4.质量管理体系未发挥质量管理功能。质量管理体系停留在“为了认证”阶段，质量管理体系文件操作性不强，基层的操作性文件执行不到位，现场不按程序文件执行情况多发，质量管理体系内部审核不规范，存在写记录的现象。</a:t>
            </a:r>
            <a:endParaRPr sz="2000">
              <a:solidFill>
                <a:srgbClr val="0070C0"/>
              </a:solidFill>
            </a:endParaRPr>
          </a:p>
        </p:txBody>
      </p:sp>
      <p:sp>
        <p:nvSpPr>
          <p:cNvPr id="7" name="对角圆角矩形 6"/>
          <p:cNvSpPr/>
          <p:nvPr>
            <p:custDataLst>
              <p:tags r:id="rId1"/>
            </p:custDataLst>
          </p:nvPr>
        </p:nvSpPr>
        <p:spPr>
          <a:xfrm>
            <a:off x="2063750" y="476250"/>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2"/>
            </p:custDataLst>
          </p:nvPr>
        </p:nvSpPr>
        <p:spPr>
          <a:xfrm>
            <a:off x="2326640" y="548640"/>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组合 7"/>
          <p:cNvGrpSpPr/>
          <p:nvPr/>
        </p:nvGrpSpPr>
        <p:grpSpPr bwMode="auto">
          <a:xfrm>
            <a:off x="1847921" y="980440"/>
            <a:ext cx="8659255" cy="3004292"/>
            <a:chOff x="695" y="2629"/>
            <a:chExt cx="19902" cy="5091"/>
          </a:xfrm>
        </p:grpSpPr>
        <p:sp>
          <p:nvSpPr>
            <p:cNvPr id="10" name="TextBox 9"/>
            <p:cNvSpPr txBox="1"/>
            <p:nvPr/>
          </p:nvSpPr>
          <p:spPr>
            <a:xfrm>
              <a:off x="3777" y="2629"/>
              <a:ext cx="6180" cy="676"/>
            </a:xfrm>
            <a:prstGeom prst="rect">
              <a:avLst/>
            </a:prstGeom>
            <a:noFill/>
          </p:spPr>
          <p:txBody>
            <a:bodyPr>
              <a:spAutoFit/>
            </a:bodyPr>
            <a:lstStyle/>
            <a:p>
              <a:pPr>
                <a:defRPr/>
              </a:pPr>
              <a:r>
                <a:rPr lang="zh-CN" altLang="en-US" sz="2000" b="1" dirty="0">
                  <a:solidFill>
                    <a:schemeClr val="accent5">
                      <a:lumMod val="75000"/>
                    </a:schemeClr>
                  </a:solidFill>
                  <a:latin typeface="+mn-ea"/>
                </a:rPr>
                <a:t>能力目标</a:t>
              </a:r>
              <a:endParaRPr lang="zh-CN" altLang="en-US" sz="2000" b="1" dirty="0">
                <a:solidFill>
                  <a:schemeClr val="accent5">
                    <a:lumMod val="75000"/>
                  </a:schemeClr>
                </a:solidFill>
                <a:latin typeface="+mn-ea"/>
              </a:endParaRPr>
            </a:p>
          </p:txBody>
        </p:sp>
        <p:grpSp>
          <p:nvGrpSpPr>
            <p:cNvPr id="25609" name="组合 4"/>
            <p:cNvGrpSpPr/>
            <p:nvPr/>
          </p:nvGrpSpPr>
          <p:grpSpPr bwMode="auto">
            <a:xfrm>
              <a:off x="2344" y="2668"/>
              <a:ext cx="904" cy="594"/>
              <a:chOff x="1283260" y="1736400"/>
              <a:chExt cx="779351" cy="511273"/>
            </a:xfrm>
          </p:grpSpPr>
          <p:sp>
            <p:nvSpPr>
              <p:cNvPr id="4" name="矩形 3"/>
              <p:cNvSpPr/>
              <p:nvPr/>
            </p:nvSpPr>
            <p:spPr>
              <a:xfrm>
                <a:off x="1283260" y="1736400"/>
                <a:ext cx="142972" cy="502988"/>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0" name="矩形 19"/>
              <p:cNvSpPr/>
              <p:nvPr/>
            </p:nvSpPr>
            <p:spPr>
              <a:xfrm>
                <a:off x="1654117" y="1744687"/>
                <a:ext cx="408494" cy="50298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grpSp>
        <p:sp>
          <p:nvSpPr>
            <p:cNvPr id="25610" name="文本框 2"/>
            <p:cNvSpPr txBox="1">
              <a:spLocks noChangeArrowheads="1"/>
            </p:cNvSpPr>
            <p:nvPr/>
          </p:nvSpPr>
          <p:spPr bwMode="auto">
            <a:xfrm>
              <a:off x="695" y="3972"/>
              <a:ext cx="13280" cy="2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sz="2000" dirty="0">
                  <a:latin typeface="+mn-ea"/>
                  <a:ea typeface="+mn-ea"/>
                </a:rPr>
                <a:t>1.能够设计企业质量管理体系框架</a:t>
              </a:r>
              <a:endParaRPr sz="2000" dirty="0">
                <a:latin typeface="+mn-ea"/>
                <a:ea typeface="+mn-ea"/>
              </a:endParaRPr>
            </a:p>
            <a:p>
              <a:pPr>
                <a:lnSpc>
                  <a:spcPct val="150000"/>
                </a:lnSpc>
              </a:pPr>
              <a:r>
                <a:rPr sz="2000" dirty="0">
                  <a:latin typeface="+mn-ea"/>
                  <a:ea typeface="+mn-ea"/>
                </a:rPr>
                <a:t>2.能够选用适合的方法进行质量分析</a:t>
              </a:r>
              <a:endParaRPr sz="2000" dirty="0">
                <a:latin typeface="+mn-ea"/>
                <a:ea typeface="+mn-ea"/>
              </a:endParaRPr>
            </a:p>
            <a:p>
              <a:pPr>
                <a:lnSpc>
                  <a:spcPct val="150000"/>
                </a:lnSpc>
              </a:pPr>
              <a:r>
                <a:rPr sz="2000" dirty="0">
                  <a:latin typeface="+mn-ea"/>
                  <a:ea typeface="+mn-ea"/>
                </a:rPr>
                <a:t>3.能够运用PDCA循环法进企业质量改进</a:t>
              </a:r>
              <a:endParaRPr sz="2000" dirty="0">
                <a:latin typeface="+mn-ea"/>
                <a:ea typeface="+mn-ea"/>
              </a:endParaRPr>
            </a:p>
          </p:txBody>
        </p:sp>
        <p:sp>
          <p:nvSpPr>
            <p:cNvPr id="49" name="Text Box 10"/>
            <p:cNvSpPr txBox="1">
              <a:spLocks noChangeArrowheads="1"/>
            </p:cNvSpPr>
            <p:nvPr/>
          </p:nvSpPr>
          <p:spPr bwMode="auto">
            <a:xfrm>
              <a:off x="15755" y="6900"/>
              <a:ext cx="4842" cy="820"/>
            </a:xfrm>
            <a:prstGeom prst="rect">
              <a:avLst/>
            </a:prstGeom>
            <a:noFill/>
            <a:ln w="9525">
              <a:noFill/>
              <a:miter lim="800000"/>
            </a:ln>
          </p:spPr>
          <p:txBody>
            <a:bodyPr lIns="34294" tIns="17147" rIns="34294" bIns="17147">
              <a:spAutoFit/>
            </a:bodyPr>
            <a:lstStyle/>
            <a:p>
              <a:pPr>
                <a:lnSpc>
                  <a:spcPct val="150000"/>
                </a:lnSpc>
                <a:defRPr/>
              </a:pPr>
              <a:r>
                <a:rPr lang="zh-CN" altLang="en-US" sz="1950" b="1" dirty="0">
                  <a:solidFill>
                    <a:schemeClr val="accent5">
                      <a:lumMod val="75000"/>
                    </a:schemeClr>
                  </a:solidFill>
                  <a:latin typeface="+mn-ea"/>
                </a:rPr>
                <a:t>让我们共同学习</a:t>
              </a:r>
              <a:endParaRPr lang="zh-CN" altLang="en-US" sz="1950" b="1" dirty="0">
                <a:solidFill>
                  <a:schemeClr val="accent5">
                    <a:lumMod val="75000"/>
                  </a:schemeClr>
                </a:solidFill>
                <a:latin typeface="+mn-ea"/>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rcRect t="5168"/>
          <a:stretch>
            <a:fillRect/>
          </a:stretch>
        </p:blipFill>
        <p:spPr bwMode="auto">
          <a:xfrm>
            <a:off x="7536180" y="1353821"/>
            <a:ext cx="3390900" cy="214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9"/>
          <p:cNvSpPr txBox="1"/>
          <p:nvPr/>
        </p:nvSpPr>
        <p:spPr>
          <a:xfrm>
            <a:off x="3180299" y="3644606"/>
            <a:ext cx="2944813" cy="400110"/>
          </a:xfrm>
          <a:prstGeom prst="rect">
            <a:avLst/>
          </a:prstGeom>
          <a:noFill/>
        </p:spPr>
        <p:txBody>
          <a:bodyPr>
            <a:spAutoFit/>
          </a:bodyPr>
          <a:lstStyle/>
          <a:p>
            <a:pPr>
              <a:defRPr/>
            </a:pPr>
            <a:r>
              <a:rPr lang="zh-CN" altLang="en-US" sz="2000" b="1" dirty="0">
                <a:solidFill>
                  <a:schemeClr val="accent5">
                    <a:lumMod val="75000"/>
                  </a:schemeClr>
                </a:solidFill>
                <a:latin typeface="+mn-ea"/>
              </a:rPr>
              <a:t>素质目标</a:t>
            </a:r>
            <a:endParaRPr lang="zh-CN" altLang="en-US" sz="2000" b="1" dirty="0">
              <a:solidFill>
                <a:schemeClr val="accent5">
                  <a:lumMod val="75000"/>
                </a:schemeClr>
              </a:solidFill>
              <a:latin typeface="+mn-ea"/>
            </a:endParaRPr>
          </a:p>
        </p:txBody>
      </p:sp>
      <p:sp>
        <p:nvSpPr>
          <p:cNvPr id="25607" name="矩形 11"/>
          <p:cNvSpPr>
            <a:spLocks noChangeArrowheads="1"/>
          </p:cNvSpPr>
          <p:nvPr/>
        </p:nvSpPr>
        <p:spPr bwMode="auto">
          <a:xfrm>
            <a:off x="1924050" y="4220845"/>
            <a:ext cx="8343900" cy="1938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lvl="0">
              <a:lnSpc>
                <a:spcPct val="150000"/>
              </a:lnSpc>
            </a:pPr>
            <a:r>
              <a:rPr altLang="zh-CN" sz="2000" dirty="0">
                <a:latin typeface="+mn-ea"/>
                <a:ea typeface="+mn-ea"/>
              </a:rPr>
              <a:t>1.培养严谨细实、责任担当的质量意识、</a:t>
            </a:r>
            <a:endParaRPr altLang="zh-CN" sz="2000" dirty="0">
              <a:latin typeface="+mn-ea"/>
              <a:ea typeface="+mn-ea"/>
            </a:endParaRPr>
          </a:p>
          <a:p>
            <a:pPr lvl="0">
              <a:lnSpc>
                <a:spcPct val="150000"/>
              </a:lnSpc>
            </a:pPr>
            <a:r>
              <a:rPr altLang="zh-CN" sz="2000" dirty="0">
                <a:latin typeface="+mn-ea"/>
                <a:ea typeface="+mn-ea"/>
              </a:rPr>
              <a:t>2.培养爱岗敬业、攻坚克难、精益求精的工匠精神</a:t>
            </a:r>
            <a:endParaRPr altLang="zh-CN" sz="2000" dirty="0">
              <a:latin typeface="+mn-ea"/>
              <a:ea typeface="+mn-ea"/>
            </a:endParaRPr>
          </a:p>
          <a:p>
            <a:pPr lvl="0">
              <a:lnSpc>
                <a:spcPct val="150000"/>
              </a:lnSpc>
            </a:pPr>
            <a:r>
              <a:rPr altLang="zh-CN" sz="2000" dirty="0">
                <a:latin typeface="+mn-ea"/>
                <a:ea typeface="+mn-ea"/>
              </a:rPr>
              <a:t>3.贯彻新发展理念，推进高质量发展，坚定中国特色社会主义制度先进性和优越性的自信</a:t>
            </a:r>
            <a:endParaRPr altLang="zh-CN" sz="2000" dirty="0">
              <a:latin typeface="+mn-ea"/>
              <a:ea typeface="+mn-ea"/>
            </a:endParaRPr>
          </a:p>
        </p:txBody>
      </p:sp>
      <p:sp>
        <p:nvSpPr>
          <p:cNvPr id="15" name="矩形 14"/>
          <p:cNvSpPr/>
          <p:nvPr/>
        </p:nvSpPr>
        <p:spPr bwMode="auto">
          <a:xfrm>
            <a:off x="2855595" y="3668395"/>
            <a:ext cx="206375"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6" name="矩形 15"/>
          <p:cNvSpPr/>
          <p:nvPr/>
        </p:nvSpPr>
        <p:spPr bwMode="auto">
          <a:xfrm>
            <a:off x="2729865" y="3668395"/>
            <a:ext cx="76200" cy="344805"/>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custDataLst>
              <p:tags r:id="rId1"/>
            </p:custDataLst>
          </p:nvPr>
        </p:nvSpPr>
        <p:spPr>
          <a:xfrm>
            <a:off x="2207895" y="2132965"/>
            <a:ext cx="6096000" cy="460375"/>
          </a:xfrm>
          <a:prstGeom prst="rect">
            <a:avLst/>
          </a:prstGeom>
          <a:noFill/>
        </p:spPr>
        <p:txBody>
          <a:bodyPr wrap="square" rtlCol="0" anchor="t">
            <a:spAutoFit/>
          </a:bodyPr>
          <a:p>
            <a:r>
              <a:rPr lang="zh-CN" altLang="en-US" sz="2400" b="1">
                <a:solidFill>
                  <a:srgbClr val="FF0000"/>
                </a:solidFill>
                <a:sym typeface="+mn-ea"/>
              </a:rPr>
              <a:t>任务清单：</a:t>
            </a:r>
            <a:endParaRPr lang="zh-CN" altLang="en-US" sz="2400" b="1">
              <a:solidFill>
                <a:srgbClr val="FF0000"/>
              </a:solidFill>
              <a:sym typeface="+mn-ea"/>
            </a:endParaRPr>
          </a:p>
        </p:txBody>
      </p:sp>
      <p:sp>
        <p:nvSpPr>
          <p:cNvPr id="5" name="文本框 4"/>
          <p:cNvSpPr txBox="1"/>
          <p:nvPr>
            <p:custDataLst>
              <p:tags r:id="rId2"/>
            </p:custDataLst>
          </p:nvPr>
        </p:nvSpPr>
        <p:spPr>
          <a:xfrm>
            <a:off x="2207895" y="3500755"/>
            <a:ext cx="6096000" cy="460375"/>
          </a:xfrm>
          <a:prstGeom prst="rect">
            <a:avLst/>
          </a:prstGeom>
          <a:noFill/>
        </p:spPr>
        <p:txBody>
          <a:bodyPr wrap="square" rtlCol="0" anchor="t">
            <a:spAutoFit/>
          </a:bodyPr>
          <a:p>
            <a:r>
              <a:rPr lang="zh-CN" altLang="en-US" sz="2400" b="1">
                <a:solidFill>
                  <a:srgbClr val="FF0000"/>
                </a:solidFill>
                <a:sym typeface="+mn-ea"/>
              </a:rPr>
              <a:t>任务要求：</a:t>
            </a:r>
            <a:endParaRPr lang="zh-CN" altLang="en-US" sz="2400" b="1">
              <a:solidFill>
                <a:srgbClr val="FF0000"/>
              </a:solidFill>
              <a:sym typeface="+mn-ea"/>
            </a:endParaRPr>
          </a:p>
        </p:txBody>
      </p:sp>
      <p:sp>
        <p:nvSpPr>
          <p:cNvPr id="7" name="对角圆角矩形 6"/>
          <p:cNvSpPr/>
          <p:nvPr>
            <p:custDataLst>
              <p:tags r:id="rId3"/>
            </p:custDataLst>
          </p:nvPr>
        </p:nvSpPr>
        <p:spPr>
          <a:xfrm>
            <a:off x="2063750" y="763905"/>
            <a:ext cx="2567940" cy="681990"/>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6" name="标题 58369"/>
          <p:cNvSpPr>
            <a:spLocks noGrp="1"/>
          </p:cNvSpPr>
          <p:nvPr>
            <p:custDataLst>
              <p:tags r:id="rId4"/>
            </p:custDataLst>
          </p:nvPr>
        </p:nvSpPr>
        <p:spPr>
          <a:xfrm>
            <a:off x="2326640" y="836295"/>
            <a:ext cx="2305050" cy="609600"/>
          </a:xfrm>
          <a:prstGeom prst="rect">
            <a:avLst/>
          </a:prstGeom>
        </p:spPr>
        <p:txBody>
          <a:bodyPr vert="horz" lIns="108850" tIns="54425" rIns="108850" bIns="54425" rtlCol="0" anchor="ctr" anchorCtr="0">
            <a:noAutofit/>
          </a:bodyPr>
          <a:lstStyle>
            <a:lvl1pPr algn="ctr" defTabSz="1088390" rtl="0" eaLnBrk="1" latinLnBrk="0" hangingPunct="1">
              <a:spcBef>
                <a:spcPct val="0"/>
              </a:spcBef>
              <a:buNone/>
              <a:defRPr sz="5200" kern="1200">
                <a:solidFill>
                  <a:schemeClr val="tx1"/>
                </a:solidFill>
                <a:latin typeface="+mj-lt"/>
                <a:ea typeface="+mj-ea"/>
                <a:cs typeface="+mj-cs"/>
              </a:defRPr>
            </a:lvl1pPr>
          </a:lstStyle>
          <a:p>
            <a:pPr algn="l"/>
            <a:r>
              <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任务训练</a:t>
            </a:r>
            <a:endParaRPr lang="zh-CN" altLang="en-US" sz="3200" b="1"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文本框 7"/>
          <p:cNvSpPr txBox="1"/>
          <p:nvPr/>
        </p:nvSpPr>
        <p:spPr>
          <a:xfrm>
            <a:off x="2230120" y="2708910"/>
            <a:ext cx="4639945" cy="706755"/>
          </a:xfrm>
          <a:prstGeom prst="rect">
            <a:avLst/>
          </a:prstGeom>
          <a:noFill/>
        </p:spPr>
        <p:txBody>
          <a:bodyPr wrap="square" rtlCol="0" anchor="t">
            <a:spAutoFit/>
          </a:bodyPr>
          <a:p>
            <a:r>
              <a:rPr lang="zh-CN" altLang="en-US" sz="2000">
                <a:solidFill>
                  <a:srgbClr val="0070C0"/>
                </a:solidFill>
              </a:rPr>
              <a:t>1.分析产品质量问题的类型及原因‘</a:t>
            </a:r>
            <a:endParaRPr lang="zh-CN" altLang="en-US" sz="2000">
              <a:solidFill>
                <a:srgbClr val="0070C0"/>
              </a:solidFill>
            </a:endParaRPr>
          </a:p>
          <a:p>
            <a:r>
              <a:rPr lang="zh-CN" altLang="en-US" sz="2000">
                <a:solidFill>
                  <a:srgbClr val="0070C0"/>
                </a:solidFill>
              </a:rPr>
              <a:t>2.设计针对问题的质量提升方案</a:t>
            </a:r>
            <a:endParaRPr lang="zh-CN" altLang="en-US" sz="2000">
              <a:solidFill>
                <a:srgbClr val="0070C0"/>
              </a:solidFill>
            </a:endParaRPr>
          </a:p>
        </p:txBody>
      </p:sp>
      <p:sp>
        <p:nvSpPr>
          <p:cNvPr id="9" name="文本框 8"/>
          <p:cNvSpPr txBox="1"/>
          <p:nvPr/>
        </p:nvSpPr>
        <p:spPr>
          <a:xfrm>
            <a:off x="2230120" y="4076700"/>
            <a:ext cx="4201795" cy="706755"/>
          </a:xfrm>
          <a:prstGeom prst="rect">
            <a:avLst/>
          </a:prstGeom>
          <a:noFill/>
        </p:spPr>
        <p:txBody>
          <a:bodyPr wrap="square" rtlCol="0" anchor="t">
            <a:spAutoFit/>
          </a:bodyPr>
          <a:p>
            <a:r>
              <a:rPr lang="zh-CN" altLang="en-US" sz="2000">
                <a:solidFill>
                  <a:srgbClr val="0070C0"/>
                </a:solidFill>
              </a:rPr>
              <a:t>1.设计相关质量管理所需表单</a:t>
            </a:r>
            <a:endParaRPr lang="zh-CN" altLang="en-US" sz="2000">
              <a:solidFill>
                <a:srgbClr val="0070C0"/>
              </a:solidFill>
            </a:endParaRPr>
          </a:p>
          <a:p>
            <a:r>
              <a:rPr lang="zh-CN" altLang="en-US" sz="2000">
                <a:solidFill>
                  <a:srgbClr val="0070C0"/>
                </a:solidFill>
              </a:rPr>
              <a:t>2.制定整体质量提升计划与方案</a:t>
            </a:r>
            <a:endParaRPr lang="zh-CN" altLang="en-US" sz="2000">
              <a:solidFill>
                <a:srgbClr val="0070C0"/>
              </a:solidFill>
            </a:endParaRPr>
          </a:p>
        </p:txBody>
      </p:sp>
      <p:pic>
        <p:nvPicPr>
          <p:cNvPr id="2" name="图片 1"/>
          <p:cNvPicPr>
            <a:picLocks noChangeAspect="1"/>
          </p:cNvPicPr>
          <p:nvPr>
            <p:custDataLst>
              <p:tags r:id="rId5"/>
            </p:custDataLst>
          </p:nvPr>
        </p:nvPicPr>
        <p:blipFill>
          <a:blip r:embed="rId6"/>
          <a:stretch>
            <a:fillRect/>
          </a:stretch>
        </p:blipFill>
        <p:spPr>
          <a:xfrm>
            <a:off x="6312535" y="2204720"/>
            <a:ext cx="4488815" cy="305816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对角圆角矩形 6"/>
          <p:cNvSpPr/>
          <p:nvPr/>
        </p:nvSpPr>
        <p:spPr>
          <a:xfrm>
            <a:off x="2135505" y="476250"/>
            <a:ext cx="26377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nvSpPr>
        <p:spPr>
          <a:xfrm>
            <a:off x="2352040" y="548640"/>
            <a:ext cx="2481580" cy="554355"/>
          </a:xfrm>
          <a:prstGeom prst="rect">
            <a:avLst/>
          </a:prstGeom>
          <a:noFill/>
        </p:spPr>
        <p:txBody>
          <a:bodyPr wrap="square" rtlCol="0">
            <a:noAutofit/>
          </a:bodyPr>
          <a:lstStyle/>
          <a:p>
            <a:pPr marR="0" indent="0" defTabSz="1088390" fontAlgn="auto">
              <a:lnSpc>
                <a:spcPct val="100000"/>
              </a:lnSpc>
              <a:spcBef>
                <a:spcPts val="0"/>
              </a:spcBef>
              <a:spcAft>
                <a:spcPts val="0"/>
              </a:spcAft>
              <a:buClrTx/>
              <a:buSzTx/>
              <a:buFontTx/>
              <a:buNone/>
              <a:defRPr/>
            </a:pPr>
            <a:r>
              <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rPr>
              <a:t>课程思政</a:t>
            </a:r>
            <a:endParaRPr kumimoji="0" lang="zh-CN" altLang="en-US" sz="3600" b="1" i="0" kern="1200" cap="none" spc="0" normalizeH="0" baseline="0" noProof="0" dirty="0">
              <a:solidFill>
                <a:prstClr val="white"/>
              </a:solidFill>
              <a:latin typeface="Arial" panose="020B0604020202020204"/>
              <a:ea typeface="微软雅黑" panose="020B0503020204020204" pitchFamily="34" charset="-122"/>
              <a:cs typeface="+mn-cs"/>
            </a:endParaRPr>
          </a:p>
        </p:txBody>
      </p:sp>
      <p:sp>
        <p:nvSpPr>
          <p:cNvPr id="1108995" name="文本占位符 1108994"/>
          <p:cNvSpPr>
            <a:spLocks noGrp="1"/>
          </p:cNvSpPr>
          <p:nvPr>
            <p:ph type="body" idx="1"/>
            <p:custDataLst>
              <p:tags r:id="rId1"/>
            </p:custDataLst>
          </p:nvPr>
        </p:nvSpPr>
        <p:spPr>
          <a:xfrm>
            <a:off x="1991995" y="1412875"/>
            <a:ext cx="8996680" cy="2376805"/>
          </a:xfrm>
        </p:spPr>
        <p:txBody>
          <a:bodyPr lIns="0" rIns="0">
            <a:normAutofit lnSpcReduction="10000"/>
          </a:bodyPr>
          <a:p>
            <a:pPr lvl="1">
              <a:buNone/>
            </a:pPr>
            <a:r>
              <a:rPr lang="en-US" altLang="zh-CN" sz="2800" b="1"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1</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降低</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产品消耗，践行低碳理念</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，结合案例中的节能产品设计与低碳理念，谈谈现代产品质量意识应该有哪些创新与发展。</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P263</a:t>
            </a:r>
            <a:endPar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a:p>
            <a:pPr lvl="1">
              <a:buNone/>
            </a:pP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2</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阅读案例</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精益求精，不让毫厘</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的质量攻关</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，结合案例中技术能手勇挑重担，突破</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卡脖子</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技术难题的事迹，谈谈你对技能报国的认识</a:t>
            </a:r>
            <a:r>
              <a:rPr 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P267</a:t>
            </a:r>
            <a:endParaRPr lang="en-US" altLang="zh-CN"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 name="图片 2"/>
          <p:cNvPicPr>
            <a:picLocks noChangeAspect="1"/>
          </p:cNvPicPr>
          <p:nvPr>
            <p:custDataLst>
              <p:tags r:id="rId2"/>
            </p:custDataLst>
          </p:nvPr>
        </p:nvPicPr>
        <p:blipFill>
          <a:blip r:embed="rId3"/>
          <a:stretch>
            <a:fillRect/>
          </a:stretch>
        </p:blipFill>
        <p:spPr>
          <a:xfrm>
            <a:off x="2902585" y="3644900"/>
            <a:ext cx="4037330" cy="2511425"/>
          </a:xfrm>
          <a:prstGeom prst="rect">
            <a:avLst/>
          </a:prstGeom>
        </p:spPr>
      </p:pic>
      <p:pic>
        <p:nvPicPr>
          <p:cNvPr id="6" name="图片 5"/>
          <p:cNvPicPr>
            <a:picLocks noChangeAspect="1"/>
          </p:cNvPicPr>
          <p:nvPr>
            <p:custDataLst>
              <p:tags r:id="rId4"/>
            </p:custDataLst>
          </p:nvPr>
        </p:nvPicPr>
        <p:blipFill>
          <a:blip r:embed="rId5"/>
          <a:stretch>
            <a:fillRect/>
          </a:stretch>
        </p:blipFill>
        <p:spPr>
          <a:xfrm>
            <a:off x="6960235" y="3644900"/>
            <a:ext cx="3900805" cy="2511425"/>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对角圆角矩形 6"/>
          <p:cNvSpPr/>
          <p:nvPr>
            <p:custDataLst>
              <p:tags r:id="rId1"/>
            </p:custDataLst>
          </p:nvPr>
        </p:nvSpPr>
        <p:spPr>
          <a:xfrm>
            <a:off x="1919605" y="332740"/>
            <a:ext cx="2498090" cy="840105"/>
          </a:xfrm>
          <a:prstGeom prst="round2DiagRect">
            <a:avLst/>
          </a:prstGeom>
          <a:gradFill flip="none" rotWithShape="1">
            <a:gsLst>
              <a:gs pos="0">
                <a:schemeClr val="accent5">
                  <a:lumMod val="89000"/>
                </a:schemeClr>
              </a:gs>
              <a:gs pos="23000">
                <a:schemeClr val="accent5">
                  <a:lumMod val="89000"/>
                </a:schemeClr>
              </a:gs>
              <a:gs pos="69000">
                <a:schemeClr val="accent5">
                  <a:lumMod val="75000"/>
                </a:schemeClr>
              </a:gs>
              <a:gs pos="97000">
                <a:schemeClr val="accent5">
                  <a:lumMod val="70000"/>
                </a:schemeClr>
              </a:gs>
            </a:gsLst>
            <a:path path="circle">
              <a:fillToRect l="50000" t="50000" r="50000" b="50000"/>
            </a:path>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lvl="0" indent="0" algn="ctr" defTabSz="1088390" rtl="0" eaLnBrk="1" fontAlgn="auto" latinLnBrk="0" hangingPunct="1">
              <a:lnSpc>
                <a:spcPct val="100000"/>
              </a:lnSpc>
              <a:spcBef>
                <a:spcPts val="0"/>
              </a:spcBef>
              <a:spcAft>
                <a:spcPts val="0"/>
              </a:spcAft>
              <a:buClrTx/>
              <a:buSzTx/>
              <a:buFontTx/>
              <a:buNone/>
              <a:defRPr/>
            </a:pPr>
            <a:endParaRPr kumimoji="0" lang="zh-CN" altLang="en-US" sz="2100" b="0" i="0" u="none" strike="noStrike" kern="1200" cap="none" spc="0" normalizeH="0" baseline="0" noProof="0">
              <a:ln>
                <a:noFill/>
              </a:ln>
              <a:solidFill>
                <a:prstClr val="white"/>
              </a:solidFill>
              <a:effectLst/>
              <a:uLnTx/>
              <a:uFillTx/>
              <a:latin typeface="Arial" panose="020B0604020202020204"/>
              <a:ea typeface="微软雅黑" panose="020B0503020204020204" pitchFamily="34" charset="-122"/>
              <a:cs typeface="+mn-cs"/>
            </a:endParaRPr>
          </a:p>
        </p:txBody>
      </p:sp>
      <p:sp>
        <p:nvSpPr>
          <p:cNvPr id="8" name="文本框 7"/>
          <p:cNvSpPr txBox="1"/>
          <p:nvPr>
            <p:custDataLst>
              <p:tags r:id="rId2"/>
            </p:custDataLst>
          </p:nvPr>
        </p:nvSpPr>
        <p:spPr>
          <a:xfrm>
            <a:off x="2075815" y="404495"/>
            <a:ext cx="2180590" cy="554355"/>
          </a:xfrm>
          <a:prstGeom prst="rect">
            <a:avLst/>
          </a:prstGeom>
          <a:noFill/>
        </p:spPr>
        <p:txBody>
          <a:bodyPr wrap="square" rtlCol="0">
            <a:noAutofit/>
          </a:bodyPr>
          <a:p>
            <a:pPr marL="0" marR="0" lvl="0" indent="0" algn="l" defTabSz="1088390" rtl="0" eaLnBrk="1" fontAlgn="auto" latinLnBrk="0" hangingPunct="1">
              <a:lnSpc>
                <a:spcPct val="100000"/>
              </a:lnSpc>
              <a:spcBef>
                <a:spcPts val="0"/>
              </a:spcBef>
              <a:spcAft>
                <a:spcPts val="0"/>
              </a:spcAft>
              <a:buClrTx/>
              <a:buSzTx/>
              <a:buFontTx/>
              <a:buNone/>
              <a:defRPr/>
            </a:pPr>
            <a:r>
              <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rPr>
              <a:t>课程总结</a:t>
            </a:r>
            <a:endParaRPr kumimoji="0" lang="zh-CN" altLang="en-US" sz="3600" b="1" i="0" u="none" strike="noStrike" kern="1200" cap="none" spc="0" normalizeH="0" baseline="0" noProof="0" dirty="0">
              <a:ln>
                <a:noFill/>
              </a:ln>
              <a:solidFill>
                <a:prstClr val="white"/>
              </a:solidFill>
              <a:effectLst/>
              <a:uLnTx/>
              <a:uFillTx/>
              <a:latin typeface="Arial" panose="020B0604020202020204"/>
              <a:ea typeface="微软雅黑" panose="020B0503020204020204" pitchFamily="34" charset="-122"/>
              <a:cs typeface="+mn-cs"/>
            </a:endParaRPr>
          </a:p>
        </p:txBody>
      </p:sp>
      <p:pic>
        <p:nvPicPr>
          <p:cNvPr id="2" name="1BCC2C28-871D-48CB-8BE0-2867F7803ADB-2" descr="C:/Users/DELL/AppData/Local/Temp/导图1(4).png导图1(4)"/>
          <p:cNvPicPr>
            <a:picLocks noChangeAspect="1"/>
          </p:cNvPicPr>
          <p:nvPr/>
        </p:nvPicPr>
        <p:blipFill>
          <a:blip r:embed="rId3"/>
          <a:stretch>
            <a:fillRect/>
          </a:stretch>
        </p:blipFill>
        <p:spPr>
          <a:xfrm>
            <a:off x="1775460" y="1844675"/>
            <a:ext cx="9528175" cy="299212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0" name="图片 149"/>
          <p:cNvPicPr>
            <a:picLocks noChangeAspect="1"/>
          </p:cNvPicPr>
          <p:nvPr/>
        </p:nvPicPr>
        <p:blipFill rotWithShape="1">
          <a:blip r:embed="rId1" cstate="print">
            <a:extLst>
              <a:ext uri="{28A0092B-C50C-407E-A947-70E740481C1C}">
                <a14:useLocalDpi xmlns:a14="http://schemas.microsoft.com/office/drawing/2010/main" val="0"/>
              </a:ext>
            </a:extLst>
          </a:blip>
          <a:srcRect t="7180" b="8199"/>
          <a:stretch>
            <a:fillRect/>
          </a:stretch>
        </p:blipFill>
        <p:spPr>
          <a:xfrm>
            <a:off x="2205" y="-19046"/>
            <a:ext cx="12187592" cy="6875458"/>
          </a:xfrm>
          <a:prstGeom prst="rect">
            <a:avLst/>
          </a:prstGeom>
        </p:spPr>
      </p:pic>
      <p:sp>
        <p:nvSpPr>
          <p:cNvPr id="13" name="矩形 12"/>
          <p:cNvSpPr/>
          <p:nvPr/>
        </p:nvSpPr>
        <p:spPr>
          <a:xfrm>
            <a:off x="-32121" y="-36483"/>
            <a:ext cx="12245353" cy="6879873"/>
          </a:xfrm>
          <a:prstGeom prst="rect">
            <a:avLst/>
          </a:prstGeom>
          <a:gradFill flip="none" rotWithShape="1">
            <a:gsLst>
              <a:gs pos="0">
                <a:schemeClr val="accent1">
                  <a:lumMod val="5000"/>
                  <a:lumOff val="95000"/>
                </a:schemeClr>
              </a:gs>
              <a:gs pos="48000">
                <a:schemeClr val="bg1">
                  <a:alpha val="20000"/>
                </a:schemeClr>
              </a:gs>
              <a:gs pos="100000">
                <a:schemeClr val="bg1"/>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grpSp>
        <p:nvGrpSpPr>
          <p:cNvPr id="31" name="组合 30"/>
          <p:cNvGrpSpPr/>
          <p:nvPr/>
        </p:nvGrpSpPr>
        <p:grpSpPr>
          <a:xfrm>
            <a:off x="5325709" y="1341252"/>
            <a:ext cx="1540584" cy="1540584"/>
            <a:chOff x="1832348" y="1053530"/>
            <a:chExt cx="1540941" cy="1540941"/>
          </a:xfrm>
          <a:solidFill>
            <a:schemeClr val="accent5">
              <a:lumMod val="75000"/>
            </a:schemeClr>
          </a:solidFill>
        </p:grpSpPr>
        <p:sp>
          <p:nvSpPr>
            <p:cNvPr id="32" name="椭圆 31"/>
            <p:cNvSpPr/>
            <p:nvPr/>
          </p:nvSpPr>
          <p:spPr>
            <a:xfrm>
              <a:off x="1832348" y="1053530"/>
              <a:ext cx="1540941" cy="1540941"/>
            </a:xfrm>
            <a:prstGeom prst="ellipse">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36" name="TextBox 32"/>
            <p:cNvSpPr>
              <a:spLocks noChangeArrowheads="1"/>
            </p:cNvSpPr>
            <p:nvPr/>
          </p:nvSpPr>
          <p:spPr bwMode="auto">
            <a:xfrm>
              <a:off x="1999499" y="1470057"/>
              <a:ext cx="1151277" cy="707886"/>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spAutoFit/>
            </a:bodyPr>
            <a:lstStyle/>
            <a:p>
              <a:pPr defTabSz="1088390">
                <a:defRPr/>
              </a:pPr>
              <a:r>
                <a:rPr lang="en-US" altLang="zh-CN" sz="4000" b="1" dirty="0">
                  <a:solidFill>
                    <a:prstClr val="white"/>
                  </a:solidFill>
                  <a:latin typeface="微软雅黑" panose="020B0503020204020204" pitchFamily="34" charset="-122"/>
                  <a:ea typeface="微软雅黑" panose="020B0503020204020204" pitchFamily="34" charset="-122"/>
                  <a:sym typeface="经典特黑简" pitchFamily="1" charset="-122"/>
                </a:rPr>
                <a:t>End</a:t>
              </a:r>
              <a:endParaRPr lang="zh-CN" altLang="en-US" sz="4000" b="1" dirty="0">
                <a:solidFill>
                  <a:prstClr val="white"/>
                </a:solidFill>
                <a:latin typeface="微软雅黑" panose="020B0503020204020204" pitchFamily="34" charset="-122"/>
                <a:ea typeface="微软雅黑" panose="020B0503020204020204" pitchFamily="34" charset="-122"/>
                <a:sym typeface="经典特黑简" pitchFamily="1" charset="-122"/>
              </a:endParaRPr>
            </a:p>
          </p:txBody>
        </p:sp>
      </p:grpSp>
      <p:sp>
        <p:nvSpPr>
          <p:cNvPr id="42" name="TextBox 32"/>
          <p:cNvSpPr>
            <a:spLocks noChangeArrowheads="1"/>
          </p:cNvSpPr>
          <p:nvPr/>
        </p:nvSpPr>
        <p:spPr bwMode="auto">
          <a:xfrm>
            <a:off x="3281469" y="3225231"/>
            <a:ext cx="6204226" cy="163095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defTabSz="1088390">
              <a:defRPr/>
            </a:pPr>
            <a:r>
              <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rPr>
              <a:t>努力学习  德技并修</a:t>
            </a:r>
            <a:endParaRPr lang="zh-CN" altLang="en-US" sz="5000" b="1" dirty="0">
              <a:solidFill>
                <a:srgbClr val="2A8EA2"/>
              </a:solidFill>
              <a:latin typeface="微软雅黑" panose="020B0503020204020204" pitchFamily="34" charset="-122"/>
              <a:ea typeface="微软雅黑" panose="020B0503020204020204" pitchFamily="34" charset="-122"/>
              <a:sym typeface="经典特黑简" pitchFamily="1" charset="-122"/>
            </a:endParaRPr>
          </a:p>
          <a:p>
            <a:pPr defTabSz="1088390">
              <a:defRPr/>
            </a:pPr>
            <a:endParaRPr lang="en-US" altLang="zh-CN" sz="5000" b="1" dirty="0">
              <a:solidFill>
                <a:prstClr val="black">
                  <a:lumMod val="85000"/>
                  <a:lumOff val="15000"/>
                </a:prstClr>
              </a:solidFill>
              <a:latin typeface="微软雅黑" panose="020B0503020204020204" pitchFamily="34" charset="-122"/>
              <a:ea typeface="微软雅黑" panose="020B0503020204020204" pitchFamily="34" charset="-122"/>
              <a:sym typeface="经典特黑简" pitchFamily="1" charset="-122"/>
            </a:endParaRPr>
          </a:p>
        </p:txBody>
      </p:sp>
      <p:cxnSp>
        <p:nvCxnSpPr>
          <p:cNvPr id="44" name="直接连接符 43"/>
          <p:cNvCxnSpPr/>
          <p:nvPr/>
        </p:nvCxnSpPr>
        <p:spPr>
          <a:xfrm>
            <a:off x="4007768"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sp>
        <p:nvSpPr>
          <p:cNvPr id="101" name="等腰三角形 100"/>
          <p:cNvSpPr/>
          <p:nvPr/>
        </p:nvSpPr>
        <p:spPr>
          <a:xfrm rot="10800000">
            <a:off x="5979690" y="4105920"/>
            <a:ext cx="232620" cy="200535"/>
          </a:xfrm>
          <a:prstGeom prst="triangle">
            <a:avLst>
              <a:gd name="adj" fmla="val 48955"/>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03" name="直接连接符 102"/>
          <p:cNvCxnSpPr/>
          <p:nvPr/>
        </p:nvCxnSpPr>
        <p:spPr>
          <a:xfrm>
            <a:off x="6447229" y="4206188"/>
            <a:ext cx="1727792" cy="0"/>
          </a:xfrm>
          <a:prstGeom prst="lin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cxnSp>
      <p:grpSp>
        <p:nvGrpSpPr>
          <p:cNvPr id="86" name="组合 85"/>
          <p:cNvGrpSpPr/>
          <p:nvPr/>
        </p:nvGrpSpPr>
        <p:grpSpPr>
          <a:xfrm>
            <a:off x="2205" y="4609480"/>
            <a:ext cx="3884180" cy="2248521"/>
            <a:chOff x="0" y="4653930"/>
            <a:chExt cx="3885079" cy="2249041"/>
          </a:xfrm>
          <a:solidFill>
            <a:schemeClr val="accent5">
              <a:lumMod val="75000"/>
            </a:schemeClr>
          </a:solidFill>
        </p:grpSpPr>
        <p:grpSp>
          <p:nvGrpSpPr>
            <p:cNvPr id="87" name="组合 86"/>
            <p:cNvGrpSpPr/>
            <p:nvPr/>
          </p:nvGrpSpPr>
          <p:grpSpPr>
            <a:xfrm>
              <a:off x="0" y="4653930"/>
              <a:ext cx="3885079" cy="2249041"/>
              <a:chOff x="0" y="4653930"/>
              <a:chExt cx="3885079" cy="2249041"/>
            </a:xfrm>
            <a:grpFill/>
          </p:grpSpPr>
          <p:sp>
            <p:nvSpPr>
              <p:cNvPr id="89" name="椭圆 88"/>
              <p:cNvSpPr/>
              <p:nvPr/>
            </p:nvSpPr>
            <p:spPr>
              <a:xfrm>
                <a:off x="2062758" y="465393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0" name="椭圆 89"/>
              <p:cNvSpPr/>
              <p:nvPr/>
            </p:nvSpPr>
            <p:spPr>
              <a:xfrm>
                <a:off x="3291483" y="57302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1" name="椭圆 90"/>
              <p:cNvSpPr/>
              <p:nvPr/>
            </p:nvSpPr>
            <p:spPr>
              <a:xfrm>
                <a:off x="1729383" y="62128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2" name="椭圆 91"/>
              <p:cNvSpPr/>
              <p:nvPr/>
            </p:nvSpPr>
            <p:spPr>
              <a:xfrm>
                <a:off x="319683" y="67589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3" name="椭圆 92"/>
              <p:cNvSpPr/>
              <p:nvPr/>
            </p:nvSpPr>
            <p:spPr>
              <a:xfrm>
                <a:off x="1424583" y="538735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4" name="椭圆 93"/>
              <p:cNvSpPr/>
              <p:nvPr/>
            </p:nvSpPr>
            <p:spPr>
              <a:xfrm>
                <a:off x="761643" y="657607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5" name="椭圆 94"/>
              <p:cNvSpPr/>
              <p:nvPr/>
            </p:nvSpPr>
            <p:spPr>
              <a:xfrm>
                <a:off x="2575203" y="58978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96" name="椭圆 95"/>
              <p:cNvSpPr/>
              <p:nvPr/>
            </p:nvSpPr>
            <p:spPr>
              <a:xfrm>
                <a:off x="3741063" y="6545595"/>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97" name="直接连接符 96"/>
              <p:cNvCxnSpPr>
                <a:endCxn id="93" idx="2"/>
              </p:cNvCxnSpPr>
              <p:nvPr/>
            </p:nvCxnSpPr>
            <p:spPr>
              <a:xfrm>
                <a:off x="0" y="5229994"/>
                <a:ext cx="1424583" cy="2293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3" idx="6"/>
                <a:endCxn id="95" idx="1"/>
              </p:cNvCxnSpPr>
              <p:nvPr/>
            </p:nvCxnSpPr>
            <p:spPr>
              <a:xfrm>
                <a:off x="1568599" y="5459363"/>
                <a:ext cx="1027695" cy="4596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99" name="直接连接符 98"/>
              <p:cNvCxnSpPr>
                <a:stCxn id="95" idx="6"/>
                <a:endCxn id="96" idx="1"/>
              </p:cNvCxnSpPr>
              <p:nvPr/>
            </p:nvCxnSpPr>
            <p:spPr>
              <a:xfrm>
                <a:off x="2719219" y="5969903"/>
                <a:ext cx="1042935" cy="59678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0" name="直接连接符 99"/>
              <p:cNvCxnSpPr>
                <a:stCxn id="93" idx="3"/>
                <a:endCxn id="94" idx="0"/>
              </p:cNvCxnSpPr>
              <p:nvPr/>
            </p:nvCxnSpPr>
            <p:spPr>
              <a:xfrm flipH="1">
                <a:off x="833651" y="5510280"/>
                <a:ext cx="612023" cy="106579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a:endCxn id="94" idx="2"/>
              </p:cNvCxnSpPr>
              <p:nvPr/>
            </p:nvCxnSpPr>
            <p:spPr>
              <a:xfrm flipV="1">
                <a:off x="0" y="6648083"/>
                <a:ext cx="761643" cy="22071"/>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4" name="直接连接符 103"/>
              <p:cNvCxnSpPr>
                <a:stCxn id="94" idx="6"/>
                <a:endCxn id="91" idx="3"/>
              </p:cNvCxnSpPr>
              <p:nvPr/>
            </p:nvCxnSpPr>
            <p:spPr>
              <a:xfrm flipV="1">
                <a:off x="905659" y="6335780"/>
                <a:ext cx="844815" cy="31230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a:stCxn id="91" idx="4"/>
              </p:cNvCxnSpPr>
              <p:nvPr/>
            </p:nvCxnSpPr>
            <p:spPr>
              <a:xfrm flipH="1">
                <a:off x="1486694" y="6356871"/>
                <a:ext cx="314697" cy="50271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a:endCxn id="94" idx="5"/>
              </p:cNvCxnSpPr>
              <p:nvPr/>
            </p:nvCxnSpPr>
            <p:spPr>
              <a:xfrm flipH="1" flipV="1">
                <a:off x="884568" y="6699000"/>
                <a:ext cx="602126" cy="16058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a:stCxn id="96" idx="2"/>
              </p:cNvCxnSpPr>
              <p:nvPr/>
            </p:nvCxnSpPr>
            <p:spPr>
              <a:xfrm flipH="1">
                <a:off x="2782838" y="6617603"/>
                <a:ext cx="958225" cy="24198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flipV="1">
                <a:off x="0" y="4725938"/>
                <a:ext cx="694606" cy="50405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a:endCxn id="91" idx="1"/>
              </p:cNvCxnSpPr>
              <p:nvPr/>
            </p:nvCxnSpPr>
            <p:spPr>
              <a:xfrm>
                <a:off x="694606" y="4725938"/>
                <a:ext cx="1055868" cy="15080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a:endCxn id="89" idx="1"/>
              </p:cNvCxnSpPr>
              <p:nvPr/>
            </p:nvCxnSpPr>
            <p:spPr>
              <a:xfrm flipV="1">
                <a:off x="694606" y="4675021"/>
                <a:ext cx="1389243" cy="509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1" name="直接连接符 110"/>
              <p:cNvCxnSpPr>
                <a:stCxn id="89" idx="5"/>
                <a:endCxn id="90" idx="1"/>
              </p:cNvCxnSpPr>
              <p:nvPr/>
            </p:nvCxnSpPr>
            <p:spPr>
              <a:xfrm>
                <a:off x="2185683" y="4776855"/>
                <a:ext cx="1126891" cy="97449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a:stCxn id="90" idx="2"/>
                <a:endCxn id="95" idx="7"/>
              </p:cNvCxnSpPr>
              <p:nvPr/>
            </p:nvCxnSpPr>
            <p:spPr>
              <a:xfrm flipH="1">
                <a:off x="2698128" y="5802263"/>
                <a:ext cx="593355" cy="11672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a:stCxn id="90" idx="4"/>
              </p:cNvCxnSpPr>
              <p:nvPr/>
            </p:nvCxnSpPr>
            <p:spPr>
              <a:xfrm flipH="1">
                <a:off x="3286894" y="5874271"/>
                <a:ext cx="76597" cy="98531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a:stCxn id="91" idx="5"/>
              </p:cNvCxnSpPr>
              <p:nvPr/>
            </p:nvCxnSpPr>
            <p:spPr>
              <a:xfrm>
                <a:off x="1852308" y="6335780"/>
                <a:ext cx="426474" cy="52380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89" idx="4"/>
                <a:endCxn id="91" idx="0"/>
              </p:cNvCxnSpPr>
              <p:nvPr/>
            </p:nvCxnSpPr>
            <p:spPr>
              <a:xfrm flipH="1">
                <a:off x="1801391" y="4797946"/>
                <a:ext cx="333375" cy="141490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6" name="直接连接符 115"/>
              <p:cNvCxnSpPr>
                <a:stCxn id="91" idx="2"/>
              </p:cNvCxnSpPr>
              <p:nvPr/>
            </p:nvCxnSpPr>
            <p:spPr>
              <a:xfrm flipH="1" flipV="1">
                <a:off x="0" y="5662042"/>
                <a:ext cx="1729383" cy="622821"/>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17" name="直接连接符 116"/>
              <p:cNvCxnSpPr>
                <a:stCxn id="92" idx="1"/>
              </p:cNvCxnSpPr>
              <p:nvPr/>
            </p:nvCxnSpPr>
            <p:spPr>
              <a:xfrm flipH="1" flipV="1">
                <a:off x="0" y="6166098"/>
                <a:ext cx="340774" cy="61394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cxnSp>
          <p:nvCxnSpPr>
            <p:cNvPr id="88" name="直接连接符 87"/>
            <p:cNvCxnSpPr>
              <a:stCxn id="91" idx="6"/>
              <a:endCxn id="95" idx="2"/>
            </p:cNvCxnSpPr>
            <p:nvPr/>
          </p:nvCxnSpPr>
          <p:spPr>
            <a:xfrm flipV="1">
              <a:off x="1873399" y="5969903"/>
              <a:ext cx="701804" cy="314960"/>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grpSp>
        <p:nvGrpSpPr>
          <p:cNvPr id="118" name="组合 117"/>
          <p:cNvGrpSpPr/>
          <p:nvPr/>
        </p:nvGrpSpPr>
        <p:grpSpPr>
          <a:xfrm>
            <a:off x="9119637" y="0"/>
            <a:ext cx="3145491" cy="2906742"/>
            <a:chOff x="9119542" y="0"/>
            <a:chExt cx="3146219" cy="2907415"/>
          </a:xfrm>
          <a:solidFill>
            <a:schemeClr val="accent5">
              <a:lumMod val="75000"/>
            </a:schemeClr>
          </a:solidFill>
        </p:grpSpPr>
        <p:sp>
          <p:nvSpPr>
            <p:cNvPr id="119" name="椭圆 118"/>
            <p:cNvSpPr/>
            <p:nvPr/>
          </p:nvSpPr>
          <p:spPr>
            <a:xfrm>
              <a:off x="9119542" y="909514"/>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0" name="椭圆 119"/>
            <p:cNvSpPr/>
            <p:nvPr/>
          </p:nvSpPr>
          <p:spPr>
            <a:xfrm>
              <a:off x="10948342" y="212828"/>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1" name="椭圆 120"/>
            <p:cNvSpPr/>
            <p:nvPr/>
          </p:nvSpPr>
          <p:spPr>
            <a:xfrm>
              <a:off x="10396799" y="15045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2" name="椭圆 121"/>
            <p:cNvSpPr/>
            <p:nvPr/>
          </p:nvSpPr>
          <p:spPr>
            <a:xfrm>
              <a:off x="11615999" y="19109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3" name="椭圆 122"/>
            <p:cNvSpPr/>
            <p:nvPr/>
          </p:nvSpPr>
          <p:spPr>
            <a:xfrm>
              <a:off x="9407574" y="1413570"/>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4" name="椭圆 123"/>
            <p:cNvSpPr/>
            <p:nvPr/>
          </p:nvSpPr>
          <p:spPr>
            <a:xfrm>
              <a:off x="10539688" y="26037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5" name="椭圆 124"/>
            <p:cNvSpPr/>
            <p:nvPr/>
          </p:nvSpPr>
          <p:spPr>
            <a:xfrm>
              <a:off x="12121745" y="2763399"/>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26" name="椭圆 125"/>
            <p:cNvSpPr/>
            <p:nvPr/>
          </p:nvSpPr>
          <p:spPr>
            <a:xfrm>
              <a:off x="11062203" y="978142"/>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cxnSp>
          <p:nvCxnSpPr>
            <p:cNvPr id="127" name="直接连接符 126"/>
            <p:cNvCxnSpPr>
              <a:stCxn id="123" idx="0"/>
            </p:cNvCxnSpPr>
            <p:nvPr/>
          </p:nvCxnSpPr>
          <p:spPr>
            <a:xfrm flipV="1">
              <a:off x="9479582" y="1"/>
              <a:ext cx="216024" cy="1413569"/>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8" name="直接连接符 127"/>
            <p:cNvCxnSpPr>
              <a:stCxn id="123" idx="5"/>
              <a:endCxn id="124" idx="1"/>
            </p:cNvCxnSpPr>
            <p:nvPr/>
          </p:nvCxnSpPr>
          <p:spPr>
            <a:xfrm>
              <a:off x="9530499" y="1536495"/>
              <a:ext cx="1030280" cy="108833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4" idx="6"/>
              <a:endCxn id="125" idx="2"/>
            </p:cNvCxnSpPr>
            <p:nvPr/>
          </p:nvCxnSpPr>
          <p:spPr>
            <a:xfrm>
              <a:off x="10683704" y="2675750"/>
              <a:ext cx="1438041" cy="159657"/>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26" idx="1"/>
            </p:cNvCxnSpPr>
            <p:nvPr/>
          </p:nvCxnSpPr>
          <p:spPr>
            <a:xfrm flipH="1" flipV="1">
              <a:off x="10343678" y="0"/>
              <a:ext cx="739616" cy="99923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a:stCxn id="126" idx="7"/>
            </p:cNvCxnSpPr>
            <p:nvPr/>
          </p:nvCxnSpPr>
          <p:spPr>
            <a:xfrm flipV="1">
              <a:off x="11185128" y="0"/>
              <a:ext cx="670718" cy="999233"/>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a:stCxn id="123" idx="6"/>
              <a:endCxn id="126" idx="2"/>
            </p:cNvCxnSpPr>
            <p:nvPr/>
          </p:nvCxnSpPr>
          <p:spPr>
            <a:xfrm flipV="1">
              <a:off x="9551590" y="1050150"/>
              <a:ext cx="1510613" cy="435428"/>
            </a:xfrm>
            <a:prstGeom prst="line">
              <a:avLst/>
            </a:prstGeom>
            <a:grpFill/>
            <a:ln>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3" name="直接连接符 132"/>
            <p:cNvCxnSpPr>
              <a:stCxn id="126" idx="3"/>
              <a:endCxn id="124" idx="7"/>
            </p:cNvCxnSpPr>
            <p:nvPr/>
          </p:nvCxnSpPr>
          <p:spPr>
            <a:xfrm flipH="1">
              <a:off x="10662613" y="1101067"/>
              <a:ext cx="420681" cy="1523766"/>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22" idx="4"/>
              <a:endCxn id="125" idx="1"/>
            </p:cNvCxnSpPr>
            <p:nvPr/>
          </p:nvCxnSpPr>
          <p:spPr>
            <a:xfrm>
              <a:off x="11688007" y="2055015"/>
              <a:ext cx="454829" cy="729475"/>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5" name="直接连接符 134"/>
            <p:cNvCxnSpPr>
              <a:stCxn id="122" idx="1"/>
              <a:endCxn id="126" idx="5"/>
            </p:cNvCxnSpPr>
            <p:nvPr/>
          </p:nvCxnSpPr>
          <p:spPr>
            <a:xfrm flipH="1" flipV="1">
              <a:off x="11185128" y="1101067"/>
              <a:ext cx="451962" cy="831023"/>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26" idx="6"/>
            </p:cNvCxnSpPr>
            <p:nvPr/>
          </p:nvCxnSpPr>
          <p:spPr>
            <a:xfrm>
              <a:off x="11206219" y="1050150"/>
              <a:ext cx="984194" cy="435428"/>
            </a:xfrm>
            <a:prstGeom prst="line">
              <a:avLst/>
            </a:prstGeom>
            <a:grpFill/>
            <a:ln w="6350">
              <a:solidFill>
                <a:srgbClr val="0366C1"/>
              </a:solidFill>
            </a:ln>
          </p:spPr>
          <p:style>
            <a:lnRef idx="1">
              <a:schemeClr val="accent1"/>
            </a:lnRef>
            <a:fillRef idx="0">
              <a:schemeClr val="accent1"/>
            </a:fillRef>
            <a:effectRef idx="0">
              <a:schemeClr val="accent1"/>
            </a:effectRef>
            <a:fontRef idx="minor">
              <a:schemeClr val="tx1"/>
            </a:fontRef>
          </p:style>
        </p:cxnSp>
        <p:cxnSp>
          <p:nvCxnSpPr>
            <p:cNvPr id="137" name="直接连接符 136"/>
            <p:cNvCxnSpPr>
              <a:endCxn id="119" idx="1"/>
            </p:cNvCxnSpPr>
            <p:nvPr/>
          </p:nvCxnSpPr>
          <p:spPr>
            <a:xfrm flipH="1">
              <a:off x="9140633" y="0"/>
              <a:ext cx="122925"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8" name="直接连接符 137"/>
            <p:cNvCxnSpPr>
              <a:stCxn id="119" idx="5"/>
              <a:endCxn id="121" idx="2"/>
            </p:cNvCxnSpPr>
            <p:nvPr/>
          </p:nvCxnSpPr>
          <p:spPr>
            <a:xfrm>
              <a:off x="9242467" y="1032439"/>
              <a:ext cx="1154332" cy="544168"/>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39" name="直接连接符 138"/>
            <p:cNvCxnSpPr>
              <a:stCxn id="121" idx="4"/>
              <a:endCxn id="124" idx="0"/>
            </p:cNvCxnSpPr>
            <p:nvPr/>
          </p:nvCxnSpPr>
          <p:spPr>
            <a:xfrm>
              <a:off x="10468807" y="1648615"/>
              <a:ext cx="142889" cy="9551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0" name="直接连接符 139"/>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1" name="直接连接符 140"/>
            <p:cNvCxnSpPr>
              <a:stCxn id="121" idx="5"/>
              <a:endCxn id="122" idx="2"/>
            </p:cNvCxnSpPr>
            <p:nvPr/>
          </p:nvCxnSpPr>
          <p:spPr>
            <a:xfrm>
              <a:off x="10519724" y="1627524"/>
              <a:ext cx="1096275" cy="35548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2" name="直接连接符 141"/>
            <p:cNvCxnSpPr>
              <a:stCxn id="122" idx="3"/>
              <a:endCxn id="124" idx="6"/>
            </p:cNvCxnSpPr>
            <p:nvPr/>
          </p:nvCxnSpPr>
          <p:spPr>
            <a:xfrm flipH="1">
              <a:off x="10683704" y="2033924"/>
              <a:ext cx="953386" cy="641826"/>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22" idx="6"/>
            </p:cNvCxnSpPr>
            <p:nvPr/>
          </p:nvCxnSpPr>
          <p:spPr>
            <a:xfrm>
              <a:off x="11760015" y="1983007"/>
              <a:ext cx="430398" cy="6627"/>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4" name="直接连接符 143"/>
            <p:cNvCxnSpPr>
              <a:stCxn id="120" idx="1"/>
            </p:cNvCxnSpPr>
            <p:nvPr/>
          </p:nvCxnSpPr>
          <p:spPr>
            <a:xfrm flipH="1" flipV="1">
              <a:off x="10703718" y="0"/>
              <a:ext cx="265715"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5" name="直接连接符 144"/>
            <p:cNvCxnSpPr>
              <a:stCxn id="120" idx="7"/>
            </p:cNvCxnSpPr>
            <p:nvPr/>
          </p:nvCxnSpPr>
          <p:spPr>
            <a:xfrm flipV="1">
              <a:off x="11071267" y="0"/>
              <a:ext cx="136507" cy="23391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6" name="直接连接符 145"/>
            <p:cNvCxnSpPr>
              <a:stCxn id="120" idx="5"/>
            </p:cNvCxnSpPr>
            <p:nvPr/>
          </p:nvCxnSpPr>
          <p:spPr>
            <a:xfrm>
              <a:off x="11071267" y="335753"/>
              <a:ext cx="1119146" cy="28572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7" name="直接连接符 146"/>
            <p:cNvCxnSpPr>
              <a:endCxn id="122" idx="0"/>
            </p:cNvCxnSpPr>
            <p:nvPr/>
          </p:nvCxnSpPr>
          <p:spPr>
            <a:xfrm flipH="1">
              <a:off x="11688007" y="837506"/>
              <a:ext cx="502406" cy="1073493"/>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8" name="直接连接符 147"/>
            <p:cNvCxnSpPr>
              <a:stCxn id="119" idx="6"/>
              <a:endCxn id="120" idx="3"/>
            </p:cNvCxnSpPr>
            <p:nvPr/>
          </p:nvCxnSpPr>
          <p:spPr>
            <a:xfrm flipV="1">
              <a:off x="9263558" y="335753"/>
              <a:ext cx="1705875" cy="645769"/>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cxnSp>
          <p:nvCxnSpPr>
            <p:cNvPr id="149" name="直接连接符 148"/>
            <p:cNvCxnSpPr>
              <a:stCxn id="119" idx="7"/>
            </p:cNvCxnSpPr>
            <p:nvPr/>
          </p:nvCxnSpPr>
          <p:spPr>
            <a:xfrm flipV="1">
              <a:off x="9242467" y="0"/>
              <a:ext cx="669163" cy="930605"/>
            </a:xfrm>
            <a:prstGeom prst="line">
              <a:avLst/>
            </a:prstGeom>
            <a:grpFill/>
            <a:ln>
              <a:solidFill>
                <a:srgbClr val="183A6A"/>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fade">
                                      <p:cBhvr>
                                        <p:cTn id="7" dur="500"/>
                                        <p:tgtEl>
                                          <p:spTgt spid="118"/>
                                        </p:tgtEl>
                                      </p:cBhvr>
                                    </p:animEffect>
                                  </p:childTnLst>
                                </p:cTn>
                              </p:par>
                              <p:par>
                                <p:cTn id="8" presetID="10" presetClass="entr" presetSubtype="0" fill="hold" nodeType="withEffect">
                                  <p:stCondLst>
                                    <p:cond delay="0"/>
                                  </p:stCondLst>
                                  <p:childTnLst>
                                    <p:set>
                                      <p:cBhvr>
                                        <p:cTn id="9" dur="1" fill="hold">
                                          <p:stCondLst>
                                            <p:cond delay="0"/>
                                          </p:stCondLst>
                                        </p:cTn>
                                        <p:tgtEl>
                                          <p:spTgt spid="86"/>
                                        </p:tgtEl>
                                        <p:attrNameLst>
                                          <p:attrName>style.visibility</p:attrName>
                                        </p:attrNameLst>
                                      </p:cBhvr>
                                      <p:to>
                                        <p:strVal val="visible"/>
                                      </p:to>
                                    </p:set>
                                    <p:animEffect transition="in" filter="fade">
                                      <p:cBhvr>
                                        <p:cTn id="10" dur="500"/>
                                        <p:tgtEl>
                                          <p:spTgt spid="86"/>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p:cTn id="14" dur="500" fill="hold"/>
                                        <p:tgtEl>
                                          <p:spTgt spid="31"/>
                                        </p:tgtEl>
                                        <p:attrNameLst>
                                          <p:attrName>ppt_w</p:attrName>
                                        </p:attrNameLst>
                                      </p:cBhvr>
                                      <p:tavLst>
                                        <p:tav tm="0">
                                          <p:val>
                                            <p:fltVal val="0"/>
                                          </p:val>
                                        </p:tav>
                                        <p:tav tm="100000">
                                          <p:val>
                                            <p:strVal val="#ppt_w"/>
                                          </p:val>
                                        </p:tav>
                                      </p:tavLst>
                                    </p:anim>
                                    <p:anim calcmode="lin" valueType="num">
                                      <p:cBhvr>
                                        <p:cTn id="15" dur="500" fill="hold"/>
                                        <p:tgtEl>
                                          <p:spTgt spid="31"/>
                                        </p:tgtEl>
                                        <p:attrNameLst>
                                          <p:attrName>ppt_h</p:attrName>
                                        </p:attrNameLst>
                                      </p:cBhvr>
                                      <p:tavLst>
                                        <p:tav tm="0">
                                          <p:val>
                                            <p:fltVal val="0"/>
                                          </p:val>
                                        </p:tav>
                                        <p:tav tm="100000">
                                          <p:val>
                                            <p:strVal val="#ppt_h"/>
                                          </p:val>
                                        </p:tav>
                                      </p:tavLst>
                                    </p:anim>
                                    <p:animEffect transition="in" filter="fade">
                                      <p:cBhvr>
                                        <p:cTn id="16" dur="500"/>
                                        <p:tgtEl>
                                          <p:spTgt spid="31"/>
                                        </p:tgtEl>
                                      </p:cBhvr>
                                    </p:animEffect>
                                  </p:childTnLst>
                                </p:cTn>
                              </p:par>
                            </p:childTnLst>
                          </p:cTn>
                        </p:par>
                        <p:par>
                          <p:cTn id="17" fill="hold">
                            <p:stCondLst>
                              <p:cond delay="1000"/>
                            </p:stCondLst>
                            <p:childTnLst>
                              <p:par>
                                <p:cTn id="18" presetID="22" presetClass="entr" presetSubtype="1"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wipe(up)">
                                      <p:cBhvr>
                                        <p:cTn id="20" dur="500"/>
                                        <p:tgtEl>
                                          <p:spTgt spid="4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wipe(left)">
                                      <p:cBhvr>
                                        <p:cTn id="24" dur="500"/>
                                        <p:tgtEl>
                                          <p:spTgt spid="44"/>
                                        </p:tgtEl>
                                      </p:cBhvr>
                                    </p:animEffect>
                                  </p:childTnLst>
                                </p:cTn>
                              </p:par>
                              <p:par>
                                <p:cTn id="25" presetID="22" presetClass="entr" presetSubtype="2" fill="hold" nodeType="withEffect">
                                  <p:stCondLst>
                                    <p:cond delay="0"/>
                                  </p:stCondLst>
                                  <p:childTnLst>
                                    <p:set>
                                      <p:cBhvr>
                                        <p:cTn id="26" dur="1" fill="hold">
                                          <p:stCondLst>
                                            <p:cond delay="0"/>
                                          </p:stCondLst>
                                        </p:cTn>
                                        <p:tgtEl>
                                          <p:spTgt spid="103"/>
                                        </p:tgtEl>
                                        <p:attrNameLst>
                                          <p:attrName>style.visibility</p:attrName>
                                        </p:attrNameLst>
                                      </p:cBhvr>
                                      <p:to>
                                        <p:strVal val="visible"/>
                                      </p:to>
                                    </p:set>
                                    <p:animEffect transition="in" filter="wipe(right)">
                                      <p:cBhvr>
                                        <p:cTn id="27" dur="500"/>
                                        <p:tgtEl>
                                          <p:spTgt spid="103"/>
                                        </p:tgtEl>
                                      </p:cBhvr>
                                    </p:animEffect>
                                  </p:childTnLst>
                                </p:cTn>
                              </p:par>
                            </p:childTnLst>
                          </p:cTn>
                        </p:par>
                        <p:par>
                          <p:cTn id="28" fill="hold">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p:cTn id="31" dur="500" fill="hold"/>
                                        <p:tgtEl>
                                          <p:spTgt spid="101"/>
                                        </p:tgtEl>
                                        <p:attrNameLst>
                                          <p:attrName>ppt_w</p:attrName>
                                        </p:attrNameLst>
                                      </p:cBhvr>
                                      <p:tavLst>
                                        <p:tav tm="0">
                                          <p:val>
                                            <p:fltVal val="0"/>
                                          </p:val>
                                        </p:tav>
                                        <p:tav tm="100000">
                                          <p:val>
                                            <p:strVal val="#ppt_w"/>
                                          </p:val>
                                        </p:tav>
                                      </p:tavLst>
                                    </p:anim>
                                    <p:anim calcmode="lin" valueType="num">
                                      <p:cBhvr>
                                        <p:cTn id="32" dur="500" fill="hold"/>
                                        <p:tgtEl>
                                          <p:spTgt spid="101"/>
                                        </p:tgtEl>
                                        <p:attrNameLst>
                                          <p:attrName>ppt_h</p:attrName>
                                        </p:attrNameLst>
                                      </p:cBhvr>
                                      <p:tavLst>
                                        <p:tav tm="0">
                                          <p:val>
                                            <p:fltVal val="0"/>
                                          </p:val>
                                        </p:tav>
                                        <p:tav tm="100000">
                                          <p:val>
                                            <p:strVal val="#ppt_h"/>
                                          </p:val>
                                        </p:tav>
                                      </p:tavLst>
                                    </p:anim>
                                    <p:anim calcmode="lin" valueType="num">
                                      <p:cBhvr>
                                        <p:cTn id="33" dur="500" fill="hold"/>
                                        <p:tgtEl>
                                          <p:spTgt spid="101"/>
                                        </p:tgtEl>
                                        <p:attrNameLst>
                                          <p:attrName>style.rotation</p:attrName>
                                        </p:attrNameLst>
                                      </p:cBhvr>
                                      <p:tavLst>
                                        <p:tav tm="0">
                                          <p:val>
                                            <p:fltVal val="90"/>
                                          </p:val>
                                        </p:tav>
                                        <p:tav tm="100000">
                                          <p:val>
                                            <p:fltVal val="0"/>
                                          </p:val>
                                        </p:tav>
                                      </p:tavLst>
                                    </p:anim>
                                    <p:animEffect transition="in" filter="fade">
                                      <p:cBhvr>
                                        <p:cTn id="34"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bldLvl="0"/>
      <p:bldP spid="10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print">
            <a:duotone>
              <a:schemeClr val="bg2">
                <a:shade val="45000"/>
                <a:satMod val="135000"/>
              </a:schemeClr>
              <a:prstClr val="white"/>
            </a:duotone>
            <a:extLst>
              <a:ext uri="{BEBA8EAE-BF5A-486C-A8C5-ECC9F3942E4B}">
                <a14:imgProps xmlns:a14="http://schemas.microsoft.com/office/drawing/2010/main">
                  <a14:imgLayer r:embed="rId2">
                    <a14:imgEffect>
                      <a14:artisticBlur/>
                    </a14:imgEffect>
                  </a14:imgLayer>
                </a14:imgProps>
              </a:ext>
              <a:ext uri="{28A0092B-C50C-407E-A947-70E740481C1C}">
                <a14:useLocalDpi xmlns:a14="http://schemas.microsoft.com/office/drawing/2010/main" val="0"/>
              </a:ext>
            </a:extLst>
          </a:blip>
          <a:srcRect r="258" b="3088"/>
          <a:stretch>
            <a:fillRect/>
          </a:stretch>
        </p:blipFill>
        <p:spPr>
          <a:xfrm>
            <a:off x="1566276" y="-1"/>
            <a:ext cx="10596085" cy="6863669"/>
          </a:xfrm>
          <a:prstGeom prst="rect">
            <a:avLst/>
          </a:prstGeom>
        </p:spPr>
      </p:pic>
      <p:sp>
        <p:nvSpPr>
          <p:cNvPr id="7" name="矩形 6"/>
          <p:cNvSpPr/>
          <p:nvPr/>
        </p:nvSpPr>
        <p:spPr>
          <a:xfrm>
            <a:off x="1596541" y="0"/>
            <a:ext cx="10629250" cy="6872512"/>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5" name="文本框 14"/>
          <p:cNvSpPr txBox="1"/>
          <p:nvPr>
            <p:custDataLst>
              <p:tags r:id="rId3"/>
            </p:custDataLst>
          </p:nvPr>
        </p:nvSpPr>
        <p:spPr>
          <a:xfrm>
            <a:off x="7827181" y="3726339"/>
            <a:ext cx="2053767" cy="646331"/>
          </a:xfrm>
          <a:prstGeom prst="rect">
            <a:avLst/>
          </a:prstGeom>
          <a:noFill/>
        </p:spPr>
        <p:txBody>
          <a:bodyPr vert="horz" wrap="none" rtlCol="0">
            <a:noAutofit/>
          </a:bodyPr>
          <a:lstStyle/>
          <a:p>
            <a:pPr defTabSz="1088390"/>
            <a:r>
              <a:rPr lang="en-US" altLang="zh-CN"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Chapter</a:t>
            </a:r>
            <a:endParaRPr lang="zh-CN" altLang="en-US" sz="3600"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
        <p:nvSpPr>
          <p:cNvPr id="16" name="文本框 15"/>
          <p:cNvSpPr txBox="1"/>
          <p:nvPr>
            <p:custDataLst>
              <p:tags r:id="rId4"/>
            </p:custDataLst>
          </p:nvPr>
        </p:nvSpPr>
        <p:spPr>
          <a:xfrm>
            <a:off x="4980203" y="4654510"/>
            <a:ext cx="5961270" cy="1294767"/>
          </a:xfrm>
          <a:prstGeom prst="rect">
            <a:avLst/>
          </a:prstGeom>
          <a:noFill/>
        </p:spPr>
        <p:txBody>
          <a:bodyPr wrap="square" rtlCol="0">
            <a:noAutofit/>
            <a:scene3d>
              <a:camera prst="orthographicFront"/>
              <a:lightRig rig="threePt" dir="t"/>
            </a:scene3d>
          </a:bodyPr>
          <a:lstStyle/>
          <a:p>
            <a:pPr algn="r" defTabSz="1088390">
              <a:lnSpc>
                <a:spcPct val="150000"/>
              </a:lnSpc>
            </a:pPr>
            <a:r>
              <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rPr>
              <a:t>质量管理概述</a:t>
            </a:r>
            <a:endParaRPr lang="zh-CN" altLang="en-US" sz="5400" b="1" dirty="0">
              <a:solidFill>
                <a:schemeClr val="accent5">
                  <a:lumMod val="75000"/>
                </a:schemeClr>
              </a:solidFill>
              <a:effectLst>
                <a:outerShdw blurRad="38100" dist="19050" dir="2700000" algn="tl" rotWithShape="0">
                  <a:prstClr val="black">
                    <a:alpha val="40000"/>
                  </a:prstClr>
                </a:outerShdw>
              </a:effectLst>
              <a:latin typeface="Bodoni MT Black" panose="02070A03080606020203" pitchFamily="18" charset="0"/>
              <a:ea typeface="微软雅黑" panose="020B0503020204020204" pitchFamily="34" charset="-122"/>
              <a:sym typeface="+mn-ea"/>
            </a:endParaRPr>
          </a:p>
        </p:txBody>
      </p:sp>
      <p:cxnSp>
        <p:nvCxnSpPr>
          <p:cNvPr id="17" name="直接连接符 16"/>
          <p:cNvCxnSpPr/>
          <p:nvPr>
            <p:custDataLst>
              <p:tags r:id="rId5"/>
            </p:custDataLst>
          </p:nvPr>
        </p:nvCxnSpPr>
        <p:spPr>
          <a:xfrm>
            <a:off x="7362828" y="4540172"/>
            <a:ext cx="3578645" cy="0"/>
          </a:xfrm>
          <a:prstGeom prst="line">
            <a:avLst/>
          </a:prstGeom>
          <a:noFill/>
          <a:ln w="38100" cap="flat" cmpd="sng" algn="ctr">
            <a:solidFill>
              <a:schemeClr val="bg1">
                <a:lumMod val="75000"/>
              </a:schemeClr>
            </a:solidFill>
            <a:prstDash val="solid"/>
            <a:miter lim="800000"/>
          </a:ln>
          <a:effectLst/>
        </p:spPr>
      </p:cxnSp>
      <p:sp>
        <p:nvSpPr>
          <p:cNvPr id="18" name="矩形 30"/>
          <p:cNvSpPr/>
          <p:nvPr/>
        </p:nvSpPr>
        <p:spPr>
          <a:xfrm>
            <a:off x="1560546" y="3953522"/>
            <a:ext cx="71991" cy="143983"/>
          </a:xfrm>
          <a:custGeom>
            <a:avLst/>
            <a:gdLst>
              <a:gd name="connsiteX0" fmla="*/ 0 w 72008"/>
              <a:gd name="connsiteY0" fmla="*/ 0 h 144016"/>
              <a:gd name="connsiteX1" fmla="*/ 72008 w 72008"/>
              <a:gd name="connsiteY1" fmla="*/ 0 h 144016"/>
              <a:gd name="connsiteX2" fmla="*/ 72008 w 72008"/>
              <a:gd name="connsiteY2" fmla="*/ 144016 h 144016"/>
              <a:gd name="connsiteX3" fmla="*/ 0 w 72008"/>
              <a:gd name="connsiteY3" fmla="*/ 144016 h 144016"/>
              <a:gd name="connsiteX4" fmla="*/ 0 w 72008"/>
              <a:gd name="connsiteY4" fmla="*/ 0 h 144016"/>
              <a:gd name="connsiteX0-1" fmla="*/ 0 w 72008"/>
              <a:gd name="connsiteY0-2" fmla="*/ 0 h 144016"/>
              <a:gd name="connsiteX1-3" fmla="*/ 72008 w 72008"/>
              <a:gd name="connsiteY1-4" fmla="*/ 0 h 144016"/>
              <a:gd name="connsiteX2-5" fmla="*/ 0 w 72008"/>
              <a:gd name="connsiteY2-6" fmla="*/ 144016 h 144016"/>
              <a:gd name="connsiteX3-7" fmla="*/ 0 w 72008"/>
              <a:gd name="connsiteY3-8" fmla="*/ 0 h 144016"/>
            </a:gdLst>
            <a:ahLst/>
            <a:cxnLst>
              <a:cxn ang="0">
                <a:pos x="connsiteX0-1" y="connsiteY0-2"/>
              </a:cxn>
              <a:cxn ang="0">
                <a:pos x="connsiteX1-3" y="connsiteY1-4"/>
              </a:cxn>
              <a:cxn ang="0">
                <a:pos x="connsiteX2-5" y="connsiteY2-6"/>
              </a:cxn>
              <a:cxn ang="0">
                <a:pos x="connsiteX3-7" y="connsiteY3-8"/>
              </a:cxn>
            </a:cxnLst>
            <a:rect l="l" t="t" r="r" b="b"/>
            <a:pathLst>
              <a:path w="72008" h="144016">
                <a:moveTo>
                  <a:pt x="0" y="0"/>
                </a:moveTo>
                <a:lnTo>
                  <a:pt x="72008" y="0"/>
                </a:lnTo>
                <a:lnTo>
                  <a:pt x="0" y="144016"/>
                </a:ln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088390"/>
            <a:endParaRPr lang="zh-CN" altLang="en-US" sz="2100">
              <a:solidFill>
                <a:prstClr val="white"/>
              </a:solidFill>
              <a:latin typeface="Arial" panose="020B0604020202020204"/>
              <a:ea typeface="微软雅黑" panose="020B0503020204020204" pitchFamily="34" charset="-122"/>
            </a:endParaRPr>
          </a:p>
        </p:txBody>
      </p:sp>
      <p:sp>
        <p:nvSpPr>
          <p:cNvPr id="19" name="文本框 18"/>
          <p:cNvSpPr txBox="1"/>
          <p:nvPr>
            <p:custDataLst>
              <p:tags r:id="rId6"/>
            </p:custDataLst>
          </p:nvPr>
        </p:nvSpPr>
        <p:spPr>
          <a:xfrm>
            <a:off x="9623575" y="1701208"/>
            <a:ext cx="1943766" cy="2879653"/>
          </a:xfrm>
          <a:prstGeom prst="rect">
            <a:avLst/>
          </a:prstGeom>
          <a:solidFill>
            <a:schemeClr val="bg1"/>
          </a:solidFill>
        </p:spPr>
        <p:txBody>
          <a:bodyPr vert="horz" wrap="none" rtlCol="0">
            <a:noAutofit/>
          </a:bodyPr>
          <a:lstStyle/>
          <a:p>
            <a:pPr defTabSz="1088390"/>
            <a:r>
              <a:rPr lang="en-US" altLang="zh-CN"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rPr>
              <a:t>1</a:t>
            </a:r>
            <a:endParaRPr lang="zh-CN" altLang="en-US" sz="19995" spc="400" dirty="0">
              <a:solidFill>
                <a:schemeClr val="accent5">
                  <a:lumMod val="75000"/>
                </a:schemeClr>
              </a:solidFill>
              <a:latin typeface="Impact" panose="020B0806030902050204" pitchFamily="34" charset="0"/>
              <a:ea typeface="华文隶书" panose="02010800040101010101" pitchFamily="2" charset="-122"/>
              <a:cs typeface="Microsoft New Tai Lue" panose="020B0502040204020203"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fade">
                                      <p:cBhvr>
                                        <p:cTn id="15" dur="500"/>
                                        <p:tgtEl>
                                          <p:spTgt spid="19"/>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right)">
                                      <p:cBhvr>
                                        <p:cTn id="19" dur="500"/>
                                        <p:tgtEl>
                                          <p:spTgt spid="17"/>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15" grpId="0"/>
      <p:bldP spid="16" grpId="0"/>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8"/>
          <p:cNvSpPr txBox="1">
            <a:spLocks noChangeArrowheads="1"/>
          </p:cNvSpPr>
          <p:nvPr/>
        </p:nvSpPr>
        <p:spPr bwMode="auto">
          <a:xfrm>
            <a:off x="1991544" y="54868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一、质量的含义</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5" name="矩形 4"/>
          <p:cNvSpPr>
            <a:spLocks noChangeArrowheads="1"/>
          </p:cNvSpPr>
          <p:nvPr>
            <p:custDataLst>
              <p:tags r:id="rId1"/>
            </p:custDataLst>
          </p:nvPr>
        </p:nvSpPr>
        <p:spPr bwMode="auto">
          <a:xfrm>
            <a:off x="2207895" y="1988820"/>
            <a:ext cx="2752090" cy="63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一</a:t>
            </a:r>
            <a:r>
              <a:rPr lang="zh-CN" altLang="zh-CN" sz="2400" b="1" dirty="0">
                <a:solidFill>
                  <a:srgbClr val="FF0000"/>
                </a:solidFill>
                <a:latin typeface="微软雅黑" panose="020B0503020204020204" pitchFamily="34" charset="-122"/>
                <a:ea typeface="微软雅黑" panose="020B0503020204020204" pitchFamily="34" charset="-122"/>
              </a:rPr>
              <a:t>）产品质量</a:t>
            </a:r>
            <a:endParaRPr lang="zh-CN" altLang="zh-CN" sz="2400" dirty="0">
              <a:latin typeface="微软雅黑" panose="020B0503020204020204" pitchFamily="34" charset="-122"/>
              <a:ea typeface="微软雅黑" panose="020B0503020204020204" pitchFamily="34" charset="-122"/>
            </a:endParaRPr>
          </a:p>
        </p:txBody>
      </p:sp>
      <p:sp>
        <p:nvSpPr>
          <p:cNvPr id="3" name="文本框 2"/>
          <p:cNvSpPr txBox="1"/>
          <p:nvPr/>
        </p:nvSpPr>
        <p:spPr>
          <a:xfrm>
            <a:off x="2279650" y="1340485"/>
            <a:ext cx="8722360" cy="706755"/>
          </a:xfrm>
          <a:prstGeom prst="rect">
            <a:avLst/>
          </a:prstGeom>
          <a:noFill/>
        </p:spPr>
        <p:txBody>
          <a:bodyPr wrap="square" rtlCol="0" anchor="t">
            <a:spAutoFit/>
          </a:bodyPr>
          <a:p>
            <a:r>
              <a:rPr lang="en-US" altLang="zh-CN"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rPr>
              <a:t>质量一般是指：“产品、过程或服务满足规定要求的特征和特性总和”。它包括产品质量、工序质量和工作质量。狭义的质量单指产品质量。</a:t>
            </a:r>
            <a:endParaRPr lang="zh-CN" altLang="en-US" sz="2000">
              <a:solidFill>
                <a:srgbClr val="0070C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文本框 6"/>
          <p:cNvSpPr txBox="1"/>
          <p:nvPr/>
        </p:nvSpPr>
        <p:spPr>
          <a:xfrm>
            <a:off x="2495550" y="2636520"/>
            <a:ext cx="8187055"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产品质量是指产品的使用价值，即产品适合一定用途、满足社会一定需要所具备的特征。产品的质量特性可以概括为五个方面：性能、使用寿命、可靠性、安全性、经济性。</a:t>
            </a:r>
            <a:endParaRPr lang="zh-CN" altLang="en-US" sz="2000">
              <a:solidFill>
                <a:srgbClr val="0070C0"/>
              </a:solidFill>
            </a:endParaRPr>
          </a:p>
        </p:txBody>
      </p:sp>
      <p:sp>
        <p:nvSpPr>
          <p:cNvPr id="8" name="矩形 7"/>
          <p:cNvSpPr>
            <a:spLocks noChangeArrowheads="1"/>
          </p:cNvSpPr>
          <p:nvPr>
            <p:custDataLst>
              <p:tags r:id="rId2"/>
            </p:custDataLst>
          </p:nvPr>
        </p:nvSpPr>
        <p:spPr bwMode="auto">
          <a:xfrm>
            <a:off x="2279650" y="4940935"/>
            <a:ext cx="2752090" cy="63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三</a:t>
            </a:r>
            <a:r>
              <a:rPr lang="zh-CN" altLang="zh-CN" sz="2400" b="1" dirty="0">
                <a:solidFill>
                  <a:srgbClr val="FF0000"/>
                </a:solidFill>
                <a:latin typeface="微软雅黑" panose="020B0503020204020204" pitchFamily="34" charset="-122"/>
                <a:ea typeface="微软雅黑" panose="020B0503020204020204" pitchFamily="34" charset="-122"/>
              </a:rPr>
              <a:t>）工作质量</a:t>
            </a:r>
            <a:endParaRPr lang="zh-CN" altLang="zh-CN" sz="2400" dirty="0">
              <a:latin typeface="微软雅黑" panose="020B0503020204020204" pitchFamily="34" charset="-122"/>
              <a:ea typeface="微软雅黑" panose="020B0503020204020204" pitchFamily="34" charset="-122"/>
            </a:endParaRPr>
          </a:p>
        </p:txBody>
      </p:sp>
      <p:sp>
        <p:nvSpPr>
          <p:cNvPr id="9" name="矩形 8"/>
          <p:cNvSpPr>
            <a:spLocks noChangeArrowheads="1"/>
          </p:cNvSpPr>
          <p:nvPr>
            <p:custDataLst>
              <p:tags r:id="rId3"/>
            </p:custDataLst>
          </p:nvPr>
        </p:nvSpPr>
        <p:spPr bwMode="auto">
          <a:xfrm>
            <a:off x="2207895" y="3500755"/>
            <a:ext cx="2752090" cy="6369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o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400" b="1" dirty="0">
                <a:solidFill>
                  <a:srgbClr val="FF0000"/>
                </a:solidFill>
                <a:latin typeface="微软雅黑" panose="020B0503020204020204" pitchFamily="34" charset="-122"/>
                <a:ea typeface="微软雅黑" panose="020B0503020204020204" pitchFamily="34" charset="-122"/>
              </a:rPr>
              <a:t>（</a:t>
            </a:r>
            <a:r>
              <a:rPr lang="zh-CN" altLang="en-US" sz="2400" b="1" dirty="0">
                <a:solidFill>
                  <a:srgbClr val="FF0000"/>
                </a:solidFill>
                <a:latin typeface="微软雅黑" panose="020B0503020204020204" pitchFamily="34" charset="-122"/>
                <a:ea typeface="微软雅黑" panose="020B0503020204020204" pitchFamily="34" charset="-122"/>
              </a:rPr>
              <a:t>二</a:t>
            </a:r>
            <a:r>
              <a:rPr lang="zh-CN" altLang="zh-CN" sz="2400" b="1" dirty="0">
                <a:solidFill>
                  <a:srgbClr val="FF0000"/>
                </a:solidFill>
                <a:latin typeface="微软雅黑" panose="020B0503020204020204" pitchFamily="34" charset="-122"/>
                <a:ea typeface="微软雅黑" panose="020B0503020204020204" pitchFamily="34" charset="-122"/>
              </a:rPr>
              <a:t>）工序质量</a:t>
            </a:r>
            <a:endParaRPr lang="zh-CN" altLang="zh-CN" sz="24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2423795" y="5516880"/>
            <a:ext cx="8148955" cy="706755"/>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工作质量是指企业为保证和提高产品质量和工序质量，在经营管理和生产技术工作方面所应达到的水平或保证程度</a:t>
            </a:r>
            <a:r>
              <a:rPr lang="zh-CN" altLang="en-US"/>
              <a:t>。</a:t>
            </a:r>
            <a:endParaRPr lang="zh-CN" altLang="en-US"/>
          </a:p>
        </p:txBody>
      </p:sp>
      <p:sp>
        <p:nvSpPr>
          <p:cNvPr id="11" name="文本框 10"/>
          <p:cNvSpPr txBox="1"/>
          <p:nvPr/>
        </p:nvSpPr>
        <p:spPr>
          <a:xfrm>
            <a:off x="2567940" y="4076700"/>
            <a:ext cx="8055610"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工序质量是指工序能够稳定地生产合格产品的能力，通常以工序能力表示。工序质量一般是由操作者、机器设备、原材料、工艺方法、测量、环境等六大因素（5M1E）决定。</a:t>
            </a:r>
            <a:endParaRPr lang="zh-CN" altLang="en-US" sz="2000">
              <a:solidFill>
                <a:srgbClr val="0070C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Text Box 8"/>
          <p:cNvSpPr txBox="1">
            <a:spLocks noChangeArrowheads="1"/>
          </p:cNvSpPr>
          <p:nvPr>
            <p:custDataLst>
              <p:tags r:id="rId1"/>
            </p:custDataLst>
          </p:nvPr>
        </p:nvSpPr>
        <p:spPr bwMode="auto">
          <a:xfrm>
            <a:off x="1848034"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二、质量管理的概念和内容</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sp>
        <p:nvSpPr>
          <p:cNvPr id="6" name="矩形 5"/>
          <p:cNvSpPr>
            <a:spLocks noChangeArrowheads="1"/>
          </p:cNvSpPr>
          <p:nvPr>
            <p:custDataLst>
              <p:tags r:id="rId2"/>
            </p:custDataLst>
          </p:nvPr>
        </p:nvSpPr>
        <p:spPr bwMode="auto">
          <a:xfrm>
            <a:off x="1991995" y="1124585"/>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sz="2800" b="1" dirty="0">
                <a:solidFill>
                  <a:srgbClr val="FF0000"/>
                </a:solidFill>
                <a:latin typeface="微软雅黑" panose="020B0503020204020204" pitchFamily="34" charset="-122"/>
                <a:ea typeface="微软雅黑" panose="020B0503020204020204" pitchFamily="34" charset="-122"/>
              </a:rPr>
              <a:t>（一）质量管理的概念</a:t>
            </a:r>
            <a:endParaRPr lang="zh-CN" sz="2800" b="1"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79650" y="2102485"/>
            <a:ext cx="8642985" cy="1014730"/>
          </a:xfrm>
          <a:prstGeom prst="rect">
            <a:avLst/>
          </a:prstGeom>
          <a:noFill/>
        </p:spPr>
        <p:txBody>
          <a:bodyPr wrap="square" rtlCol="0" anchor="t">
            <a:spAutoFit/>
          </a:bodyPr>
          <a:p>
            <a:r>
              <a:rPr lang="en-US" altLang="zh-CN" sz="2000">
                <a:solidFill>
                  <a:srgbClr val="0070C0"/>
                </a:solidFill>
              </a:rPr>
              <a:t>       </a:t>
            </a:r>
            <a:r>
              <a:rPr lang="zh-CN" altLang="en-US" sz="2000">
                <a:solidFill>
                  <a:srgbClr val="0070C0"/>
                </a:solidFill>
              </a:rPr>
              <a:t>质量管理是指在质量方面指挥和控制组织的协调活动。质量管理是组织活动的重要组成部分，是组织围绕质量而开展的各种计划、组织、指挥、控制和协调等所有管理活动的总和。</a:t>
            </a:r>
            <a:endParaRPr lang="zh-CN" altLang="en-US" sz="2000">
              <a:solidFill>
                <a:srgbClr val="0070C0"/>
              </a:solidFill>
            </a:endParaRPr>
          </a:p>
        </p:txBody>
      </p:sp>
      <p:pic>
        <p:nvPicPr>
          <p:cNvPr id="5" name="图片 4"/>
          <p:cNvPicPr>
            <a:picLocks noChangeAspect="1"/>
          </p:cNvPicPr>
          <p:nvPr>
            <p:custDataLst>
              <p:tags r:id="rId3"/>
            </p:custDataLst>
          </p:nvPr>
        </p:nvPicPr>
        <p:blipFill>
          <a:blip r:embed="rId4"/>
          <a:stretch>
            <a:fillRect/>
          </a:stretch>
        </p:blipFill>
        <p:spPr>
          <a:xfrm>
            <a:off x="3792220" y="3500755"/>
            <a:ext cx="5979795" cy="227457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a:spLocks noChangeArrowheads="1"/>
          </p:cNvSpPr>
          <p:nvPr>
            <p:custDataLst>
              <p:tags r:id="rId1"/>
            </p:custDataLst>
          </p:nvPr>
        </p:nvSpPr>
        <p:spPr bwMode="auto">
          <a:xfrm>
            <a:off x="1919605" y="476250"/>
            <a:ext cx="403288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zh-CN" sz="2800" b="1" dirty="0">
                <a:solidFill>
                  <a:srgbClr val="FF0000"/>
                </a:solidFill>
                <a:latin typeface="微软雅黑" panose="020B0503020204020204" pitchFamily="34" charset="-122"/>
                <a:ea typeface="微软雅黑" panose="020B0503020204020204" pitchFamily="34" charset="-122"/>
              </a:rPr>
              <a:t>（</a:t>
            </a:r>
            <a:r>
              <a:rPr lang="zh-CN" altLang="en-US" sz="2800" b="1" dirty="0">
                <a:solidFill>
                  <a:srgbClr val="FF0000"/>
                </a:solidFill>
                <a:latin typeface="微软雅黑" panose="020B0503020204020204" pitchFamily="34" charset="-122"/>
                <a:ea typeface="微软雅黑" panose="020B0503020204020204" pitchFamily="34" charset="-122"/>
              </a:rPr>
              <a:t>二</a:t>
            </a:r>
            <a:r>
              <a:rPr lang="zh-CN" altLang="zh-CN" sz="2800" b="1" dirty="0">
                <a:solidFill>
                  <a:srgbClr val="FF0000"/>
                </a:solidFill>
                <a:latin typeface="微软雅黑" panose="020B0503020204020204" pitchFamily="34" charset="-122"/>
                <a:ea typeface="微软雅黑" panose="020B0503020204020204" pitchFamily="34" charset="-122"/>
              </a:rPr>
              <a:t>）质量管理的内容</a:t>
            </a:r>
            <a:endParaRPr lang="zh-CN" altLang="zh-CN" sz="2800" b="1" dirty="0">
              <a:solidFill>
                <a:srgbClr val="FF0000"/>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2352040" y="1340485"/>
            <a:ext cx="8366125" cy="5015865"/>
          </a:xfrm>
          <a:prstGeom prst="rect">
            <a:avLst/>
          </a:prstGeom>
          <a:noFill/>
        </p:spPr>
        <p:txBody>
          <a:bodyPr wrap="square" rtlCol="0" anchor="t">
            <a:spAutoFit/>
          </a:bodyPr>
          <a:p>
            <a:r>
              <a:rPr lang="zh-CN" altLang="en-US" sz="2000" b="1">
                <a:solidFill>
                  <a:srgbClr val="0070C0"/>
                </a:solidFill>
              </a:rPr>
              <a:t>1.质量方针：</a:t>
            </a:r>
            <a:endParaRPr lang="zh-CN" altLang="en-US" sz="2000" b="1">
              <a:solidFill>
                <a:srgbClr val="0070C0"/>
              </a:solidFill>
            </a:endParaRPr>
          </a:p>
          <a:p>
            <a:r>
              <a:rPr lang="zh-CN" altLang="en-US" sz="2000">
                <a:solidFill>
                  <a:srgbClr val="0070C0"/>
                </a:solidFill>
              </a:rPr>
              <a:t>是指组织的最高管理者正式发布的该组织总的质量宗旨和质量方向。</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2.质量保证：</a:t>
            </a:r>
            <a:r>
              <a:rPr lang="zh-CN" altLang="en-US" sz="2000">
                <a:solidFill>
                  <a:srgbClr val="0070C0"/>
                </a:solidFill>
              </a:rPr>
              <a:t>“</a:t>
            </a:r>
            <a:endParaRPr lang="zh-CN" altLang="en-US" sz="2000">
              <a:solidFill>
                <a:srgbClr val="0070C0"/>
              </a:solidFill>
            </a:endParaRPr>
          </a:p>
          <a:p>
            <a:r>
              <a:rPr lang="zh-CN" altLang="en-US" sz="2000">
                <a:solidFill>
                  <a:srgbClr val="0070C0"/>
                </a:solidFill>
              </a:rPr>
              <a:t>为了提供足够的信任表明实体能够满足质量要求而在质量体系中实施并根据需要进行证实的全部有计划和有系统的活动。</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3.质量控制：</a:t>
            </a:r>
            <a:endParaRPr lang="zh-CN" altLang="en-US" sz="2000" b="1">
              <a:solidFill>
                <a:srgbClr val="0070C0"/>
              </a:solidFill>
            </a:endParaRPr>
          </a:p>
          <a:p>
            <a:r>
              <a:rPr lang="zh-CN" altLang="en-US" sz="2000">
                <a:solidFill>
                  <a:srgbClr val="0070C0"/>
                </a:solidFill>
              </a:rPr>
              <a:t>为达到质量要求所采取的作业技术和活动。</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4.质量体系：</a:t>
            </a:r>
            <a:endParaRPr lang="zh-CN" altLang="en-US" sz="2000" b="1">
              <a:solidFill>
                <a:srgbClr val="0070C0"/>
              </a:solidFill>
            </a:endParaRPr>
          </a:p>
          <a:p>
            <a:r>
              <a:rPr lang="zh-CN" altLang="en-US" sz="2000">
                <a:solidFill>
                  <a:srgbClr val="0070C0"/>
                </a:solidFill>
              </a:rPr>
              <a:t>为实施质量管理所需的组织结构、程序、过程和资源。</a:t>
            </a:r>
            <a:endParaRPr lang="zh-CN" altLang="en-US" sz="2000">
              <a:solidFill>
                <a:srgbClr val="0070C0"/>
              </a:solidFill>
            </a:endParaRPr>
          </a:p>
          <a:p>
            <a:endParaRPr lang="zh-CN" altLang="en-US" sz="2000">
              <a:solidFill>
                <a:srgbClr val="0070C0"/>
              </a:solidFill>
            </a:endParaRPr>
          </a:p>
          <a:p>
            <a:r>
              <a:rPr lang="zh-CN" altLang="en-US" sz="2000" b="1">
                <a:solidFill>
                  <a:srgbClr val="0070C0"/>
                </a:solidFill>
              </a:rPr>
              <a:t>5.质量改进：</a:t>
            </a:r>
            <a:endParaRPr lang="zh-CN" altLang="en-US" sz="2000" b="1">
              <a:solidFill>
                <a:srgbClr val="0070C0"/>
              </a:solidFill>
            </a:endParaRPr>
          </a:p>
          <a:p>
            <a:r>
              <a:rPr lang="zh-CN" altLang="en-US" sz="2000">
                <a:solidFill>
                  <a:srgbClr val="0070C0"/>
                </a:solidFill>
              </a:rPr>
              <a:t>为向本组织及其顾客提供更多的收益，在整个组织内采取的旨在提高活动和过程的效益和效率的各种措施.。</a:t>
            </a:r>
            <a:endParaRPr lang="zh-CN" altLang="en-US" sz="2000">
              <a:solidFill>
                <a:srgbClr val="0070C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8"/>
          <p:cNvSpPr txBox="1">
            <a:spLocks noChangeArrowheads="1"/>
          </p:cNvSpPr>
          <p:nvPr/>
        </p:nvSpPr>
        <p:spPr bwMode="auto">
          <a:xfrm>
            <a:off x="1919371" y="476290"/>
            <a:ext cx="6732588" cy="737235"/>
          </a:xfrm>
          <a:prstGeom prst="rect">
            <a:avLst/>
          </a:prstGeom>
          <a:solidFill>
            <a:schemeClr val="bg1"/>
          </a:solidFill>
          <a:ln>
            <a:noFill/>
          </a:ln>
        </p:spPr>
        <p:txBody>
          <a:bodyPr bIns="82800">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10000"/>
              </a:lnSpc>
              <a:defRPr/>
            </a:pPr>
            <a:r>
              <a:rPr lang="zh-CN" altLang="en-US" sz="3600" b="1" dirty="0">
                <a:solidFill>
                  <a:srgbClr val="0070C0"/>
                </a:solidFill>
                <a:latin typeface="微软雅黑" panose="020B0503020204020204" pitchFamily="34" charset="-122"/>
                <a:ea typeface="微软雅黑" panose="020B0503020204020204" pitchFamily="34" charset="-122"/>
              </a:rPr>
              <a:t>三、质量管理的发展阶段</a:t>
            </a:r>
            <a:endParaRPr lang="zh-CN" altLang="en-US" sz="3600" b="1" dirty="0">
              <a:solidFill>
                <a:srgbClr val="0070C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custDataLst>
              <p:tags r:id="rId1"/>
            </p:custDataLst>
          </p:nvPr>
        </p:nvPicPr>
        <p:blipFill>
          <a:blip r:embed="rId2"/>
          <a:stretch>
            <a:fillRect/>
          </a:stretch>
        </p:blipFill>
        <p:spPr>
          <a:xfrm>
            <a:off x="2423795" y="1916430"/>
            <a:ext cx="8234680" cy="3469640"/>
          </a:xfrm>
          <a:prstGeom prst="rect">
            <a:avLst/>
          </a:prstGeom>
        </p:spPr>
      </p:pic>
    </p:spTree>
  </p:cSld>
  <p:clrMapOvr>
    <a:masterClrMapping/>
  </p:clrMapOvr>
</p:sld>
</file>

<file path=ppt/tags/tag1.xml><?xml version="1.0" encoding="utf-8"?>
<p:tagLst xmlns:p="http://schemas.openxmlformats.org/presentationml/2006/main">
  <p:tag name="MH" val="20160418164542"/>
  <p:tag name="MH_LIBRARY" val="GRAPHIC"/>
  <p:tag name="MH_TYPE" val="SubTitle"/>
  <p:tag name="MH_ORDER" val="1"/>
</p:tagLst>
</file>

<file path=ppt/tags/tag10.xml><?xml version="1.0" encoding="utf-8"?>
<p:tagLst xmlns:p="http://schemas.openxmlformats.org/presentationml/2006/main">
  <p:tag name="MH" val="20160418164542"/>
  <p:tag name="MH_LIBRARY" val="GRAPHIC"/>
  <p:tag name="MH_TYPE" val="SubTitle"/>
  <p:tag name="MH_ORDER" val="1"/>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6.xml><?xml version="1.0" encoding="utf-8"?>
<p:tagLst xmlns:p="http://schemas.openxmlformats.org/presentationml/2006/main">
  <p:tag name="KSO_WPP_MARK_KEY" val="5c3ce29f-b84f-4ae2-b3a1-7467817fbd2b"/>
  <p:tag name="COMMONDATA" val="eyJoZGlkIjoiYzkxNzRmZjM3YjY4NTZlNDFhNWRmN2JjNWZhMDlhYjYifQ=="/>
</p:tagLst>
</file>

<file path=ppt/tags/tag11.xml><?xml version="1.0" encoding="utf-8"?>
<p:tagLst xmlns:p="http://schemas.openxmlformats.org/presentationml/2006/main">
  <p:tag name="REFSHAPE" val="808719020"/>
</p:tagLst>
</file>

<file path=ppt/tags/tag12.xml><?xml version="1.0" encoding="utf-8"?>
<p:tagLst xmlns:p="http://schemas.openxmlformats.org/presentationml/2006/main">
  <p:tag name="MH" val="20161028152942"/>
  <p:tag name="MH_LIBRARY" val="GRAPHIC"/>
  <p:tag name="MH_ORDER" val="TextBox 13"/>
</p:tagLst>
</file>

<file path=ppt/tags/tag13.xml><?xml version="1.0" encoding="utf-8"?>
<p:tagLst xmlns:p="http://schemas.openxmlformats.org/presentationml/2006/main">
  <p:tag name="MH" val="20161028152942"/>
  <p:tag name="MH_LIBRARY" val="GRAPHIC"/>
  <p:tag name="MH_ORDER" val="TextBox 14"/>
</p:tagLst>
</file>

<file path=ppt/tags/tag14.xml><?xml version="1.0" encoding="utf-8"?>
<p:tagLst xmlns:p="http://schemas.openxmlformats.org/presentationml/2006/main">
  <p:tag name="MH" val="20161028152942"/>
  <p:tag name="MH_LIBRARY" val="GRAPHIC"/>
  <p:tag name="MH_ORDER" val="Straight Connector 15"/>
</p:tagLst>
</file>

<file path=ppt/tags/tag15.xml><?xml version="1.0" encoding="utf-8"?>
<p:tagLst xmlns:p="http://schemas.openxmlformats.org/presentationml/2006/main">
  <p:tag name="MH" val="20161028152942"/>
  <p:tag name="MH_LIBRARY" val="GRAPHIC"/>
  <p:tag name="MH_ORDER" val="TextBox 13"/>
</p:tagLst>
</file>

<file path=ppt/tags/tag16.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MH" val="20160418164542"/>
  <p:tag name="MH_LIBRARY" val="GRAPHIC"/>
  <p:tag name="MH_TYPE" val="SubTitle"/>
  <p:tag name="MH_ORDER" val="1"/>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MH" val="20161028152942"/>
  <p:tag name="MH_LIBRARY" val="GRAPHIC"/>
  <p:tag name="MH_ORDER" val="TextBox 13"/>
</p:tagLst>
</file>

<file path=ppt/tags/tag25.xml><?xml version="1.0" encoding="utf-8"?>
<p:tagLst xmlns:p="http://schemas.openxmlformats.org/presentationml/2006/main">
  <p:tag name="MH" val="20161028152942"/>
  <p:tag name="MH_LIBRARY" val="GRAPHIC"/>
  <p:tag name="MH_ORDER" val="TextBox 14"/>
</p:tagLst>
</file>

<file path=ppt/tags/tag26.xml><?xml version="1.0" encoding="utf-8"?>
<p:tagLst xmlns:p="http://schemas.openxmlformats.org/presentationml/2006/main">
  <p:tag name="MH" val="20161028152942"/>
  <p:tag name="MH_LIBRARY" val="GRAPHIC"/>
  <p:tag name="MH_ORDER" val="Straight Connector 15"/>
</p:tagLst>
</file>

<file path=ppt/tags/tag27.xml><?xml version="1.0" encoding="utf-8"?>
<p:tagLst xmlns:p="http://schemas.openxmlformats.org/presentationml/2006/main">
  <p:tag name="MH" val="20161028152942"/>
  <p:tag name="MH_LIBRARY" val="GRAPHIC"/>
  <p:tag name="MH_ORDER" val="TextBox 13"/>
</p:tagLst>
</file>

<file path=ppt/tags/tag28.xml><?xml version="1.0" encoding="utf-8"?>
<p:tagLst xmlns:p="http://schemas.openxmlformats.org/presentationml/2006/main">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MH" val="20160418164542"/>
  <p:tag name="MH_LIBRARY" val="GRAPHIC"/>
  <p:tag name="MH_TYPE" val="SubTitle"/>
  <p:tag name="MH_ORDER" val="1"/>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
</p:tagLst>
</file>

<file path=ppt/tags/tag35.xml><?xml version="1.0" encoding="utf-8"?>
<p:tagLst xmlns:p="http://schemas.openxmlformats.org/presentationml/2006/main">
  <p:tag name="KSO_WM_BEAUTIFY_FLAG" val=""/>
</p:tagLst>
</file>

<file path=ppt/tags/tag36.xml><?xml version="1.0" encoding="utf-8"?>
<p:tagLst xmlns:p="http://schemas.openxmlformats.org/presentationml/2006/main">
  <p:tag name="KSO_WM_BEAUTIFY_FLAG" val=""/>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BEAUTIFY_FLAG" va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MH" val="20160418164542"/>
  <p:tag name="MH_LIBRARY" val="GRAPHIC"/>
  <p:tag name="MH_TYPE" val="SubTitle"/>
  <p:tag name="MH_ORDER" val="1"/>
</p:tagLst>
</file>

<file path=ppt/tags/tag40.xml><?xml version="1.0" encoding="utf-8"?>
<p:tagLst xmlns:p="http://schemas.openxmlformats.org/presentationml/2006/main">
  <p:tag name="MH" val="20161028152942"/>
  <p:tag name="MH_LIBRARY" val="GRAPHIC"/>
  <p:tag name="MH_ORDER" val="TextBox 13"/>
</p:tagLst>
</file>

<file path=ppt/tags/tag41.xml><?xml version="1.0" encoding="utf-8"?>
<p:tagLst xmlns:p="http://schemas.openxmlformats.org/presentationml/2006/main">
  <p:tag name="MH" val="20161028152942"/>
  <p:tag name="MH_LIBRARY" val="GRAPHIC"/>
  <p:tag name="MH_ORDER" val="TextBox 14"/>
</p:tagLst>
</file>

<file path=ppt/tags/tag42.xml><?xml version="1.0" encoding="utf-8"?>
<p:tagLst xmlns:p="http://schemas.openxmlformats.org/presentationml/2006/main">
  <p:tag name="MH" val="20161028152942"/>
  <p:tag name="MH_LIBRARY" val="GRAPHIC"/>
  <p:tag name="MH_ORDER" val="Straight Connector 15"/>
</p:tagLst>
</file>

<file path=ppt/tags/tag43.xml><?xml version="1.0" encoding="utf-8"?>
<p:tagLst xmlns:p="http://schemas.openxmlformats.org/presentationml/2006/main">
  <p:tag name="MH" val="20161028152942"/>
  <p:tag name="MH_LIBRARY" val="GRAPHIC"/>
  <p:tag name="MH_ORDER" val="TextBox 13"/>
</p:tagLst>
</file>

<file path=ppt/tags/tag44.xml><?xml version="1.0" encoding="utf-8"?>
<p:tagLst xmlns:p="http://schemas.openxmlformats.org/presentationml/2006/main">
  <p:tag name="KSO_WM_BEAUTIFY_FLAG" val=""/>
</p:tagLst>
</file>

<file path=ppt/tags/tag45.xml><?xml version="1.0" encoding="utf-8"?>
<p:tagLst xmlns:p="http://schemas.openxmlformats.org/presentationml/2006/main">
  <p:tag name="KSO_WM_BEAUTIFY_FLAG" val=""/>
</p:tagLst>
</file>

<file path=ppt/tags/tag46.xml><?xml version="1.0" encoding="utf-8"?>
<p:tagLst xmlns:p="http://schemas.openxmlformats.org/presentationml/2006/main">
  <p:tag name="KSO_WM_BEAUTIFY_FLAG" val=""/>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MH" val="20160418164542"/>
  <p:tag name="MH_LIBRARY" val="GRAPHIC"/>
  <p:tag name="MH_TYPE" val="SubTitle"/>
  <p:tag name="MH_ORDER" val="1"/>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TABLE_ENDDRAG_ORIGIN_RECT" val="422*375"/>
  <p:tag name="TABLE_ENDDRAG_RECT" val="215*107*422*375"/>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MH" val="20161028152942"/>
  <p:tag name="MH_LIBRARY" val="GRAPHIC"/>
  <p:tag name="MH_ORDER" val="TextBox 13"/>
</p:tagLst>
</file>

<file path=ppt/tags/tag59.xml><?xml version="1.0" encoding="utf-8"?>
<p:tagLst xmlns:p="http://schemas.openxmlformats.org/presentationml/2006/main">
  <p:tag name="MH" val="20161028152942"/>
  <p:tag name="MH_LIBRARY" val="GRAPHIC"/>
  <p:tag name="MH_ORDER" val="TextBox 14"/>
</p:tagLst>
</file>

<file path=ppt/tags/tag6.xml><?xml version="1.0" encoding="utf-8"?>
<p:tagLst xmlns:p="http://schemas.openxmlformats.org/presentationml/2006/main">
  <p:tag name="MH" val="20160418164542"/>
  <p:tag name="MH_LIBRARY" val="GRAPHIC"/>
  <p:tag name="MH_TYPE" val="SubTitle"/>
  <p:tag name="MH_ORDER" val="1"/>
</p:tagLst>
</file>

<file path=ppt/tags/tag60.xml><?xml version="1.0" encoding="utf-8"?>
<p:tagLst xmlns:p="http://schemas.openxmlformats.org/presentationml/2006/main">
  <p:tag name="MH" val="20161028152942"/>
  <p:tag name="MH_LIBRARY" val="GRAPHIC"/>
  <p:tag name="MH_ORDER" val="Straight Connector 15"/>
</p:tagLst>
</file>

<file path=ppt/tags/tag61.xml><?xml version="1.0" encoding="utf-8"?>
<p:tagLst xmlns:p="http://schemas.openxmlformats.org/presentationml/2006/main">
  <p:tag name="MH" val="20161028152942"/>
  <p:tag name="MH_LIBRARY" val="GRAPHIC"/>
  <p:tag name="MH_ORDER" val="TextBox 13"/>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MH" val="20160418164542"/>
  <p:tag name="MH_LIBRARY" val="GRAPHIC"/>
  <p:tag name="MH_TYPE" val="SubTitle"/>
  <p:tag name="MH_ORDER" val="1"/>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MH" val="20160418164542"/>
  <p:tag name="MH_LIBRARY" val="GRAPHIC"/>
  <p:tag name="MH_TYPE" val="SubTitle"/>
  <p:tag name="MH_ORDER" val="1"/>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MH" val="20160418164542"/>
  <p:tag name="MH_LIBRARY" val="GRAPHIC"/>
  <p:tag name="MH_TYPE" val="SubTitle"/>
  <p:tag name="MH_ORDER" val="1"/>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主题​​">
  <a:themeElements>
    <a:clrScheme name="自定义 94">
      <a:dk1>
        <a:sysClr val="windowText" lastClr="000000"/>
      </a:dk1>
      <a:lt1>
        <a:sysClr val="window" lastClr="FFFFFF"/>
      </a:lt1>
      <a:dk2>
        <a:srgbClr val="1F497D"/>
      </a:dk2>
      <a:lt2>
        <a:srgbClr val="EEECE1"/>
      </a:lt2>
      <a:accent1>
        <a:srgbClr val="3FB2D2"/>
      </a:accent1>
      <a:accent2>
        <a:srgbClr val="92C4B2"/>
      </a:accent2>
      <a:accent3>
        <a:srgbClr val="78A6B6"/>
      </a:accent3>
      <a:accent4>
        <a:srgbClr val="8064A2"/>
      </a:accent4>
      <a:accent5>
        <a:srgbClr val="4BACC6"/>
      </a:accent5>
      <a:accent6>
        <a:srgbClr val="F79646"/>
      </a:accent6>
      <a:hlink>
        <a:srgbClr val="262626"/>
      </a:hlink>
      <a:folHlink>
        <a:srgbClr val="26262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customXml/item1.xml><?xml version="1.0" encoding="utf-8"?>
<s:customData xmlns="http://www.wps.cn/officeDocument/2013/wpsCustomData" xmlns:s="http://www.wps.cn/officeDocument/2013/wpsCustomData">
  <extobjs>
    <extobj name="1BCC2C28-871D-48CB-8BE0-2867F7803ADB-2">
      <extobjdata type="1BCC2C28-871D-48CB-8BE0-2867F7803ADB" data="ewoJIkZpbGVDb250ZW50IiA6ICJVRXNEQkJRQUFBQUlBSTJoSVZpYjJMbUNzQUVBQURZRUFBQU1BQUFBWkc5amRXMWxiblF1ZUcxc2ZWUmhiNkpBRVAxK3lmMEh3bmQwV1NtZ3hUWk5hZTBsWHR0RTIzN2V3aWh6d2k1WmwxWnp1ZjkreTFaYlhiVkFDTHozWnQ3dXpFQnl1YXBLNXcza0VnVWZ1bjZIdUE3d1RPVEk1MFAzYVhycnhlN2x4YzhmU1NxeXBnS3VuT2RQTGVuRUhkOTFOTE9MRVlPTUdzeUg3dCs4RjBNVTlIeVB2a1o5TDVqQnpHTmhHSHY5SUh2dFU1YUhKT3ovYzNWK1J4L0pveFExU0lXdzNDQUd2V3FVR0xPMWFMUzNkbkM3dStRVUt5aVJ3d3ZtcWpBOElXUmZjczNLVWdlZlRERXB4UHRJaXFhK1p4VWM0ZE1hRGRvNTI4ZXZNb1Z2OEl2bnNHcDV5M1dTU1FEK3RTd2FIeFhjQWM0THM2cUlXb0xIa3FtWmtGVkx2aVBmSjMvckRzM1czMHF1SlRBRithWTNIN1V4SFR0VUNkblM2YzE0Zk1RRjRRUzdNVWoxclJWUVFnT1ArUHB5S0JrUWZ4Q0VSN09kQ1BEcGdFWldCZGdjbHEyeTFnOVdMbGJyZEZhN2t1N0JCQ1VqeHBWNnFKVXV3Vzc4aTVDTGxLMU4vUG4ySk9mRWR2a2o1QlN6UmF2cldSenlMODd1cldKU2JiZHBjYmZJY1ZtY0lFMWdPOU9tUG5Gc3ovSkg4Rlp3Rm9XMjRJbWoydjBXckk0VmpNL0JySHpmUE9rZTFrbnZYaTRtQllCcVZVbDMrd2ZRTC84QlVFc0RCQlFBQUFBSUFEMmptRmZicm5vSjZBOEFBRFFTQUFBSUFBQUFiVzB1WW10cGQyazFsNFYyOGd6WGJYR1hBaTN1RVlJVEFpR0JRQWp1SlRnVXFVSUxMVktoK3J5OTliL2ZPT1Bjd2h4N3J6WFhsUW4yZSt6TWVkYXgrYmhmbjVRajcxRU40bmVXc25uQ0IwRnRwbEN0K0dCVndCOW5HOHozMnNYbEVZZWpwQVpIMXRIN3UvSXFIWkdyeE5GL09CWjBzLzRSZ3hPcitENDlIMlNPalVGWmFUc1dKazlPNGt6Q3dYRi9mbkNhVGxlZmFoTUpKUVFzejVYK1dxUGhlV1Zqa3poWDJkNFJTSVpEMThtdnFIbTQwSG9ibTlHNG1VS0gwbGU0Y0lVcGpiNVM1RDFYRnpqQnFSVlVYRFhwVGl3YkZBUlB6U0xJdU4vZDBEQ1E1YnBVKzRkNjJGN3d5d0lKeldPWEtKdFRocEVaNDJxYTA5dFlTdStZbmxwR0ZTSTVnbmkyaENock9vbUw5SXZ4d1I5OWt4U3dHU2Q5d0dzcHVPbHFkZGR0eXBCaEsreTVoR0lGUUg1R2ZGb2taYVduVDlTWXZwTW5nVkZJeS9vYXVtT1ZqWmcvRHMwbm05aE5EZWIrVlY5dnIzL3VHN3BQWnBPMUp0WVBSNWc2MnVVQVhLd1UxSmg3ZngxYlRRUitlZzEycmk3aU5iNWc4QWYwY2RDMVV3YXkyc2cxcFVIcVZDUStiRGVQaXEySDlZZWhZcUdBK0ZQTWdNaUdvSlE4eUErbG1FNHhyMlI5K21OcWY5REJzNlhNYzc4dVh4R1VGRUgycjFna3E5ZzVScjNPL0FSRkp4ZXoyTEhXaVFuMVd2ZGtWNjd3VmVwSjIxK0lmWHZ4RUM4OGZtd2Z2SG94MlY4eGJ6SWZOZEx4SHlyTG0ycUkwb0toQW9COVIxRjlxQ2NBeHRWNisxbEV0WHdpc2Q0Z1FNaTNYTVB1RGtYZVh6L25nVkluaGpXNGZpc3Z3eGIyZDd5aE1qVGRzbCt2Z05FUFRzSmhuOStpZEJPRk9wZlBmTTUyNzVtZ2ZreHAwWW5RRXFtakpHWW05Q2phc3JDVDNmTy9pTDIxSE50eWFJblRPaVpxY2JoQk9RMUd3S051OVpvOTVCUjl0ME9CTVBIN2VaVTN1Z2FOOHo3N2FGZWJJejU5N01sbHNoQVFlclUvSVVUeFZKb29qUDNYZ3plVlcyOFZ1RDdQTjFuZVhLbWd2SnZvNFphbXdGQklZN2YvOGIvdUtIeDRJQWZmQk1acG1EOE5uSTBjZzlxNks0T1FZREFUQ0NSemg4MlJvMDVpV1VzL04yYWJBc3pwY25vTlE4eUpwSFBNeHUwaDJSenpjZUZYbVdyNzEzMmxPaGIvai8veS85My9BWStoWVRaOGNkSE5uYUo0SjlHSGpBaXZaMVhxNHJISGJPMm9zQlltVThuKzQzelVzZ0dBb3YxVGY5YUFKQmNqWFkyWi8xY3pBdmxPWnpBdXNxc2ovN0NQNGtJVGJ3Zlo5bmsyd0JLR2drOGNNVVJlenNsdjVRNUxobVpucjE4bzJQbmpmeTRBTk1aWUJ0L2YzS1RVNEVLZVVPMmZ6bTlESXlJZHBDeFN4MCtwZW44emRWQXBPeExqL3VyZWI3QmJTeHByUEkweHltYkR3MXQyWVRVeFNtUHJZdVo4N3FIYnFtTUFSUFBPZnNtVzVvRWFYMHdhSVMzOTJDN2pHZEZmSDdxcFBkeWJpWVRzWTMvaTlEdWtlTU90RW96YjZDV0cyL2wwN0V3NjZMZnVlaDljSWlVa1paL1ZUWjR6VUNuZWxwc0VuK2V6Y1d1bFpRODU0MTg2Q3B6U2VPM25jbXA0RHlhNmFmeHBzMmp2UkdZYWhrSVdlZHh2V1YwZnRoYUpjK29aQjB4c28xUkNReURJWmNPbjFXeXViZ01EZ2IvODJaOEhSYnoyL251ZkxmZDVBWTZ4L0ZqcldQV2lnZWFaUmVGNlF4dExma1d1RjZuQjFHRjNRL0gxbHdPWWJNcDF1NExmalRzWlhBNmlRYm1aVU1WRjlmbEx4VTVxclFxRS9yQnJlOVR1cXVFa09YLzhmN0VYZHN3Sk56YTljWk9JdGVPYW40QXlaamoyeTBsS2MzK1dnZ3FZUmI4QTJRNUdlb1JhZzhBTk9FM2FHMktkYjl2RVdvZkRJdkYxWVVWeGROelM5VE5RZlBKdG4yeVBMVUErVHY3eHZ6UElnZG0wT0JoOHNQSWZmb3l5SFBEeDhXSllVUlM0RTNIeUVHbTFzUnJrQjlORVFBR3pCYllvaTVXa2tEek4yalE2YkY5Qit5RU01Nlg4MVY3OVVUZ09DNFYwSnEvNnVLa2I2WmdBVGFUOHR4a05ONkFWTkI4L2E3S0E5RUwwOFBOMFh6UktUM3VOV2xHZmlYbnYwa3RVaG9WRUpVcEV6SWlHZDRLNFhnUmdXdjczTCtkT0dGMlhXbm11ek1vVm41U2o3MUV3UktOblNNcVh6N0dwS0JtQlBQbkxldG1kOFlia1JPNzZaV0pBSFhBMnQybmVyNFZTS0NtZ09GblRzRkFzUnFGZUU4ZFhrVVZxT2hVY0s1MkU5TXpoakQwV2FpOENUcWRkak1jT2xTa2tEd1JCVkJ6UVdldlRiWUduOEVjWEtYMCtMRktlVnliUEFKaE5kRGo5aFlWQk40T1VrdzRNS0xLRkMzMnk0MWNKUGZYMkpNNDZ2djlubnF2R21UblQydWVlM1pnM1RzcDVjN1ZnWUNVdGd2dm1GZGlPUHBURzd4WjZHZ1h2dCtSM1ZPYndvU2Y0L1AyT0VWZzE0U3lKRC9yMnVLTWtSc2EzaDVqUHhIYUpSN3h6dExodG5lU1FRU2huVk8ydC9MYmFZZENsaitRZU8vbkpSQjJSRHExdzR5Ly9PMDZlSXVDa25aa3hJT09OdXltVlNRdnYyUFloT1pvWERJUGxmZFZrREJob3lKSExKaTdsSnA1a25wQVJ2YmRhVVoxTTQ1THNVblNYSnh6NWpLZ3hWdFFlYzRpcjU0NGk2ODVuemVjQ1VnQ0U1eTQzbjNLQkVLbG5la2xtVUR3UElsUkNFczh5dFdwZXI0TThBWGV5bVAvSGV2bWFHYW1YMUpESUd1RW80NEdRYS9kdkZ4R1hXTmo5RFJRdmN1Z2xHa0ZuUTBJSHdQR2J6MmVETE9TSGRLSnRETDF3bGt4Y0N0MDJ4L2VZelNkSmhZUGIwbjdseEVhOFREK3l1ejNQVVNJOE1IUE1SQXplekZKT2tkS0hCY2p1djV4ZkJOKyt2WlFYNWlqQmRxcGwzcGxrQzNiZ01WWStNZ3BCZ283cXBacmVla3V1S1pWTllPSEZzN1hyNGxTa0JNZXVqTlRBeWliOTkzckU4TzdtUzQ4bVN4cWFrcEhCd09BUzVYazB0WHREV2RQb2lsWG1xRGNaS0Nna294NS9yN1VBTTVTdDFhMFFHVHpaRjBjOUkvTHJRMUpTZ3V6QXgvUTNROVNYZ1BETVNMLzVIWGRHSElQYXhvR2srM1lDWDNCQ25QdjNyemVGUnVtVitQZ2RwZTF0OTNCeEl2UDJXclhzYWRSTGNodEw3SzVnc1Y5Z25IWnNCdHF2WEhqYk1lZzhVR2EzeHhSTVJwbHlic25UaW9Va1VndEY2a3dYak1hZEFYK1UvY2kydUpFb2ZPYnhoZi80N3dlUVdrZDhQeCtBZW1YVHVOOWkxaVMxKzl5aG91NFV4RDZSWGhsUHJ1SWRmRkJ2L0dzT1N6WkxBc2pZeTh4K0krdVdLdGhNUXFFd3A5WjVHSjVnS283UHl2RTQ3c29Ud0NGNEMwcDV5V0RvZFZBbm96WGVzR0JDQmh3ZTZndjk4WDh2ZVpUQm1JbGpKLzhya1NvVW5Ec3Q4c3MvLzhFdUVpS1BURGc0eTc1QWlwN1lNelQzUG82aWtBeUpNUThGeXFLa2U2WHkvVjNUNnJZY1MrTlZCK2Z6c2VWdVNyR3pZb1k5OU43TEtpSWpGcUx0ZmZCdEtMaEFKMmFicWVNSDh0NkJKeTZrallhMHREbHFmbE45UHFsTDFJSFBMZmJ0SC9iZElPMkFSOXh4SlJvWlFXNGpuVUd2WG5XSWRYQ3hINVd6T1JuNCtsVC80TkF5ZTFLRjJoTExoNk5OVmRieTNNNWlucmtHUXhwRDF0M1hBSk9uOEZESUpsaVNkMFE4N1EzYmZrUVZOSkwyd3dLbW1ydTBPN2lPaHl6NU8wWVZoQmZReHAxQmtDV1pnak9wZDU4Nk9WZ01qRnVuaFp0ajFNUUZvY3BRSERJL2x1Nll0RXdtbTU3OHZ1Smx1a2xkRGJ2eTNqNHg3emRlaTg2Skk4SDNUUjdLZFIyUDk1RXRNZWhITGVQa3dXYWgrNjM1ZGFBaitqZ216VXlDeDVkUktxZ0FvTW5ic0ZWdzFFVlhDelZJL1BWakt1UnNzci9oUEJlV21LTys5Z2xDM0hieXR4cjk2YlFadStoTTNhNy8rWStiZVZ0ZDE0WHhnenh0TTFxcFZTVmVFUVlTT2gvZDh6VzJxNlFENDV0VmNUM092bCtYQllhQXBGZEgyK3kvTlBkSmtFN3Y5dWpDTkxxdVNVYWVncG82SFNlSE9YOG5uT1RqY0tUVmFZNUREbkxpR0NySHFNK291L0FGRjBTekFtbWhkSFZSWDhXS3ZoU1B5N3B1dmdTQVhBUjZ4NTRvd3FkRkZwb1UwRkl2aGVYK1M2elVWb2VSaWVveXhGbkd1Q3hQM3ZTczhFTHVOdGxubVQ5ekl5YnJXQklmQ0lpWTF5VjNtZEtXNmhkVGpZalVScHVSeEs3ZW5ia3FBTHFSR0tXTFN3aTJtVFVCQ2JVUmhtMkJxSklvTFIxMXpPNGdhNzFON2Y0cHBCZmdYaDEvL3BxSWxFTjEzdUp6c2VDaDBRNWFEZklnYmxzdE81NWQzQ3RzdEZyUUhTd1lYT0dpcWcrMWtjMHJESDBkNmtNenBwSFRWRUZnUm05M2w5NFFZc0xweUJJN2xycktPREZrcHltUW5xYzFNeVdjdnptK3VldDJYNC9uNUwzdVh6NHltYnk3eDRpanVkL2pIQW9CT3QzVUtQKzM3WDU5cXRJUzV6L1ZRMjc4WXlRUHZNWnVGWlZGVlNKRWRuS2UwaTVqVnpkK211bjNMQkU1L1l4c3BqNno3aHJWWEhRUHdXSVAyMldOQlRNQk5rZy91RzVYM2oxdUtRRHF5YTU5bUJzaE9sbDRZZ3NTNUhtYkVFVWxzTDkreDVLSVdPZktYQnU0U21UWGI5L0VCL1hDaWZ0MVY5OWFBMVo5MnFHUjUyKzJieC9pbmtSQ09ya0F0dXhObG5KR3Z0TFF1RG84dkFrbm1oNTRTT1BqVGJmOVRKd0FGZ1IyT3FLdCt1clpLdFdsNEptOWlES2o0alFhRDZIeGt3SHNDbFRyK1I4Q2RrTStqQmdBS2gzeCtmeEkxcm9PMEp4eUs0S281V3NaZlNqMllXeVkrV20zaXlzQ2F6RFQ4Ti9ucmJoMk96YTVLL2Z0Um42dlBkYjFGY0ZSZHJ1T1NkeGE5eW0zUHQ1ZWFtVms3SnpHMFBNZEUzRGlSaUpUd042NVVmVDFlbUtLSkFLQXZRZTlvb1dTUzg2M3VkYzg4QUM0Nm9rRGF4bTVKdWxDV1NJSW50RmF0clRQeW1xd2Z5ZzNuWjBxejVkTlhZQ1Q4UEhDNERCT0U3cXJ6KzV1N28vb2kwRHNkS3ExU3VncmtoaDh5RkZOVmhnMzIrdzVuM094SlM3eC84cnlvSDNzTzBVTGNGcGtsMVFPclMrU0JFMlprUlNNak5DdlBwZlJRNXQyQ0kyNU5hUFdhS25OZk1BeUVXVjh1L205dXJGZ2lFQ1dyNWM1Zy9mN1d4M2Z4T0ZTaUU4OUZpZzBUK3M0YytiMUtFTGtzajFoOUF5bm84aE1yc0tYd3FHL1Q0dTYxVkY4bEVLTm1VUUFET1J5NnpjQU9PUGdab0UxUWY1RTNnT1JSRkFIVWpMSVM1U2F2MXlSV0VTN0pmRTA4eC94SWljM01aM0F2K3pwNnJ2SFh6a1VsSDJ4MFdaL2dmaG03a0w4QjUyMXkzQjNBaDdWSFpXVEkzSWpqOXhhdzZRdXpxL0RIVVBsdE5yTkVITHFwTzU3Zmt1cEEyZC8rWCtxTU02aDNmcWNTNWtBRVNzZFBjZnhHTTZxSWZROE4vb21OU1ZBbHJqOWZSRlc3Y2psNnFMK3lySHAvNWYvci85Ly81cis5dSt2eVZYbkVucW5WYjhxeEpRdXZkZWdwZ2V1eHRQcUVKWTZES0dJakIwK0w3OGtWbm5vb2prSFQwN1RaOHltUFlhRTQ3K20vZjE1d0hxLzFyQnhIQ0JpL25iTHJFNkViRUdvMldzbThJbWQ3MC8zSFJFQSs2a2NaMTZQa0IrSkJ6VHFaYy9QZGVoYzBKM2Nwa0JnYmZ0dHZHTHlaenlyRW5hUTBydWZTaElYZFZTS2xFTFVQancyUkFGU0k0VkNQTUZNRzdzdFNmblRVMWtqT0t4dG9yWmtpY2pRTnE3ZUY0STgxUTFqOFo4U0pySFY3eVNQa1ZNVUNDQnhpL1BQK2RPTUdUWDdZQjZkTDdFMnd0ZDJpWG5FKzdNMzJjcXF5RFF2cEtuTmQwNUhWOUROYVVOVFloU25VWXJwdUlkMWdRNk16NnlmdjJXUk5RN1lUY0N3M0VBbThrcXZpcEZ4VHV6RXFEV0VYTnVIZlNvWWE1aTFLTE9qMGlCK0JpaHpaL1BVc2ZoV0l1VUFCZmdDVDVuMEpuRmR1RE9jZVBvV2IxTm45MVVkWE1VL3NOREJzWUFEVGZIQXRFWUF5VWNDYUNycmZlL2xYaFZkenZoUXY1bHlYNWFLOS96RkNXTGxxWUw2aVpoUFkvZTdOREdieklsNHlzbkpweUR1N2dPbCthMytVTnd4WksxdVY5NHdyUG1qWGt4SUJSVVVnYmlib2Q1Y0dBdmc5MmN5K3MvL1dUWVFvbE5KLzhrb3QweU4zRHp0My8yZmZDd2JBaHFnaU5ac3JqR1lOZlh2dlVzaFU1Z0FhVnVrZkh2Y2pMUnFpSEFSb0dTb09NaG5XbFppbjN5RjA3SUcxZGV0M1ZWZzZzRFNhY3BHdXFxZHFnVkplbVRBS1ZmeE4wcFhrUWppVm9ZaFVCRUlRN013V2Eza0lnSXdGQUQ5aUpKUndrZDZML28vVUVzREJCUUFBQUFJQUkyaElWaWVwaURqYXdNQUFLUUlBQUFQQUFBQWJXMXdZV2RsTDNCaFoyVXVZbWx1blpWclNGTmhHTWVmNSt4b083VDJJV01RYWN5MElMcWcwWmNpc011TUxNaFZJa1o5Q1hMQm1zdlU4cEtYemR4Mlp1S2xORUtSTkRKR0Y5UE1uTjJNYmtSUkh3cUMrbFN3czdOUlZFUUZFVWp2dTcxZXRwMWc2OHRoaHovdjcvZSt6L09jZCtoNzZteERUcmRBblJQc0h3MzJYbGlWRFp1YkFRcTN1QUcwQnZJb3pCWEpyMjBiOGpac3h4M0duY241UnFOeGwzRjM3c0d5QTVWUWdJVlloSHR4bnhQZzRuNFh3SEpyQmg3aU1ubFZOYWlMTlppU1pIQVhMQ3ZPZGNHSFNjRERzWUVJN2FtQUpaSEIxWGRieVFyOUg4QWpzWUVJcFlzQmo5S2dCdFFXRXN3MXVMKzNhTWlLalM4QXl4V0Q5NERIRklNZ1lDVUxUT0ZBVzM2ZUJBOWVBMVlyQmg4QlR5Z0czd0RyV0dDZGNZalFsd0hZb0JUb1Z3QTJvdUtTTllCTmlvbCtQYUJ6S2pHSEUyL2FEYVlSRlJQcWFWWmVRenpGM0NJZWJUeFhxNnFESkc2T0RkVU5RajJvSEw4NnM1TVJiY2paa1VldWdmZmR0ZnU4M1lHYm5xQ3JUUjdzbDl0SnkwRkEwSER6T0Mxdk1sc3RLVW5wbWFtWnFUTkRBMmppVW5udUpLcWFrTEpkcUhhaTRFQWdZQmNET3pHQzdPOXpTUzVLSmowWERtbFFxenBlVlpNeWQwRnl1bDZySi9Qb1dlbGlUVERIZzU2OVhibTdTUm9ia0J4alBtK3IvK3k0ZjZTTGFRNVRqWU1zYytNczA2UzluZFhPa3FqSmY2a3hNREhFNkNXVVhscFdRZEJ6ZE1EZ1JXOHkyVmhhRTYyUWI2STNjTjNPNEVjSW5LK3R0K05Kak9HTDhHRTFZQ21YRnVLTFUzeDNOTjg5dlhsU29QWXJ2bkYzQ0c0UmptcVNHRlRMYTNtRGFGbnltMnphTmdSWWxnQjBxdmFrS05MRXFIUzZSWEk2cE1GeDVpaVBjanlzREZESEs4Q0svM0JJYlIzU2NGZnczQzMvNENnVEhJc1M2RjUrb29MUGdNZmpGNFNuY2xaYlRVSmxpSnNjcHJvckZnNFRLbmdCcStLaCtzVU9xZWVlM0RvVTZHOGgyNDRaZlpOUUhZVy9SZkZ2QVd2aXdlZnR5VitYbFpVMXV6aStlMmZra1RzTWZpSUMvdnpMR0lYL0FLeU52eUxoS1NSZlVzVHJqTVFxMU1WTWowUkcwallmc0Q0ZWplVHdrSCtqZjlJYll1aGZLVDBkMEk0Sm55SUVsdTdjbHErY29vTTZhcGM5cDVpbkVaV1BrUVhrazB2MEhOUFhKaVUzUlpOMUwzOVNjZzZnSTRFamhKbVMxeXQzZXFadnVKRENMRGd4b3RINng4K0lZS01PS0NVT2dkR3daWk4wLzdMY2VuM3FyalFMWWhUUzhJZ2lsd0s1TytPcnhyWEF3SVMvNzY3YzJzUHV5bWwwY3lUNnVmVUpSYThGK0F0UVN3TUVGQUFBQUFnQWphRWhXR1FtK05qeEN3QUFuNmdBQUEwQUFBQndZV2RsTDNCaFoyVXVlRzFzN1YxYmI5ekdHWDN2cjFoc25rWE5ETWtoQ1YwQ2EyVTFCdXhVdFJSZitzWklsTFQxYXJuWVhUbDIzaHpFY1lzRVR0dzJSV0hEUUJ3Z2dkR2dkb3JValYzSDhaL1I2dkl2T2pNa2wxemV1Unl1MXRaSXNFRnlPQjluUHM0NTU1c2JOZi91amQxVzdiclY3VFh0OWtJZFNxQmVzOW9iOW1henZiMVEvMkI5WlVhdnY3czR2MnB1VzdWenl3dDFHZEFmQ01odDZ6Yzcxa0tkcHRScjc1dTc1UGo0MGJQamg5L093SHJ0RDdhOVM2elZhNy9mYTI1Y3UyRDJyaTNVUWQyeHM5cTFPNzNGK2N2TnpmNU83ZEpDSFdreXJzOHV6cjluTmJkMyt2UUtCRHFnVnhwWDJKbU05WHB0aVpsYnBXWm95bFdhb2lxQUpTQS9ZVzJqYTdkYUxCK1FWUC9LVmVlS1ltQUEyTk5tQTBVNWI5NjA5L3FrQkdzZGM0TlVuTjRyTTNPWElsZWNlK201enF4YkczMjdlNmJWM0c2enNqTFRucjJWWnF1MVluZDN6VDY1dXRwdHR2dHJWbit2VTF0cDl2djIybzVsOVZtbDN2TVBML21IUytiR3RlMnV2ZGZlWktmTVhhU3FrRlRaOFJRNU1iUjY3WU4ya3h6dTd0WnI1NjJ0L2dXenU5MmtMNUsrSUxzVFBMMUlNd1V2TE5ta0dMdUJLNlNVNnp2V3J2T21xVzh2bXMzMmgvWkgxTGUxczF0YnBLN3MwSG5iWnplNzVrZDFOMHZEYnRsZDVxV2hGU2NEdmFiNHB0ZXRHK0ZMYXp0bXgvS3Z6YktMeExQc01pMEpCTExYMmk1Y2FOanROdk01ZlhMWGJQZTJpSU1EclFtTU5xVmdPMUtRTHVHRWxnU0JwR3RxdURYTkJwN0F5dU84elhDckhublA1NXR0OXpibitQS3dMTXcxRitrYjlWcFUzYjIvWVhib09VdnpybEdqYnEzWDdGWnprenpIY2JMdmIxYldkZEtzRnVxa1hzVEFPMXRiaWtwL3lhdXp0c2c1d2FyVElsMkQzcUZidnRsQXBjaFRyZXRXYTluc202U3lleDJyNjBEUmJkSisybTh0ZTlmcWQ1dFdiM2g4czlabzJUMXIwM0hIQmZ1NnRXNHZ6ak92enlCSkFSREtZYjh6dHl1U29pSTNMZWgyejBKanJ4c3doUW1pRGQySXRUU0REQW1peUFzOFE5TU1TVGZVYUFtV1dENklKS1FnRk03WVlPK0hwQUVZYVRMTEtRK2NIUlo1MXZPTmY4aGN4bHkrMXIvWnNvYUVzV1FSQks3MmExYzhzcnZxY0J0Sk90dmVkQk1VM1pBUVMxSjBLR21NMndKd3FLMjByQnMyczBzeWsyYXhRNXBvMityMXZJS3g1NDdDU3FzY1ZqamVTUUpXbGNKcWhoK3V4b1RWdUtnNk9WQVJEMGlJQjZnTUxxQ1NnU1lwQ2FBaVNRSlVWWUFxRFZNa01qYWdEbk5DYWlaVnF3Z0NZb0tOTTQ0ZWtVREVvTXdjSzFaWWtuVVF3WFhEczJvWUFNYXJWZndqcXdNV1VyRGtKQ21hd2dWWUVGWU9MQzNlU1FKWVZRSnJoaU95eGdYVzJMZzZPVmhob0hJSkFpR2Z2aFdnS0krSGxhSWFVdFZ5QmQ5SVZPa2xVUVdqY2JlalZWRnZleGxwRVljR0NDUnlHL0F5aHRDWVdJYVpxQTBIaDZxRXRVaExXVXJJMGtqT3NweVFwVFQ0Z0tGR3BNdEhJRkFSclRGTlZiS0VqVWxXRGdpcWxVUFFxWWlBSUc4SUppSW9NakNaSkdlSkFJcFl5SUpQSkVNV2VLSmxuQmgwTW1QQ3ZORGhNNFNSQmgxZHFOZGtvUlBINlVYQlUxeDhpbXZQQ1VxUENuamhoODlvQmNaUVNwaWpVVENXcXU1VHZabjRRV1ZIQU11R2Z6UGw0Ny9DNFYveDZHK3l3UjlXUUdTVTNVY2cxbVU2ZUVCVDFhd3grSndJUkh5R05kSVE2RlJFSUpBN0FrdEhmd1dEdjZLeDN5UkR2OXpBeVp5OHlnc2NQZ01YYWNBeGhIUk5HRGo1WTcraW9WL2h5RytpZ1Y5ZTlLaVFGM29xSDNOUVNhRkZ4eWtHUFJDVVEwOWl5MGRJS2p2d0YydWk4TkJmbkpYTXdiKzRUSm5EZjdIbDVkY0w4d2ZaWTN0aEdIQUNZK1dqR083c3RnQWpiekFtSWtsTHdXSnVJTVVZeWNSUlRKNU1HTVVWZG1Jb01qaWhTQVpWb3doRElXbVRSVkZzeXl3S296RlFOQWFJVGhKREdQSENFS29jUTBnbzBZUXhsQm9YNWdYUk9ESGRPQ0hkaVVaMFdPV0ZJNFVMampRWlMwclMybHJSdjBvWW5jQWxSeWZFd0hvRkl4d2FWQ1FkaDViYStoalVWRjBDWHJjcWF5VnVYaERpNmtFbytsVVZnVkNNclkrRm5jeFY3SG14bzFlT0hkR2JtamgyVHV2d2VuNEF1ZDJUOGdBQy9yeXUyV3lmMjdUTUJQUkF1dmpZVUVjeFpDZ1N4bGdMSUtuSUp0Z2NHRkloR2tGUlpyT25HMGFkNWc2QXVhVXE3RGwrL3N3bDc3bnhGZnVnWEdCaWUwc3ZtOTJPdTFkV1k0NVYzYjJ6WnpiL3VOZnJXMnczYmZ5Ym9QZnJ6Z1A5TjRGUjZFMlF0cUlZV21RZHViZmFSZEowT2JyeEt2QTRXc3FsbHIxeHJVYVBuTEw3dkJiakQ4OGR6Zzk3MW83Wk5UZjZoQzdPWFdGNnMyTHVObHMzRitxRFg1OGN2WHA2L09EMjhjdDc5ZHBhODJQYVhrbTc4WnB1dmVZYWZjYzN0a3BzYlhmTnpvNW5qRzFtSmxVaDJUclUyZlNWc0ZyUThpN09kenExVmVmR3hoV256UDJPZDdqL3k2Mzk1L2VQL3ZQNCtNNlhoMDhlSFg3MTJmeHN2MFBxMzZIL09mbG5odzRZWGhwaHdRL1ptVU9FYUk2UTRSenBHczhWWFc0R3c2UUlDZ1lUby9NbExrWjlFekRGaEpjMXR3a1A3YjRobUd3b3ZpSWNUQ1JYSkIvcnNrbGhka2FiOC9DS3R4biszQzdkY0cvM2hnVHRreXFEbFg4dlBXVnYyOW1hM2h2ZDJLNlBibXhYd2h2YktVMk9ibXgzS2NRdFJ4eFhveUJYRSt2TmpTU3lWdUVvUFNnd1ROUXFWcVFrZHVDekVpZVdRc01ja1pPYlVUaEFVazR1R0hMSUlFRWpSOTJPd3Zxb3FVbXJPQkNRRUdkS0h0WmE5bW90QS9vYnFuVXhtbGJpYU5xMW0wTFRzQ1JOSDN4elozQm5ESm9lM1JxMmJnZXVNTDBmSVhLb3owRkVTQndWV3pqQ21jUlZXSXJBRTdKN0RGQ0NlVG1ZS0V2ZXNBQlZ3OEROTEVSSzVHbzh3dFZhbUtweG1LcTFUS2JHZVprYUlkTERjQmdpamEweFFCS0liRXprT3JoekN1bmFBRkhmUnlnYmt2NC9sQk44TDFnN3d0ckJzUHJ3L3FlRG43OGIzUDU1Ly9uZGc3Ky9PUGpwYTY0TXJrVVlYSmJub0t5U2Y5b0pNcmlINlJJc25tWkNNUGtrbVZ6bkdITkREVW9KUk1KcDYrTXBKSEVSYzFmRjNnZmZmM0wwK2tldWpHMUVZMjQwQjZFeTU3NUdFWE8vWFV5dCthZkx6YTYxMFcvYWJhZE1FMk53Q0NiRDRPNlNEY0hnZ3NHblp0UmsvL1hEbzZlM2VESzRBL0FSQmtlRXZSRW0vd3dTZHhmN0FvOWdjY0hpT1ZsOE9QWk4ybDRhaWVzK2VRUVlSWFkrc3V1dCs0U0VOcElHditXNGxYMG55ZUp3R2tsYkF6RnVocnJ2WkFWSnNwdzBiQUtoQktlZXM4R0VZdTM3bnc2KyttSC94WjlMMExRZW9XbTVJQS9YM3JmZDBuT2xaRDB3M3pjbUxhZVpZTGd1UWFwbDgrY2k1WmlWTU1UYkZIdTV2UjFienNJT1Q2MXRQaFVKVEg5V3J5TGFpSWlna0lob1lRMUJtUnFpNU5RUUVnbFE4a3JURUVQRGtpRW5MQmxUc05DUVBJRy9yRVhkSE5RUVRRMDNacUVoNmFQdEI5OS9Nbmo5YlBDWEx3YWYzUjQ4ZWNGVlV0VHBrQlFQbk9VaS9VUVRRbEs0ZWVzMFNBck9LeW15bmlvbnVpeGhrTEFYVFRHRW5PU1JFeFJhRXhtVUVoejVFcTlRa2VRNTJ5L3ZEZjc5OWZFLy9udnc1QmxYQ1NrNksxdVZoTWg2S2ZsSXlDNmtnNHVuVG9OczZEbGx3MGhWRGFqSktPa3I4Y3BZNisxUG1XVG9LWXFoQ01YSVZBeG5WV2JwZVdJVUVRcGpPb1RDS0tVVENibUZUUEJ3VlBVcWtiaktpTGNhSU1DbkV3RTFOVmtPTkNFSG9nZFJuUjRjL09uZTRNR3J3N3MvSGozNmd2UWdPQzNhandnREtqcS9MSG9RYjdZMFRHa1BZbkxha0hmZUc5S3Z3MlRNZTJ1cUlXbEp1d2lBRUlnY014WjYxTWtqTXhaWXpIcG5LTVc1dGQ4WnBHVEJJYWY5VjM4OS9Pa2xWNTJZa3ZsdkQ1V2xKaXVTVFFpOTRPYXR0MGt6Y3M5ell5VkxNd3dOU0NncDlGWGRNUktoR1dtYW9jYnNNZ3RxaGk1V1N1VWJiWEpXcys0L3Z6dHlXbEk3M0w4bkg5U09hWm5vZHRGWlJqdFNUQWp0NE9hdFV6QmpnWEpQZEtOc1RUSFNORVVUbXBKankwU0dwbUNoS1ZtYU1yajkrUGpodHhWTHliUk1lS1B5VXBKaVFrZ0pOMitkQmlreEp0UTl3VUJJaWVpZVRMcDd3a1JrOFBKL2h6OThUaGZrUHJ0MStQaHpucG9pZ3luUkZORTlFZDJUYWRFVUdmSlpVQVdBSFAyZ3JLc21zbEFUc2FCcUl0MlJjYjlKbWlJYVJiOW9KeFpVdmNsU01aMExxazVlSldST0M2MTBwTEV2Y2NjT1lLbFk3TllRYTYwbXRGdGo4UHo1NGQ4ZUQ3K3pWMklPSFVjMFE1a096UkJycmNSYXE4bklnNXEzRXhHaXJyQTZBRFZaSFhTaERubjZFU0NsSHlFMmhLZUl3K3B5NDh6ZzEzOGUzbjFhN211clVUa28rb0crcXJvUVNoazFTTWd0eElDSG85NG1MZER5ZGhWZzVyZENvQTdseEhXM0dBcEJ5Q0VJaHViTVFpU3FnaXErRlpJOXhQU3ZvKzllSDN6enkrSGRCKzRYWGpsTFJORS9mbE5WandHVy8wUklpZ2toRnR5ODlhWXJ4dXdxS2N6aWIvNFBVRXNEQkJRQUFBQUlBSTJoSVZqcXlMZ3R3d0VBQU1BRkFBQVZBQUFBY21Wc2N5OXdZV2RsWDJadmNtMWhkSE11ZUcxc3BaVGRTc013R0liUEJlK2h4R05kMm5SelF1clFTV0VnS092OE9TMWJ0Z1hUZG15ZE9NKzlBSSs5QjcwQTBic1IzRjM0cGY4TkJpcTJKOGxIbnpkdjMzd0o3VDBFd3Jobnl4V1BRZ2VaQnhnWkxCeEhFeDdPSEhRMWN2ZTdxSGU4dTBQZGFCbjRNWXdNZUdnL0V0RnlsYzNLaWpHNEJRMENHdGNPMnB0bUQycHBQclE2eUJqTldjQ1NHaFFhY29UVU9RdW1QSXdkUkhJQmd1V0xqQ0did2h4anJOVXlqelJhblZ6TGJzdTNpWmFsK0RLTElERDJwMjI3QUdtckZpQjF1UkJ1RU5jQ2xiVk1GbVJHbXdWemtCY0pQa0ZHQWcvT1V2Y3REV1JySWJDcGdZaXBoUWl1dUZmODBuTWVNdFcvckdXcUVPVU40N041bkd5eGhGTWZTcElWd2lvSkdBNmpkWmcycE4wSXQ5b2xUcXFFclNXc21zVnlRY0RsVjMxLzRhQ2syc3lBV1RQd1p6bmFVaEtsL2JtL1ZCT1d0V3c5YUdLUFA4Syt3Y0QxQXk0MnNJVTg4TmFoMHF3RlFnNXpSSFpwem54OXZuNS92RzFmbnJidno5bnVRLzltcDBtblpCZEtjaFJ2QkV2MytSK2FWdW11MjF4VHVUYmdsTlZUbzZjaUd0K3BNU2JGN0ZlZ2NieUZ6RjdHQXJtY0NENlQxMkxkWjRXd3VyOFQxYk91cmtvdi9SbTdXTVJ3NDFaVlpkV1FuVUN3ZkV4YzdZY2FBZ2N3djQxL0FGQkxBd1FVQUFBQUNBQ05vU0ZZSlBEYitEb0FBQUE2QUFBQUVnQUFBSEpsYkhNdmNHRm5aVjl5Wld4ekxuaHRiTE94cjhqTlVTaExMU3JPek0relZUTFVNMUJTU00xTHprL0p6RXUzVlNvdFNkTzFVTEszNCtXeUNVck5TU3dCcWluT3lDd28xZ2VLQUFCUVN3TUVGQUFBQUFnQWphRWhXSE5vOHRvbkJBQUEyRHNBQUFrQUFBQjBhR1Z0WlM1NGJXenRXODF1bTBBUXZsZnFPeUI2YVE4cFlQQ2ZoQnNsYVN4VlNxclV0dHJ6QW91OUNtWXR3RTNTZXgrZzUxNHI5ZFkrUU5XK1RhVG1MYnE3Z1BFUFMzQ2EySTY5bkdEMjI1bWRtVy8vZ0RYM0w0ZWU5QkVHSWNKK1M5WmVxcklFZlJzN3lPKzM1SEhrN2pYay9WZFBuNWk5QVJ6Q2tOeEo1SXFmcExkZ0NGdnlzUk9BQzFsNjg3b2xHNlIyQnlEZndoY3RtZHdmdXk2MEkzcWJWTXdxSDJFUEI0bUdBNzhQdlZpRFBvMWthQWJzMnN6Z2dXMURQOUpiOGpQYnJrT0xXSWdsR3BGVVljTnczVlRTSkJKWGIxU2JFMHlGWXV5bWsyRnFGTk1BVUFPcHhDQVM2TlpxVlQyVlZJbWtadFVOcTU1SzZrUmlXTUJ4TXVzcUZUbDIzYkpUVVlOSVZCVzRWVU5XcGwxWE10OFhJaElIS3plbzh6RTVCYU1ZUFZmQUNyc0RNSUp0SEF4QkpMMGJJL3Y4RklUbkxYbFBtMWN6cWRGR25wZFU2RjJOaVBVdTlwRERnMmRaa1RKdkNIVklQTjdUaUNiWGpPTXpkWlhNSGc5eWdueFlpSmlnUGtEVUgwVFVzczYxbUtra2hzdTYrTDl1eHE2bVZybXhLUFRVVkthU3VlWmNyelczbGVJd2QvRFlweU1XaFJvcm9VRkZsbnJJSjBOYmJZNE9VZ2U2azJkQmp0a0dQd3c1TkpIeHBGeGtQRk1wTXI3TmsvM0dUUWc3dXk2WUNjSm1zMEtrbXRVUXFTN3ZwVWgxSElSNEltd2s0ZEIxV0hjcnNKbk9oS3FsR2M2bVVXQjZEbWpjenBZekVFVXc4Tm1XdXlMMmtzdXhpNXQ2MGJXVDRzY1MvQkxNUHdJamltVDlxM3dYWEUyWDJ2WTErNzNtdXNRMlN1UmE1SG9STFhLOTBia3VNWUUrV0s2bmwxSE5Zdml4N3h3RUFiNWcyS29zZGRFbnVIUGJkVlBoZmN3eGoxQmdlN0RjaDU0My9nQUdLT0wxOHpYdkVtRjFNM2VKYS94dVVKbmZRRy9KUVBhSVh5bUl0OHBwdVNBQVYrWFdFOEJVQ3VZZDgzQnNXZHN4SjIzNW04c05aeGtyMzFFQ2lHRW1MUmNFNEtyY2VnS1lTc0ZjWW5hSkRBZmlKN2MxL2VRMnp4Z1Nib2ZvcTljMmhEeXNmRWRIajQzYjB3cTJMQkdjN1p4ckJBV1dDSTZnd0pvV0hBV0xDck1ITHlQbVNaaW5kbExLYTliZHNtNHFSWXJ2WW5XeTZOT1hYdlNKeHF5dU1hc2pSMnhHWmRmcUl2MjRtTTgwSGdMN3ZPU3Z6ZnpHVDVYTWp5UE1RRCtncXpQcEZOT1JrZXdsRHMvN2JSU2xqemxIaFJZR3EvaXNFTFdTbkJTNi92UGo3KytmTjE4LzMvejZJajIvL3ZiOUJmZllVQnY3VVh5UzZpVE1IVDB6Z0VSdkZ3M0lUQjUvcU5NYTVNa0RmZTc3dmVXMEdmZXFUVTIxY1VpL1RtMlZuZkcwUUJ0WjdIRFltRENmVW55QjkyeDJMM1ZFN2dqN3FmbzhQMmd4V3cyUU1ZUXNCSDBZaHF4RGRxTXJEOUt2MGJuZTMxSkw0eVIwK1dxbXdtOS92SXpsdTliREkyU1RzWEFZcTViYUtCelFFR20zdG5PbVpvWXVBaGZIcXd5bUF6MFFJZXlIQXpTU3prQTBvSW1mQ1kvS2FjRWhIVXRCY0pVQ0t6eGdkendjVHVPcU5VNmVnT2ZoY1pUaWREWC90MUd6N1dIU1pMTEZMZ3h5WVZ0bUlwTkxnUHdzSjUyREZTYmlSRVNla2pzNjgvd0RVRXNEQkJRQUFBQUlBSTJoSVZpSEVxNnhjQmdBQUhNWUFBQU5BQUFBZEdoMWJXSnVZV2xzTG5CdVowMllaVlJVM2R2R3o5QWhNRktTMGczU1BkSTVwSVIwZDNjaklSMkNBa09ITkF6bGdIU0QwaWtDU2pjUzBrakRPOC8vMDN1dGRjN1pIL1phKzV5OTdtdmZ2K3ZFYWFvcjR1RlE0QUFBZ0tlc0pLY0ZBQ0I4NUZnZUN3VjVGeEF2MkVNK3NOMlZETHdBZ0pUcHZ3dWtyTVY0QWdCa1RNcHkwanIrdVgvem5OeUo1MkdEVHd5YzRmazhoQlN2RmM0Nm0yVWplc2dvTWVQUVU3NHVXbVhNSVN3YVRKWHFLeG56cTNFeW1wbzJGRXNQdnhoQVlicWlqV2NwVUhMeFN0MURMWmdNZkM0dWdKUHlVQVErM3NLUDRNSVV4ZTdkb2JOdnZ6TXQrWlNZbU05QVRrLytsU2JRVm9EaVF5U2o3VVhQd3gxdG05dnFVUmYvV0d1eTE4VHJRVjR4TVJ4S3lweURUM3lyZUY4UUJsUy9paXl0K0xtYzN5QVFXYVJORmI5K3FlSWE2VGc3bDBWeHNRc0p6ZEFiRk5GSHJoNWYzVVhGNW1LQnNFQVdKQWJmNllNL2xyejk5WXN4MFNqbDBody9zd3diRHNhcTZiVUR0QnhoWWtXQ1lRRUErbEpkRm5PUERzeFR2ZWNodm9peGlrdElTRmo5ak5tY09YUEUvby9jdkErd3hueXVtVWxGbThZM1FGWk1HMW4wL0dkNnFnYjU2UzQxV0NZUzkzbTJmeXh2ZGVxTmcvc1BCUks0RmhnRkZGYWg2OE1PeU1SU291U3lvd0dzckFBOUdqRjNPSmlXMGVBRHdpRHNKTzRjZjk4aVZ5dE1GZ3llMWkrV3Rxekt1cUdjK1pocEoxZ0tOb3dZZ0hlY24yb3JkMVFZZC9pZjloTklvZ0VYbDFGUGtlcDNnRG42cmJyQ0NGaVh5ZGpMMzk5LzcwZHA4NUpud3N3ZUp6czcxQi9YaFJRRGNZNXZnQU9zWlR1ZzZOQ0Y0R01uZ3N4ZlloQ1Y1ZVJRckZrUW8yUUdHWGh3cXRKOG1aNmVkcHF2dmJ5NDhQYnhXZlpkZERsZnBzcjV4aEFaSm5oTXkxaTlUbGNvYS9tQjRxM0RIelNaTUtscjBYS2RyT1EzTnVIeDBNakh4OGVWRlZPb2cycmg1QzRsRlZWdWpwQzFqVTBBSkg5N05HTnkvTUQxclppNCtOM2RuZVROVm1xeTVPTi83NFlkWUd0aFlTRXRMUzN6MHNla2pJbGQ1bG9VazlPQjFLSjNRRjhEb0VNVDJkVXBCR2l4NGxqRGFpU2tzYVFIL0Y2bWtxaVgxTlJ3Y1hDTTdua3JRRU1lend0Q055bFhNN2RaOGttOG5nWnlFbWZLTmRxTlg1WFBaS1VnVmM5YUV6QmpWSFVpa20xR01IRm5ybFFOWlVKYk0rWi9wNkRuQ0RzSVJzMWttYko1dEIzNm1LbklKSWZWWFpabDdpd29PT2xrRG84LzBjUkpBcllabGdKSEdmczJmTnNuYzBXSnVOaTlKQWxmblNEOGNFajdzTVpFdWRuWURBNzd6d1F5TG9uMHpIWFQ4akpVc1duUndGUnAwcGF1d3BLU0cyOHNtaUl6TE1Oa0FCZ3ZQcERJRzRaS0RBaXo2WXBpQ2d1bWd0SnBCeGlZbUppRWhhK0treVZHSmllN0N5ZHZLN2YwdW05bjc1TjZPanM3VmRJNTR4aFlOdWRZMWgxd2FmMzlCZWtqYVF2WmNHU1FIN2NNcGtQYnhlSTJsL0dDZmVOLy9TYXU2aVlLL21QS3A0Z1ZyRU90alhtOElBL0lJOG9zNUVEM3hGQjdkdEpiMnZnWFlJQk9weFQ0bzBOVFYxSHhwL05xSlVkVlIyNVQ4b2pYMm1EZVowZytvRnpjeXkwVkpEVmYydVpvcGZIYStqZmg4VWlNcTNBUzFYUi84L0FzZDhBWVJVR2hiSVpQcnNMY0x2eEtBZzFwQlNrNC9IS0ZNZnNnZ0NZY05ieW56ZWVBK1NmaGV5L1hiR1p0WFpUYTNzaGhWU3JyblkvRFpPaWNXYUFlVkpDWVp4ZG9MRUpIVmJ1N09wQmx6OWN0MGlFT3FnOVZ2c0MyUEtRdDlKUlJTcVBuRG1aNE16QlA0ZWY3SU5Hejd0NWlYSnZ3Z2x1OVBqclZSa3JSaVNPNm9UM2M5VFVuUHBmSlJ4dEF5cWJVbWF3V0ovaytuM0ZQVFczT3BydE9lUjVFM3VPZWI3eUZOaCtzSnNaZVpYQ0lXMnZTN3RzcHRQQnQvYitkSFIvUDgvYm9HM2czemZ5RndobU5XWVJFenAyb3NKRjdYZ0hDcm9vdjVQTGdTZGlTVkNGSHJyeVQxUDE0V2VjaHlCaDZPMU13TWpMQ3g4OGZFeDNOYkFyYi9sdlBpUGQ0cXMrakYxMDd5dWRkYWZraTZGanB0VFc1UW1yU3ZtSG1wVmdKbEZ4TnpKcU5KTnJIcVpSUnVOQjhpa2Z0ejBlYi9sMnJrV3RYWlN5RTMvRUtqRU52Wi9zL3dkTFRWMEx1L2c1ZkgzcUZuY3dmVnM1djc3Y1pSc1VPVUh4UWpxNmNDMVMrV09QVWU2dHJNZmxTTmlseGtoc1JUZUZmY252TC9NeHZzK25GUWNscnZJOCtzdkRhN0NMYzQ4UEQzSzBFK3MrYVdJVXlZSENGUllSQStHZGlBRVRISHJsR2kwTUh0Mm4xamFCUE1xRjhyd1hGQXNVV1JSK3BvOHcvaDcxLy8xNVVlMEJ0dktkSFNsMGQzK3BaejNBcVN6RzNCMnFLSWwrd1dodWQ3bFlLNXgreHp6R0RxZUQ2WndLb1Vxa1drZHlhS280WFpjeGY4UStrZFNUK0ZZc0oyTzkvKy8zQ3lubSsxbVI1ZVRuamxjbiswWkhRczgzdERMT1ZKcGZGZEM0ajBsbEgzV3VuZno5VmZHWmgyUTVDa0phNm1ZYUdJV3pBVUEydktvVStndDhhcmVYNXFTSktEd0ZGR3o1MlBTZHFmWVA1VS82RDUzWkRXTytmRXU1Mi85T2kwVzFQRVNxUHVtZzdZcXZRL3UxcHdhSHI0cGFHSEdWOElyVWZWRWFFYWtGQjdaREhRWnJ3UUFpUDJsdGR2WVQwN0dndDVRV0FMSVVSWkt5cG5DNXJGWU1tL0xNdFErZGE5TW9mYUpGV2hEaWFrT3ptYmt3cXRyMjBOSlNOQUpFSmZzZzNkS3ZXTmd3TURGVCtUM0UrZ2NlZFYwTEN3c2VyM2F0L2ZZOS9JYXpDSzZnd01ERW5DeVJYbC8rbm1abVp4VVZ4Q0lUS0o0KzFjYmFMQXY5d3RTN0RwZHZNMWVFSFJ4VlRaNlZ5YlFoMkdjRjZMN203TnJhVWRiQTZ0YU9qQzR5RDQzWEtHemVsZ3J1ZWo4MGFjOUdGaFlXcExCcjRlSGlOVFUwaC94b0tPdjFQTFZXamhtM3hzRmtRYnpQSUU2QmY2eTNIUENtbWJXbm5laXhOR01NQTBJQUFtUXdXR0VEckkzQXl6K3VRL0xPLzd5bVdWMWxaNlZGSEtFOUgxMnl0WlVUcDlTWkxFNFdwalVqbXovZ0lFYUFwN2xJM1BqWTJkbmZVZnR4MWR5VHV0YU1xS3lzckwvLzk5ZFVTLzNKT2FsanRnVnZuWmJwRDlzRmNqUkhDOHJ1ZHhIblcyWmxuK2N6TkNFZGRZdFVMUGorWDBLYmFlSXdlZmtwVnFkcnEycUsxTGtSdjZ3L1V6SHFJa0VSNzUrd2lYb0ZGRHlyNWdKTmFzeVJidDkyQW03S3Q3UTYxM3hMb2MwVUZLemMzTndzTFMydEJjRzNtVFVXZnJDR1dZN1FPdU5IMFduQzhIbEZkRm15ZEc0NnVpZFV5Wjg4MzhCR253QUVhamIyUExqSXZRaVlGY3ZVTXMwb1JQVVlhQkFNRDQyMk5JUW5iOE5CUTVuSjVucUIyaDhjeThtQ1pxd202bk5VckNIMjhXVzczNHpacWV0YURHbnFkclAzd0ltVTY1WExVN2QybDI2TmcyOWIxNldaZDkyUGJ6TjVTazB2Ty9FSGVyVy92K2lsd0VuYWVybTFTZS9rU2d3ZGpRaDQrMkM4VHdlKzJCY0pYVGluNWMyb0FQNE1icWtXVXcrRlFwcWxvVlo1a3pPQWZwZExJaXFnOU9QMXBscEJpb05yVFo0ZzFveVVOMEtiMTFpTmFSQWRGVUhGalpJQ0JUR3g0aTJBdUpnQ1Y2Y3pCTHZHY2lmUVJYUmxWVUZCNDFoOTcwNmFpb2tKQUxYWnhPa2d6MlhIYVFNZkFVUHoxcS9lK0dBSGtKQXhzK2ZUNGtDeHhheDhZZUZ2NWlQdmlsVmwyUkpPZ2tCQXBLZW5SU21mUTlnaHNwbEtqNkpJRXNTb2k3ZS8rajFEcXQ5aGoyd2I2Mm9kblArWmgwSkt5TXJHOGlkcmFWeG1qSk4wRG1kMTY5aWwwV0hUcEZvejdic0ZlVUdPNzUxRnlOMkZ5NUVhRXZXUHlUSlpXMkZXMEFKaWlIZ0VtdERKL2d3VkFwWW14cEgreWszeHp5dEltcnBBQlNSRTNneEZQVHNYL0U3TFgwSVJjcnk4ME9sbGxmd2s0M3huUEVaNXMyVmFPQnA4dEg0YzBOelg5UXd5K3pJbVlOMEVDUnV0dS90MklYbGU5Ulg4MEcxeXRDYTcrY3RvTkNSU0JUdzlYWHA2ZTFiMUNGTjFQdEd0Rk9LRElWUUo1aDV0aERlT0QrV1ozblRDYXhOdUQ4c3l5QnF3MjFYRWJnUnVJais2VUFKR3EydGFyQ3ZKWWFMWGZ1OWl1aXRTaFU3VFFvRkdhMEVOV0hRclJSTi81WkpIMTNhMnROQmlNNjFWR1lYWjI5dkc3NHlBaXNVTTBwQis5MW5yQ080T3V5c3JMTlV5OEJwT29GWk9vc2xRRzA2bkZmZVV5cWcwYjk4ZXkrT3M1TmZRZDIxaExsN2hqWllEdWsvWTVOelNGSlFDejZFbExLaWUvQWNzblMrSXo0Um9JZUZiR2JML1IxTVFwTjdtQlJKM1dZMXdpbFFudUxncGpYMEZ5alM3QmQ5dEd6UStMdlJHWUJmNGJjZFlRU1hMamR0Ky9oNzhib3FLaVJqTzR6ZXF0aDFXZnZEYmJENnc2TWx5c01WNWtmV2N5OU9nQXkyOHpod2s4ZUtYTXNaZU9uajN1RVVTdFBqMWVwWjZlYkhsYzdzOU9URXlZOC9nakIyaGk2eG9GbEhwVWkwVXB4TXpQU1c2VnZuY1ZiTFM2Y0xrSkdLR0xtdDM1R0N5K2NUWll2QzNRZUFZY2xWL1VieUQycVNkSDdBTEdHT3JyT01tdjk3bFQ1dHh6bEEwRW1JZmtOU1oyUTAwZUNUd0hVeGN4dXU3NUo5UGZIWGNrMW5NWE41cGdoRm11blhmWDlzeUEvbEJ6RGIzNmxKQXdQVjA0R0tSNllZdVcwMnJOVzVQNVFqQzVwZm56NWtsL2VJMmtWemRYOS9tL0JlY09jRStxRGQyaTVKTFJscmtSUC9BMUQzZlYwOVhjMU5DUmlNWklaeWYyeFVSWGNLMy9hQ0R3UFhsLzJ3aThoZFh4QVBVOVpRZmNKZldYdW80NVY3TzFuNlhWWW5kMTFoVmJtWUVKVmhodGozTFFnbENFN05KUXBJU21UcGY2YTF6SUFNOEYvS1lteUI4TXNIOXA0NDBPL3B6ZHB2Rm52Q011RGRJWEI5UlRxT2RMbGpuMmh6YnZ0REpicWxmYi9sVjIvbjZ6Mnl1Y3RIRnVScUYzOW05VWlxSXBHTnROOHQwL3ZKYnVKdUh5dndsMnE3RUJaelY3SFBMYm9VdzE2MEtwbGdsUUxhWDgrbCtrc0J0TE9MWitNSXNsVm5kQlA0NndnQ3ZsMSsxRS9yOUdZVnV0QjBpOHoyV2Jadzh1SXVJOXZhTTBEMVJGQzN1T00zUFdTbVE4STJMMW1YaW04L3ZxcjlpUzFnTk91U1dOUFp1cENDRHMwUEtyeEtNOFJORHc3YjNobDIwcTlwZVRSLzQxbS9jMGlFQnRYM0ZOT2lPaWhqV0xWaVpmRkZ0K005VWFFT1hpQ0tTSkJwL1FuSy9GNHZiclZCSTZpQWRETE5VSUlPTTlFaXRvR251ZXZMWDJtM2JyTUI2elFkeFVsaGZqVVl2SVh2SExEU3ZRQXFwdW0wQ1ZLRlZOVDVhVG93L0Z0U0JSUk1lZzhWTVpFcmU5NS9wMGtNcTdYVUU0R1plcEJkTVBXWUp5NGIzT0FVY2h5WnZZUExzNURLNHJoODRVaWJXZkZLL3QwVkF2eUFJcEFiQjhhV1B5S2V6TkV2N3B5VVQ5bFpwbXNDSHhGSnJES01SRTVSTmJLYWhyZXVWKy9iWDRSNER4cmhxUmVSYVBTYUwwWmg5dVdBeC9CdmpveWlpSEVHMWVsWWk1N0t3MjExR0g3dHZDb2taMU1TS1drNWRFWmpCZXh0WWRGN0VmR1c5N0NlTml6OFowRHhXYUtOUlhFSzhmNWUzSmlmRC8wbUtwNWp1Y2ZaaUNtY0FCRHI2TG1pUHRMTDR4Lzd4TkJYenRKclRQT1g3THJjcTh3K0NoallGTnAyaWxuelNRanlNTWhQSHV4K052OEtXM01yNWZXeWZ6MFU3a09GV0VCV0QvSkxSQWhwZmY5VGJJMW9lT2ppNzhpVWJ4enFrM1JmQTNBQVVIczFpblRFWW5mcHlaejNaMkhtZHJEUjNmRlBHN3BtSUhPNHRUNWw0WUZEamFnbUZKRllYNnIweWxzSEJRVUppSW42S3dRRkF1QW11b0xpRU9EVDhicm80QlJFd3NFT2xGS2RxUE1CZ3NJME40ZFR5TGx5anQrOFduUnFONUZLbGhpcThGcUdGTkVlRS9PcmVac0labGVWR1NKZkhpemZkcTY3bWNaUHdhSlpmUFZzYzNDM0tUeDJxNUJabGJiNFE4OUQ4WEVhNHZ0WHJOU2NUY3VBNk5EVDBWeEhDTHB0UVhpTkprWWVhdDNsNVlvM2I0L2pWVVZCeWtDam9ldlB6VlRUZVlydVQvSzFZMDZqM0xYSzNuUVUxelUyTWoxNnMzb2lIMy9tY3Y4L1B6VitibWZEZSt4WDJnRkdZKzVzS05ITXIvMHRmWFozQ0lyY0xaUUVxeTd2WlRkZUN6eDZ4S2pWSW16NmNSUW1jOVpRME5EUldWaG8zdDhhWktMeWh5bVJ5M3JpeUVCR3BHS2duVDVvSFoweTJTREl6TXpKNU8rZ25NL1BwUFRqY0hGeGNXZGppdEI2c1JsdSsrUmFyYXU3aVlkQVplV2t2WDdHUWFKT0M4MFpuOUthQjdTWWcxUWNZUGl2WS9OUVkzVlZYd1VBb29KUnBHSVh4aHc4UStyektxR2hxODNzVEdnemNHSlI5UCtTY2g1MHRQRHlwYVpsK1JEUUxKbStVRkliZHRGcXdMQ3d1K1IwdFpQd2NZNDJWajhPVVRScUp3WDhRbkpHd094Mkc1VUN0WWV4S1cycERJQUZTYU1tL0NaWHAzWENHUVJ6eTFIaDFkZEFBTWZWNHZwVkEwd2p4Um0vTHBFeS9rUCtXbXA5dkN4ancweUp2N2M0WVFWb1BwcjB5UTZWOENPTWhZelM0WmtNczMxdFE4aWFDNS80eEFJSXFMcldiSzFGTFJoYk16VHExOVd5bUtjOFFFQkFRZ2tBN0w3L0Z4cy9jaCtPNzRyR2wzMHIyRnJHZ2hvUXdWZXRLc1BSSS9YdzF3QUxWZzlrZ1NuU2VNS0J1aElqNVRHQlUxZ3NtWThOMlNNRUxMekRzdFBXNitKcFlMbWM0TTJyejN6clpIejgvUHZieThnb0tDR0RocVdvL1pyTVE2eUJRVUZmOGpGdkdqRm9iNmhhUTR4d3hJaCtreGNydk5nay9sT2F4WGZDS1NKc1Y2RmZJR213ZFpaZ08rRE1aTStyd004dUxoOHR4alNuYXo2alRGQUdvcUlMY3A4TCsvWjRqanN6a0NIdE10ME1ycXVwVGh0Uk1YRDhjZmQ0OHo5NnFFUy9iWmZYRHF1di85KzhjVzhqdSs2UHJoZzR6VkNhRjdOeGprK2o0Y044cXhETHVmcDBTVklMcWxVb3NkWlkwQjZGelBYRzE0RG11TnUzbU5MUHFiczIxem5sOXpjMi8xOVNzT0FyZEt2VmExMVU4SGRuWjJHQlNUZ3U4V1YvTzVWZUFrSk9NNDN3TC9UTkZ4Z0oxYy95ZEkxVTlPSW1kM0d2anJnZnhBbmJtQXhOZUxCNlphamRudXRON2RkYXExMVdrQXFscWhuMDRnNUJsUVVVL1N0N3FXdXIrdmcyYUkwVUNteTZwSzdod2ZLWWJrNmF5c0xDTFpHQVA5aDA5Ri9vVmh3TnRNeVEwOEUxMWRFamc4dXVnQUJRQWhPZ3hjZVdRZSs1WVh0dDFGK1A0bkpLMi9NbTc1NHIzM283ZTN0N3E2dWdWbVY0QlZhRHBQTjFvZjBsWnVmMWVHcHpiSDNSODRsVForY0hBUXRQbEJPT1RwYnRWdHBlTW1Sdkxlb2tqeUlmR1RqVUg2dHBML01ZSEU5VnFlMzBvV2VFVmNLNkFNVzRnMTBlcnk4dVAyMzJoYkdWdGVNL1dxRlRScUtRNUd3RkdYQkFoendxUFE3ZUR4b2M1MTZncTBVbWtzbWYwcFRCM1IwVm40bkhlUHVicGxEZG4vSmQ3ZFhwU3A1YlMxdDF0bHYwNXRXU05pRWJlU2IwaFlTYUZsQ1ZhZHVqZE1nR2ZtdjQza2czMVNranBSa2pzWnpqdEJGc3JNangvcUJSSjU2ZW1rR2pxdXJNL2Y2N0FkcUxYVkV1eHV3L2hndXZYUS9rSEhUZm1icnVDYnMxS2VpSWlJY3ZXODI3NFhYU2RqL0pPY0ZiRWhCZ1lHZnNzK2V0N0Q0YWlZUlJwMmVlYW9yRlhWa2IyT1ZmWlcvZTBtYzA4dlg2QUF3bTh3aHZndXJHenFxd1g1aFZBeXk0Yk5BZlo3UERWUEgrcFNLayszZGdJLzVZODBWZW5QYUJMK0p0Sjc5Q0tyRnhjSGgvbUFkRGVCU1ZzdWJWK1M3VloxeHB0bk55NjZQMVJJNDBKbFA0L2ovcEdtTjAxMThHTnhuUjM2V0JlSjN3ekppYkJRL0h4b29FaXBNV0cyYjlIazhKSHZTZkhDK253b1BNN3pjaUtrdTN0MVhTVGdMTkZLZm5JNldrSXh2bC82emlQRmllV1dLZ25mbzZoODBpS2JoV3BDM0NGWG5ncWc1ZUlhMy9QdU91bkRIVTNuYXZmZVM3RWdRNGJrOVFTT2l1eW5vMDhTbFZlclQ1MU0yNjRFQVJvemVpNkdzMmVqWlIzY29idTFFbi9sdU0vTzVxclp1REdGbGpidi83cHBXMTljRFBFRmxuQTFOMzBscXhvWjFaYndieXcvWEhuV01KTzM3SURDMWYwVDQ3ejA5SU5vNE1XZjQ1QXJjYnB2VTFPYWdZRmlwZDdJSUp2Mkk0cG00WGhyT0hYdWVMTHZVOG9HejExSmpDOXlqV1JUOGZXUEpaZHNiR3piS1Z1Ui9hM1RkSEoxdW1vcHhFMm5LL0NnWStpd1NhUEREUE53Sy8wc2dqR214bE9UeGMyZnVyUzV2THlYVFhSNmZuNisrYjNZbmQ3ZnBZZWE3anIyYnNsdVNiOU4zMjE4YU9VNXR5SStwZFlza2Q5VlFscFFkK25hbjJSODhkZCtkYWxDbXJ0d1k1YmNsSDVpdnhYbFRTRWZaTC9MeTh0cmJXMzF1bjV0VWxESll0NHdkeS9reHp2QXFNTUhBejZmZU9GRGV3Vko0Mjlxd2h6SHJHMS92VnUxOW83SG5weWFtcm83N3U3MjJwMllyZEt6a21Fdk1tQ1IwZVN3UVZWSVhUSEVhTVY3YmZodTV0OElkR2hXMTlFNVJoR3JOVVRrNEh2UElaRXpxNmwrNmxNY0RBeGRsb3NsVk42UW93L3ZxWm4vOEIyZG9OSy8vRVI0YUdoSVNWa1pHeVBpOSsvZkhoeHlGOTgyK1ZvVjB3Ym9JUnJZQndtRG5sbXNjckVHKzBsRUc1RTBHdWNja1o4RnFuMi9sRGxGeWtGbUFaRHVLU0U3R3QyWDNFVm1weWlZRm91a3BHUVJaNUxGWEJ3WVJmVk1xcVltbGFJVlhvYngwaXZaSFovSC9TWGxkeS9wOFhyYmIwc3N2eklGcDlXNDJOa2QzZHlTV2RqN1Z1MWRBaTNoZWlDQkd0REpGOVZ4YjFBWlBGRDZQaGNWd0x0dVBOLzB5dEkzcUxhckZEZHRrVEJQeDNDMnQvOHpBdU1vTFMxRjJzWVFpZW9wVENvQWxZajdXczdxL1k2eGtPM1JhaVlyYVYxalYzdjdIWEthYTdONEUzeVZtM2prUVpPWS9qNUUweDR2ZE9JQ29tUHhnWEZkWnNLQi9lczVjMDhIKzMxWXBmUWwremZEOEptc1l3Mnp6K3JYejl1aHZyNitEZzU3UFQxU2I5K21NN0hvbTFmR2tvcmc4dmNPZUErTmptN21YbDFkRFFZQzdEZ0l2ZzdVU0MxUWhXNWFaT2VaaGVoNmpMcU9NSHFSWnhadEI0RUhhZHRtbERoY3JsL1VUeXp2VTUyemhlR0JTMHJ2M2t5NXlhdU1tVDFWWmVXc1ZZY1RlakRNYWI2MnNhbHBSU0RnaDdNdDFNN09MalQwaWFVZ09PVVp5LzNlb2o0aE4vdjZtUFUwdVZaNWhvTVBZVEhOTGtSWTJPOU5pOHJDMGpmR09VT2EwekczNFc5VFlIT1h3d0xUc3Rscm9TRmtZQ0VnSUZqMHRPUS9adlE5VXlUV2pYS0FPMFlsOE5yK1BjVGNrSWZRZjJvQkhXbE9oVjM3d3BEUmRDeThPK3ZEdUkveUJSb25wQ2IrRjdyczhFQ2ZCK29BWlNMWUNZTFQ4T3RxYm5FcG1GRlZoN0RDckV1Wm9la1hweXRwRWNZaHMxS09vOWM1QWl6L2ZjQVdWSzl2a3VQc3ZFUDIvMzYxYnp5QldCcFJEN0ZKcEI4QXBKVGwxZVZxWmN6Zi94OVFTd0VDRkFNVUFBQUFDQUNOb1NGWW05aTVnckFCQUFBMkJBQUFEQUFKQUFBQUFBQUFBQUFBdG9FQUFBQUFaRzlqZFcxbGJuUXVlRzFzVlZRRkFBY3JySkpsVUVzQkFoUURGQUFBQUFnQVBhT1lWOXV1ZWdub0R3QUFOQklBQUFnQUNRQUFBQUFBQUFBQUFMYUIyZ0VBQUcxdExtSnJhWGRwVlZRRkFBZFhJNGhsVUVzQkFoUURGQUFBQUFnQWphRWhXSjZtSU9OckF3QUFwQWdBQUE4QUNRQUFBQUFBQUFBQUFMYUI2QkVBQUcxdGNHRm5aUzl3WVdkbExtSnBibFZVQlFBSEs2eVNaVkJMQVFJVUF4UUFBQUFJQUkyaElWaGtKdmpZOFFzQUFKK29BQUFOQUFrQUFBQUFBQUFBQUFDMmdZQVZBQUJ3WVdkbEwzQmhaMlV1ZUcxc1ZWUUZBQWNyckpKbFVFc0JBaFFERkFBQUFBZ0FqYUVoV09ySXVDM0RBUUFBd0FVQUFCVUFDUUFBQUFBQUFBQUFBTGFCbkNFQUFISmxiSE12Y0dGblpWOW1iM0p0WVhSekxuaHRiRlZVQlFBSEs2eVNaVkJMQVFJVUF4UUFBQUFJQUkyaElWZ2s4TnY0T2dBQUFEb0FBQUFTQUFrQUFBQUFBQUFBQUFDMmdaSWpBQUJ5Wld4ekwzQmhaMlZmY21Wc2N5NTRiV3hWVkFVQUJ5dXNrbVZRU3dFQ0ZBTVVBQUFBQ0FDTm9TRlljMmp5MmljRUFBRFlPd0FBQ1FBSkFBQUFBQUFBQUFBQXRvSDhJd0FBZEdobGJXVXVlRzFzVlZRRkFBY3JySkpsVUVzQkFoUURGQUFBQUFnQWphRWhXSWNTcnJGd0dBQUFjeGdBQUEwQUNRQUFBQUFBQUFBQUFMYUJTaWdBQUhSb2RXMWlibUZwYkM1d2JtZFZWQVVBQnl1c2ttVlFTd1VHQUFBQUFBZ0FDQUFsQWdBQTVVQUFBQUFBIiwKCSJGaWxlTmFtZSIgOiAi5a+85Zu+MSg0KS5lbW14Igp9Cg=="/>
    </extobj>
  </extobjs>
</s:customData>
</file>

<file path=customXml/itemProps105.xml><?xml version="1.0" encoding="utf-8"?>
<ds:datastoreItem xmlns:ds="http://schemas.openxmlformats.org/officeDocument/2006/customXml" ds:itemID="s:customData">
  <ds:schemaRefs>
    <ds:schemaRef ds:uri="http://www.wps.cn/officeDocument/2013/wpsCustomData"/>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8701</Words>
  <Application>WPS 演示</Application>
  <PresentationFormat>宽屏</PresentationFormat>
  <Paragraphs>465</Paragraphs>
  <Slides>43</Slides>
  <Notes>10</Notes>
  <HiddenSlides>0</HiddenSlides>
  <MMClips>0</MMClips>
  <ScaleCrop>false</ScaleCrop>
  <HeadingPairs>
    <vt:vector size="6" baseType="variant">
      <vt:variant>
        <vt:lpstr>已用的字体</vt:lpstr>
      </vt:variant>
      <vt:variant>
        <vt:i4>22</vt:i4>
      </vt:variant>
      <vt:variant>
        <vt:lpstr>主题</vt:lpstr>
      </vt:variant>
      <vt:variant>
        <vt:i4>3</vt:i4>
      </vt:variant>
      <vt:variant>
        <vt:lpstr>幻灯片标题</vt:lpstr>
      </vt:variant>
      <vt:variant>
        <vt:i4>43</vt:i4>
      </vt:variant>
    </vt:vector>
  </HeadingPairs>
  <TitlesOfParts>
    <vt:vector size="68" baseType="lpstr">
      <vt:lpstr>Arial</vt:lpstr>
      <vt:lpstr>宋体</vt:lpstr>
      <vt:lpstr>Wingdings</vt:lpstr>
      <vt:lpstr>微软雅黑</vt:lpstr>
      <vt:lpstr>Impact</vt:lpstr>
      <vt:lpstr>Times New Roman</vt:lpstr>
      <vt:lpstr>经典特黑简</vt:lpstr>
      <vt:lpstr>黑体</vt:lpstr>
      <vt:lpstr>DFPYeaSong-B5</vt:lpstr>
      <vt:lpstr>Arial</vt:lpstr>
      <vt:lpstr>华文隶书</vt:lpstr>
      <vt:lpstr>Microsoft New Tai Lue</vt:lpstr>
      <vt:lpstr>Bodoni MT Black</vt:lpstr>
      <vt:lpstr>Calibri</vt:lpstr>
      <vt:lpstr>Arial Unicode MS</vt:lpstr>
      <vt:lpstr>等线 Light</vt:lpstr>
      <vt:lpstr>Calibri Light</vt:lpstr>
      <vt:lpstr>等线</vt:lpstr>
      <vt:lpstr>Arial Black</vt:lpstr>
      <vt:lpstr>Adidas Unity</vt:lpstr>
      <vt:lpstr>Calibri</vt:lpstr>
      <vt:lpstr>MingLiU-ExtB</vt:lpstr>
      <vt:lpstr>Office 主题​​</vt:lpstr>
      <vt:lpstr>1_Office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一、质量标准概述</vt:lpstr>
      <vt:lpstr>PowerPoint 演示文稿</vt:lpstr>
      <vt:lpstr>二、我国现行的质量标准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单元四供应链管理环境下的采购与物流管理 </dc:title>
  <dc:creator>wt</dc:creator>
  <cp:lastModifiedBy>千里马</cp:lastModifiedBy>
  <cp:revision>263</cp:revision>
  <dcterms:created xsi:type="dcterms:W3CDTF">2008-09-30T13:12:00Z</dcterms:created>
  <dcterms:modified xsi:type="dcterms:W3CDTF">2024-01-01T12:12:44Z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2052-12.1.0.16120</vt:lpwstr>
  </property>
  <property fmtid="{D5CDD505-2E9C-101B-9397-08002B2CF9AE}" pid="3" name="ICV">
    <vt:lpwstr>74B6F34AD53B4CB296309D376545DB90</vt:lpwstr>
  </property>
</Properties>
</file>