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59"/>
  </p:handoutMasterIdLst>
  <p:sldIdLst>
    <p:sldId id="335" r:id="rId5"/>
    <p:sldId id="950" r:id="rId7"/>
    <p:sldId id="973" r:id="rId8"/>
    <p:sldId id="974" r:id="rId9"/>
    <p:sldId id="976" r:id="rId10"/>
    <p:sldId id="949" r:id="rId11"/>
    <p:sldId id="593" r:id="rId12"/>
    <p:sldId id="594" r:id="rId13"/>
    <p:sldId id="442" r:id="rId14"/>
    <p:sldId id="717" r:id="rId15"/>
    <p:sldId id="1028" r:id="rId16"/>
    <p:sldId id="1030" r:id="rId17"/>
    <p:sldId id="1029" r:id="rId18"/>
    <p:sldId id="265" r:id="rId19"/>
    <p:sldId id="266" r:id="rId20"/>
    <p:sldId id="278" r:id="rId21"/>
    <p:sldId id="980" r:id="rId22"/>
    <p:sldId id="267" r:id="rId23"/>
    <p:sldId id="268" r:id="rId24"/>
    <p:sldId id="322" r:id="rId25"/>
    <p:sldId id="1006" r:id="rId26"/>
    <p:sldId id="1007" r:id="rId27"/>
    <p:sldId id="1011" r:id="rId28"/>
    <p:sldId id="1012" r:id="rId29"/>
    <p:sldId id="1008" r:id="rId30"/>
    <p:sldId id="1013" r:id="rId31"/>
    <p:sldId id="1014" r:id="rId32"/>
    <p:sldId id="1015" r:id="rId33"/>
    <p:sldId id="1009" r:id="rId34"/>
    <p:sldId id="1017" r:id="rId35"/>
    <p:sldId id="1018" r:id="rId36"/>
    <p:sldId id="1019" r:id="rId37"/>
    <p:sldId id="1056" r:id="rId38"/>
    <p:sldId id="1062" r:id="rId39"/>
    <p:sldId id="1058" r:id="rId40"/>
    <p:sldId id="1060" r:id="rId41"/>
    <p:sldId id="1061" r:id="rId42"/>
    <p:sldId id="1063" r:id="rId43"/>
    <p:sldId id="1064" r:id="rId44"/>
    <p:sldId id="1065" r:id="rId45"/>
    <p:sldId id="1066" r:id="rId46"/>
    <p:sldId id="1067" r:id="rId47"/>
    <p:sldId id="1068" r:id="rId48"/>
    <p:sldId id="1057" r:id="rId49"/>
    <p:sldId id="1069" r:id="rId50"/>
    <p:sldId id="1070" r:id="rId51"/>
    <p:sldId id="1071" r:id="rId52"/>
    <p:sldId id="1072" r:id="rId53"/>
    <p:sldId id="1081" r:id="rId54"/>
    <p:sldId id="1082" r:id="rId55"/>
    <p:sldId id="901" r:id="rId56"/>
    <p:sldId id="1075" r:id="rId57"/>
    <p:sldId id="715" r:id="rId58"/>
  </p:sldIdLst>
  <p:sldSz cx="12192000" cy="6858000"/>
  <p:notesSz cx="6858000" cy="9144000"/>
  <p:custDataLst>
    <p:tags r:id="rId6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335"/>
            <p14:sldId id="950"/>
            <p14:sldId id="973"/>
            <p14:sldId id="974"/>
            <p14:sldId id="976"/>
            <p14:sldId id="949"/>
            <p14:sldId id="593"/>
            <p14:sldId id="594"/>
            <p14:sldId id="442"/>
            <p14:sldId id="717"/>
            <p14:sldId id="1028"/>
            <p14:sldId id="1030"/>
            <p14:sldId id="1029"/>
            <p14:sldId id="265"/>
            <p14:sldId id="266"/>
            <p14:sldId id="278"/>
            <p14:sldId id="980"/>
            <p14:sldId id="267"/>
            <p14:sldId id="268"/>
            <p14:sldId id="322"/>
            <p14:sldId id="1006"/>
            <p14:sldId id="1007"/>
            <p14:sldId id="1011"/>
            <p14:sldId id="1012"/>
            <p14:sldId id="1008"/>
            <p14:sldId id="1013"/>
            <p14:sldId id="1014"/>
            <p14:sldId id="1015"/>
            <p14:sldId id="1009"/>
            <p14:sldId id="1017"/>
            <p14:sldId id="1018"/>
            <p14:sldId id="1019"/>
            <p14:sldId id="1056"/>
            <p14:sldId id="1062"/>
            <p14:sldId id="1058"/>
            <p14:sldId id="1060"/>
            <p14:sldId id="1061"/>
            <p14:sldId id="1063"/>
            <p14:sldId id="1064"/>
            <p14:sldId id="1065"/>
            <p14:sldId id="1066"/>
            <p14:sldId id="1067"/>
            <p14:sldId id="1068"/>
            <p14:sldId id="1057"/>
            <p14:sldId id="1069"/>
            <p14:sldId id="1070"/>
            <p14:sldId id="1071"/>
            <p14:sldId id="1072"/>
            <p14:sldId id="1081"/>
            <p14:sldId id="1082"/>
            <p14:sldId id="901"/>
            <p14:sldId id="1075"/>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1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188"/>
        <p:guide pos="3840"/>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3" Type="http://schemas.openxmlformats.org/officeDocument/2006/relationships/tags" Target="tags/tag73.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notesMaster" Target="notesMasters/notesMaster1.xml"/><Relationship Id="rId59" Type="http://schemas.openxmlformats.org/officeDocument/2006/relationships/handoutMaster" Target="handoutMasters/handoutMaster1.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44AFF70E-B851-472E-B7E8-52BE455F351F}" type="slidenum">
              <a:rPr lang="en-US" altLang="zh-CN"/>
            </a:fld>
            <a:endParaRPr lang="en-US" altLang="zh-CN"/>
          </a:p>
        </p:txBody>
      </p:sp>
      <p:sp>
        <p:nvSpPr>
          <p:cNvPr id="1396738" name="Rectangle 2"/>
          <p:cNvSpPr>
            <a:spLocks noGrp="1" noRot="1" noChangeAspect="1" noChangeArrowheads="1" noTextEdit="1"/>
          </p:cNvSpPr>
          <p:nvPr>
            <p:ph type="sldImg"/>
          </p:nvPr>
        </p:nvSpPr>
        <p:spPr>
          <a:xfrm>
            <a:off x="685800" y="1143000"/>
            <a:ext cx="5486400" cy="3086100"/>
          </a:xfrm>
        </p:spPr>
      </p:sp>
      <p:sp>
        <p:nvSpPr>
          <p:cNvPr id="1396739" name="Rectangle 3"/>
          <p:cNvSpPr>
            <a:spLocks noGrp="1" noChangeArrowheads="1"/>
          </p:cNvSpPr>
          <p:nvPr>
            <p:ph type="body" idx="1"/>
          </p:nvPr>
        </p:nvSpPr>
        <p:spPr>
          <a:xfrm>
            <a:off x="685800" y="4343400"/>
            <a:ext cx="5486400" cy="4114800"/>
          </a:xfrm>
        </p:spPr>
        <p:txBody>
          <a:bodyPr/>
          <a:lstStyle/>
          <a:p>
            <a:r>
              <a:rPr lang="zh-CN" altLang="en-US"/>
              <a:t>发生概率高但是后果轻微的事件是日常经营管理的一部分，是商业运营成本。这些事件可能是需求方面小幅度的波动，或者是质量问题、缺勤问题等其他类似但是相对普遍的事情。</a:t>
            </a:r>
            <a:endParaRPr lang="zh-CN" altLang="en-US"/>
          </a:p>
          <a:p>
            <a:r>
              <a:rPr lang="zh-CN" altLang="en-US"/>
              <a:t>发生可能性低但是后果严重的事件则要求企业日常经营活动之外的应急反应计划。</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44AFF70E-B851-472E-B7E8-52BE455F351F}" type="slidenum">
              <a:rPr lang="en-US" altLang="zh-CN"/>
            </a:fld>
            <a:endParaRPr lang="en-US" altLang="zh-CN"/>
          </a:p>
        </p:txBody>
      </p:sp>
      <p:sp>
        <p:nvSpPr>
          <p:cNvPr id="1396738" name="Rectangle 2"/>
          <p:cNvSpPr>
            <a:spLocks noGrp="1" noRot="1" noChangeAspect="1" noChangeArrowheads="1" noTextEdit="1"/>
          </p:cNvSpPr>
          <p:nvPr>
            <p:ph type="sldImg"/>
          </p:nvPr>
        </p:nvSpPr>
        <p:spPr>
          <a:xfrm>
            <a:off x="685800" y="1143000"/>
            <a:ext cx="5486400" cy="3086100"/>
          </a:xfrm>
        </p:spPr>
      </p:sp>
      <p:sp>
        <p:nvSpPr>
          <p:cNvPr id="1396739" name="Rectangle 3"/>
          <p:cNvSpPr>
            <a:spLocks noGrp="1" noChangeArrowheads="1"/>
          </p:cNvSpPr>
          <p:nvPr>
            <p:ph type="body" idx="1"/>
          </p:nvPr>
        </p:nvSpPr>
        <p:spPr>
          <a:xfrm>
            <a:off x="685800" y="4343400"/>
            <a:ext cx="5486400" cy="4114800"/>
          </a:xfrm>
        </p:spPr>
        <p:txBody>
          <a:bodyPr/>
          <a:lstStyle/>
          <a:p>
            <a:r>
              <a:rPr lang="zh-CN" altLang="en-US"/>
              <a:t>发生概率高但是后果轻微的事件是日常经营管理的一部分，是商业运营成本。这些事件可能是需求方面小幅度的波动，或者是质量问题、缺勤问题等其他类似但是相对普遍的事情。</a:t>
            </a:r>
            <a:endParaRPr lang="zh-CN" altLang="en-US"/>
          </a:p>
          <a:p>
            <a:r>
              <a:rPr lang="zh-CN" altLang="en-US"/>
              <a:t>发生可能性低但是后果严重的事件则要求企业日常经营活动之外的应急反应计划。</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a:xfrm>
            <a:off x="685800" y="1143000"/>
            <a:ext cx="5486400" cy="3086100"/>
          </a:xfrm>
          <a:ln>
            <a:miter lim="800000"/>
          </a:ln>
        </p:spPr>
      </p:sp>
      <p:sp>
        <p:nvSpPr>
          <p:cNvPr id="28675" name="备注占位符 2"/>
          <p:cNvSpPr>
            <a:spLocks noGrp="1" noChangeArrowheads="1"/>
          </p:cNvSpPr>
          <p:nvPr>
            <p:ph type="body" idx="4294967295"/>
          </p:nvPr>
        </p:nvSpPr>
        <p:spPr/>
        <p:txBody>
          <a:bodyPr/>
          <a:lstStyle/>
          <a:p>
            <a:pPr eaLnBrk="1" hangingPunct="1"/>
            <a:endParaRPr lang="zh-CN" altLang="en-US"/>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62FAD75-ACB6-4235-BD3D-C850F5F9BB7C}" type="slidenum">
              <a:rPr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4165600" y="6245225"/>
            <a:ext cx="3860800" cy="476250"/>
          </a:xfrm>
          <a:prstGeom prst="rect">
            <a:avLst/>
          </a:prstGeom>
        </p:spPr>
        <p:txBody>
          <a:bodyPr/>
          <a:lstStyle>
            <a:lvl1pPr>
              <a:defRPr/>
            </a:lvl1pPr>
          </a:lstStyle>
          <a:p>
            <a:r>
              <a:rPr lang="zh-CN" altLang="en-US"/>
              <a:t>马翔 宁波职业技术学院</a:t>
            </a:r>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69738"/>
            <a:chOff x="4331074" y="4120487"/>
            <a:chExt cx="1208352" cy="669893"/>
          </a:xfrm>
        </p:grpSpPr>
        <p:sp>
          <p:nvSpPr>
            <p:cNvPr id="29" name="文本框 38">
              <a:hlinkClick r:id="" action="ppaction://noaction"/>
            </p:cNvPr>
            <p:cNvSpPr>
              <a:spLocks noChangeArrowheads="1"/>
            </p:cNvSpPr>
            <p:nvPr/>
          </p:nvSpPr>
          <p:spPr bwMode="auto">
            <a:xfrm>
              <a:off x="4331074" y="4483604"/>
              <a:ext cx="120835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r>
              <a:rPr lang="zh-CN" altLang="en-US">
                <a:latin typeface="Arial" panose="020B0604020202020204" pitchFamily="34" charset="0"/>
              </a:rPr>
              <a:t>马翔 宁波职业技术学院</a:t>
            </a:r>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ftr" sz="quarter" idx="10"/>
          </p:nvPr>
        </p:nvSpPr>
        <p:spPr/>
        <p:txBody>
          <a:bodyPr/>
          <a:lstStyle>
            <a:lvl1pPr>
              <a:defRPr/>
            </a:lvl1pPr>
          </a:lstStyle>
          <a:p>
            <a:pPr>
              <a:defRPr/>
            </a:pPr>
            <a:r>
              <a:rPr lang="zh-CN" altLang="en-US"/>
              <a:t>马翔 宁波职业技术学院</a:t>
            </a:r>
            <a:endParaRPr lang="en-US" altLang="zh-CN"/>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r>
              <a:rPr lang="zh-CN" altLang="en-US"/>
              <a:t>马翔 宁波职业技术学院</a:t>
            </a:r>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en-US"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165601" y="6356350"/>
            <a:ext cx="3860800" cy="365125"/>
          </a:xfrm>
          <a:prstGeom prst="rect">
            <a:avLst/>
          </a:prstGeom>
        </p:spPr>
        <p:txBody>
          <a:bodyPr vert="horz" lIns="108850" tIns="54425" rIns="108850" bIns="54425" rtlCol="0" anchor="ctr"/>
          <a:lstStyle>
            <a:lvl1pPr algn="ctr">
              <a:defRPr sz="1400">
                <a:solidFill>
                  <a:schemeClr val="tx1">
                    <a:tint val="75000"/>
                  </a:schemeClr>
                </a:solidFill>
              </a:defRPr>
            </a:lvl1pPr>
          </a:lstStyle>
          <a:p>
            <a:r>
              <a:rPr lang="zh-CN" altLang="en-US"/>
              <a:t>马翔 宁波职业技术学院</a:t>
            </a:r>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microsoft.com/office/2007/relationships/hdphoto" Target="../media/image4.wdp"/><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png"/><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xml"/><Relationship Id="rId2" Type="http://schemas.openxmlformats.org/officeDocument/2006/relationships/image" Target="../media/image6.png"/><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png"/><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microsoft.com/office/2007/relationships/hdphoto" Target="../media/image4.wdp"/><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png"/><Relationship Id="rId2" Type="http://schemas.openxmlformats.org/officeDocument/2006/relationships/tags" Target="../tags/tag27.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jpeg"/><Relationship Id="rId2" Type="http://schemas.openxmlformats.org/officeDocument/2006/relationships/tags" Target="../tags/tag32.xml"/><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7.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microsoft.com/office/2007/relationships/hdphoto" Target="../media/image4.wdp"/><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0.png"/><Relationship Id="rId2" Type="http://schemas.openxmlformats.org/officeDocument/2006/relationships/tags" Target="../tags/tag48.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9.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png"/><Relationship Id="rId2" Type="http://schemas.openxmlformats.org/officeDocument/2006/relationships/tags" Target="../tags/tag53.xml"/><Relationship Id="rId1" Type="http://schemas.openxmlformats.org/officeDocument/2006/relationships/tags" Target="../tags/tag52.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microsoft.com/office/2007/relationships/hdphoto" Target="../media/image4.wdp"/><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8.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0.xml"/><Relationship Id="rId1" Type="http://schemas.openxmlformats.org/officeDocument/2006/relationships/tags" Target="../tags/tag59.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2.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7.xml"/><Relationship Id="rId1" Type="http://schemas.openxmlformats.org/officeDocument/2006/relationships/tags" Target="../tags/tag66.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6.xml"/><Relationship Id="rId5" Type="http://schemas.openxmlformats.org/officeDocument/2006/relationships/image" Target="../media/image14.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image" Target="../media/image13.png"/><Relationship Id="rId1" Type="http://schemas.openxmlformats.org/officeDocument/2006/relationships/tags" Target="../tags/tag68.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1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88620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ph type="title" idx="4294967295"/>
          </p:nvPr>
        </p:nvSpPr>
        <p:spPr>
          <a:xfrm>
            <a:off x="1796256" y="240668"/>
            <a:ext cx="5703887" cy="698820"/>
          </a:xfrm>
        </p:spPr>
        <p:txBody>
          <a:bodyPr/>
          <a:lstStyle/>
          <a:p>
            <a:pPr algn="l"/>
            <a:r>
              <a:rPr lang="zh-CN" altLang="en-US" sz="3200" b="1" dirty="0">
                <a:solidFill>
                  <a:schemeClr val="accent1"/>
                </a:solidFill>
                <a:latin typeface="+mj-ea"/>
              </a:rPr>
              <a:t>一、企业的产生与发展</a:t>
            </a:r>
            <a:endParaRPr lang="en-US" altLang="zh-CN" sz="3200" b="1" dirty="0">
              <a:solidFill>
                <a:schemeClr val="accent1"/>
              </a:solidFill>
              <a:latin typeface="+mj-ea"/>
            </a:endParaRPr>
          </a:p>
        </p:txBody>
      </p:sp>
      <p:sp>
        <p:nvSpPr>
          <p:cNvPr id="1395715" name="Rectangle 3"/>
          <p:cNvSpPr>
            <a:spLocks noGrp="1" noChangeArrowheads="1"/>
          </p:cNvSpPr>
          <p:nvPr>
            <p:ph type="body" idx="4294967295"/>
          </p:nvPr>
        </p:nvSpPr>
        <p:spPr>
          <a:xfrm>
            <a:off x="1487805" y="1484630"/>
            <a:ext cx="10180320" cy="4851400"/>
          </a:xfrm>
        </p:spPr>
        <p:txBody>
          <a:bodyPr>
            <a:noAutofit/>
          </a:bodyPr>
          <a:lstStyle/>
          <a:p>
            <a:pPr indent="266700" algn="just">
              <a:lnSpc>
                <a:spcPct val="150000"/>
              </a:lnSpc>
            </a:pPr>
            <a:r>
              <a:rPr lang="en-US" altLang="zh-CN" sz="2000" kern="100" dirty="0">
                <a:solidFill>
                  <a:srgbClr val="191919"/>
                </a:solidFill>
                <a:effectLst/>
                <a:latin typeface="+mn-ea"/>
                <a:cs typeface="Arial" panose="020B0604020202020204" pitchFamily="34" charset="0"/>
              </a:rPr>
              <a:t>     </a:t>
            </a:r>
            <a:r>
              <a:rPr lang="zh-CN" altLang="zh-CN" sz="2000" kern="100" dirty="0">
                <a:solidFill>
                  <a:srgbClr val="191919"/>
                </a:solidFill>
                <a:effectLst/>
                <a:latin typeface="+mn-ea"/>
                <a:cs typeface="Arial" panose="020B0604020202020204" pitchFamily="34" charset="0"/>
              </a:rPr>
              <a:t>企业是社会生产力发展到一定水平的结果，是商品生产与商品交换的产物。</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 </a:t>
            </a:r>
            <a:r>
              <a:rPr lang="en-US" altLang="zh-CN" sz="2000" kern="100" dirty="0">
                <a:solidFill>
                  <a:srgbClr val="191919"/>
                </a:solidFill>
                <a:effectLst/>
                <a:latin typeface="+mn-ea"/>
                <a:cs typeface="Arial" panose="020B0604020202020204" pitchFamily="34" charset="0"/>
              </a:rPr>
              <a:t>    </a:t>
            </a:r>
            <a:r>
              <a:rPr lang="zh-CN" altLang="zh-CN" sz="2000" kern="100" dirty="0">
                <a:solidFill>
                  <a:srgbClr val="191919"/>
                </a:solidFill>
                <a:effectLst/>
                <a:latin typeface="+mn-ea"/>
                <a:cs typeface="Arial" panose="020B0604020202020204" pitchFamily="34" charset="0"/>
              </a:rPr>
              <a:t>资本主义社会，随着社会生产力的提高和商品生产的发展，社会的生产者发生根本的变化，产生了严格意义上的企业。</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en-US" altLang="zh-CN" sz="2000" kern="100" dirty="0">
                <a:solidFill>
                  <a:srgbClr val="191919"/>
                </a:solidFill>
                <a:effectLst/>
                <a:latin typeface="+mn-ea"/>
                <a:cs typeface="Arial" panose="020B0604020202020204" pitchFamily="34" charset="0"/>
              </a:rPr>
              <a:t>   </a:t>
            </a:r>
            <a:r>
              <a:rPr lang="zh-CN" altLang="zh-CN" sz="2000" kern="100" dirty="0">
                <a:solidFill>
                  <a:srgbClr val="191919"/>
                </a:solidFill>
                <a:effectLst/>
                <a:latin typeface="+mn-ea"/>
                <a:cs typeface="Arial" panose="020B0604020202020204" pitchFamily="34" charset="0"/>
              </a:rPr>
              <a:t>企业的产生及发展需要具备一定的要素：</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（1）拥有一定数量的资金和一定技术水平的生产设备；</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（2）具有一定技能、一定数量的生产者和经营管理者；</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（3）从事社会商品的生产、流通等经济活动；</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（4）自主经营，独立核算；</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（5）生产经营活动的目的是获取利润。</a:t>
            </a:r>
            <a:endParaRPr lang="en-US" altLang="zh-CN" sz="2000" kern="100" dirty="0">
              <a:solidFill>
                <a:srgbClr val="191919"/>
              </a:solidFill>
              <a:effectLst/>
              <a:latin typeface="+mn-ea"/>
              <a:cs typeface="Arial" panose="020B0604020202020204" pitchFamily="34" charset="0"/>
            </a:endParaRPr>
          </a:p>
          <a:p>
            <a:pPr marL="0" indent="0">
              <a:lnSpc>
                <a:spcPct val="150000"/>
              </a:lnSpc>
              <a:buNone/>
            </a:pPr>
            <a:endParaRPr lang="zh-CN" altLang="en-US" sz="2400" dirty="0">
              <a:latin typeface="+mn-ea"/>
            </a:endParaRPr>
          </a:p>
        </p:txBody>
      </p:sp>
      <p:sp>
        <p:nvSpPr>
          <p:cNvPr id="19" name="Rectangle 2"/>
          <p:cNvSpPr txBox="1">
            <a:spLocks noChangeArrowheads="1"/>
          </p:cNvSpPr>
          <p:nvPr/>
        </p:nvSpPr>
        <p:spPr>
          <a:xfrm>
            <a:off x="1343660" y="692785"/>
            <a:ext cx="5257165" cy="96901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marL="408305" indent="0" algn="just">
              <a:lnSpc>
                <a:spcPct val="150000"/>
              </a:lnSpc>
              <a:spcBef>
                <a:spcPct val="20000"/>
              </a:spcBef>
              <a:buFont typeface="Arial" panose="020B0604020202020204" pitchFamily="34" charset="0"/>
            </a:pPr>
            <a:r>
              <a:rPr lang="zh-CN" altLang="en-US" sz="2800" b="1" dirty="0">
                <a:solidFill>
                  <a:srgbClr val="FF0000"/>
                </a:solidFill>
              </a:rPr>
              <a:t>（一）企业产生应具备的要素</a:t>
            </a:r>
            <a:endParaRPr lang="zh-CN" altLang="en-US" sz="2800" b="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4396105" y="88265"/>
            <a:ext cx="6687820" cy="6769735"/>
          </a:xfrm>
          <a:prstGeom prst="rect">
            <a:avLst/>
          </a:prstGeom>
        </p:spPr>
      </p:pic>
      <p:sp>
        <p:nvSpPr>
          <p:cNvPr id="3" name="文本框 2"/>
          <p:cNvSpPr txBox="1"/>
          <p:nvPr/>
        </p:nvSpPr>
        <p:spPr>
          <a:xfrm>
            <a:off x="1775460" y="2853055"/>
            <a:ext cx="2620645" cy="1362075"/>
          </a:xfrm>
          <a:prstGeom prst="rect">
            <a:avLst/>
          </a:prstGeom>
          <a:noFill/>
        </p:spPr>
        <p:txBody>
          <a:bodyPr wrap="square" rtlCol="0">
            <a:noAutofit/>
          </a:bodyPr>
          <a:p>
            <a:r>
              <a:rPr lang="zh-CN" altLang="en-US" sz="3600" b="1">
                <a:solidFill>
                  <a:srgbClr val="FF0000"/>
                </a:solidFill>
              </a:rPr>
              <a:t>（二）企业</a:t>
            </a:r>
            <a:endParaRPr lang="zh-CN" altLang="en-US" sz="3600" b="1">
              <a:solidFill>
                <a:srgbClr val="FF0000"/>
              </a:solidFill>
            </a:endParaRPr>
          </a:p>
          <a:p>
            <a:r>
              <a:rPr lang="zh-CN" altLang="en-US" sz="3600" b="1">
                <a:solidFill>
                  <a:srgbClr val="FF0000"/>
                </a:solidFill>
              </a:rPr>
              <a:t>的发展</a:t>
            </a:r>
            <a:endParaRPr lang="zh-CN" altLang="en-US" sz="3600" b="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ph type="title" idx="4294967295"/>
          </p:nvPr>
        </p:nvSpPr>
        <p:spPr>
          <a:xfrm>
            <a:off x="1796256" y="240668"/>
            <a:ext cx="5703887" cy="698820"/>
          </a:xfrm>
        </p:spPr>
        <p:txBody>
          <a:bodyPr/>
          <a:lstStyle/>
          <a:p>
            <a:pPr algn="l"/>
            <a:r>
              <a:rPr lang="zh-CN" altLang="en-US" sz="3200" b="1" dirty="0">
                <a:solidFill>
                  <a:schemeClr val="accent1"/>
                </a:solidFill>
                <a:latin typeface="+mj-ea"/>
              </a:rPr>
              <a:t>二、企业的概念及特性</a:t>
            </a:r>
            <a:endParaRPr lang="zh-CN" altLang="en-US" sz="3200" b="1" dirty="0">
              <a:solidFill>
                <a:schemeClr val="accent1"/>
              </a:solidFill>
              <a:latin typeface="+mj-ea"/>
            </a:endParaRPr>
          </a:p>
        </p:txBody>
      </p:sp>
      <p:sp>
        <p:nvSpPr>
          <p:cNvPr id="1395715" name="Rectangle 3"/>
          <p:cNvSpPr>
            <a:spLocks noGrp="1" noChangeArrowheads="1"/>
          </p:cNvSpPr>
          <p:nvPr>
            <p:ph type="body" idx="4294967295"/>
          </p:nvPr>
        </p:nvSpPr>
        <p:spPr>
          <a:xfrm>
            <a:off x="1919536" y="1902142"/>
            <a:ext cx="9371384" cy="4177014"/>
          </a:xfrm>
        </p:spPr>
        <p:txBody>
          <a:bodyPr>
            <a:noAutofit/>
          </a:bodyPr>
          <a:lstStyle/>
          <a:p>
            <a:pPr indent="266700" algn="just">
              <a:lnSpc>
                <a:spcPct val="150000"/>
              </a:lnSpc>
            </a:pPr>
            <a:r>
              <a:rPr lang="zh-CN" altLang="zh-CN" sz="2000" kern="100" dirty="0">
                <a:solidFill>
                  <a:srgbClr val="191919"/>
                </a:solidFill>
                <a:effectLst/>
                <a:latin typeface="+mn-ea"/>
                <a:cs typeface="Arial" panose="020B0604020202020204" pitchFamily="34" charset="0"/>
              </a:rPr>
              <a:t>企业一般是指以盈利为目的，运用各种生产要素（土地、劳动力、资本、技术和企业家等），向市场提供商品或服务，实行自主经营、自负盈亏、独立核算的法人或其他社会经济组织。</a:t>
            </a: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endParaRPr lang="zh-CN" altLang="zh-CN" sz="2000" kern="100" dirty="0">
              <a:solidFill>
                <a:srgbClr val="191919"/>
              </a:solidFill>
              <a:effectLst/>
              <a:latin typeface="+mn-ea"/>
              <a:cs typeface="Arial" panose="020B0604020202020204" pitchFamily="34" charset="0"/>
            </a:endParaRPr>
          </a:p>
          <a:p>
            <a:pPr indent="266700" algn="just">
              <a:lnSpc>
                <a:spcPct val="150000"/>
              </a:lnSpc>
            </a:pPr>
            <a:r>
              <a:rPr lang="zh-CN" altLang="zh-CN" sz="2000" kern="100" dirty="0">
                <a:solidFill>
                  <a:srgbClr val="191919"/>
                </a:solidFill>
                <a:effectLst/>
                <a:latin typeface="+mn-ea"/>
                <a:cs typeface="Arial" panose="020B0604020202020204" pitchFamily="34" charset="0"/>
              </a:rPr>
              <a:t>盈利是企业设立的出发点，是得以生存的条件，也是企业与其他社会组织最本质的区别；是实行独立核算、自负盈亏的社会经济组织，不实行独立核算的社会经济组织不能称其为企业；是依法设立，享有民事权利，承担民事义务的社会经济组织。。</a:t>
            </a:r>
            <a:endParaRPr lang="en-US" altLang="zh-CN" sz="2000" kern="100" dirty="0">
              <a:solidFill>
                <a:srgbClr val="191919"/>
              </a:solidFill>
              <a:effectLst/>
              <a:latin typeface="+mn-ea"/>
              <a:cs typeface="Arial" panose="020B0604020202020204" pitchFamily="34" charset="0"/>
            </a:endParaRPr>
          </a:p>
          <a:p>
            <a:pPr marL="0" indent="0">
              <a:lnSpc>
                <a:spcPct val="150000"/>
              </a:lnSpc>
              <a:buNone/>
            </a:pPr>
            <a:endParaRPr lang="zh-CN" altLang="en-US" sz="2400" dirty="0">
              <a:latin typeface="+mn-ea"/>
            </a:endParaRPr>
          </a:p>
        </p:txBody>
      </p:sp>
      <p:sp>
        <p:nvSpPr>
          <p:cNvPr id="19" name="Rectangle 2"/>
          <p:cNvSpPr txBox="1">
            <a:spLocks noChangeArrowheads="1"/>
          </p:cNvSpPr>
          <p:nvPr/>
        </p:nvSpPr>
        <p:spPr>
          <a:xfrm>
            <a:off x="2063750" y="1052830"/>
            <a:ext cx="3181350" cy="611505"/>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（一）企业的概念</a:t>
            </a:r>
            <a:endParaRPr lang="zh-CN" altLang="en-US" sz="2800" b="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Freeform 5"/>
          <p:cNvSpPr/>
          <p:nvPr/>
        </p:nvSpPr>
        <p:spPr bwMode="auto">
          <a:xfrm>
            <a:off x="3143250" y="3789364"/>
            <a:ext cx="6096000" cy="2535237"/>
          </a:xfrm>
          <a:custGeom>
            <a:avLst/>
            <a:gdLst/>
            <a:ahLst/>
            <a:cxnLst/>
            <a:rect l="0" t="0" r="0" b="0"/>
            <a:pathLst/>
          </a:custGeom>
          <a:solidFill>
            <a:srgbClr val="FFFFFF"/>
          </a:solidFill>
          <a:ln w="9525" cmpd="sng">
            <a:solidFill>
              <a:srgbClr val="000000"/>
            </a:solidFill>
            <a:round/>
          </a:ln>
        </p:spPr>
        <p:txBody>
          <a:bodyPr/>
          <a:lstStyle/>
          <a:p>
            <a:endParaRPr lang="zh-CN" altLang="en-US"/>
          </a:p>
        </p:txBody>
      </p:sp>
      <p:sp>
        <p:nvSpPr>
          <p:cNvPr id="2" name="文本框 1"/>
          <p:cNvSpPr txBox="1"/>
          <p:nvPr/>
        </p:nvSpPr>
        <p:spPr>
          <a:xfrm>
            <a:off x="2383155" y="1268730"/>
            <a:ext cx="8514715" cy="3938270"/>
          </a:xfrm>
          <a:prstGeom prst="rect">
            <a:avLst/>
          </a:prstGeom>
          <a:noFill/>
        </p:spPr>
        <p:txBody>
          <a:bodyPr wrap="square" rtlCol="0" anchor="t">
            <a:spAutoFit/>
          </a:bodyPr>
          <a:p>
            <a:pPr marL="342900" indent="-342900" algn="l">
              <a:lnSpc>
                <a:spcPts val="3000"/>
              </a:lnSpc>
              <a:buFont typeface="Arial" panose="020B0604020202020204" pitchFamily="34" charset="0"/>
              <a:buChar char="•"/>
            </a:pPr>
            <a:r>
              <a:rPr lang="en-US" altLang="zh-CN" sz="2400" dirty="0">
                <a:latin typeface="+mn-ea"/>
                <a:sym typeface="+mn-ea"/>
              </a:rPr>
              <a:t> 所有者与经营者相分离</a:t>
            </a:r>
            <a:endParaRPr lang="en-US" altLang="zh-CN" sz="2400" dirty="0">
              <a:latin typeface="+mn-ea"/>
            </a:endParaRPr>
          </a:p>
          <a:p>
            <a:pPr marL="342900" indent="-342900" algn="l">
              <a:lnSpc>
                <a:spcPts val="3000"/>
              </a:lnSpc>
              <a:buFont typeface="Arial" panose="020B0604020202020204" pitchFamily="34" charset="0"/>
              <a:buChar char="•"/>
            </a:pPr>
            <a:endParaRPr lang="en-US" altLang="zh-CN" sz="2400" dirty="0">
              <a:latin typeface="+mn-ea"/>
            </a:endParaRPr>
          </a:p>
          <a:p>
            <a:pPr marL="342900" indent="-342900" algn="l">
              <a:lnSpc>
                <a:spcPts val="3000"/>
              </a:lnSpc>
              <a:buFont typeface="Arial" panose="020B0604020202020204" pitchFamily="34" charset="0"/>
              <a:buChar char="•"/>
            </a:pPr>
            <a:r>
              <a:rPr lang="en-US" altLang="zh-CN" sz="2400" dirty="0">
                <a:latin typeface="+mn-ea"/>
                <a:sym typeface="+mn-ea"/>
              </a:rPr>
              <a:t>拥有现代技术</a:t>
            </a:r>
            <a:r>
              <a:rPr lang="zh-CN" altLang="en-US" sz="2400" dirty="0">
                <a:latin typeface="+mn-ea"/>
                <a:sym typeface="+mn-ea"/>
              </a:rPr>
              <a:t>：</a:t>
            </a:r>
            <a:endParaRPr lang="zh-CN" altLang="en-US" sz="2400" dirty="0">
              <a:latin typeface="+mn-ea"/>
              <a:sym typeface="+mn-ea"/>
            </a:endParaRPr>
          </a:p>
          <a:p>
            <a:pPr indent="0" algn="l">
              <a:lnSpc>
                <a:spcPts val="3000"/>
              </a:lnSpc>
              <a:buFont typeface="Arial" panose="020B0604020202020204" pitchFamily="34" charset="0"/>
              <a:buNone/>
            </a:pPr>
            <a:r>
              <a:rPr lang="en-US" altLang="zh-CN" sz="2400" dirty="0">
                <a:latin typeface="+mn-ea"/>
                <a:sym typeface="+mn-ea"/>
              </a:rPr>
              <a:t>            </a:t>
            </a:r>
            <a:r>
              <a:rPr lang="zh-CN" altLang="en-US" sz="2400" dirty="0">
                <a:latin typeface="+mn-ea"/>
                <a:sym typeface="+mn-ea"/>
              </a:rPr>
              <a:t>企业生产要素＝</a:t>
            </a:r>
            <a:r>
              <a:rPr lang="zh-CN" altLang="en-US" sz="2400" b="1" dirty="0">
                <a:solidFill>
                  <a:srgbClr val="FF0000"/>
                </a:solidFill>
                <a:latin typeface="+mn-ea"/>
                <a:sym typeface="+mn-ea"/>
              </a:rPr>
              <a:t>（场地＋劳动力＋资本）</a:t>
            </a:r>
            <a:r>
              <a:rPr lang="en-US" altLang="zh-CN" sz="2400" b="1" dirty="0">
                <a:solidFill>
                  <a:srgbClr val="FF0000"/>
                </a:solidFill>
                <a:latin typeface="+mn-ea"/>
                <a:sym typeface="+mn-ea"/>
              </a:rPr>
              <a:t>  </a:t>
            </a:r>
            <a:r>
              <a:rPr lang="zh-CN" altLang="en-US" sz="2400" b="1" dirty="0">
                <a:solidFill>
                  <a:srgbClr val="FF0000"/>
                </a:solidFill>
                <a:latin typeface="+mn-ea"/>
                <a:sym typeface="+mn-ea"/>
              </a:rPr>
              <a:t>技术</a:t>
            </a:r>
            <a:endParaRPr lang="en-US" altLang="zh-CN" sz="2400" b="1" dirty="0">
              <a:solidFill>
                <a:srgbClr val="FF0000"/>
              </a:solidFill>
              <a:latin typeface="+mn-ea"/>
            </a:endParaRPr>
          </a:p>
          <a:p>
            <a:pPr marL="342900" indent="-342900" algn="l">
              <a:lnSpc>
                <a:spcPts val="3000"/>
              </a:lnSpc>
              <a:buFont typeface="Arial" panose="020B0604020202020204" pitchFamily="34" charset="0"/>
              <a:buChar char="•"/>
            </a:pPr>
            <a:r>
              <a:rPr lang="en-US" altLang="zh-CN" sz="2400" dirty="0">
                <a:latin typeface="+mn-ea"/>
                <a:sym typeface="+mn-ea"/>
              </a:rPr>
              <a:t>实施现代化的管理</a:t>
            </a:r>
            <a:endParaRPr lang="en-US" altLang="zh-CN" sz="2400" dirty="0">
              <a:latin typeface="+mn-ea"/>
            </a:endParaRPr>
          </a:p>
          <a:p>
            <a:pPr marL="342900" indent="-342900" algn="l">
              <a:lnSpc>
                <a:spcPts val="3000"/>
              </a:lnSpc>
              <a:buFont typeface="Arial" panose="020B0604020202020204" pitchFamily="34" charset="0"/>
              <a:buChar char="•"/>
            </a:pPr>
            <a:endParaRPr lang="en-US" altLang="zh-CN" sz="2400" dirty="0">
              <a:latin typeface="+mn-ea"/>
            </a:endParaRPr>
          </a:p>
          <a:p>
            <a:pPr marL="342900" indent="-342900" algn="l">
              <a:lnSpc>
                <a:spcPts val="3000"/>
              </a:lnSpc>
              <a:buFont typeface="Arial" panose="020B0604020202020204" pitchFamily="34" charset="0"/>
              <a:buChar char="•"/>
            </a:pPr>
            <a:r>
              <a:rPr lang="en-US" altLang="zh-CN" sz="2400" dirty="0">
                <a:latin typeface="+mn-ea"/>
                <a:sym typeface="+mn-ea"/>
              </a:rPr>
              <a:t>企业规模呈扩张化趋势</a:t>
            </a:r>
            <a:r>
              <a:rPr lang="zh-CN" altLang="en-US" sz="2400" dirty="0">
                <a:latin typeface="+mn-ea"/>
                <a:sym typeface="+mn-ea"/>
              </a:rPr>
              <a:t>：</a:t>
            </a:r>
            <a:endParaRPr lang="zh-CN" altLang="en-US" sz="2400" dirty="0">
              <a:latin typeface="+mn-ea"/>
            </a:endParaRPr>
          </a:p>
          <a:p>
            <a:pPr marL="342900" indent="-342900" algn="l">
              <a:lnSpc>
                <a:spcPts val="3000"/>
              </a:lnSpc>
              <a:buFont typeface="Arial" panose="020B0604020202020204" pitchFamily="34" charset="0"/>
              <a:buChar char="•"/>
            </a:pPr>
            <a:r>
              <a:rPr lang="en-US" altLang="zh-CN" sz="2400" dirty="0">
                <a:latin typeface="+mn-ea"/>
                <a:sym typeface="+mn-ea"/>
              </a:rPr>
              <a:t>                  </a:t>
            </a:r>
            <a:r>
              <a:rPr lang="zh-CN" altLang="en-US" sz="2400" dirty="0">
                <a:latin typeface="+mn-ea"/>
                <a:sym typeface="+mn-ea"/>
              </a:rPr>
              <a:t>三种：纵向</a:t>
            </a:r>
            <a:r>
              <a:rPr lang="en-US" altLang="zh-CN" sz="2400" dirty="0">
                <a:latin typeface="+mn-ea"/>
                <a:sym typeface="+mn-ea"/>
              </a:rPr>
              <a:t>(</a:t>
            </a:r>
            <a:r>
              <a:rPr lang="zh-CN" altLang="en-US" sz="2400" dirty="0">
                <a:latin typeface="+mn-ea"/>
                <a:sym typeface="+mn-ea"/>
              </a:rPr>
              <a:t>垂直）、横向（水平）、混合</a:t>
            </a:r>
            <a:endParaRPr lang="en-US" altLang="zh-CN" sz="2400" dirty="0">
              <a:latin typeface="+mn-ea"/>
            </a:endParaRPr>
          </a:p>
          <a:p>
            <a:pPr marL="342900" indent="-342900" algn="l">
              <a:lnSpc>
                <a:spcPts val="3000"/>
              </a:lnSpc>
              <a:buFont typeface="Arial" panose="020B0604020202020204" pitchFamily="34" charset="0"/>
              <a:buChar char="•"/>
            </a:pPr>
            <a:endParaRPr lang="en-US" altLang="zh-CN" sz="2400" dirty="0">
              <a:latin typeface="+mn-ea"/>
            </a:endParaRPr>
          </a:p>
          <a:p>
            <a:pPr marL="342900" indent="-342900" algn="l">
              <a:lnSpc>
                <a:spcPts val="3000"/>
              </a:lnSpc>
              <a:buFont typeface="Arial" panose="020B0604020202020204" pitchFamily="34" charset="0"/>
              <a:buChar char="•"/>
            </a:pPr>
            <a:r>
              <a:rPr lang="en-US" altLang="zh-CN" sz="2400" dirty="0">
                <a:latin typeface="+mn-ea"/>
                <a:sym typeface="+mn-ea"/>
              </a:rPr>
              <a:t>企业是市场中的经营主体</a:t>
            </a:r>
            <a:endParaRPr lang="en-US" altLang="zh-CN" sz="2400" dirty="0">
              <a:latin typeface="+mn-ea"/>
              <a:sym typeface="+mn-ea"/>
            </a:endParaRPr>
          </a:p>
        </p:txBody>
      </p:sp>
      <p:sp>
        <p:nvSpPr>
          <p:cNvPr id="19" name="Rectangle 2"/>
          <p:cNvSpPr txBox="1">
            <a:spLocks noChangeArrowheads="1"/>
          </p:cNvSpPr>
          <p:nvPr>
            <p:custDataLst>
              <p:tags r:id="rId1"/>
            </p:custDataLst>
          </p:nvPr>
        </p:nvSpPr>
        <p:spPr>
          <a:xfrm>
            <a:off x="2207895" y="548640"/>
            <a:ext cx="3181350" cy="611505"/>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（二）企业的特征</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Scale>
                                      <p:cBhvr>
                                        <p:cTn id="7" dur="1000" decel="50000" fill="hold">
                                          <p:stCondLst>
                                            <p:cond delay="0"/>
                                          </p:stCondLst>
                                        </p:cTn>
                                        <p:tgtEl>
                                          <p:spTgt spid="153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5365"/>
                                        </p:tgtEl>
                                        <p:attrNameLst>
                                          <p:attrName>ppt_x</p:attrName>
                                          <p:attrName>ppt_y</p:attrName>
                                        </p:attrNameLst>
                                      </p:cBhvr>
                                      <p:rCtr x="0" y="0"/>
                                    </p:animMotion>
                                    <p:animEffect>
                                      <p:cBhvr>
                                        <p:cTn id="9" dur="10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Box 4"/>
          <p:cNvSpPr>
            <a:spLocks noChangeArrowheads="1"/>
          </p:cNvSpPr>
          <p:nvPr/>
        </p:nvSpPr>
        <p:spPr bwMode="auto">
          <a:xfrm>
            <a:off x="2589530" y="1412875"/>
            <a:ext cx="7832725"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3000"/>
              </a:lnSpc>
            </a:pPr>
            <a:r>
              <a:rPr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（一）企业的目标</a:t>
            </a:r>
            <a:endParaRPr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企业目标是企业各项活动所要达到的总体效果。企业目标一般通过一定的规定性项目和标准来表达，它可以定性描述，也可以定量描述。</a:t>
            </a:r>
            <a:endParaRPr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endParaRPr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1.社会贡献目标</a:t>
            </a:r>
            <a:r>
              <a:rPr 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：首要目标</a:t>
            </a:r>
            <a:endParaRPr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市场目标</a:t>
            </a: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：必要条件</a:t>
            </a: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市场占有率</a:t>
            </a:r>
            <a:endPar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3.利益与发展目标</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：内在动力</a:t>
            </a: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利润</a:t>
            </a:r>
            <a:endPar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4.成本目标</a:t>
            </a:r>
            <a:endPar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员工</a:t>
            </a:r>
            <a:r>
              <a:rPr lang="en-US" altLang="zh-CN"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培训目标  </a:t>
            </a:r>
            <a:r>
              <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保障条件</a:t>
            </a:r>
            <a:endParaRPr lang="zh-CN" altLang="en-US" sz="24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标题 1"/>
          <p:cNvSpPr txBox="1">
            <a:spLocks noChangeArrowheads="1"/>
          </p:cNvSpPr>
          <p:nvPr/>
        </p:nvSpPr>
        <p:spPr>
          <a:xfrm>
            <a:off x="1919769" y="404282"/>
            <a:ext cx="5472608"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二、企业的目标与</a:t>
            </a:r>
            <a:r>
              <a:rPr lang="zh-CN"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社会</a:t>
            </a:r>
            <a:r>
              <a:rPr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责任</a:t>
            </a:r>
            <a:endParaRPr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4398010" y="3321050"/>
            <a:ext cx="4629150" cy="3027680"/>
          </a:xfrm>
          <a:prstGeom prst="rect">
            <a:avLst/>
          </a:prstGeom>
        </p:spPr>
      </p:pic>
      <p:sp>
        <p:nvSpPr>
          <p:cNvPr id="3" name="文本框 2"/>
          <p:cNvSpPr txBox="1"/>
          <p:nvPr/>
        </p:nvSpPr>
        <p:spPr>
          <a:xfrm>
            <a:off x="2567940" y="1412875"/>
            <a:ext cx="8366125" cy="1630045"/>
          </a:xfrm>
          <a:prstGeom prst="rect">
            <a:avLst/>
          </a:prstGeom>
          <a:noFill/>
        </p:spPr>
        <p:txBody>
          <a:bodyPr wrap="square" rtlCol="0" anchor="t">
            <a:spAutoFit/>
          </a:bodyPr>
          <a:p>
            <a:pPr marL="0" indent="0" algn="l">
              <a:lnSpc>
                <a:spcPts val="3000"/>
              </a:lnSpc>
              <a:buNone/>
            </a:pPr>
            <a:r>
              <a:rPr lang="en-US" altLang="zh-CN"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企业社会责任是指企业在追求自身利益和谋求自身发展的同时应当承担的义务。</a:t>
            </a:r>
            <a:endPar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r>
              <a:rPr lang="en-US" altLang="zh-CN"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我国目前通常把企业社会责任划分为四个部分：经济责任、法律责任、伦理责任、环境责任。</a:t>
            </a:r>
            <a:endPar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2"/>
          <p:cNvSpPr txBox="1">
            <a:spLocks noChangeArrowheads="1"/>
          </p:cNvSpPr>
          <p:nvPr>
            <p:custDataLst>
              <p:tags r:id="rId3"/>
            </p:custDataLst>
          </p:nvPr>
        </p:nvSpPr>
        <p:spPr>
          <a:xfrm>
            <a:off x="2207895" y="548640"/>
            <a:ext cx="4126865" cy="93218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（二）企业的社会责任</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360" y="1196975"/>
            <a:ext cx="6096000" cy="3553460"/>
          </a:xfrm>
          <a:prstGeom prst="rect">
            <a:avLst/>
          </a:prstGeom>
          <a:noFill/>
        </p:spPr>
        <p:txBody>
          <a:bodyPr wrap="square" rtlCol="0" anchor="t">
            <a:spAutoFit/>
          </a:bodyPr>
          <a:p>
            <a:pPr marL="0" indent="0" algn="l">
              <a:lnSpc>
                <a:spcPts val="3000"/>
              </a:lnSpc>
              <a:buNone/>
            </a:pPr>
            <a:r>
              <a:rPr lang="zh-CN" altLang="en-US" sz="3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问题思考：</a:t>
            </a:r>
            <a:endParaRPr lang="zh-CN" altLang="en-US" sz="3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r>
              <a:rPr lang="en-US" altLang="zh-CN"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低碳发展中的企业社会责任</a:t>
            </a:r>
            <a:endParaRPr lang="zh-CN" altLang="en-US"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endParaRPr lang="zh-CN" altLang="en-US" sz="32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r>
              <a:rPr lang="zh-CN" altLang="en-US"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800" b="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物流企业</a:t>
            </a:r>
            <a:endPar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l">
              <a:lnSpc>
                <a:spcPts val="3000"/>
              </a:lnSpc>
            </a:pPr>
            <a:endPar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r>
              <a:rPr lang="en-US" altLang="zh-CN"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电商企业</a:t>
            </a:r>
            <a:endParaRPr lang="zh-CN" altLang="en-US"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endParaRPr lang="zh-CN" altLang="en-US"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a:lnSpc>
                <a:spcPts val="3000"/>
              </a:lnSpc>
              <a:buNone/>
            </a:pPr>
            <a:r>
              <a:rPr lang="en-US" altLang="zh-CN"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交通</a:t>
            </a:r>
            <a:r>
              <a:rPr lang="zh-CN" altLang="en-US"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企业</a:t>
            </a:r>
            <a:endParaRPr lang="zh-CN" altLang="en-US" sz="2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7968615" y="1556385"/>
            <a:ext cx="3572510" cy="42214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9605" y="1412875"/>
            <a:ext cx="9243060" cy="4692015"/>
          </a:xfrm>
          <a:prstGeom prst="rect">
            <a:avLst/>
          </a:prstGeom>
          <a:noFill/>
        </p:spPr>
        <p:txBody>
          <a:bodyPr wrap="square" rtlCol="0" anchor="t">
            <a:spAutoFit/>
          </a:bodyPr>
          <a:p>
            <a:pPr lvl="1">
              <a:lnSpc>
                <a:spcPct val="110000"/>
              </a:lnSpc>
            </a:pPr>
            <a:r>
              <a:rPr lang="zh-CN" altLang="en-US" sz="2800" b="1" dirty="0">
                <a:solidFill>
                  <a:srgbClr val="FF0000"/>
                </a:solidFill>
                <a:sym typeface="+mn-ea"/>
              </a:rPr>
              <a:t>（一）按照所有制形式分类</a:t>
            </a:r>
            <a:endParaRPr lang="zh-CN" altLang="en-US" sz="2800" b="1" dirty="0">
              <a:solidFill>
                <a:srgbClr val="FF0000"/>
              </a:solidFill>
              <a:sym typeface="+mn-ea"/>
            </a:endParaRPr>
          </a:p>
          <a:p>
            <a:pPr lvl="1">
              <a:lnSpc>
                <a:spcPct val="110000"/>
              </a:lnSpc>
            </a:pPr>
            <a:endParaRPr lang="zh-CN" altLang="en-US" sz="2800" b="1" dirty="0">
              <a:solidFill>
                <a:schemeClr val="bg2">
                  <a:lumMod val="50000"/>
                </a:schemeClr>
              </a:solidFill>
            </a:endParaRPr>
          </a:p>
          <a:p>
            <a:pPr lvl="1">
              <a:lnSpc>
                <a:spcPct val="110000"/>
              </a:lnSpc>
              <a:buNone/>
            </a:pPr>
            <a:r>
              <a:rPr lang="en-US" sz="2400" dirty="0">
                <a:solidFill>
                  <a:schemeClr val="bg2">
                    <a:lumMod val="50000"/>
                  </a:schemeClr>
                </a:solidFill>
                <a:sym typeface="+mn-ea"/>
              </a:rPr>
              <a:t>1.</a:t>
            </a:r>
            <a:r>
              <a:rPr lang="zh-CN" altLang="en-US" sz="2400" dirty="0">
                <a:solidFill>
                  <a:schemeClr val="bg2">
                    <a:lumMod val="50000"/>
                  </a:schemeClr>
                </a:solidFill>
                <a:sym typeface="+mn-ea"/>
              </a:rPr>
              <a:t>  国有企业</a:t>
            </a:r>
            <a:endParaRPr lang="zh-CN" altLang="en-US" sz="2400" dirty="0">
              <a:solidFill>
                <a:schemeClr val="bg2">
                  <a:lumMod val="50000"/>
                </a:schemeClr>
              </a:solidFill>
              <a:sym typeface="+mn-ea"/>
            </a:endParaRPr>
          </a:p>
          <a:p>
            <a:pPr lvl="1">
              <a:lnSpc>
                <a:spcPct val="110000"/>
              </a:lnSpc>
            </a:pPr>
            <a:r>
              <a:rPr lang="en-US" altLang="zh-CN" sz="2400" dirty="0">
                <a:solidFill>
                  <a:schemeClr val="bg2">
                    <a:lumMod val="50000"/>
                  </a:schemeClr>
                </a:solidFill>
                <a:sym typeface="+mn-ea"/>
              </a:rPr>
              <a:t>     </a:t>
            </a:r>
            <a:r>
              <a:rPr lang="zh-CN" altLang="en-US" sz="2400" dirty="0">
                <a:solidFill>
                  <a:schemeClr val="bg2">
                    <a:lumMod val="50000"/>
                  </a:schemeClr>
                </a:solidFill>
                <a:sym typeface="+mn-ea"/>
              </a:rPr>
              <a:t>其财产归国家所有，企业对国家授予其管理的财产享有占有、使用和处置的权利</a:t>
            </a:r>
            <a:endParaRPr lang="zh-CN" altLang="en-US" sz="2400" dirty="0">
              <a:solidFill>
                <a:schemeClr val="bg2">
                  <a:lumMod val="50000"/>
                </a:schemeClr>
              </a:solidFill>
            </a:endParaRPr>
          </a:p>
          <a:p>
            <a:pPr lvl="1">
              <a:lnSpc>
                <a:spcPct val="110000"/>
              </a:lnSpc>
              <a:buNone/>
            </a:pPr>
            <a:r>
              <a:rPr lang="en-US" sz="2400" dirty="0">
                <a:solidFill>
                  <a:schemeClr val="bg2">
                    <a:lumMod val="50000"/>
                  </a:schemeClr>
                </a:solidFill>
                <a:sym typeface="+mn-ea"/>
              </a:rPr>
              <a:t>2.</a:t>
            </a:r>
            <a:r>
              <a:rPr lang="zh-CN" altLang="en-US" sz="2400" dirty="0">
                <a:solidFill>
                  <a:schemeClr val="bg2">
                    <a:lumMod val="50000"/>
                  </a:schemeClr>
                </a:solidFill>
                <a:sym typeface="+mn-ea"/>
              </a:rPr>
              <a:t>集体所有制企业</a:t>
            </a:r>
            <a:endParaRPr lang="zh-CN" altLang="en-US" sz="2400" dirty="0">
              <a:solidFill>
                <a:schemeClr val="bg2">
                  <a:lumMod val="50000"/>
                </a:schemeClr>
              </a:solidFill>
            </a:endParaRPr>
          </a:p>
          <a:p>
            <a:pPr lvl="1">
              <a:lnSpc>
                <a:spcPct val="110000"/>
              </a:lnSpc>
            </a:pPr>
            <a:r>
              <a:rPr lang="en-US" altLang="zh-CN" sz="2400" dirty="0">
                <a:solidFill>
                  <a:schemeClr val="bg2">
                    <a:lumMod val="50000"/>
                  </a:schemeClr>
                </a:solidFill>
                <a:sym typeface="+mn-ea"/>
              </a:rPr>
              <a:t>      </a:t>
            </a:r>
            <a:r>
              <a:rPr lang="zh-CN" altLang="en-US" sz="2400" dirty="0">
                <a:solidFill>
                  <a:schemeClr val="bg2">
                    <a:lumMod val="50000"/>
                  </a:schemeClr>
                </a:solidFill>
                <a:sym typeface="+mn-ea"/>
              </a:rPr>
              <a:t>财产归企业范围内的劳动群众集体所有，并归其使用和支配</a:t>
            </a:r>
            <a:endParaRPr lang="zh-CN" altLang="en-US" sz="2400" dirty="0">
              <a:solidFill>
                <a:schemeClr val="bg2">
                  <a:lumMod val="50000"/>
                </a:schemeClr>
              </a:solidFill>
            </a:endParaRPr>
          </a:p>
          <a:p>
            <a:pPr lvl="1">
              <a:lnSpc>
                <a:spcPct val="110000"/>
              </a:lnSpc>
              <a:buNone/>
            </a:pPr>
            <a:r>
              <a:rPr lang="en-US" sz="2400" dirty="0">
                <a:solidFill>
                  <a:schemeClr val="bg2">
                    <a:lumMod val="50000"/>
                  </a:schemeClr>
                </a:solidFill>
                <a:sym typeface="+mn-ea"/>
              </a:rPr>
              <a:t>3. </a:t>
            </a:r>
            <a:r>
              <a:rPr lang="zh-CN" altLang="en-US" sz="2400" dirty="0">
                <a:solidFill>
                  <a:schemeClr val="bg2">
                    <a:lumMod val="50000"/>
                  </a:schemeClr>
                </a:solidFill>
                <a:sym typeface="+mn-ea"/>
              </a:rPr>
              <a:t>私营企业：</a:t>
            </a:r>
            <a:endParaRPr lang="zh-CN" altLang="en-US" sz="2400" dirty="0">
              <a:solidFill>
                <a:schemeClr val="bg2">
                  <a:lumMod val="50000"/>
                </a:schemeClr>
              </a:solidFill>
              <a:sym typeface="+mn-ea"/>
            </a:endParaRPr>
          </a:p>
          <a:p>
            <a:pPr lvl="1">
              <a:lnSpc>
                <a:spcPct val="110000"/>
              </a:lnSpc>
              <a:buNone/>
            </a:pPr>
            <a:r>
              <a:rPr lang="zh-CN" altLang="en-US" sz="2400" dirty="0">
                <a:solidFill>
                  <a:schemeClr val="bg2">
                    <a:lumMod val="50000"/>
                  </a:schemeClr>
                </a:solidFill>
                <a:sym typeface="+mn-ea"/>
              </a:rPr>
              <a:t> </a:t>
            </a:r>
            <a:r>
              <a:rPr lang="en-US" altLang="zh-CN" sz="2400" dirty="0">
                <a:solidFill>
                  <a:schemeClr val="bg2">
                    <a:lumMod val="50000"/>
                  </a:schemeClr>
                </a:solidFill>
                <a:sym typeface="+mn-ea"/>
              </a:rPr>
              <a:t>     </a:t>
            </a:r>
            <a:r>
              <a:rPr lang="zh-CN" altLang="en-US" sz="2400" dirty="0">
                <a:solidFill>
                  <a:schemeClr val="bg2">
                    <a:lumMod val="50000"/>
                  </a:schemeClr>
                </a:solidFill>
                <a:sym typeface="+mn-ea"/>
              </a:rPr>
              <a:t>全部资产属私人所有</a:t>
            </a:r>
            <a:endParaRPr lang="zh-CN" altLang="en-US" sz="2400" dirty="0">
              <a:solidFill>
                <a:schemeClr val="bg2">
                  <a:lumMod val="50000"/>
                </a:schemeClr>
              </a:solidFill>
              <a:sym typeface="+mn-ea"/>
            </a:endParaRPr>
          </a:p>
          <a:p>
            <a:pPr lvl="1">
              <a:lnSpc>
                <a:spcPct val="110000"/>
              </a:lnSpc>
              <a:buNone/>
            </a:pPr>
            <a:r>
              <a:rPr lang="en-US" sz="2400" dirty="0">
                <a:solidFill>
                  <a:schemeClr val="bg2">
                    <a:lumMod val="50000"/>
                  </a:schemeClr>
                </a:solidFill>
                <a:sym typeface="+mn-ea"/>
              </a:rPr>
              <a:t>4. </a:t>
            </a:r>
            <a:r>
              <a:rPr lang="zh-CN" altLang="en-US" sz="2400" dirty="0">
                <a:solidFill>
                  <a:schemeClr val="bg2">
                    <a:lumMod val="50000"/>
                  </a:schemeClr>
                </a:solidFill>
                <a:sym typeface="+mn-ea"/>
              </a:rPr>
              <a:t>混合所有制企业</a:t>
            </a:r>
            <a:endParaRPr lang="zh-CN" altLang="en-US" sz="2400" dirty="0">
              <a:solidFill>
                <a:schemeClr val="bg2">
                  <a:lumMod val="50000"/>
                </a:schemeClr>
              </a:solidFill>
              <a:sym typeface="+mn-ea"/>
            </a:endParaRPr>
          </a:p>
          <a:p>
            <a:pPr lvl="1">
              <a:lnSpc>
                <a:spcPct val="110000"/>
              </a:lnSpc>
              <a:buNone/>
            </a:pPr>
            <a:r>
              <a:rPr lang="zh-CN" altLang="en-US" sz="2400" dirty="0">
                <a:solidFill>
                  <a:schemeClr val="bg2">
                    <a:lumMod val="50000"/>
                  </a:schemeClr>
                </a:solidFill>
                <a:sym typeface="+mn-ea"/>
              </a:rPr>
              <a:t> </a:t>
            </a:r>
            <a:r>
              <a:rPr lang="en-US" altLang="zh-CN" sz="2400" dirty="0">
                <a:solidFill>
                  <a:schemeClr val="bg2">
                    <a:lumMod val="50000"/>
                  </a:schemeClr>
                </a:solidFill>
                <a:sym typeface="+mn-ea"/>
              </a:rPr>
              <a:t>     </a:t>
            </a:r>
            <a:r>
              <a:rPr lang="zh-CN" altLang="en-US" sz="2400" dirty="0">
                <a:solidFill>
                  <a:schemeClr val="bg2">
                    <a:lumMod val="50000"/>
                  </a:schemeClr>
                </a:solidFill>
                <a:sym typeface="+mn-ea"/>
              </a:rPr>
              <a:t>指具有两种或两种以上所有制经济成分的企业，</a:t>
            </a:r>
            <a:endParaRPr lang="zh-CN" altLang="en-US" sz="2400" dirty="0">
              <a:solidFill>
                <a:schemeClr val="bg2">
                  <a:lumMod val="50000"/>
                </a:schemeClr>
              </a:solidFill>
              <a:sym typeface="+mn-ea"/>
            </a:endParaRPr>
          </a:p>
        </p:txBody>
      </p:sp>
      <p:sp>
        <p:nvSpPr>
          <p:cNvPr id="5" name="标题 1"/>
          <p:cNvSpPr txBox="1">
            <a:spLocks noChangeArrowheads="1"/>
          </p:cNvSpPr>
          <p:nvPr>
            <p:custDataLst>
              <p:tags r:id="rId1"/>
            </p:custDataLst>
          </p:nvPr>
        </p:nvSpPr>
        <p:spPr>
          <a:xfrm>
            <a:off x="1919769" y="404282"/>
            <a:ext cx="5472608"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四</a:t>
            </a:r>
            <a:r>
              <a:rPr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、企业的</a:t>
            </a:r>
            <a:r>
              <a:rPr lang="zh-CN"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类型</a:t>
            </a:r>
            <a:endParaRPr lang="zh-CN" sz="3200" b="1">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991360" y="1484630"/>
            <a:ext cx="9335135" cy="4399915"/>
          </a:xfrm>
          <a:prstGeom prst="rect">
            <a:avLst/>
          </a:prstGeom>
          <a:noFill/>
          <a:ln w="9525">
            <a:noFill/>
          </a:ln>
        </p:spPr>
        <p:txBody>
          <a:bodyPr wrap="square">
            <a:spAutoFit/>
          </a:bodyPr>
          <a:p>
            <a:pPr indent="0"/>
            <a:r>
              <a:rPr lang="en-US"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业主制企业</a:t>
            </a:r>
            <a:endParaRPr lang="zh-CN"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它是由一个人出资设立的企业，又称个人企业。</a:t>
            </a:r>
            <a:endParaRPr 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2.合伙企业。</a:t>
            </a:r>
            <a:endParaRPr lang="zh-CN" altLang="en-US"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它是由两人或数人约定设立的企业。</a:t>
            </a:r>
            <a:endPar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合伙企业的合伙人之间是一种契约关系,不具备法人的基本条件，不是法人。</a:t>
            </a:r>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根据合伙人在合伙企业中享有的权利和承担的责任不同，可将其分为普通合伙人和有限合伙人。</a:t>
            </a:r>
            <a:endPar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3.公司制企业。</a:t>
            </a:r>
            <a:endParaRPr lang="zh-CN" altLang="en-US" sz="20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公司是指依公司法设立，具有资本联合属性的企业。</a:t>
            </a:r>
            <a:endPar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一般认为：“公司是依法定程序设立，以营利为目的的社团法人。”</a:t>
            </a:r>
            <a:endPar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两个基本特征：公司具有法人资格，公司资本具有联合属性。这是公司区别于其它非公司企业的本质特征。</a:t>
            </a:r>
            <a:endPar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altLang="zh-CN"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按照其股东的责任范围进行分类，将公司分为：无限公司、有限责任公司、两合公司和股份有限公司。</a:t>
            </a:r>
            <a:endParaRPr lang="zh-CN" altLang="en-US" sz="20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991360" y="692785"/>
            <a:ext cx="6096000" cy="521970"/>
          </a:xfrm>
          <a:prstGeom prst="rect">
            <a:avLst/>
          </a:prstGeom>
          <a:noFill/>
        </p:spPr>
        <p:txBody>
          <a:bodyPr wrap="square" rtlCol="0" anchor="t">
            <a:spAutoFit/>
          </a:bodyPr>
          <a:p>
            <a:r>
              <a:rPr lang="zh-CN" sz="2800" b="1">
                <a:solidFill>
                  <a:srgbClr val="FF0000"/>
                </a:solidFill>
                <a:latin typeface="微软雅黑" panose="020B0503020204020204" pitchFamily="34" charset="-122"/>
                <a:ea typeface="微软雅黑" panose="020B0503020204020204" pitchFamily="34" charset="-122"/>
                <a:sym typeface="+mn-ea"/>
              </a:rPr>
              <a:t>（二）根据企业制度的形态构成分类</a:t>
            </a:r>
            <a:endParaRPr lang="zh-CN" altLang="en-US" sz="2800" b="1">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4223385" y="2276475"/>
            <a:ext cx="4488815" cy="2861310"/>
          </a:xfrm>
          <a:prstGeom prst="rect">
            <a:avLst/>
          </a:prstGeom>
          <a:noFill/>
          <a:ln w="9525">
            <a:noFill/>
          </a:ln>
        </p:spPr>
        <p:txBody>
          <a:bodyPr wrap="square">
            <a:spAutoFit/>
          </a:bodyPr>
          <a:p>
            <a:pPr indent="0"/>
            <a:r>
              <a:rPr lang="en-US" altLang="zh-CN" sz="2400" b="0">
                <a:solidFill>
                  <a:schemeClr val="accent1"/>
                </a:solidFill>
                <a:latin typeface="微软雅黑" panose="020B0503020204020204" pitchFamily="34" charset="-122"/>
                <a:ea typeface="微软雅黑" panose="020B0503020204020204" pitchFamily="34" charset="-122"/>
              </a:rPr>
              <a:t>                </a:t>
            </a:r>
            <a:r>
              <a:rPr lang="zh-CN" altLang="en-US" sz="3600" b="1">
                <a:solidFill>
                  <a:schemeClr val="accent1"/>
                </a:solidFill>
                <a:latin typeface="微软雅黑" panose="020B0503020204020204" pitchFamily="34" charset="-122"/>
                <a:ea typeface="微软雅黑" panose="020B0503020204020204" pitchFamily="34" charset="-122"/>
              </a:rPr>
              <a:t>主要内容</a:t>
            </a:r>
            <a:endParaRPr lang="zh-CN" altLang="en-US" sz="2400" b="1">
              <a:solidFill>
                <a:schemeClr val="accent1"/>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企业与管理</a:t>
            </a:r>
            <a:r>
              <a:rPr lang="en-US" altLang="zh-CN" sz="2400" b="0">
                <a:solidFill>
                  <a:schemeClr val="accent1"/>
                </a:solidFill>
                <a:latin typeface="微软雅黑" panose="020B0503020204020204" pitchFamily="34" charset="-122"/>
                <a:ea typeface="微软雅黑" panose="020B0503020204020204" pitchFamily="34" charset="-122"/>
              </a:rPr>
              <a:t>        </a:t>
            </a:r>
            <a:r>
              <a:rPr lang="zh-CN" sz="2400" b="0">
                <a:solidFill>
                  <a:schemeClr val="accent1"/>
                </a:solidFill>
                <a:latin typeface="微软雅黑" panose="020B0503020204020204" pitchFamily="34" charset="-122"/>
                <a:ea typeface="微软雅黑" panose="020B0503020204020204" pitchFamily="34" charset="-122"/>
              </a:rPr>
              <a:t>企业管理职能</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现代企业制度</a:t>
            </a:r>
            <a:r>
              <a:rPr lang="en-US" altLang="zh-CN" sz="2400" b="0">
                <a:solidFill>
                  <a:schemeClr val="accent1"/>
                </a:solidFill>
                <a:latin typeface="微软雅黑" panose="020B0503020204020204" pitchFamily="34" charset="-122"/>
                <a:ea typeface="微软雅黑" panose="020B0503020204020204" pitchFamily="34" charset="-122"/>
              </a:rPr>
              <a:t>     </a:t>
            </a:r>
            <a:r>
              <a:rPr lang="zh-CN" sz="2400" b="0">
                <a:solidFill>
                  <a:schemeClr val="accent1"/>
                </a:solidFill>
                <a:latin typeface="微软雅黑" panose="020B0503020204020204" pitchFamily="34" charset="-122"/>
                <a:ea typeface="微软雅黑" panose="020B0503020204020204" pitchFamily="34" charset="-122"/>
              </a:rPr>
              <a:t>企业文化管理</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人力资源管理</a:t>
            </a:r>
            <a:r>
              <a:rPr lang="en-US" altLang="zh-CN" sz="2400" b="0">
                <a:solidFill>
                  <a:schemeClr val="accent1"/>
                </a:solidFill>
                <a:latin typeface="微软雅黑" panose="020B0503020204020204" pitchFamily="34" charset="-122"/>
                <a:ea typeface="微软雅黑" panose="020B0503020204020204" pitchFamily="34" charset="-122"/>
              </a:rPr>
              <a:t>     </a:t>
            </a:r>
            <a:r>
              <a:rPr lang="zh-CN" sz="2400" b="0">
                <a:solidFill>
                  <a:schemeClr val="accent1"/>
                </a:solidFill>
                <a:latin typeface="微软雅黑" panose="020B0503020204020204" pitchFamily="34" charset="-122"/>
                <a:ea typeface="微软雅黑" panose="020B0503020204020204" pitchFamily="34" charset="-122"/>
              </a:rPr>
              <a:t>生产运作管理</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市场营销管理</a:t>
            </a:r>
            <a:r>
              <a:rPr lang="en-US" altLang="zh-CN" sz="2400" b="0">
                <a:solidFill>
                  <a:schemeClr val="accent1"/>
                </a:solidFill>
                <a:latin typeface="微软雅黑" panose="020B0503020204020204" pitchFamily="34" charset="-122"/>
                <a:ea typeface="微软雅黑" panose="020B0503020204020204" pitchFamily="34" charset="-122"/>
              </a:rPr>
              <a:t>     </a:t>
            </a:r>
            <a:r>
              <a:rPr lang="zh-CN" sz="2400" b="0">
                <a:solidFill>
                  <a:schemeClr val="accent1"/>
                </a:solidFill>
                <a:latin typeface="微软雅黑" panose="020B0503020204020204" pitchFamily="34" charset="-122"/>
                <a:ea typeface="微软雅黑" panose="020B0503020204020204" pitchFamily="34" charset="-122"/>
              </a:rPr>
              <a:t>企业质量管理</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企业财务管理</a:t>
            </a:r>
            <a:r>
              <a:rPr lang="en-US" altLang="zh-CN" sz="2400" b="0">
                <a:solidFill>
                  <a:schemeClr val="accent1"/>
                </a:solidFill>
                <a:latin typeface="微软雅黑" panose="020B0503020204020204" pitchFamily="34" charset="-122"/>
                <a:ea typeface="微软雅黑" panose="020B0503020204020204" pitchFamily="34" charset="-122"/>
              </a:rPr>
              <a:t>     </a:t>
            </a:r>
            <a:r>
              <a:rPr lang="zh-CN" sz="2400" b="0">
                <a:solidFill>
                  <a:schemeClr val="accent1"/>
                </a:solidFill>
                <a:latin typeface="微软雅黑" panose="020B0503020204020204" pitchFamily="34" charset="-122"/>
                <a:ea typeface="微软雅黑" panose="020B0503020204020204" pitchFamily="34" charset="-122"/>
              </a:rPr>
              <a:t>企业风险管理</a:t>
            </a:r>
            <a:endParaRPr lang="zh-CN" altLang="en-US" sz="2400" b="0">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33730" y="1263650"/>
            <a:ext cx="3229610" cy="1322070"/>
          </a:xfrm>
          <a:prstGeom prst="rect">
            <a:avLst/>
          </a:prstGeom>
          <a:noFill/>
        </p:spPr>
        <p:txBody>
          <a:bodyPr wrap="square" rtlCol="0">
            <a:spAutoFit/>
          </a:bodyPr>
          <a:p>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企业管理基础</a:t>
            </a:r>
            <a:endPar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63750" y="1916430"/>
            <a:ext cx="8620760" cy="3784600"/>
          </a:xfrm>
          <a:prstGeom prst="rect">
            <a:avLst/>
          </a:prstGeom>
          <a:noFill/>
          <a:ln w="9525">
            <a:noFill/>
          </a:ln>
        </p:spPr>
        <p:txBody>
          <a:bodyPr wrap="square">
            <a:spAutoFit/>
          </a:bodyPr>
          <a:p>
            <a:pPr indent="304800"/>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工业企业</a:t>
            </a:r>
            <a:r>
              <a:rPr 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它是从事工业品生产的企业，为社会提供工业产品和工业性服务。</a:t>
            </a:r>
            <a:endPar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农业企业</a:t>
            </a:r>
            <a:r>
              <a:rPr 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它是从事农、林、牧、副、渔业生产的企业，为社会提供农副产品。</a:t>
            </a:r>
            <a:endPar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商业企业</a:t>
            </a:r>
            <a:r>
              <a:rPr 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它是从事生活资料流通和流通服务的企业。</a:t>
            </a:r>
            <a:endPar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物资企业</a:t>
            </a:r>
            <a:r>
              <a:rPr 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它是从事工业品生产资料流通或流通服务的企业。</a:t>
            </a:r>
            <a:endPar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交通运输企业</a:t>
            </a:r>
            <a:r>
              <a:rPr 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它是为社会提供交通运输服务的企业。</a:t>
            </a:r>
            <a:endPar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金融企业</a:t>
            </a:r>
            <a:r>
              <a:rPr 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它是专门经营货币或信用业务的企业。</a:t>
            </a:r>
            <a:endPar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en-US" alt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en-US" alt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除上述主要类型外，还有邮电、旅游企业等。</a:t>
            </a:r>
            <a:endParaRPr lang="zh-CN" altLang="en-US" sz="2400" b="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351405" y="908685"/>
            <a:ext cx="6807835"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（三）按企业生产经营业务的性质分类</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管理与企业管理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3" name="页脚占位符 2"/>
          <p:cNvSpPr>
            <a:spLocks noGrp="1"/>
          </p:cNvSpPr>
          <p:nvPr>
            <p:ph type="ftr" sz="quarter" idx="4294967295"/>
          </p:nvPr>
        </p:nvSpPr>
        <p:spPr>
          <a:xfrm>
            <a:off x="5178875" y="6368077"/>
            <a:ext cx="3860800" cy="365125"/>
          </a:xfrm>
        </p:spPr>
        <p:txBody>
          <a:bodyPr/>
          <a:lstStyle/>
          <a:p>
            <a:pPr>
              <a:defRPr/>
            </a:pPr>
            <a:r>
              <a:rPr lang="zh-CN" altLang="en-US"/>
              <a:t>马翔 宁波职业技术学院</a:t>
            </a:r>
            <a:endParaRPr lang="en-US" altLang="zh-CN" b="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9260840" cy="3850640"/>
          </a:xfrm>
        </p:spPr>
        <p:txBody>
          <a:bodyPr lIns="0" rIns="0"/>
          <a:p>
            <a:pPr lvl="1">
              <a:buNone/>
            </a:pPr>
            <a:r>
              <a:rPr sz="2400" dirty="0">
                <a:solidFill>
                  <a:schemeClr val="bg2">
                    <a:lumMod val="50000"/>
                  </a:schemeClr>
                </a:solidFill>
              </a:rPr>
              <a:t>（一）管理的概念</a:t>
            </a:r>
            <a:endParaRPr sz="2400" dirty="0">
              <a:solidFill>
                <a:schemeClr val="bg2">
                  <a:lumMod val="50000"/>
                </a:schemeClr>
              </a:solidFill>
            </a:endParaRPr>
          </a:p>
          <a:p>
            <a:pPr lvl="1">
              <a:buNone/>
            </a:pPr>
            <a:r>
              <a:rPr lang="en-US" sz="2400" dirty="0">
                <a:solidFill>
                  <a:schemeClr val="bg2">
                    <a:lumMod val="50000"/>
                  </a:schemeClr>
                </a:solidFill>
              </a:rPr>
              <a:t>            </a:t>
            </a:r>
            <a:r>
              <a:rPr sz="2400" dirty="0">
                <a:solidFill>
                  <a:schemeClr val="bg2">
                    <a:lumMod val="50000"/>
                  </a:schemeClr>
                </a:solidFill>
              </a:rPr>
              <a:t>管理工作是任何组织不可缺少的，它虽然与作业工作同处于一个组织之中，但它是独立进行的，是为作业工作提供服务的活动。管理是通过计划、组织、领导、协调、控制等管理职能，综合运用各类资源，提高工作效率，实现组织既定目标的活动过程。</a:t>
            </a:r>
            <a:endParaRPr sz="2400" dirty="0">
              <a:solidFill>
                <a:schemeClr val="bg2">
                  <a:lumMod val="50000"/>
                </a:schemeClr>
              </a:solidFill>
            </a:endParaRPr>
          </a:p>
        </p:txBody>
      </p:sp>
      <p:sp>
        <p:nvSpPr>
          <p:cNvPr id="2" name="文本框 1"/>
          <p:cNvSpPr txBox="1"/>
          <p:nvPr/>
        </p:nvSpPr>
        <p:spPr>
          <a:xfrm>
            <a:off x="2135505" y="764540"/>
            <a:ext cx="6096000" cy="583565"/>
          </a:xfrm>
          <a:prstGeom prst="rect">
            <a:avLst/>
          </a:prstGeom>
          <a:noFill/>
        </p:spPr>
        <p:txBody>
          <a:bodyPr wrap="square" rtlCol="0" anchor="t">
            <a:spAutoFit/>
          </a:bodyPr>
          <a:p>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一、管理概述</a:t>
            </a:r>
            <a:endPar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4295775" y="3500755"/>
            <a:ext cx="4775835" cy="288480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noRot="1"/>
          </p:cNvSpPr>
          <p:nvPr>
            <p:ph type="title" idx="4294967295"/>
          </p:nvPr>
        </p:nvSpPr>
        <p:spPr>
          <a:xfrm>
            <a:off x="623570" y="620395"/>
            <a:ext cx="7907020" cy="763270"/>
          </a:xfrm>
        </p:spPr>
        <p:txBody>
          <a:bodyPr anchor="ctr" anchorCtr="0">
            <a:normAutofit fontScale="90000"/>
          </a:bodyPr>
          <a:p>
            <a:r>
              <a:rPr lang="zh-CN" altLang="en-US" sz="3200" b="1" dirty="0">
                <a:solidFill>
                  <a:schemeClr val="bg2">
                    <a:lumMod val="50000"/>
                  </a:schemeClr>
                </a:solidFill>
              </a:rPr>
              <a:t>现代意义上的管理四层含义 </a:t>
            </a:r>
            <a:r>
              <a:rPr lang="zh-CN" altLang="en-US" dirty="0"/>
              <a:t> </a:t>
            </a:r>
            <a:endParaRPr lang="zh-CN" altLang="en-US" dirty="0"/>
          </a:p>
        </p:txBody>
      </p:sp>
      <p:sp>
        <p:nvSpPr>
          <p:cNvPr id="18435" name="文本占位符 18434"/>
          <p:cNvSpPr>
            <a:spLocks noGrp="1" noRot="1"/>
          </p:cNvSpPr>
          <p:nvPr>
            <p:ph type="body" idx="4294967295"/>
          </p:nvPr>
        </p:nvSpPr>
        <p:spPr>
          <a:xfrm>
            <a:off x="2063750" y="1557655"/>
            <a:ext cx="8353425" cy="4652645"/>
          </a:xfrm>
        </p:spPr>
        <p:txBody>
          <a:bodyPr>
            <a:normAutofit/>
          </a:bodyPr>
          <a:p>
            <a:pPr>
              <a:lnSpc>
                <a:spcPct val="90000"/>
              </a:lnSpc>
              <a:buClr>
                <a:schemeClr val="tx1"/>
              </a:buClr>
              <a:buSzPct val="80000"/>
              <a:buFont typeface="Wingdings" panose="05000000000000000000" pitchFamily="2" charset="2"/>
              <a:buNone/>
            </a:pPr>
            <a:r>
              <a:rPr lang="zh-CN" altLang="en-US" sz="2665" dirty="0"/>
              <a:t>（</a:t>
            </a:r>
            <a:r>
              <a:rPr lang="en-US" altLang="zh-CN" sz="2665"/>
              <a:t>1</a:t>
            </a:r>
            <a:r>
              <a:rPr lang="zh-CN" altLang="en-US" sz="2665" dirty="0"/>
              <a:t>）管理</a:t>
            </a:r>
            <a:r>
              <a:rPr lang="zh-CN" altLang="en-US" sz="2665" dirty="0">
                <a:solidFill>
                  <a:srgbClr val="FF3300"/>
                </a:solidFill>
              </a:rPr>
              <a:t>是</a:t>
            </a:r>
            <a:r>
              <a:rPr lang="zh-CN" altLang="en-US" sz="2665" dirty="0"/>
              <a:t>为实现组织目标服务的，是一个有意识、有目的的行动</a:t>
            </a:r>
            <a:r>
              <a:rPr lang="zh-CN" altLang="en-US" sz="2665" dirty="0">
                <a:solidFill>
                  <a:srgbClr val="FF3300"/>
                </a:solidFill>
              </a:rPr>
              <a:t>过程</a:t>
            </a:r>
            <a:r>
              <a:rPr lang="zh-CN" altLang="en-US" sz="2665" dirty="0"/>
              <a:t>。</a:t>
            </a:r>
            <a:endParaRPr lang="zh-CN" altLang="en-US" sz="2665" dirty="0"/>
          </a:p>
          <a:p>
            <a:pPr>
              <a:lnSpc>
                <a:spcPct val="90000"/>
              </a:lnSpc>
              <a:buClr>
                <a:schemeClr val="tx1"/>
              </a:buClr>
              <a:buSzPct val="80000"/>
              <a:buFont typeface="Wingdings" panose="05000000000000000000" pitchFamily="2" charset="2"/>
              <a:buNone/>
            </a:pPr>
            <a:r>
              <a:rPr lang="zh-CN" altLang="en-US" sz="2665" dirty="0"/>
              <a:t>（</a:t>
            </a:r>
            <a:r>
              <a:rPr lang="en-US" altLang="zh-CN" sz="2665"/>
              <a:t>2</a:t>
            </a:r>
            <a:r>
              <a:rPr lang="zh-CN" altLang="en-US" sz="2665" dirty="0"/>
              <a:t>）管理工作</a:t>
            </a:r>
            <a:r>
              <a:rPr lang="zh-CN" altLang="en-US" sz="2665" dirty="0">
                <a:solidFill>
                  <a:srgbClr val="FF3300"/>
                </a:solidFill>
              </a:rPr>
              <a:t>要通过</a:t>
            </a:r>
            <a:r>
              <a:rPr lang="zh-CN" altLang="en-US" sz="2665" dirty="0"/>
              <a:t>综合运用组织中的各种</a:t>
            </a:r>
            <a:r>
              <a:rPr lang="zh-CN" altLang="en-US" sz="2665" dirty="0">
                <a:solidFill>
                  <a:srgbClr val="FF3300"/>
                </a:solidFill>
              </a:rPr>
              <a:t>资源</a:t>
            </a:r>
            <a:r>
              <a:rPr lang="zh-CN" altLang="en-US" sz="2665" dirty="0"/>
              <a:t>来</a:t>
            </a:r>
            <a:r>
              <a:rPr lang="zh-CN" altLang="en-US" sz="2665" dirty="0">
                <a:solidFill>
                  <a:srgbClr val="FF3300"/>
                </a:solidFill>
              </a:rPr>
              <a:t>实现</a:t>
            </a:r>
            <a:r>
              <a:rPr lang="zh-CN" altLang="en-US" sz="2665" dirty="0"/>
              <a:t>组织的</a:t>
            </a:r>
            <a:r>
              <a:rPr lang="zh-CN" altLang="en-US" sz="2665" dirty="0">
                <a:solidFill>
                  <a:srgbClr val="FF3300"/>
                </a:solidFill>
              </a:rPr>
              <a:t>目标</a:t>
            </a:r>
            <a:r>
              <a:rPr lang="zh-CN" altLang="en-US" sz="2665" dirty="0"/>
              <a:t>。</a:t>
            </a:r>
            <a:endParaRPr lang="zh-CN" altLang="en-US" sz="2665" dirty="0"/>
          </a:p>
          <a:p>
            <a:pPr>
              <a:lnSpc>
                <a:spcPct val="90000"/>
              </a:lnSpc>
              <a:buNone/>
            </a:pPr>
            <a:r>
              <a:rPr lang="zh-CN" altLang="en-US" sz="2665" dirty="0"/>
              <a:t>（</a:t>
            </a:r>
            <a:r>
              <a:rPr lang="en-US" altLang="zh-CN" sz="2665"/>
              <a:t>3</a:t>
            </a:r>
            <a:r>
              <a:rPr lang="zh-CN" altLang="en-US" sz="2665" dirty="0"/>
              <a:t>）管理工作过程包括计划、组织、领导和控制等</a:t>
            </a:r>
            <a:r>
              <a:rPr lang="zh-CN" altLang="en-US" sz="2665" dirty="0">
                <a:solidFill>
                  <a:srgbClr val="FF3300"/>
                </a:solidFill>
              </a:rPr>
              <a:t>基本职能</a:t>
            </a:r>
            <a:r>
              <a:rPr lang="zh-CN" altLang="en-US" sz="2665" dirty="0"/>
              <a:t>，这些职能是相互关联和连续进行的。</a:t>
            </a:r>
            <a:endParaRPr lang="zh-CN" altLang="en-US" sz="2665" dirty="0"/>
          </a:p>
          <a:p>
            <a:pPr>
              <a:lnSpc>
                <a:spcPct val="90000"/>
              </a:lnSpc>
              <a:buNone/>
            </a:pPr>
            <a:r>
              <a:rPr lang="zh-CN" altLang="en-US" sz="2665" dirty="0"/>
              <a:t>（</a:t>
            </a:r>
            <a:r>
              <a:rPr lang="en-US" altLang="zh-CN" sz="2665"/>
              <a:t>4</a:t>
            </a:r>
            <a:r>
              <a:rPr lang="zh-CN" altLang="en-US" sz="2665" dirty="0"/>
              <a:t>）管理工作处于一定的</a:t>
            </a:r>
            <a:r>
              <a:rPr lang="zh-CN" altLang="en-US" sz="2665" dirty="0">
                <a:solidFill>
                  <a:srgbClr val="FF3300"/>
                </a:solidFill>
              </a:rPr>
              <a:t>环境</a:t>
            </a:r>
            <a:r>
              <a:rPr lang="zh-CN" altLang="en-US" sz="2665" dirty="0"/>
              <a:t>中，有效的管理必须充分考虑组织面临的内外环境</a:t>
            </a:r>
            <a:r>
              <a:rPr lang="zh-CN" altLang="en-US" dirty="0"/>
              <a:t>。</a:t>
            </a:r>
            <a:endParaRPr lang="zh-CN" alt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54860" y="1998345"/>
            <a:ext cx="8429625" cy="3046095"/>
          </a:xfrm>
          <a:prstGeom prst="rect">
            <a:avLst/>
          </a:prstGeom>
          <a:noFill/>
        </p:spPr>
        <p:txBody>
          <a:bodyPr wrap="square" rtlCol="0" anchor="t">
            <a:spAutoFit/>
          </a:bodyPr>
          <a:p>
            <a:r>
              <a:rPr lang="zh-CN" altLang="en-US" sz="2400" b="1">
                <a:solidFill>
                  <a:schemeClr val="bg2">
                    <a:lumMod val="50000"/>
                  </a:schemeClr>
                </a:solidFill>
              </a:rPr>
              <a:t>1.管理主体：</a:t>
            </a:r>
            <a:r>
              <a:rPr lang="zh-CN" altLang="en-US" sz="2400"/>
              <a:t>行使管理的组织或个人，有政府部门和业务部门；</a:t>
            </a:r>
            <a:endParaRPr lang="zh-CN" altLang="en-US" sz="2400"/>
          </a:p>
          <a:p>
            <a:r>
              <a:rPr lang="zh-CN" altLang="en-US" sz="2400" b="1">
                <a:solidFill>
                  <a:schemeClr val="bg2">
                    <a:lumMod val="50000"/>
                  </a:schemeClr>
                </a:solidFill>
              </a:rPr>
              <a:t>2.管理客体：</a:t>
            </a:r>
            <a:r>
              <a:rPr lang="zh-CN" altLang="en-US" sz="2400"/>
              <a:t>管理主体所辖范围内的一切对象，包括人群、物质、资金、科技和信息5类，人群为基本；</a:t>
            </a:r>
            <a:endParaRPr lang="zh-CN" altLang="en-US" sz="2400"/>
          </a:p>
          <a:p>
            <a:r>
              <a:rPr lang="zh-CN" altLang="en-US" sz="2400" b="1">
                <a:solidFill>
                  <a:schemeClr val="bg2">
                    <a:lumMod val="50000"/>
                  </a:schemeClr>
                </a:solidFill>
              </a:rPr>
              <a:t>3.管理目标：</a:t>
            </a:r>
            <a:r>
              <a:rPr lang="zh-CN" altLang="en-US" sz="2400"/>
              <a:t>管理主体预期要达到的新境界，是管理活动的出发点和归宿点，要反映上级领导机关和下属人员的意志；</a:t>
            </a:r>
            <a:endParaRPr lang="zh-CN" altLang="en-US" sz="2400"/>
          </a:p>
          <a:p>
            <a:r>
              <a:rPr lang="zh-CN" altLang="en-US" sz="2400" b="1">
                <a:solidFill>
                  <a:schemeClr val="bg2">
                    <a:lumMod val="50000"/>
                  </a:schemeClr>
                </a:solidFill>
              </a:rPr>
              <a:t>4.管理方法：</a:t>
            </a:r>
            <a:r>
              <a:rPr lang="zh-CN" altLang="en-US" sz="2400"/>
              <a:t>管理主体对管理客体发生作用的途径和方式，包括行政方法，经济方法、法律方法和思想教育方法；</a:t>
            </a:r>
            <a:endParaRPr lang="zh-CN" altLang="en-US" sz="2400"/>
          </a:p>
          <a:p>
            <a:r>
              <a:rPr lang="zh-CN" altLang="en-US" sz="2400" b="1">
                <a:solidFill>
                  <a:schemeClr val="bg2">
                    <a:lumMod val="50000"/>
                  </a:schemeClr>
                </a:solidFill>
              </a:rPr>
              <a:t>5.管理理论：</a:t>
            </a:r>
            <a:r>
              <a:rPr lang="zh-CN" altLang="en-US" sz="2400"/>
              <a:t>指导管理的规范和理论。</a:t>
            </a:r>
            <a:endParaRPr lang="zh-CN" altLang="en-US" sz="2400"/>
          </a:p>
        </p:txBody>
      </p:sp>
      <p:sp>
        <p:nvSpPr>
          <p:cNvPr id="3" name="文本框 2"/>
          <p:cNvSpPr txBox="1"/>
          <p:nvPr/>
        </p:nvSpPr>
        <p:spPr>
          <a:xfrm>
            <a:off x="1919605" y="836930"/>
            <a:ext cx="6096000" cy="583565"/>
          </a:xfrm>
          <a:prstGeom prst="rect">
            <a:avLst/>
          </a:prstGeom>
          <a:noFill/>
        </p:spPr>
        <p:txBody>
          <a:bodyPr wrap="square" rtlCol="0" anchor="t">
            <a:spAutoFit/>
          </a:bodyPr>
          <a:p>
            <a:r>
              <a:rPr lang="zh-CN" altLang="en-US" sz="3200" b="1">
                <a:solidFill>
                  <a:schemeClr val="bg2">
                    <a:lumMod val="50000"/>
                  </a:schemeClr>
                </a:solidFill>
                <a:sym typeface="+mn-ea"/>
              </a:rPr>
              <a:t>（二）管理的五要素</a:t>
            </a:r>
            <a:endParaRPr lang="zh-CN" altLang="en-US" sz="3200" b="1">
              <a:solidFill>
                <a:schemeClr val="bg2">
                  <a:lumMod val="50000"/>
                </a:schemeClr>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847850" y="1556385"/>
            <a:ext cx="8931275" cy="3850640"/>
          </a:xfrm>
        </p:spPr>
        <p:txBody>
          <a:bodyPr lIns="0" rIns="0">
            <a:normAutofit lnSpcReduction="20000"/>
          </a:bodyPr>
          <a:p>
            <a:pPr lvl="1">
              <a:buNone/>
            </a:pPr>
            <a:r>
              <a:rPr sz="2400" dirty="0">
                <a:solidFill>
                  <a:schemeClr val="bg2">
                    <a:lumMod val="50000"/>
                  </a:schemeClr>
                </a:solidFill>
              </a:rPr>
              <a:t>1.管理的二重性</a:t>
            </a:r>
            <a:endParaRPr sz="2400" dirty="0">
              <a:solidFill>
                <a:schemeClr val="bg2">
                  <a:lumMod val="50000"/>
                </a:schemeClr>
              </a:solidFill>
            </a:endParaRPr>
          </a:p>
          <a:p>
            <a:pPr lvl="1">
              <a:buNone/>
            </a:pPr>
            <a:r>
              <a:rPr lang="en-US" sz="2400" dirty="0">
                <a:solidFill>
                  <a:schemeClr val="bg2">
                    <a:lumMod val="50000"/>
                  </a:schemeClr>
                </a:solidFill>
              </a:rPr>
              <a:t>   </a:t>
            </a:r>
            <a:r>
              <a:rPr sz="2400" dirty="0">
                <a:solidFill>
                  <a:schemeClr val="bg2">
                    <a:lumMod val="50000"/>
                  </a:schemeClr>
                </a:solidFill>
              </a:rPr>
              <a:t>管理具有自然属性和社会属性。</a:t>
            </a:r>
            <a:endParaRPr sz="2400" dirty="0">
              <a:solidFill>
                <a:schemeClr val="bg2">
                  <a:lumMod val="50000"/>
                </a:schemeClr>
              </a:solidFill>
            </a:endParaRPr>
          </a:p>
          <a:p>
            <a:pPr lvl="1">
              <a:buNone/>
            </a:pPr>
            <a:endParaRPr sz="2400" dirty="0">
              <a:solidFill>
                <a:schemeClr val="bg2">
                  <a:lumMod val="50000"/>
                </a:schemeClr>
              </a:solidFill>
            </a:endParaRPr>
          </a:p>
          <a:p>
            <a:pPr lvl="1">
              <a:buNone/>
            </a:pPr>
            <a:r>
              <a:rPr sz="2400" dirty="0">
                <a:solidFill>
                  <a:schemeClr val="bg2">
                    <a:lumMod val="50000"/>
                  </a:schemeClr>
                </a:solidFill>
              </a:rPr>
              <a:t>管理的自然属性，是指管理所</a:t>
            </a:r>
            <a:r>
              <a:rPr lang="zh-CN" sz="2400" dirty="0">
                <a:solidFill>
                  <a:schemeClr val="bg2">
                    <a:lumMod val="50000"/>
                  </a:schemeClr>
                </a:solidFill>
              </a:rPr>
              <a:t>具</a:t>
            </a:r>
            <a:r>
              <a:rPr sz="2400" dirty="0">
                <a:solidFill>
                  <a:schemeClr val="bg2">
                    <a:lumMod val="50000"/>
                  </a:schemeClr>
                </a:solidFill>
              </a:rPr>
              <a:t>有的有效指挥共同劳动，组织社会生产力的特性：它反映了社会化大生产过程中协作劳动本身的要求。</a:t>
            </a:r>
            <a:endParaRPr sz="2400" dirty="0">
              <a:solidFill>
                <a:schemeClr val="bg2">
                  <a:lumMod val="50000"/>
                </a:schemeClr>
              </a:solidFill>
            </a:endParaRPr>
          </a:p>
          <a:p>
            <a:pPr lvl="1">
              <a:buNone/>
            </a:pPr>
            <a:endParaRPr sz="2400" dirty="0">
              <a:solidFill>
                <a:schemeClr val="bg2">
                  <a:lumMod val="50000"/>
                </a:schemeClr>
              </a:solidFill>
            </a:endParaRPr>
          </a:p>
          <a:p>
            <a:pPr lvl="1">
              <a:buNone/>
            </a:pPr>
            <a:r>
              <a:rPr sz="2400" dirty="0">
                <a:solidFill>
                  <a:schemeClr val="bg2">
                    <a:lumMod val="50000"/>
                  </a:schemeClr>
                </a:solidFill>
              </a:rPr>
              <a:t>管理的社会属性，是指管理所具有的监督劳动，维护生产关系的特性。它反映了一定社会形态中生产资料占有者的意志，是为一定的经济基础服务的，受一定的社会制度和生产关系的影响和制约。</a:t>
            </a:r>
            <a:endParaRPr sz="2400" dirty="0">
              <a:solidFill>
                <a:schemeClr val="bg2">
                  <a:lumMod val="50000"/>
                </a:schemeClr>
              </a:solidFill>
            </a:endParaRPr>
          </a:p>
        </p:txBody>
      </p:sp>
      <p:sp>
        <p:nvSpPr>
          <p:cNvPr id="2" name="文本框 1"/>
          <p:cNvSpPr txBox="1"/>
          <p:nvPr/>
        </p:nvSpPr>
        <p:spPr>
          <a:xfrm>
            <a:off x="2135505" y="764540"/>
            <a:ext cx="6096000" cy="521970"/>
          </a:xfrm>
          <a:prstGeom prst="rect">
            <a:avLst/>
          </a:prstGeom>
          <a:noFill/>
        </p:spPr>
        <p:txBody>
          <a:bodyPr wrap="square" rtlCol="0" anchor="t">
            <a:spAutoFit/>
          </a:bodyPr>
          <a:p>
            <a:r>
              <a:rPr lang="en-US" altLang="zh-CN"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管理的特性</a:t>
            </a:r>
            <a:endPar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9113520" cy="5015865"/>
          </a:xfrm>
        </p:spPr>
        <p:txBody>
          <a:bodyPr lIns="0" rIns="0">
            <a:normAutofit lnSpcReduction="10000"/>
          </a:bodyPr>
          <a:p>
            <a:pPr lvl="1">
              <a:buNone/>
            </a:pPr>
            <a:r>
              <a:rPr sz="2400" dirty="0">
                <a:solidFill>
                  <a:schemeClr val="bg2">
                    <a:lumMod val="50000"/>
                  </a:schemeClr>
                </a:solidFill>
              </a:rPr>
              <a:t>2.管理的科学性和艺术性</a:t>
            </a:r>
            <a:endParaRPr sz="2400" dirty="0">
              <a:solidFill>
                <a:schemeClr val="bg2">
                  <a:lumMod val="50000"/>
                </a:schemeClr>
              </a:solidFill>
            </a:endParaRPr>
          </a:p>
          <a:p>
            <a:pPr lvl="1">
              <a:buNone/>
            </a:pPr>
            <a:r>
              <a:rPr sz="2400" dirty="0">
                <a:solidFill>
                  <a:schemeClr val="bg2">
                    <a:lumMod val="50000"/>
                  </a:schemeClr>
                </a:solidFill>
              </a:rPr>
              <a:t>管理的科学性表现在管理活动的过程可以通过管理活动的结果来衡量，同时它具有行之有效的研究方法和研究步骤来分析问题、解决问题。</a:t>
            </a:r>
            <a:endParaRPr sz="2400" dirty="0">
              <a:solidFill>
                <a:schemeClr val="bg2">
                  <a:lumMod val="50000"/>
                </a:schemeClr>
              </a:solidFill>
            </a:endParaRPr>
          </a:p>
          <a:p>
            <a:pPr lvl="1">
              <a:buNone/>
            </a:pPr>
            <a:r>
              <a:rPr sz="2400" dirty="0">
                <a:solidFill>
                  <a:schemeClr val="bg2">
                    <a:lumMod val="50000"/>
                  </a:schemeClr>
                </a:solidFill>
              </a:rPr>
              <a:t>管理的艺术性表现在管理的实践性上，在实践中发挥管理人员的创造性，并因地制宜地采取措施，为有效地进行管理创造条件</a:t>
            </a:r>
            <a:r>
              <a:rPr lang="zh-CN" sz="2400" dirty="0">
                <a:solidFill>
                  <a:schemeClr val="bg2">
                    <a:lumMod val="50000"/>
                  </a:schemeClr>
                </a:solidFill>
              </a:rPr>
              <a:t>。</a:t>
            </a:r>
            <a:endParaRPr sz="2400" dirty="0">
              <a:solidFill>
                <a:schemeClr val="bg2">
                  <a:lumMod val="50000"/>
                </a:schemeClr>
              </a:solidFill>
            </a:endParaRPr>
          </a:p>
          <a:p>
            <a:pPr lvl="1">
              <a:buNone/>
            </a:pPr>
            <a:endParaRPr sz="2400" dirty="0">
              <a:solidFill>
                <a:schemeClr val="bg2">
                  <a:lumMod val="50000"/>
                </a:schemeClr>
              </a:solidFill>
            </a:endParaRPr>
          </a:p>
          <a:p>
            <a:pPr lvl="1">
              <a:buNone/>
            </a:pPr>
            <a:r>
              <a:rPr sz="2400" dirty="0">
                <a:solidFill>
                  <a:schemeClr val="bg2">
                    <a:lumMod val="50000"/>
                  </a:schemeClr>
                </a:solidFill>
              </a:rPr>
              <a:t>管理的科学性和艺术性是相辅相成的，对管理中可预测可衡量的内容，可用科学的方法去测量；而对管理中某些只能感知的问题，某些内在特性的反映，则无法用理论分析或逻辑推理来估计，但可通过管理艺术来评估。最富有成效的管理艺术来源于对它所依据的管理原理的理解和丰富的实践经验。</a:t>
            </a:r>
            <a:endParaRPr sz="2400" dirty="0">
              <a:solidFill>
                <a:schemeClr val="bg2">
                  <a:lumMod val="50000"/>
                </a:schemeClr>
              </a:solidFill>
            </a:endParaRPr>
          </a:p>
        </p:txBody>
      </p:sp>
      <p:sp>
        <p:nvSpPr>
          <p:cNvPr id="2" name="文本框 1"/>
          <p:cNvSpPr txBox="1"/>
          <p:nvPr/>
        </p:nvSpPr>
        <p:spPr>
          <a:xfrm>
            <a:off x="2135505" y="764540"/>
            <a:ext cx="6096000" cy="521970"/>
          </a:xfrm>
          <a:prstGeom prst="rect">
            <a:avLst/>
          </a:prstGeom>
          <a:noFill/>
        </p:spPr>
        <p:txBody>
          <a:bodyPr wrap="square" rtlCol="0" anchor="t">
            <a:spAutoFit/>
          </a:bodyPr>
          <a:p>
            <a:r>
              <a:rPr lang="en-US" altLang="zh-CN"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管理的特性</a:t>
            </a:r>
            <a:endPar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8548370" cy="3850640"/>
          </a:xfrm>
        </p:spPr>
        <p:txBody>
          <a:bodyPr lIns="0" rIns="0"/>
          <a:p>
            <a:pPr lvl="1">
              <a:buNone/>
            </a:pPr>
            <a:r>
              <a:rPr sz="2400" dirty="0">
                <a:solidFill>
                  <a:schemeClr val="bg2">
                    <a:lumMod val="50000"/>
                  </a:schemeClr>
                </a:solidFill>
              </a:rPr>
              <a:t>3.管理的综合性。</a:t>
            </a:r>
            <a:endParaRPr sz="2400" dirty="0">
              <a:solidFill>
                <a:schemeClr val="bg2">
                  <a:lumMod val="50000"/>
                </a:schemeClr>
              </a:solidFill>
            </a:endParaRPr>
          </a:p>
          <a:p>
            <a:pPr lvl="1">
              <a:buNone/>
            </a:pPr>
            <a:r>
              <a:rPr sz="2400" dirty="0">
                <a:solidFill>
                  <a:schemeClr val="bg2">
                    <a:lumMod val="50000"/>
                  </a:schemeClr>
                </a:solidFill>
              </a:rPr>
              <a:t>管理科学是自然科学与社会科学的交叉，具有综合性。管理的客体是人、财、物等基本要素，管理就是通过有效利用这些要素以实现组织的目标。作为管理行为主体的管理者，不仅要熟悉管理的对象及其运动规律，还必须掌握管理理论、方法和手段，对人的管理有赖于社会学、心理学、教育学、法学的理论和方法；对钱和物的管理，要用到经济学和数学知识。对众多信息、数据进行分析，还要掌握信息学、计算机科学等知识。</a:t>
            </a:r>
            <a:endParaRPr sz="2400" dirty="0">
              <a:solidFill>
                <a:schemeClr val="bg2">
                  <a:lumMod val="50000"/>
                </a:schemeClr>
              </a:solidFill>
            </a:endParaRPr>
          </a:p>
        </p:txBody>
      </p:sp>
      <p:sp>
        <p:nvSpPr>
          <p:cNvPr id="2" name="文本框 1"/>
          <p:cNvSpPr txBox="1"/>
          <p:nvPr/>
        </p:nvSpPr>
        <p:spPr>
          <a:xfrm>
            <a:off x="2135505" y="764540"/>
            <a:ext cx="6096000" cy="521970"/>
          </a:xfrm>
          <a:prstGeom prst="rect">
            <a:avLst/>
          </a:prstGeom>
          <a:noFill/>
        </p:spPr>
        <p:txBody>
          <a:bodyPr wrap="square" rtlCol="0" anchor="t">
            <a:spAutoFit/>
          </a:bodyPr>
          <a:p>
            <a:r>
              <a:rPr lang="en-US" altLang="zh-CN"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管理的特性</a:t>
            </a:r>
            <a:endParaRPr lang="zh-CN" altLang="en-US" sz="28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9260840" cy="2075180"/>
          </a:xfrm>
        </p:spPr>
        <p:txBody>
          <a:bodyPr lIns="0" rIns="0">
            <a:normAutofit lnSpcReduction="10000"/>
          </a:bodyPr>
          <a:p>
            <a:pPr lvl="1">
              <a:buNone/>
            </a:pPr>
            <a:r>
              <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（一）企业管理的概念</a:t>
            </a:r>
            <a:endPar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sz="2400" dirty="0">
                <a:solidFill>
                  <a:schemeClr val="bg2">
                    <a:lumMod val="50000"/>
                  </a:schemeClr>
                </a:solidFill>
              </a:rPr>
              <a:t>企业要不断地适应市场变化，更需要有效的管理才能生存与发展，所以，企业管理可以理解为：按照市场反映出来的社会需求，对企业的生产经营活动进行决策、计划、组织、领导与控制，充分利用各种资源，求得企业自身的生存和发展的活动。。</a:t>
            </a:r>
            <a:endParaRPr sz="2400" dirty="0">
              <a:solidFill>
                <a:schemeClr val="bg2">
                  <a:lumMod val="50000"/>
                </a:schemeClr>
              </a:solidFill>
            </a:endParaRPr>
          </a:p>
        </p:txBody>
      </p:sp>
      <p:sp>
        <p:nvSpPr>
          <p:cNvPr id="2" name="文本框 1"/>
          <p:cNvSpPr txBox="1"/>
          <p:nvPr/>
        </p:nvSpPr>
        <p:spPr>
          <a:xfrm>
            <a:off x="2135505" y="76454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管理概述</a:t>
            </a:r>
            <a:endPar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0" name="图片 99"/>
          <p:cNvPicPr/>
          <p:nvPr>
            <p:custDataLst>
              <p:tags r:id="rId2"/>
            </p:custDataLst>
          </p:nvPr>
        </p:nvPicPr>
        <p:blipFill>
          <a:blip r:embed="rId3"/>
          <a:stretch>
            <a:fillRect/>
          </a:stretch>
        </p:blipFill>
        <p:spPr>
          <a:xfrm>
            <a:off x="3935730" y="3573145"/>
            <a:ext cx="5501640" cy="2873375"/>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9260840" cy="5095240"/>
          </a:xfrm>
        </p:spPr>
        <p:txBody>
          <a:bodyPr lIns="0" rIns="0">
            <a:normAutofit fontScale="90000"/>
          </a:bodyPr>
          <a:p>
            <a:pPr lvl="1">
              <a:buNone/>
            </a:pPr>
            <a:r>
              <a:rPr sz="2400" dirty="0">
                <a:solidFill>
                  <a:schemeClr val="bg2">
                    <a:lumMod val="50000"/>
                  </a:schemeClr>
                </a:solidFill>
              </a:rPr>
              <a:t>1、集约化。企业管理是系统工程，具有创新、发展、科学化、规范化、系统化的特点，其目的就是为了达到企业最大效益，及使企业发挥最大的经济效率。</a:t>
            </a:r>
            <a:endParaRPr sz="2400" dirty="0">
              <a:solidFill>
                <a:schemeClr val="bg2">
                  <a:lumMod val="50000"/>
                </a:schemeClr>
              </a:solidFill>
            </a:endParaRPr>
          </a:p>
          <a:p>
            <a:pPr lvl="1">
              <a:buNone/>
            </a:pPr>
            <a:r>
              <a:rPr sz="2400" dirty="0">
                <a:solidFill>
                  <a:schemeClr val="bg2">
                    <a:lumMod val="50000"/>
                  </a:schemeClr>
                </a:solidFill>
              </a:rPr>
              <a:t>2、复杂性。企业管理涉及企业规模、组织体制、经营模式等各方面的实力，需要有能够处理复杂问题的管理知识和管理方法，结合企业的实际需求，制定有效的企业管理模式。</a:t>
            </a:r>
            <a:endParaRPr sz="2400" dirty="0">
              <a:solidFill>
                <a:schemeClr val="bg2">
                  <a:lumMod val="50000"/>
                </a:schemeClr>
              </a:solidFill>
            </a:endParaRPr>
          </a:p>
          <a:p>
            <a:pPr lvl="1">
              <a:buNone/>
            </a:pPr>
            <a:r>
              <a:rPr sz="2400" dirty="0">
                <a:solidFill>
                  <a:schemeClr val="bg2">
                    <a:lumMod val="50000"/>
                  </a:schemeClr>
                </a:solidFill>
              </a:rPr>
              <a:t>3、灵活性。企业管理需要针对不同的企业类型、结构和活动的特点，采取相应的管理手段，以满足企业的发展需求，具有灵活性。</a:t>
            </a:r>
            <a:endParaRPr sz="2400" dirty="0">
              <a:solidFill>
                <a:schemeClr val="bg2">
                  <a:lumMod val="50000"/>
                </a:schemeClr>
              </a:solidFill>
            </a:endParaRPr>
          </a:p>
          <a:p>
            <a:pPr lvl="1">
              <a:buNone/>
            </a:pPr>
            <a:r>
              <a:rPr sz="2400" dirty="0">
                <a:solidFill>
                  <a:schemeClr val="bg2">
                    <a:lumMod val="50000"/>
                  </a:schemeClr>
                </a:solidFill>
              </a:rPr>
              <a:t>4、实用性。企业管理被视为具有实用性的管理方法，它能够解决企业内部活动中遇到的各种实际问题，有效提高企业经营效率。</a:t>
            </a:r>
            <a:endParaRPr sz="2400" dirty="0">
              <a:solidFill>
                <a:schemeClr val="bg2">
                  <a:lumMod val="50000"/>
                </a:schemeClr>
              </a:solidFill>
            </a:endParaRPr>
          </a:p>
          <a:p>
            <a:pPr lvl="1">
              <a:buNone/>
            </a:pPr>
            <a:r>
              <a:rPr sz="2400" dirty="0">
                <a:solidFill>
                  <a:schemeClr val="bg2">
                    <a:lumMod val="50000"/>
                  </a:schemeClr>
                </a:solidFill>
              </a:rPr>
              <a:t>5、综合性。企业管理基本内容既包括市场调查、预测、生产、销售，也包括技术、财务和后勤，是指导企业全部生产经营活动的纲领。</a:t>
            </a:r>
            <a:endParaRPr sz="2400" dirty="0">
              <a:solidFill>
                <a:schemeClr val="bg2">
                  <a:lumMod val="50000"/>
                </a:schemeClr>
              </a:solidFill>
            </a:endParaRPr>
          </a:p>
        </p:txBody>
      </p:sp>
      <p:sp>
        <p:nvSpPr>
          <p:cNvPr id="2" name="文本框 1"/>
          <p:cNvSpPr txBox="1"/>
          <p:nvPr/>
        </p:nvSpPr>
        <p:spPr>
          <a:xfrm>
            <a:off x="2135505" y="764540"/>
            <a:ext cx="6096000" cy="521970"/>
          </a:xfrm>
          <a:prstGeom prst="rect">
            <a:avLst/>
          </a:prstGeom>
          <a:noFill/>
        </p:spPr>
        <p:txBody>
          <a:bodyPr wrap="square" rtlCol="0" anchor="t">
            <a:spAutoFit/>
          </a:bodyPr>
          <a:p>
            <a:r>
              <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企业管理具有以下特点：</a:t>
            </a:r>
            <a:endPar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285490" y="2708910"/>
            <a:ext cx="6914515" cy="2491740"/>
          </a:xfrm>
          <a:prstGeom prst="rect">
            <a:avLst/>
          </a:prstGeom>
          <a:noFill/>
          <a:ln w="9525">
            <a:noFill/>
          </a:ln>
        </p:spPr>
        <p:txBody>
          <a:bodyPr wrap="square">
            <a:spAutoFit/>
          </a:bodyPr>
          <a:p>
            <a:pPr indent="0"/>
            <a:r>
              <a:rPr lang="en-US" altLang="zh-CN" sz="2400" b="0">
                <a:solidFill>
                  <a:schemeClr val="accent1"/>
                </a:solidFill>
                <a:latin typeface="微软雅黑" panose="020B0503020204020204" pitchFamily="34" charset="-122"/>
                <a:ea typeface="微软雅黑" panose="020B0503020204020204" pitchFamily="34" charset="-122"/>
              </a:rPr>
              <a:t>                            </a:t>
            </a:r>
            <a:r>
              <a:rPr lang="zh-CN" sz="3600" b="1">
                <a:solidFill>
                  <a:srgbClr val="FF0000"/>
                </a:solidFill>
                <a:latin typeface="微软雅黑" panose="020B0503020204020204" pitchFamily="34" charset="-122"/>
                <a:ea typeface="微软雅黑" panose="020B0503020204020204" pitchFamily="34" charset="-122"/>
              </a:rPr>
              <a:t>学习目标</a:t>
            </a:r>
            <a:endParaRPr lang="zh-CN" altLang="en-US" sz="2400" b="1">
              <a:solidFill>
                <a:schemeClr val="accent1"/>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r>
              <a:rPr lang="en-US" sz="2400" b="0">
                <a:solidFill>
                  <a:schemeClr val="accent1"/>
                </a:solidFill>
                <a:latin typeface="微软雅黑" panose="020B0503020204020204" pitchFamily="34" charset="-122"/>
                <a:ea typeface="微软雅黑" panose="020B0503020204020204" pitchFamily="34" charset="-122"/>
              </a:rPr>
              <a:t>     </a:t>
            </a:r>
            <a:r>
              <a:rPr sz="2400" b="0">
                <a:solidFill>
                  <a:schemeClr val="accent1"/>
                </a:solidFill>
                <a:latin typeface="微软雅黑" panose="020B0503020204020204" pitchFamily="34" charset="-122"/>
                <a:ea typeface="微软雅黑" panose="020B0503020204020204" pitchFamily="34" charset="-122"/>
              </a:rPr>
              <a:t>通过课程学习，掌握现代企业管理的基本知识、理论和方法，理解现代现代企业制度和企业文化，具备一定人财物管理、产供销业务与创新管理能力，拓展学生的综合技能，增强创新创业能力。</a:t>
            </a:r>
            <a:endParaRPr sz="2400" b="0">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33730" y="1263650"/>
            <a:ext cx="2651760" cy="1322070"/>
          </a:xfrm>
          <a:prstGeom prst="rect">
            <a:avLst/>
          </a:prstGeom>
          <a:noFill/>
        </p:spPr>
        <p:txBody>
          <a:bodyPr wrap="square" rtlCol="0">
            <a:spAutoFit/>
          </a:bodyPr>
          <a:p>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企业管理基础</a:t>
            </a:r>
            <a:endPar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管理</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创新</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创业</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9260840" cy="5095240"/>
          </a:xfrm>
        </p:spPr>
        <p:txBody>
          <a:bodyPr lIns="0" rIns="0">
            <a:normAutofit lnSpcReduction="10000"/>
          </a:bodyPr>
          <a:p>
            <a:pPr lvl="1">
              <a:buNone/>
            </a:pPr>
            <a:r>
              <a:rPr sz="2400" dirty="0">
                <a:solidFill>
                  <a:schemeClr val="bg2">
                    <a:lumMod val="50000"/>
                  </a:schemeClr>
                </a:solidFill>
              </a:rPr>
              <a:t>1.人员</a:t>
            </a:r>
            <a:endParaRPr sz="2400" dirty="0">
              <a:solidFill>
                <a:schemeClr val="bg2">
                  <a:lumMod val="50000"/>
                </a:schemeClr>
              </a:solidFill>
            </a:endParaRPr>
          </a:p>
          <a:p>
            <a:pPr lvl="1">
              <a:buNone/>
            </a:pPr>
            <a:r>
              <a:rPr sz="2400" dirty="0">
                <a:solidFill>
                  <a:schemeClr val="bg2">
                    <a:lumMod val="50000"/>
                  </a:schemeClr>
                </a:solidFill>
              </a:rPr>
              <a:t>人员是指管理组织中的管理者和被管理者，以及相应于特定组织中的各类人员的结构。人员是管理中最重要的.资源，没有人员就不存在管理。人员是对管理活动影响最大的可变因素，对各种管理要素具有能动作用。人员的结构决定于组织的特点和形式。</a:t>
            </a:r>
            <a:endParaRPr sz="2400" dirty="0">
              <a:solidFill>
                <a:schemeClr val="bg2">
                  <a:lumMod val="50000"/>
                </a:schemeClr>
              </a:solidFill>
            </a:endParaRPr>
          </a:p>
          <a:p>
            <a:pPr lvl="1">
              <a:buNone/>
            </a:pPr>
            <a:r>
              <a:rPr sz="2400" dirty="0">
                <a:solidFill>
                  <a:schemeClr val="bg2">
                    <a:lumMod val="50000"/>
                  </a:schemeClr>
                </a:solidFill>
              </a:rPr>
              <a:t>2.物资</a:t>
            </a:r>
            <a:endParaRPr sz="2400" dirty="0">
              <a:solidFill>
                <a:schemeClr val="bg2">
                  <a:lumMod val="50000"/>
                </a:schemeClr>
              </a:solidFill>
            </a:endParaRPr>
          </a:p>
          <a:p>
            <a:pPr lvl="1">
              <a:buNone/>
            </a:pPr>
            <a:r>
              <a:rPr sz="2400" dirty="0">
                <a:solidFill>
                  <a:schemeClr val="bg2">
                    <a:lumMod val="50000"/>
                  </a:schemeClr>
                </a:solidFill>
              </a:rPr>
              <a:t>任何管理组织都是由人和物组成的，与其他因素相比，这两个因素是十分具体的。物资在生产企业中主要是指物料和生产设施，在非生产组织中则是指各种物资装备。物资在管理中不是能动因素，而是受其他各种要素如人员、信息、技术等作用的被动因素。如果缺乏物资，许多管理要素将无从发挥作用。因此，物资是管理的重要资源，管理者主要通过被管理者推动物资这个要素，使劳动者与生产资料合理结合起来。</a:t>
            </a:r>
            <a:endParaRPr sz="2400" dirty="0">
              <a:solidFill>
                <a:schemeClr val="bg2">
                  <a:lumMod val="50000"/>
                </a:schemeClr>
              </a:solidFill>
            </a:endParaRPr>
          </a:p>
        </p:txBody>
      </p:sp>
      <p:sp>
        <p:nvSpPr>
          <p:cNvPr id="2" name="文本框 1"/>
          <p:cNvSpPr txBox="1"/>
          <p:nvPr/>
        </p:nvSpPr>
        <p:spPr>
          <a:xfrm>
            <a:off x="2135505" y="764540"/>
            <a:ext cx="6096000" cy="521970"/>
          </a:xfrm>
          <a:prstGeom prst="rect">
            <a:avLst/>
          </a:prstGeom>
          <a:noFill/>
        </p:spPr>
        <p:txBody>
          <a:bodyPr wrap="square" rtlCol="0" anchor="t">
            <a:spAutoFit/>
          </a:bodyPr>
          <a:p>
            <a:r>
              <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（二）企业管理的要素：</a:t>
            </a:r>
            <a:endPar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916430" y="1340485"/>
            <a:ext cx="9260840" cy="5095240"/>
          </a:xfrm>
        </p:spPr>
        <p:txBody>
          <a:bodyPr lIns="0" rIns="0">
            <a:normAutofit/>
          </a:bodyPr>
          <a:p>
            <a:pPr lvl="1">
              <a:buNone/>
            </a:pPr>
            <a:r>
              <a:rPr sz="2400" dirty="0">
                <a:solidFill>
                  <a:schemeClr val="bg2">
                    <a:lumMod val="50000"/>
                  </a:schemeClr>
                </a:solidFill>
              </a:rPr>
              <a:t>3.资金</a:t>
            </a:r>
            <a:endParaRPr sz="2400" dirty="0">
              <a:solidFill>
                <a:schemeClr val="bg2">
                  <a:lumMod val="50000"/>
                </a:schemeClr>
              </a:solidFill>
            </a:endParaRPr>
          </a:p>
          <a:p>
            <a:pPr lvl="1">
              <a:buNone/>
            </a:pPr>
            <a:r>
              <a:rPr sz="2400" dirty="0">
                <a:solidFill>
                  <a:schemeClr val="bg2">
                    <a:lumMod val="50000"/>
                  </a:schemeClr>
                </a:solidFill>
              </a:rPr>
              <a:t>资金是管理组织中财产和物资的货币表现，是管理运转的润滑剂。在商品经济条件下，任何管理组织如果缺乏资金，其管理机器就难以运转。资金是组织经营的武器，是进行管理的条件，也是取得管理效益的重要因素。资金运筹(如预算控制、成本分析、财务管理等)是管理组织工作的重要内容。</a:t>
            </a:r>
            <a:endParaRPr sz="2400" dirty="0">
              <a:solidFill>
                <a:schemeClr val="bg2">
                  <a:lumMod val="50000"/>
                </a:schemeClr>
              </a:solidFill>
            </a:endParaRPr>
          </a:p>
          <a:p>
            <a:pPr lvl="1">
              <a:buNone/>
            </a:pPr>
            <a:r>
              <a:rPr sz="2400" dirty="0">
                <a:solidFill>
                  <a:schemeClr val="bg2">
                    <a:lumMod val="50000"/>
                  </a:schemeClr>
                </a:solidFill>
              </a:rPr>
              <a:t>4.技术</a:t>
            </a:r>
            <a:endParaRPr sz="2400" dirty="0">
              <a:solidFill>
                <a:schemeClr val="bg2">
                  <a:lumMod val="50000"/>
                </a:schemeClr>
              </a:solidFill>
            </a:endParaRPr>
          </a:p>
          <a:p>
            <a:pPr lvl="1">
              <a:buNone/>
            </a:pPr>
            <a:r>
              <a:rPr sz="2400" dirty="0">
                <a:solidFill>
                  <a:schemeClr val="bg2">
                    <a:lumMod val="50000"/>
                  </a:schemeClr>
                </a:solidFill>
              </a:rPr>
              <a:t>技术一是指相应于一定组织特点的自然科学技术，如各行业企业的各种生产技术等;二是指相应于各种组织的管理技术，主要指管理程序、管理方法、管理手段、管理工具等。虽然各种组织这两方面的技术不一样，但是在管理上都存在技术这个要素，都需要运用一定的技术进行管理，都需要对一定的技术加以管理。技术是管理者不可忽视的一个重要的管理因素。</a:t>
            </a:r>
            <a:endParaRPr sz="2400"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5" name="文本占位符 1108994"/>
          <p:cNvSpPr>
            <a:spLocks noGrp="1"/>
          </p:cNvSpPr>
          <p:nvPr>
            <p:ph type="body" idx="1"/>
            <p:custDataLst>
              <p:tags r:id="rId1"/>
            </p:custDataLst>
          </p:nvPr>
        </p:nvSpPr>
        <p:spPr>
          <a:xfrm>
            <a:off x="1732280" y="1340485"/>
            <a:ext cx="9444990" cy="5095240"/>
          </a:xfrm>
        </p:spPr>
        <p:txBody>
          <a:bodyPr lIns="0" rIns="0">
            <a:normAutofit lnSpcReduction="20000"/>
          </a:bodyPr>
          <a:p>
            <a:pPr lvl="1">
              <a:buNone/>
            </a:pPr>
            <a:r>
              <a:rPr sz="2400" dirty="0">
                <a:solidFill>
                  <a:schemeClr val="bg2">
                    <a:lumMod val="50000"/>
                  </a:schemeClr>
                </a:solidFill>
              </a:rPr>
              <a:t>1.企业取得经济效益。企业是一个营利性的经济组织，必须用自己的经济成果为社会创造财富，增加积累，为满足人民日益增长的物质和文化需求作出贡献，只有这样才能证明企业在社会上存在的必要性和价值，所以，企业管理的任务是应当始终把经济上的成效放在首位，应当盈利。</a:t>
            </a:r>
            <a:endParaRPr sz="2400" dirty="0">
              <a:solidFill>
                <a:schemeClr val="bg2">
                  <a:lumMod val="50000"/>
                </a:schemeClr>
              </a:solidFill>
            </a:endParaRPr>
          </a:p>
          <a:p>
            <a:pPr lvl="1">
              <a:buNone/>
            </a:pPr>
            <a:r>
              <a:rPr sz="2400" dirty="0">
                <a:solidFill>
                  <a:schemeClr val="bg2">
                    <a:lumMod val="50000"/>
                  </a:schemeClr>
                </a:solidFill>
              </a:rPr>
              <a:t>2.科学管理和合理使用人员。在企业的生产经营活动中，要管理好各种资源，其中最重要的资源是人力资源，这是企业活力的源泉。企业管理要重视人的因素，调动员工的积极性，发挥员工的智慧和创造力，所以，企业管理的任务是，要使员工的工作富有活力，使员工有成就感，并在物质上和精神上得到相应的满足。</a:t>
            </a:r>
            <a:endParaRPr sz="2400" dirty="0">
              <a:solidFill>
                <a:schemeClr val="bg2">
                  <a:lumMod val="50000"/>
                </a:schemeClr>
              </a:solidFill>
            </a:endParaRPr>
          </a:p>
          <a:p>
            <a:pPr lvl="1">
              <a:buNone/>
            </a:pPr>
            <a:r>
              <a:rPr sz="2400" dirty="0">
                <a:solidFill>
                  <a:schemeClr val="bg2">
                    <a:lumMod val="50000"/>
                  </a:schemeClr>
                </a:solidFill>
              </a:rPr>
              <a:t> 3承担社会责任。企业是社会的一部分，其行为必须符合社会的价值观、伦理道德、国家法律和社会期望，企业在为社会服务、创造经济成就的同时，还要承担推动社会进步的责任。所以，企业管理的任务是要关注企业对社会的影响，并对社会承担责任。</a:t>
            </a:r>
            <a:endParaRPr sz="2400" dirty="0">
              <a:solidFill>
                <a:schemeClr val="bg2">
                  <a:lumMod val="50000"/>
                </a:schemeClr>
              </a:solidFill>
            </a:endParaRPr>
          </a:p>
        </p:txBody>
      </p:sp>
      <p:sp>
        <p:nvSpPr>
          <p:cNvPr id="4" name="文本框 3"/>
          <p:cNvSpPr txBox="1"/>
          <p:nvPr>
            <p:custDataLst>
              <p:tags r:id="rId2"/>
            </p:custDataLst>
          </p:nvPr>
        </p:nvSpPr>
        <p:spPr>
          <a:xfrm>
            <a:off x="2135505" y="764540"/>
            <a:ext cx="6096000" cy="521970"/>
          </a:xfrm>
          <a:prstGeom prst="rect">
            <a:avLst/>
          </a:prstGeom>
          <a:noFill/>
        </p:spPr>
        <p:txBody>
          <a:bodyPr wrap="square" rtlCol="0" anchor="t">
            <a:spAutoFit/>
          </a:bodyPr>
          <a:p>
            <a:r>
              <a:rPr 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（三）企业管理的任务：</a:t>
            </a:r>
            <a:endParaRPr lang="zh-CN" altLang="en-US"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企业管理基本原理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404495"/>
            <a:ext cx="6096000" cy="583565"/>
          </a:xfrm>
          <a:prstGeom prst="rect">
            <a:avLst/>
          </a:prstGeom>
          <a:noFill/>
        </p:spPr>
        <p:txBody>
          <a:bodyPr wrap="square" rtlCol="0" anchor="t">
            <a:spAutoFit/>
          </a:bodyPr>
          <a:p>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人本原理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2135505" y="1052830"/>
            <a:ext cx="9072245" cy="1198880"/>
          </a:xfrm>
          <a:prstGeom prst="rect">
            <a:avLst/>
          </a:prstGeom>
          <a:noFill/>
        </p:spPr>
        <p:txBody>
          <a:bodyPr wrap="square" rtlCol="0" anchor="t">
            <a:spAutoFit/>
          </a:bodyPr>
          <a:p>
            <a:r>
              <a:rPr lang="en-US" altLang="zh-CN" sz="2400" dirty="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人本原理是以为人中心的管理思想，</a:t>
            </a:r>
            <a:r>
              <a:rPr lang="zh-CN" altLang="en-US" sz="2400" b="1" dirty="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是指以做好人的工作为根本，调动人的积极性、主动性和创造性的现代管理活动，</a:t>
            </a:r>
            <a:r>
              <a:rPr lang="zh-CN" altLang="en-US" sz="2400" b="1" dirty="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它体现了现代社会对人的认识和对人性的深刻理解。</a:t>
            </a:r>
            <a:endParaRPr lang="zh-CN" altLang="en-US" sz="2400" b="1" dirty="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0" name="文本框 99"/>
          <p:cNvSpPr txBox="1"/>
          <p:nvPr/>
        </p:nvSpPr>
        <p:spPr>
          <a:xfrm>
            <a:off x="2135505" y="2132965"/>
            <a:ext cx="9149715" cy="4154170"/>
          </a:xfrm>
          <a:prstGeom prst="rect">
            <a:avLst/>
          </a:prstGeom>
          <a:noFill/>
          <a:ln w="9525">
            <a:noFill/>
          </a:ln>
        </p:spPr>
        <p:txBody>
          <a:bodyPr wrap="square">
            <a:spAutoFit/>
          </a:bodyPr>
          <a:p>
            <a:pPr indent="266700"/>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人本原理所包含的管理思想主要体现在以下几个方面：</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员工是企业的主体。人本原理的实质就在于充分肯定人在管理中的主体作用。</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有效管理的关键是员工参与。人本原理主张适度分权、民主管理。依靠科学管理和员工参与，将个人利益与企业利益紧密结合。</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尊重人性是现代管理的核心。在一个企业中，所有作为个体的人在其人格上都是平等的，尊重人性特点，即尊重人本身所具有的生理、心理、行为特点，是对人的潜力的开发与管理的出发点。</a:t>
            </a:r>
            <a:endPar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管理是为人服务的。人本原理强调管理以人为中心，管理就是服务。尊重人的权益，理解人的价值，关心人的生活，创造优厚条件，使人在企业中得到发展，实现人的目标。</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135505" y="76454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系统原理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063750" y="1484630"/>
            <a:ext cx="9227820" cy="3415030"/>
          </a:xfrm>
          <a:prstGeom prst="rect">
            <a:avLst/>
          </a:prstGeom>
          <a:noFill/>
          <a:ln w="9525">
            <a:noFill/>
          </a:ln>
        </p:spPr>
        <p:txBody>
          <a:bodyPr wrap="square">
            <a:spAutoFit/>
          </a:bodyPr>
          <a:p>
            <a:pPr indent="304800"/>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“系统”是指由相互依存、相互制约的若干个要素组成的具有一定结构和特定功能的整体。</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304800"/>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系统的三层含义：第一，任何系统均由两个以上的要素组成，单个要素不能构成系统；第二，系统中的各要素之间，要素与整体之间，以及整体与环境之间相互作用，相互影响，并形成了特殊的系统结构；第三，系统具有不同于各组成要素独立功能的新功能，也就是说，系统不是个别要素的简单相加，而是各要素有机结合形成的一个具有新功能的整体，而且，系统的整体功能大于各要素功能的简单相加，可以形象地比喻为“1＋1&gt;2”。</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207895" y="5085080"/>
            <a:ext cx="8757920" cy="829945"/>
          </a:xfrm>
          <a:prstGeom prst="rect">
            <a:avLst/>
          </a:prstGeom>
          <a:noFill/>
        </p:spPr>
        <p:txBody>
          <a:bodyPr wrap="square" rtlCol="0" anchor="t">
            <a:spAutoFit/>
          </a:bodyPr>
          <a:p>
            <a:pPr indent="304800" algn="l">
              <a:buClrTx/>
              <a:buSzTx/>
              <a:buNone/>
            </a:pP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管理的系统原理就是在管理活动中，必须运用系统理论、系统思路、系统工程、系统方法来进行系统管理</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135505" y="76454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分工原理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207895" y="1628775"/>
            <a:ext cx="9086850" cy="1198880"/>
          </a:xfrm>
          <a:prstGeom prst="rect">
            <a:avLst/>
          </a:prstGeom>
          <a:noFill/>
          <a:ln w="9525">
            <a:noFill/>
          </a:ln>
        </p:spPr>
        <p:txBody>
          <a:bodyPr wrap="square">
            <a:spAutoFit/>
          </a:bodyPr>
          <a:p>
            <a:pPr indent="30480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管理者为了完成既定的生产或经营任务，需要为每位员工分配工作任务，确定每个人的职位，明确各职位的任务，即分工管理。分工整体赋予个体的任务，也是维护整体正常秩序的一种约束力。</a:t>
            </a:r>
            <a:endParaRPr lang="zh-CN" altLang="en-US" sz="2400" b="1">
              <a:solidFill>
                <a:srgbClr val="0070C0"/>
              </a:solidFill>
              <a:ea typeface="宋体" panose="02010600030101010101" pitchFamily="2" charset="-122"/>
            </a:endParaRPr>
          </a:p>
        </p:txBody>
      </p:sp>
      <p:sp>
        <p:nvSpPr>
          <p:cNvPr id="3" name="文本框 2"/>
          <p:cNvSpPr txBox="1"/>
          <p:nvPr/>
        </p:nvSpPr>
        <p:spPr>
          <a:xfrm>
            <a:off x="2279650" y="3284855"/>
            <a:ext cx="8766810" cy="2306955"/>
          </a:xfrm>
          <a:prstGeom prst="rect">
            <a:avLst/>
          </a:prstGeom>
          <a:noFill/>
          <a:ln w="9525">
            <a:noFill/>
          </a:ln>
        </p:spPr>
        <p:txBody>
          <a:bodyPr wrap="square">
            <a:spAutoFit/>
          </a:bodyPr>
          <a:p>
            <a:pPr indent="3048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在分工的基础上，通过适当的方式对每个人的职责做出明确规定。首先，界限要清楚，应按照与工作目标联系的密切程度，划分出直接职责与间接职责；其次，内容要具体，便于执行与检查；再次，分工中规定协同配合的内容，即规定该岗位同其他部门、岗位的联系和要求；最后，分工职责一定要落实到个人，做到事事有人负责。</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4044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效益原理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1919605" y="1068070"/>
            <a:ext cx="9265285" cy="1568450"/>
          </a:xfrm>
          <a:prstGeom prst="rect">
            <a:avLst/>
          </a:prstGeom>
          <a:noFill/>
          <a:ln w="9525">
            <a:noFill/>
          </a:ln>
        </p:spPr>
        <p:txBody>
          <a:bodyPr wrap="square">
            <a:spAutoFit/>
          </a:bodyPr>
          <a:p>
            <a:pPr indent="304800"/>
            <a:r>
              <a:rPr lang="zh-CN" sz="2400" b="1">
                <a:solidFill>
                  <a:srgbClr val="0070C0"/>
                </a:solidFill>
                <a:ea typeface="宋体" panose="02010600030101010101" pitchFamily="2" charset="-122"/>
              </a:rPr>
              <a:t>效益是有效产出与投入之间的一种比例关系。效益高，才意味着管理有成效，管理必须追求效益的提高。效益原理是指组织的各项管理活动都要以实现有效性、追求高效益作为目标</a:t>
            </a:r>
            <a:endParaRPr lang="zh-CN" altLang="en-US" sz="2400" b="1">
              <a:solidFill>
                <a:srgbClr val="0070C0"/>
              </a:solidFill>
              <a:ea typeface="宋体" panose="02010600030101010101" pitchFamily="2" charset="-122"/>
            </a:endParaRPr>
          </a:p>
        </p:txBody>
      </p:sp>
      <p:sp>
        <p:nvSpPr>
          <p:cNvPr id="3" name="文本框 2"/>
          <p:cNvSpPr txBox="1"/>
          <p:nvPr/>
        </p:nvSpPr>
        <p:spPr>
          <a:xfrm>
            <a:off x="2063115" y="2636520"/>
            <a:ext cx="9147175" cy="3784600"/>
          </a:xfrm>
          <a:prstGeom prst="rect">
            <a:avLst/>
          </a:prstGeom>
          <a:noFill/>
          <a:ln w="9525">
            <a:noFill/>
          </a:ln>
        </p:spPr>
        <p:txBody>
          <a:bodyPr wrap="square">
            <a:spAutoFit/>
          </a:bodyPr>
          <a:p>
            <a:pPr indent="304800"/>
            <a:r>
              <a:rPr lang="zh-CN" sz="2400" b="1">
                <a:solidFill>
                  <a:srgbClr val="0070C0"/>
                </a:solidFill>
                <a:ea typeface="宋体" panose="02010600030101010101" pitchFamily="2" charset="-122"/>
              </a:rPr>
              <a:t>效益原理体现在以下原则：</a:t>
            </a:r>
            <a:r>
              <a:rPr lang="en-US" sz="2400" b="1">
                <a:solidFill>
                  <a:srgbClr val="0070C0"/>
                </a:solidFill>
                <a:latin typeface="宋体" panose="02010600030101010101" pitchFamily="2" charset="-122"/>
              </a:rPr>
              <a:t>1.</a:t>
            </a:r>
            <a:r>
              <a:rPr lang="zh-CN" sz="2400" b="1">
                <a:solidFill>
                  <a:srgbClr val="0070C0"/>
                </a:solidFill>
                <a:ea typeface="宋体" panose="02010600030101010101" pitchFamily="2" charset="-122"/>
              </a:rPr>
              <a:t>价值原则，即效益的核心是价值，必须通过科学而有效的管理，实现价值最大化。</a:t>
            </a:r>
            <a:r>
              <a:rPr lang="en-US" sz="2400" b="1">
                <a:solidFill>
                  <a:srgbClr val="0070C0"/>
                </a:solidFill>
                <a:latin typeface="宋体" panose="02010600030101010101" pitchFamily="2" charset="-122"/>
              </a:rPr>
              <a:t>2.</a:t>
            </a:r>
            <a:r>
              <a:rPr lang="zh-CN" sz="2400" b="1">
                <a:solidFill>
                  <a:srgbClr val="0070C0"/>
                </a:solidFill>
                <a:ea typeface="宋体" panose="02010600030101010101" pitchFamily="2" charset="-122"/>
              </a:rPr>
              <a:t>投入产出原则，即通过尽可能小的投入来取得尽可能大的有效产出，实现效益的最大化。</a:t>
            </a:r>
            <a:r>
              <a:rPr lang="en-US" sz="2400" b="1">
                <a:solidFill>
                  <a:srgbClr val="0070C0"/>
                </a:solidFill>
                <a:latin typeface="宋体" panose="02010600030101010101" pitchFamily="2" charset="-122"/>
              </a:rPr>
              <a:t>3.</a:t>
            </a:r>
            <a:r>
              <a:rPr lang="zh-CN" sz="2400" b="1">
                <a:solidFill>
                  <a:srgbClr val="0070C0"/>
                </a:solidFill>
                <a:ea typeface="宋体" panose="02010600030101010101" pitchFamily="2" charset="-122"/>
              </a:rPr>
              <a:t>边际分析原则，即通过投入产出微小增量的比较分析，来考察实际效益的大小，以做出科学决策。</a:t>
            </a:r>
            <a:endParaRPr lang="zh-CN" sz="2400" b="1">
              <a:solidFill>
                <a:srgbClr val="0070C0"/>
              </a:solidFill>
              <a:ea typeface="宋体" panose="02010600030101010101" pitchFamily="2" charset="-122"/>
            </a:endParaRPr>
          </a:p>
          <a:p>
            <a:pPr indent="304800"/>
            <a:r>
              <a:rPr lang="en-US" altLang="zh-CN" sz="2400" b="1">
                <a:solidFill>
                  <a:srgbClr val="0070C0"/>
                </a:solidFill>
                <a:ea typeface="宋体" panose="02010600030101010101" pitchFamily="2" charset="-122"/>
              </a:rPr>
              <a:t>      </a:t>
            </a:r>
            <a:r>
              <a:rPr lang="en-US" altLang="zh-CN" sz="2400" b="1">
                <a:solidFill>
                  <a:srgbClr val="FF0000"/>
                </a:solidFill>
                <a:ea typeface="宋体" panose="02010600030101010101" pitchFamily="2" charset="-122"/>
              </a:rPr>
              <a:t> </a:t>
            </a:r>
            <a:r>
              <a:rPr lang="zh-CN" sz="2400" b="1">
                <a:solidFill>
                  <a:srgbClr val="FF0000"/>
                </a:solidFill>
                <a:ea typeface="宋体" panose="02010600030101010101" pitchFamily="2" charset="-122"/>
              </a:rPr>
              <a:t>效益分为经济效益和社会效益。经济效益是社会效益的基础，社会效益会促进经济效益。管理应把经济效益和社会效益有机地结合起来，即既要追求经济效益，也要追求社会效益。</a:t>
            </a:r>
            <a:endParaRPr lang="zh-CN" altLang="en-US" sz="2400" b="1">
              <a:solidFill>
                <a:srgbClr val="FF0000"/>
              </a:solidFill>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6203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责任原理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1991995" y="1556385"/>
            <a:ext cx="9316085" cy="4523105"/>
          </a:xfrm>
          <a:prstGeom prst="rect">
            <a:avLst/>
          </a:prstGeom>
          <a:noFill/>
          <a:ln w="9525">
            <a:noFill/>
          </a:ln>
        </p:spPr>
        <p:txBody>
          <a:bodyPr wrap="square">
            <a:spAutoFit/>
          </a:bodyPr>
          <a:p>
            <a:pPr indent="0"/>
            <a:r>
              <a:rPr lang="en-US" altLang="zh-CN" b="0">
                <a:latin typeface="Calibri" panose="020F0502020204030204" charset="0"/>
                <a:ea typeface="宋体" panose="02010600030101010101" pitchFamily="2" charset="-122"/>
              </a:rPr>
              <a:t>     </a:t>
            </a:r>
            <a:r>
              <a:rPr lang="en-US" altLang="zh-CN" sz="2400" b="0">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责任原理主张在管理过程中要明确人的职责。</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对⼯作能否做到完全负责，取决于权限，利益和能⼒三个因素。</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1.权限。管理总是离不开⼈，财，物的使⽤。明智的上级必须克制⾃⼰的权利欲，要把下级完成职责所需的权限全部委授给下级，由他去独⽴决策，⾃⼰只在必要时给予适当的帮助和⽀持。</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2.利益。完全负责就意味着责任者要承担全部风险。因此没有⼀点利益的风险是没有⼈愿意承担的。</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3.能⼒。能⼒是完全负责的决定因素。科学知识，组织才能和实践经验三者构成了管理能⼒。倘若能⼒略⼩于职责，能够使得⼯作富有挑战性，从⽽能促使管理者更加感恩和谦卑，从⽽更加尊重群众，更加⾃觉地学习新知识。</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6203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弹性原理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063115" y="1340485"/>
            <a:ext cx="9060815" cy="1568450"/>
          </a:xfrm>
          <a:prstGeom prst="rect">
            <a:avLst/>
          </a:prstGeom>
          <a:noFill/>
          <a:ln w="9525">
            <a:noFill/>
          </a:ln>
        </p:spPr>
        <p:txBody>
          <a:bodyPr wrap="square">
            <a:spAutoFit/>
          </a:bodyPr>
          <a:p>
            <a:pPr indent="0"/>
            <a:r>
              <a:rPr lang="en-US" altLang="zh-CN" b="0">
                <a:ea typeface="宋体" panose="02010600030101010101" pitchFamily="2" charset="-122"/>
              </a:rPr>
              <a:t>  </a:t>
            </a:r>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弹性管理是管理的原则性和灵活性的统一，即通过一定的管理手段，使管理对象在一定条件的约束下，具有一定的自我调整、自我选择、自我管理的余地和适应环境变化的余地，以实现动态管理的目的。</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135505" y="2924810"/>
            <a:ext cx="8988425" cy="1568450"/>
          </a:xfrm>
          <a:prstGeom prst="rect">
            <a:avLst/>
          </a:prstGeom>
          <a:noFill/>
          <a:ln w="9525">
            <a:noFill/>
          </a:ln>
        </p:spPr>
        <p:txBody>
          <a:bodyPr wrap="square">
            <a:spAutoFit/>
          </a:bodyPr>
          <a:p>
            <a:pPr indent="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弹性管理是以规范化的制度管理为基础的灵活机动的管理方法。要根据内部诸因素和外部环镜的变化，突出灵活性、变通性和情感性，首要关注的是能否促进员工的自主发展，高度重视管理的情感性。</a:t>
            </a:r>
            <a:endParaRPr lang="zh-CN" altLang="en-US" sz="2400" b="1">
              <a:solidFill>
                <a:srgbClr val="0070C0"/>
              </a:solidFill>
              <a:ea typeface="宋体" panose="02010600030101010101" pitchFamily="2" charset="-122"/>
            </a:endParaRPr>
          </a:p>
        </p:txBody>
      </p:sp>
      <p:pic>
        <p:nvPicPr>
          <p:cNvPr id="5" name="图片 4"/>
          <p:cNvPicPr>
            <a:picLocks noChangeAspect="1"/>
          </p:cNvPicPr>
          <p:nvPr>
            <p:custDataLst>
              <p:tags r:id="rId2"/>
            </p:custDataLst>
          </p:nvPr>
        </p:nvPicPr>
        <p:blipFill>
          <a:blip r:embed="rId3"/>
          <a:stretch>
            <a:fillRect/>
          </a:stretch>
        </p:blipFill>
        <p:spPr>
          <a:xfrm>
            <a:off x="3719830" y="4436745"/>
            <a:ext cx="6063615" cy="17132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285490" y="2552065"/>
            <a:ext cx="6914515" cy="2861310"/>
          </a:xfrm>
          <a:prstGeom prst="rect">
            <a:avLst/>
          </a:prstGeom>
          <a:noFill/>
          <a:ln w="9525">
            <a:noFill/>
          </a:ln>
        </p:spPr>
        <p:txBody>
          <a:bodyPr wrap="square">
            <a:spAutoFit/>
          </a:bodyPr>
          <a:p>
            <a:pPr indent="0"/>
            <a:r>
              <a:rPr lang="en-US" altLang="zh-CN" sz="2400" b="0">
                <a:solidFill>
                  <a:schemeClr val="accent1"/>
                </a:solidFill>
                <a:latin typeface="微软雅黑" panose="020B0503020204020204" pitchFamily="34" charset="-122"/>
                <a:ea typeface="微软雅黑" panose="020B0503020204020204" pitchFamily="34" charset="-122"/>
              </a:rPr>
              <a:t>                       </a:t>
            </a:r>
            <a:r>
              <a:rPr lang="zh-CN" sz="3600" b="1">
                <a:solidFill>
                  <a:srgbClr val="FF0000"/>
                </a:solidFill>
                <a:latin typeface="微软雅黑" panose="020B0503020204020204" pitchFamily="34" charset="-122"/>
                <a:ea typeface="微软雅黑" panose="020B0503020204020204" pitchFamily="34" charset="-122"/>
              </a:rPr>
              <a:t>思政目标</a:t>
            </a:r>
            <a:endParaRPr lang="zh-CN" altLang="en-US" sz="2400" b="1">
              <a:solidFill>
                <a:schemeClr val="accent1"/>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r>
              <a:rPr sz="2400" b="0">
                <a:solidFill>
                  <a:schemeClr val="accent1"/>
                </a:solidFill>
                <a:latin typeface="微软雅黑" panose="020B0503020204020204" pitchFamily="34" charset="-122"/>
                <a:ea typeface="微软雅黑" panose="020B0503020204020204" pitchFamily="34" charset="-122"/>
              </a:rPr>
              <a:t>全局意识，合作意识，创新意识，</a:t>
            </a:r>
            <a:r>
              <a:rPr lang="zh-CN" sz="2400" b="0">
                <a:solidFill>
                  <a:schemeClr val="accent1"/>
                </a:solidFill>
                <a:latin typeface="微软雅黑" panose="020B0503020204020204" pitchFamily="34" charset="-122"/>
                <a:ea typeface="微软雅黑" panose="020B0503020204020204" pitchFamily="34" charset="-122"/>
              </a:rPr>
              <a:t>人本意识</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自信诚信、法治合规、责任担当、敬业精业</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探索精神、</a:t>
            </a:r>
            <a:r>
              <a:rPr lang="zh-CN" sz="2400">
                <a:solidFill>
                  <a:schemeClr val="accent1"/>
                </a:solidFill>
                <a:latin typeface="微软雅黑" panose="020B0503020204020204" pitchFamily="34" charset="-122"/>
                <a:ea typeface="微软雅黑" panose="020B0503020204020204" pitchFamily="34" charset="-122"/>
                <a:sym typeface="+mn-ea"/>
              </a:rPr>
              <a:t>工匠精神、</a:t>
            </a:r>
            <a:r>
              <a:rPr lang="zh-CN" sz="2400" b="0">
                <a:solidFill>
                  <a:schemeClr val="accent1"/>
                </a:solidFill>
                <a:latin typeface="微软雅黑" panose="020B0503020204020204" pitchFamily="34" charset="-122"/>
                <a:ea typeface="微软雅黑" panose="020B0503020204020204" pitchFamily="34" charset="-122"/>
              </a:rPr>
              <a:t>奋斗精神、斗争精神</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zh-CN" sz="2400" b="0">
                <a:solidFill>
                  <a:schemeClr val="accent1"/>
                </a:solidFill>
                <a:latin typeface="微软雅黑" panose="020B0503020204020204" pitchFamily="34" charset="-122"/>
                <a:ea typeface="微软雅黑" panose="020B0503020204020204" pitchFamily="34" charset="-122"/>
              </a:rPr>
              <a:t>系统思维、底线思维、</a:t>
            </a:r>
            <a:r>
              <a:rPr lang="zh-CN" sz="2400">
                <a:solidFill>
                  <a:schemeClr val="accent1"/>
                </a:solidFill>
                <a:latin typeface="微软雅黑" panose="020B0503020204020204" pitchFamily="34" charset="-122"/>
                <a:ea typeface="微软雅黑" panose="020B0503020204020204" pitchFamily="34" charset="-122"/>
                <a:sym typeface="+mn-ea"/>
              </a:rPr>
              <a:t>技术思维、数据思维</a:t>
            </a:r>
            <a:endParaRPr lang="zh-CN" sz="2400" b="0">
              <a:solidFill>
                <a:schemeClr val="accent1"/>
              </a:solidFill>
              <a:latin typeface="微软雅黑" panose="020B0503020204020204" pitchFamily="34" charset="-122"/>
              <a:ea typeface="微软雅黑" panose="020B0503020204020204" pitchFamily="34" charset="-122"/>
            </a:endParaRPr>
          </a:p>
          <a:p>
            <a:pPr indent="0"/>
            <a:endParaRPr sz="2400" b="0">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11225" y="1125855"/>
            <a:ext cx="3229610" cy="1322070"/>
          </a:xfrm>
          <a:prstGeom prst="rect">
            <a:avLst/>
          </a:prstGeom>
          <a:noFill/>
        </p:spPr>
        <p:txBody>
          <a:bodyPr wrap="square" rtlCol="0">
            <a:spAutoFit/>
          </a:bodyPr>
          <a:p>
            <a:r>
              <a:rPr lang="en-US" altLang="zh-CN"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企业管理基础</a:t>
            </a:r>
            <a:endPar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德技并修、实业报国</a:t>
            </a:r>
            <a:endPar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6203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七</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激励原理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063115" y="1340485"/>
            <a:ext cx="9400540" cy="1568450"/>
          </a:xfrm>
          <a:prstGeom prst="rect">
            <a:avLst/>
          </a:prstGeom>
          <a:noFill/>
          <a:ln w="9525">
            <a:noFill/>
          </a:ln>
        </p:spPr>
        <p:txBody>
          <a:bodyPr wrap="square">
            <a:spAutoFit/>
          </a:bodyPr>
          <a:p>
            <a:pPr indent="0"/>
            <a:r>
              <a:rPr lang="en-US" altLang="zh-CN" sz="2400" b="0">
                <a:ea typeface="宋体" panose="02010600030101010101" pitchFamily="2" charset="-122"/>
              </a:rPr>
              <a:t>   </a:t>
            </a:r>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激励原理是依照人的行为规律，通过强化人的动机，以调动人的积极性的一种理论。</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管理中的激励，是指管理者运用各种管理手段，刺激被管理者的需要，激发其动机，使其朝着期望的目标前进的心理过程。</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115185" y="2924810"/>
            <a:ext cx="9157335" cy="3046095"/>
          </a:xfrm>
          <a:prstGeom prst="rect">
            <a:avLst/>
          </a:prstGeom>
          <a:noFill/>
          <a:ln w="9525">
            <a:noFill/>
          </a:ln>
        </p:spPr>
        <p:txBody>
          <a:bodyPr wrap="square">
            <a:spAutoFit/>
          </a:bodyPr>
          <a:p>
            <a:pPr indent="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企业可以根据自身特点采取不同的激励机制满足不同需求。</a:t>
            </a:r>
            <a:endParaRPr lang="zh-CN" sz="2400" b="1">
              <a:solidFill>
                <a:srgbClr val="0070C0"/>
              </a:solidFill>
              <a:ea typeface="宋体" panose="02010600030101010101" pitchFamily="2" charset="-122"/>
            </a:endParaRPr>
          </a:p>
          <a:p>
            <a:pPr indent="0"/>
            <a:r>
              <a:rPr lang="zh-CN" sz="2400" b="1">
                <a:solidFill>
                  <a:srgbClr val="0070C0"/>
                </a:solidFill>
                <a:ea typeface="宋体" panose="02010600030101010101" pitchFamily="2" charset="-122"/>
              </a:rPr>
              <a:t> </a:t>
            </a:r>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首先，运用工作激励，尽量把员工放在他所适合的位置上，并在可能的条件下轮换一下工作以增加员工的新奇感、挑战性，培养对工作的热情和积极性。</a:t>
            </a:r>
            <a:endParaRPr lang="zh-CN" sz="2400" b="1">
              <a:solidFill>
                <a:srgbClr val="0070C0"/>
              </a:solidFill>
              <a:ea typeface="宋体" panose="02010600030101010101" pitchFamily="2" charset="-122"/>
            </a:endParaRPr>
          </a:p>
          <a:p>
            <a:pPr indent="0"/>
            <a:r>
              <a:rPr lang="zh-CN" sz="2400" b="1">
                <a:solidFill>
                  <a:srgbClr val="0070C0"/>
                </a:solidFill>
                <a:ea typeface="宋体" panose="02010600030101010101" pitchFamily="2" charset="-122"/>
              </a:rPr>
              <a:t> </a:t>
            </a:r>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其次，运用参与激励，通过参与企业管理，形成员工对企业的归属感、认同感。可以进一步满足员工自尊和自我实现的需要。</a:t>
            </a:r>
            <a:endParaRPr lang="zh-CN" sz="2400" b="1">
              <a:solidFill>
                <a:srgbClr val="0070C0"/>
              </a:solidFill>
              <a:ea typeface="宋体" panose="02010600030101010101" pitchFamily="2" charset="-122"/>
            </a:endParaRPr>
          </a:p>
          <a:p>
            <a:pPr indent="0"/>
            <a:r>
              <a:rPr lang="zh-CN" sz="2400" b="1">
                <a:solidFill>
                  <a:srgbClr val="0070C0"/>
                </a:solidFill>
                <a:ea typeface="宋体" panose="02010600030101010101" pitchFamily="2" charset="-122"/>
              </a:rPr>
              <a:t> </a:t>
            </a:r>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再次，运用荣誉激励(精神激励)，这是一种比较有效的方法，如五一劳动节、大国工匠荣誉等。</a:t>
            </a:r>
            <a:endParaRPr lang="zh-CN" altLang="en-US" sz="2400" b="1">
              <a:solidFill>
                <a:srgbClr val="0070C0"/>
              </a:solidFill>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6203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八</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动态原理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063750" y="1268730"/>
            <a:ext cx="9410065" cy="4892675"/>
          </a:xfrm>
          <a:prstGeom prst="rect">
            <a:avLst/>
          </a:prstGeom>
          <a:noFill/>
          <a:ln w="9525">
            <a:noFill/>
          </a:ln>
        </p:spPr>
        <p:txBody>
          <a:bodyPr wrap="square">
            <a:spAutoFit/>
          </a:bodyPr>
          <a:p>
            <a:pPr indent="304800"/>
            <a:r>
              <a:rPr lang="zh-CN" sz="2400" b="1">
                <a:solidFill>
                  <a:srgbClr val="0070C0"/>
                </a:solidFill>
                <a:ea typeface="宋体" panose="02010600030101010101" pitchFamily="2" charset="-122"/>
              </a:rPr>
              <a:t>动态原理认为:由于管理的对象所处的是一个变化的环境,整个管理系统自然也处于发展变化之中;以计划为起点,经过组织、指挥、控制,实现组织目标为宗旨的管理过程,始终处于连续不断、无休止的运动状态,推动着管理活动的循环与前进。</a:t>
            </a:r>
            <a:endParaRPr lang="zh-CN" sz="2400" b="1">
              <a:solidFill>
                <a:srgbClr val="0070C0"/>
              </a:solidFill>
              <a:ea typeface="宋体" panose="02010600030101010101" pitchFamily="2" charset="-122"/>
            </a:endParaRPr>
          </a:p>
          <a:p>
            <a:pPr indent="304800"/>
            <a:r>
              <a:rPr lang="zh-CN" sz="2400" b="1">
                <a:solidFill>
                  <a:srgbClr val="0070C0"/>
                </a:solidFill>
                <a:ea typeface="宋体" panose="02010600030101010101" pitchFamily="2" charset="-122"/>
              </a:rPr>
              <a:t> </a:t>
            </a:r>
            <a:r>
              <a:rPr lang="en-US" altLang="zh-CN" sz="2400" b="1">
                <a:solidFill>
                  <a:srgbClr val="0070C0"/>
                </a:solidFill>
                <a:ea typeface="宋体" panose="02010600030101010101" pitchFamily="2" charset="-122"/>
              </a:rPr>
              <a:t>  </a:t>
            </a:r>
            <a:endParaRPr lang="en-US" altLang="zh-CN" sz="2400" b="1">
              <a:solidFill>
                <a:srgbClr val="0070C0"/>
              </a:solidFill>
              <a:ea typeface="宋体" panose="02010600030101010101" pitchFamily="2" charset="-122"/>
            </a:endParaRPr>
          </a:p>
          <a:p>
            <a:pPr indent="30480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应用管理动态原理必须</a:t>
            </a:r>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遵循的两个基本原则是:</a:t>
            </a:r>
            <a:endParaRPr lang="zh-CN" sz="2400" b="1">
              <a:solidFill>
                <a:srgbClr val="0070C0"/>
              </a:solidFill>
              <a:ea typeface="宋体" panose="02010600030101010101" pitchFamily="2" charset="-122"/>
            </a:endParaRPr>
          </a:p>
          <a:p>
            <a:pPr indent="30480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 1.弹性原则</a:t>
            </a:r>
            <a:r>
              <a:rPr lang="en-US" sz="2400" b="1">
                <a:solidFill>
                  <a:srgbClr val="0070C0"/>
                </a:solidFill>
                <a:latin typeface="宋体" panose="02010600030101010101" pitchFamily="2" charset="-122"/>
              </a:rPr>
              <a:t>    </a:t>
            </a:r>
            <a:r>
              <a:rPr lang="zh-CN" sz="2400" b="1">
                <a:solidFill>
                  <a:srgbClr val="0070C0"/>
                </a:solidFill>
                <a:ea typeface="宋体" panose="02010600030101010101" pitchFamily="2" charset="-122"/>
              </a:rPr>
              <a:t>管理所面临的问题往往是多因素的,并且有很大的不确定性,管理者不可能也不必要将所有的变化因素都弄得一清二楚。这时,对企业的管理保持弹性,留有余地就显得十分必要。</a:t>
            </a:r>
            <a:endParaRPr lang="zh-CN" sz="2400" b="1">
              <a:solidFill>
                <a:srgbClr val="0070C0"/>
              </a:solidFill>
              <a:ea typeface="宋体" panose="02010600030101010101" pitchFamily="2" charset="-122"/>
            </a:endParaRPr>
          </a:p>
          <a:p>
            <a:pPr indent="30480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2.反馈原则</a:t>
            </a:r>
            <a:endParaRPr lang="zh-CN" sz="2400" b="1">
              <a:solidFill>
                <a:srgbClr val="0070C0"/>
              </a:solidFill>
              <a:ea typeface="宋体" panose="02010600030101010101" pitchFamily="2" charset="-122"/>
            </a:endParaRPr>
          </a:p>
          <a:p>
            <a:pPr indent="30480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反馈原则是指面对不断变化的客观环境，必须具备完善高效的信息反馈机制,以便采取相应的变革措施,将问题和矛盾消灭在萌芽状态。</a:t>
            </a:r>
            <a:endParaRPr lang="zh-CN" altLang="en-US" sz="2400" b="1">
              <a:solidFill>
                <a:srgbClr val="0070C0"/>
              </a:solidFill>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991360" y="47625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九</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创新原理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063750" y="1124585"/>
            <a:ext cx="9479915" cy="1568450"/>
          </a:xfrm>
          <a:prstGeom prst="rect">
            <a:avLst/>
          </a:prstGeom>
          <a:noFill/>
          <a:ln w="9525">
            <a:noFill/>
          </a:ln>
        </p:spPr>
        <p:txBody>
          <a:bodyPr wrap="square">
            <a:spAutoFit/>
          </a:bodyPr>
          <a:p>
            <a:pPr indent="304800"/>
            <a:r>
              <a:rPr lang="zh-CN" sz="2400" b="1">
                <a:solidFill>
                  <a:srgbClr val="0070C0"/>
                </a:solidFill>
                <a:ea typeface="宋体" panose="02010600030101010101" pitchFamily="2" charset="-122"/>
              </a:rPr>
              <a:t>创新原理是指创造一种新的更有效的资源整合范式，它既可以是全过程管理，也可以是目标细节管理，是创新理念及创新行为在企业管理层次上的延伸。</a:t>
            </a:r>
            <a:endParaRPr lang="zh-CN" sz="2400" b="1">
              <a:solidFill>
                <a:srgbClr val="0070C0"/>
              </a:solidFill>
              <a:ea typeface="宋体" panose="02010600030101010101" pitchFamily="2" charset="-122"/>
            </a:endParaRPr>
          </a:p>
          <a:p>
            <a:pPr indent="304800"/>
            <a:r>
              <a:rPr lang="zh-CN" sz="2400" b="1">
                <a:solidFill>
                  <a:srgbClr val="0070C0"/>
                </a:solidFill>
                <a:ea typeface="宋体" panose="02010600030101010101" pitchFamily="2" charset="-122"/>
              </a:rPr>
              <a:t>管理与创新是企业持续发展的永恒主题。创新原理具有以下特点：</a:t>
            </a:r>
            <a:endParaRPr lang="zh-CN" altLang="en-US" sz="2400" b="1">
              <a:solidFill>
                <a:srgbClr val="0070C0"/>
              </a:solidFill>
              <a:ea typeface="宋体" panose="02010600030101010101" pitchFamily="2" charset="-122"/>
            </a:endParaRPr>
          </a:p>
        </p:txBody>
      </p:sp>
      <p:sp>
        <p:nvSpPr>
          <p:cNvPr id="3" name="文本框 2"/>
          <p:cNvSpPr txBox="1"/>
          <p:nvPr/>
        </p:nvSpPr>
        <p:spPr>
          <a:xfrm>
            <a:off x="2063750" y="2636520"/>
            <a:ext cx="9613265" cy="4154170"/>
          </a:xfrm>
          <a:prstGeom prst="rect">
            <a:avLst/>
          </a:prstGeom>
          <a:noFill/>
          <a:ln w="9525">
            <a:noFill/>
          </a:ln>
        </p:spPr>
        <p:txBody>
          <a:bodyPr wrap="square">
            <a:spAutoFit/>
          </a:bodyPr>
          <a:p>
            <a:pPr indent="0"/>
            <a:r>
              <a:rPr 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创新是目的明确的活动，它的直接目的就是创新管理，最终目的就是达到企业的整体效率和效益的目标。</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2. </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创新是具有能动性的实践活动，即企业的管理创新活动是对企业内外部环境的变化做出的及时反应，是管理活动主动适应环境变化的过程，它包括主动创新与被动创新。</a:t>
            </a:r>
            <a:b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b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3.创新活动中引入的新的管理要素或要素组合方式包括：一种新的经营理念、一种新的管理制度、一种新的组织结构、一种新的管理方式、一种新的管理模式等。</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4.创新不仅是指自主创新，即“创造”出一种新的更有效的整合协调资源的范式，也可以是模仿性创新，即吸取引用其他企业的创新成果，为我所用。</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6203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可持续发展原理</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2207895" y="1412875"/>
            <a:ext cx="9128760" cy="1568450"/>
          </a:xfrm>
          <a:prstGeom prst="rect">
            <a:avLst/>
          </a:prstGeom>
          <a:noFill/>
        </p:spPr>
        <p:txBody>
          <a:bodyPr wrap="square" rtlCol="0" anchor="t">
            <a:spAutoFit/>
          </a:bodyPr>
          <a:p>
            <a:r>
              <a:rPr lang="en-US" altLang="zh-CN" sz="2400" b="1">
                <a:solidFill>
                  <a:srgbClr val="0070C0"/>
                </a:solidFill>
                <a:latin typeface="宋体" panose="02010600030101010101" pitchFamily="2" charset="-122"/>
                <a:ea typeface="宋体" panose="02010600030101010101" pitchFamily="2" charset="-122"/>
              </a:rPr>
              <a:t>   </a:t>
            </a:r>
            <a:r>
              <a:rPr lang="zh-CN" altLang="en-US" sz="2400" b="1">
                <a:solidFill>
                  <a:srgbClr val="0070C0"/>
                </a:solidFill>
                <a:latin typeface="宋体" panose="02010600030101010101" pitchFamily="2" charset="-122"/>
                <a:ea typeface="宋体" panose="02010600030101010101" pitchFamily="2" charset="-122"/>
              </a:rPr>
              <a:t>企业可持续发展是指企业在追求自我生存和永续发展的过程中，既要考虑企业经营目标的实现和提高企业市场地位，又要保持企业在已领先的竞争领域和未来扩张的经营环境中始终保持持续的盈利增长和能力的提高，保证企业在相当长的时间内长盛不衰。</a:t>
            </a:r>
            <a:endParaRPr lang="zh-CN" altLang="en-US" sz="2400" b="1">
              <a:solidFill>
                <a:srgbClr val="0070C0"/>
              </a:solidFill>
              <a:latin typeface="宋体" panose="02010600030101010101" pitchFamily="2" charset="-122"/>
              <a:ea typeface="宋体" panose="02010600030101010101" pitchFamily="2" charset="-122"/>
            </a:endParaRPr>
          </a:p>
        </p:txBody>
      </p:sp>
      <p:sp>
        <p:nvSpPr>
          <p:cNvPr id="4" name="文本框 3"/>
          <p:cNvSpPr txBox="1"/>
          <p:nvPr/>
        </p:nvSpPr>
        <p:spPr>
          <a:xfrm>
            <a:off x="2135505" y="2996565"/>
            <a:ext cx="9075420" cy="1568450"/>
          </a:xfrm>
          <a:prstGeom prst="rect">
            <a:avLst/>
          </a:prstGeom>
          <a:noFill/>
        </p:spPr>
        <p:txBody>
          <a:bodyPr wrap="square" rtlCol="0" anchor="t">
            <a:spAutoFit/>
          </a:bodyPr>
          <a:p>
            <a:r>
              <a:rPr lang="en-US" altLang="zh-CN" sz="2400" b="1">
                <a:solidFill>
                  <a:srgbClr val="0070C0"/>
                </a:solidFill>
                <a:latin typeface="宋体" panose="02010600030101010101" pitchFamily="2" charset="-122"/>
                <a:ea typeface="宋体" panose="02010600030101010101" pitchFamily="2" charset="-122"/>
              </a:rPr>
              <a:t>    </a:t>
            </a:r>
            <a:r>
              <a:rPr lang="zh-CN" altLang="en-US" sz="2400" b="1">
                <a:solidFill>
                  <a:srgbClr val="0070C0"/>
                </a:solidFill>
                <a:latin typeface="宋体" panose="02010600030101010101" pitchFamily="2" charset="-122"/>
                <a:ea typeface="宋体" panose="02010600030101010101" pitchFamily="2" charset="-122"/>
              </a:rPr>
              <a:t>可持续发展是既要考虑当前发展的需要，又要考虑未来发展的需要；不能以牺牲后期的利益为代价，来换取发展，满足利益。同时可持续发展也包括面对不可预期的环境震荡，而持续保持发展趋势的一种发展观。</a:t>
            </a:r>
            <a:endParaRPr lang="zh-CN" altLang="en-US" sz="2400" b="1">
              <a:solidFill>
                <a:srgbClr val="0070C0"/>
              </a:solidFill>
              <a:latin typeface="宋体" panose="02010600030101010101" pitchFamily="2" charset="-122"/>
              <a:ea typeface="宋体" panose="02010600030101010101" pitchFamily="2" charset="-122"/>
            </a:endParaRPr>
          </a:p>
        </p:txBody>
      </p:sp>
      <p:pic>
        <p:nvPicPr>
          <p:cNvPr id="5" name="图片 4"/>
          <p:cNvPicPr>
            <a:picLocks noChangeAspect="1"/>
          </p:cNvPicPr>
          <p:nvPr>
            <p:custDataLst>
              <p:tags r:id="rId2"/>
            </p:custDataLst>
          </p:nvPr>
        </p:nvPicPr>
        <p:blipFill>
          <a:blip r:embed="rId3"/>
          <a:stretch>
            <a:fillRect/>
          </a:stretch>
        </p:blipFill>
        <p:spPr>
          <a:xfrm>
            <a:off x="3215640" y="4653280"/>
            <a:ext cx="7322185" cy="132270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企业管理者</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063750" y="620395"/>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企业管理者的含义</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423795" y="1412875"/>
            <a:ext cx="8704580" cy="4892675"/>
          </a:xfrm>
          <a:prstGeom prst="rect">
            <a:avLst/>
          </a:prstGeom>
          <a:noFill/>
          <a:ln w="9525">
            <a:noFill/>
          </a:ln>
        </p:spPr>
        <p:txBody>
          <a:bodyPr wrap="square">
            <a:spAutoFit/>
          </a:bodyPr>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企业管理者是指在企业管理活动中，通过计划、组织、控制、领导等方式来协调企业的人力、物力、财力资源，以期达成企业设定目标的人员。一般情况下，管理人员不直接从事具体工作，主要是对作业人员的工作进行计划安排、组织落实、指导激励和检查控制等活动，促成作业人员努力工作，并对他们的工作结果负最终责任。</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企业管理者掌握着企业发展所需资源的配置权力，决定了企业的发展方向，是企业发展目标确认者、计划制定者、工作指导者，在企业中扮演着重要角色，在一定程度说，企业管理者的水平高低、素质高低决定了企业的发展。企业管理者按其在组织中所处的层次可分为高层管理人员、中层管理人员和基层管理人员。</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991995" y="47625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企业管理者的角色</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表格 2"/>
          <p:cNvGraphicFramePr/>
          <p:nvPr>
            <p:custDataLst>
              <p:tags r:id="rId2"/>
            </p:custDataLst>
          </p:nvPr>
        </p:nvGraphicFramePr>
        <p:xfrm>
          <a:off x="2279650" y="1104900"/>
          <a:ext cx="8580120" cy="5645785"/>
        </p:xfrm>
        <a:graphic>
          <a:graphicData uri="http://schemas.openxmlformats.org/drawingml/2006/table">
            <a:tbl>
              <a:tblPr/>
              <a:tblGrid>
                <a:gridCol w="622935"/>
                <a:gridCol w="1823720"/>
                <a:gridCol w="1831975"/>
                <a:gridCol w="4301490"/>
              </a:tblGrid>
              <a:tr h="415925">
                <a:tc rowSpan="11">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管理者的十种角色</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三大类型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具体角色</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主要职责</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人际关系方面的角色</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首脑</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参加社会活动、宴请重要客户、带领有关领导参观企业等。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92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领导者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管理者激励、指导员工。</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联络者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管理者与内部人员进行沟通、与利益相关者建立良好关系。</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信息传递方面的角色</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监督者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通过各种媒介寻求和获取信息以便更好地了解组织和环境。</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79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传播者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管理者将获得的信息传递给组织其他成员。</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15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发言人</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管理者向外界，如股东、消费者、公众、政府等，发布组织的有关信息。</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决策制定方面的角色</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企业家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管理者积极利用外部机会，不断开发新产品和新工艺、开拓新市场。</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冲突管理者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管理者处理冲突或问题、调解各种争端。</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资源分配者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管理者合理分配组织的人力、物力、财力、信息、时间等资源。</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谈判者</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为了组织的利益与其他组织或个人进行讨价还价、商定成交条件。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991995" y="47625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企业管理者的技能</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1991995" y="1268730"/>
            <a:ext cx="9163050" cy="2676525"/>
          </a:xfrm>
          <a:prstGeom prst="rect">
            <a:avLst/>
          </a:prstGeom>
          <a:noFill/>
          <a:ln w="9525">
            <a:noFill/>
          </a:ln>
        </p:spPr>
        <p:txBody>
          <a:bodyPr wrap="square">
            <a:spAutoFit/>
          </a:bodyPr>
          <a:p>
            <a:pPr indent="266700"/>
            <a:r>
              <a:rPr lang="en-US" sz="2400" b="1">
                <a:solidFill>
                  <a:srgbClr val="0070C0"/>
                </a:solidFill>
                <a:latin typeface="宋体" panose="02010600030101010101" pitchFamily="2" charset="-122"/>
                <a:ea typeface="宋体" panose="02010600030101010101" pitchFamily="2" charset="-122"/>
              </a:rPr>
              <a:t> 1.</a:t>
            </a:r>
            <a:r>
              <a:rPr lang="zh-CN" sz="2400" b="1">
                <a:solidFill>
                  <a:srgbClr val="0070C0"/>
                </a:solidFill>
                <a:ea typeface="宋体" panose="02010600030101010101" pitchFamily="2" charset="-122"/>
              </a:rPr>
              <a:t>概念技能。概念技能是指善于综合分析外部环境和内部条件，综观全局，发现机会和威胁。这对高层管理人员来说是最为重要的。</a:t>
            </a:r>
            <a:r>
              <a:rPr lang="en-US" sz="2400" b="1">
                <a:solidFill>
                  <a:srgbClr val="0070C0"/>
                </a:solidFill>
                <a:latin typeface="宋体" panose="02010600030101010101" pitchFamily="2" charset="-122"/>
                <a:ea typeface="宋体" panose="02010600030101010101" pitchFamily="2" charset="-122"/>
              </a:rPr>
              <a:t>   2.</a:t>
            </a:r>
            <a:r>
              <a:rPr lang="zh-CN" sz="2400" b="1">
                <a:solidFill>
                  <a:srgbClr val="0070C0"/>
                </a:solidFill>
                <a:ea typeface="宋体" panose="02010600030101010101" pitchFamily="2" charset="-122"/>
              </a:rPr>
              <a:t>人际技能。指处理人际关系的技能，即理解人，激励人，善于在人际之间进行沟通的能力。人际能对高层、中层和基层管理人员都十分重要。</a:t>
            </a:r>
            <a:r>
              <a:rPr lang="en-US" sz="2400" b="1">
                <a:solidFill>
                  <a:srgbClr val="0070C0"/>
                </a:solidFill>
                <a:latin typeface="宋体" panose="02010600030101010101" pitchFamily="2" charset="-122"/>
                <a:ea typeface="宋体" panose="02010600030101010101" pitchFamily="2" charset="-122"/>
              </a:rPr>
              <a:t>   3.</a:t>
            </a:r>
            <a:r>
              <a:rPr lang="zh-CN" sz="2400" b="1">
                <a:solidFill>
                  <a:srgbClr val="0070C0"/>
                </a:solidFill>
                <a:ea typeface="宋体" panose="02010600030101010101" pitchFamily="2" charset="-122"/>
              </a:rPr>
              <a:t>技术技能。是指用某与专业领域内的技术知识和方法完成组织任务的能力。</a:t>
            </a:r>
            <a:endParaRPr lang="zh-CN" altLang="en-US" sz="2400" b="1">
              <a:solidFill>
                <a:srgbClr val="0070C0"/>
              </a:solidFill>
              <a:ea typeface="宋体" panose="02010600030101010101" pitchFamily="2" charset="-122"/>
            </a:endParaRPr>
          </a:p>
        </p:txBody>
      </p:sp>
      <p:sp>
        <p:nvSpPr>
          <p:cNvPr id="3" name="文本框 2"/>
          <p:cNvSpPr txBox="1"/>
          <p:nvPr/>
        </p:nvSpPr>
        <p:spPr>
          <a:xfrm>
            <a:off x="1991995" y="4220845"/>
            <a:ext cx="9107170" cy="1198880"/>
          </a:xfrm>
          <a:prstGeom prst="rect">
            <a:avLst/>
          </a:prstGeom>
          <a:noFill/>
          <a:ln w="9525">
            <a:noFill/>
          </a:ln>
        </p:spPr>
        <p:txBody>
          <a:bodyPr wrap="square">
            <a:spAutoFit/>
          </a:bodyPr>
          <a:p>
            <a:pPr indent="0"/>
            <a:r>
              <a:rPr lang="en-US" altLang="zh-CN" sz="2400" b="1">
                <a:solidFill>
                  <a:srgbClr val="0070C0"/>
                </a:solidFill>
                <a:ea typeface="宋体" panose="02010600030101010101" pitchFamily="2" charset="-122"/>
              </a:rPr>
              <a:t>       </a:t>
            </a:r>
            <a:r>
              <a:rPr lang="zh-CN" sz="2400" b="1">
                <a:solidFill>
                  <a:srgbClr val="0070C0"/>
                </a:solidFill>
                <a:ea typeface="宋体" panose="02010600030101010101" pitchFamily="2" charset="-122"/>
              </a:rPr>
              <a:t>以上三种技能是任何层次的管理者都要具备的。只是随着管理者的管理层次的变化而各有侧重而已。这其中，人际技能对人任何层次的管理者都至关重要。</a:t>
            </a:r>
            <a:endParaRPr lang="zh-CN" sz="2400" b="1">
              <a:solidFill>
                <a:srgbClr val="0070C0"/>
              </a:solidFill>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991995" y="476250"/>
            <a:ext cx="6096000" cy="583565"/>
          </a:xfrm>
          <a:prstGeom prst="rect">
            <a:avLst/>
          </a:prstGeom>
          <a:noFill/>
        </p:spPr>
        <p:txBody>
          <a:bodyPr wrap="square" rtlCol="0" anchor="t">
            <a:spAutoFit/>
          </a:bodyPr>
          <a:p>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企业管理者的基本活动</a:t>
            </a:r>
            <a:endParaRPr lang="zh-CN" sz="32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135505" y="1268730"/>
            <a:ext cx="8830310" cy="4523105"/>
          </a:xfrm>
          <a:prstGeom prst="rect">
            <a:avLst/>
          </a:prstGeom>
          <a:noFill/>
          <a:ln w="9525">
            <a:noFill/>
          </a:ln>
        </p:spPr>
        <p:txBody>
          <a:bodyPr wrap="square">
            <a:spAutoFit/>
          </a:bodyPr>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第一，管理者需要设定目标。决定目标应该是什么，决定每个目标值应该设多高，决定为了实现这些目标要做哪些事情。</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第二，管理者需要实施组织。对必需的活动、决策和关系进行分析，对工作进行分类，把工作划分成便于管理的活动；把这些活动进一步划分成便于管理的职位，并把这些部门和职位组合成一个组织结构，选出合适的人员来管理这些部门和职位。</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第三，管理者需要开展激励和沟通。把众多担任不同职务的人组建成一个团队，通过与报酬、职务安排和晋升等“人员决策”，通过与下级、上级和同级之间持续的双向沟通，来做到这一点。这就是管理者担负的整合职能。</a:t>
            </a:r>
            <a:endParaRPr lang="zh-CN"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第四，管理者需要确立衡量标准。很少有什么因素的重要性比得上组织及其每个成员的绩效。</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285490" y="2075815"/>
            <a:ext cx="6914515" cy="3053080"/>
          </a:xfrm>
          <a:prstGeom prst="rect">
            <a:avLst/>
          </a:prstGeom>
          <a:noFill/>
          <a:ln w="9525">
            <a:noFill/>
          </a:ln>
        </p:spPr>
        <p:txBody>
          <a:bodyPr wrap="square">
            <a:noAutofit/>
          </a:bodyPr>
          <a:p>
            <a:pPr indent="0"/>
            <a:r>
              <a:rPr lang="en-US" altLang="zh-CN" sz="2400" b="0">
                <a:solidFill>
                  <a:schemeClr val="accent1"/>
                </a:solidFill>
                <a:latin typeface="微软雅黑" panose="020B0503020204020204" pitchFamily="34" charset="-122"/>
                <a:ea typeface="微软雅黑" panose="020B0503020204020204" pitchFamily="34" charset="-122"/>
              </a:rPr>
              <a:t>                         </a:t>
            </a:r>
            <a:r>
              <a:rPr lang="en-US" altLang="zh-CN" sz="3600" b="1">
                <a:solidFill>
                  <a:srgbClr val="FF0000"/>
                </a:solidFill>
                <a:latin typeface="微软雅黑" panose="020B0503020204020204" pitchFamily="34" charset="-122"/>
                <a:ea typeface="微软雅黑" panose="020B0503020204020204" pitchFamily="34" charset="-122"/>
              </a:rPr>
              <a:t>  </a:t>
            </a:r>
            <a:r>
              <a:rPr lang="zh-CN" sz="3600" b="1">
                <a:solidFill>
                  <a:srgbClr val="FF0000"/>
                </a:solidFill>
                <a:latin typeface="微软雅黑" panose="020B0503020204020204" pitchFamily="34" charset="-122"/>
                <a:ea typeface="微软雅黑" panose="020B0503020204020204" pitchFamily="34" charset="-122"/>
              </a:rPr>
              <a:t>学习方法</a:t>
            </a:r>
            <a:endParaRPr lang="zh-CN" sz="3600" b="1">
              <a:solidFill>
                <a:srgbClr val="FF0000"/>
              </a:solidFill>
              <a:latin typeface="微软雅黑" panose="020B0503020204020204" pitchFamily="34" charset="-122"/>
              <a:ea typeface="微软雅黑" panose="020B0503020204020204" pitchFamily="34" charset="-122"/>
            </a:endParaRPr>
          </a:p>
          <a:p>
            <a:pPr indent="0"/>
            <a:r>
              <a:rPr lang="zh-CN" sz="2400">
                <a:solidFill>
                  <a:schemeClr val="accent1"/>
                </a:solidFill>
                <a:latin typeface="微软雅黑" panose="020B0503020204020204" pitchFamily="34" charset="-122"/>
                <a:ea typeface="微软雅黑" panose="020B0503020204020204" pitchFamily="34" charset="-122"/>
              </a:rPr>
              <a:t>情境：专业职场氛围</a:t>
            </a:r>
            <a:endParaRPr lang="zh-CN" sz="2400">
              <a:solidFill>
                <a:schemeClr val="accent1"/>
              </a:solidFill>
              <a:latin typeface="微软雅黑" panose="020B0503020204020204" pitchFamily="34" charset="-122"/>
              <a:ea typeface="微软雅黑" panose="020B0503020204020204" pitchFamily="34" charset="-122"/>
            </a:endParaRPr>
          </a:p>
          <a:p>
            <a:pPr indent="0"/>
            <a:r>
              <a:rPr lang="zh-CN" sz="2400">
                <a:solidFill>
                  <a:schemeClr val="accent1"/>
                </a:solidFill>
                <a:latin typeface="微软雅黑" panose="020B0503020204020204" pitchFamily="34" charset="-122"/>
                <a:ea typeface="微软雅黑" panose="020B0503020204020204" pitchFamily="34" charset="-122"/>
              </a:rPr>
              <a:t>角色：岗位管理者视角</a:t>
            </a:r>
            <a:endParaRPr lang="zh-CN" sz="2400">
              <a:solidFill>
                <a:schemeClr val="accent1"/>
              </a:solidFill>
              <a:latin typeface="微软雅黑" panose="020B0503020204020204" pitchFamily="34" charset="-122"/>
              <a:ea typeface="微软雅黑" panose="020B0503020204020204" pitchFamily="34" charset="-122"/>
            </a:endParaRPr>
          </a:p>
          <a:p>
            <a:pPr indent="0"/>
            <a:endParaRPr lang="zh-CN" sz="2400">
              <a:solidFill>
                <a:schemeClr val="accent1"/>
              </a:solidFill>
              <a:latin typeface="微软雅黑" panose="020B0503020204020204" pitchFamily="34" charset="-122"/>
              <a:ea typeface="微软雅黑" panose="020B0503020204020204" pitchFamily="34" charset="-122"/>
            </a:endParaRPr>
          </a:p>
          <a:p>
            <a:pPr indent="0"/>
            <a:r>
              <a:rPr lang="zh-CN" altLang="en-US" sz="2400">
                <a:solidFill>
                  <a:schemeClr val="accent1"/>
                </a:solidFill>
                <a:latin typeface="微软雅黑" panose="020B0503020204020204" pitchFamily="34" charset="-122"/>
                <a:ea typeface="微软雅黑" panose="020B0503020204020204" pitchFamily="34" charset="-122"/>
              </a:rPr>
              <a:t>基本理论：理解与应用</a:t>
            </a:r>
            <a:endParaRPr lang="en-US" altLang="zh-CN" sz="2400">
              <a:solidFill>
                <a:schemeClr val="accent1"/>
              </a:solidFill>
              <a:latin typeface="微软雅黑" panose="020B0503020204020204" pitchFamily="34" charset="-122"/>
              <a:ea typeface="微软雅黑" panose="020B0503020204020204" pitchFamily="34" charset="-122"/>
            </a:endParaRPr>
          </a:p>
          <a:p>
            <a:pPr indent="0"/>
            <a:r>
              <a:rPr lang="zh-CN" altLang="en-US" sz="2400">
                <a:solidFill>
                  <a:schemeClr val="accent1"/>
                </a:solidFill>
                <a:latin typeface="微软雅黑" panose="020B0503020204020204" pitchFamily="34" charset="-122"/>
                <a:ea typeface="微软雅黑" panose="020B0503020204020204" pitchFamily="34" charset="-122"/>
              </a:rPr>
              <a:t>分析</a:t>
            </a:r>
            <a:r>
              <a:rPr lang="zh-CN" altLang="en-US" sz="2400">
                <a:solidFill>
                  <a:schemeClr val="accent1"/>
                </a:solidFill>
                <a:latin typeface="微软雅黑" panose="020B0503020204020204" pitchFamily="34" charset="-122"/>
                <a:ea typeface="微软雅黑" panose="020B0503020204020204" pitchFamily="34" charset="-122"/>
                <a:sym typeface="+mn-ea"/>
              </a:rPr>
              <a:t>思考：</a:t>
            </a:r>
            <a:r>
              <a:rPr lang="zh-CN" altLang="en-US" sz="2400">
                <a:solidFill>
                  <a:schemeClr val="accent1"/>
                </a:solidFill>
                <a:latin typeface="微软雅黑" panose="020B0503020204020204" pitchFamily="34" charset="-122"/>
                <a:ea typeface="微软雅黑" panose="020B0503020204020204" pitchFamily="34" charset="-122"/>
              </a:rPr>
              <a:t>参悟案例</a:t>
            </a:r>
            <a:r>
              <a:rPr lang="en-US" altLang="zh-CN" sz="2400">
                <a:solidFill>
                  <a:schemeClr val="accent1"/>
                </a:solidFill>
                <a:latin typeface="微软雅黑" panose="020B0503020204020204" pitchFamily="34" charset="-122"/>
                <a:ea typeface="微软雅黑" panose="020B0503020204020204" pitchFamily="34" charset="-122"/>
              </a:rPr>
              <a:t>    </a:t>
            </a:r>
            <a:r>
              <a:rPr lang="zh-CN" altLang="en-US" sz="2400">
                <a:solidFill>
                  <a:schemeClr val="accent1"/>
                </a:solidFill>
                <a:latin typeface="微软雅黑" panose="020B0503020204020204" pitchFamily="34" charset="-122"/>
                <a:ea typeface="微软雅黑" panose="020B0503020204020204" pitchFamily="34" charset="-122"/>
              </a:rPr>
              <a:t>对比思考</a:t>
            </a:r>
            <a:r>
              <a:rPr lang="en-US" altLang="zh-CN" sz="2400">
                <a:solidFill>
                  <a:schemeClr val="accent1"/>
                </a:solidFill>
                <a:latin typeface="微软雅黑" panose="020B0503020204020204" pitchFamily="34" charset="-122"/>
                <a:ea typeface="微软雅黑" panose="020B0503020204020204" pitchFamily="34" charset="-122"/>
              </a:rPr>
              <a:t>    </a:t>
            </a:r>
            <a:r>
              <a:rPr lang="zh-CN" altLang="en-US" sz="2400">
                <a:solidFill>
                  <a:schemeClr val="accent1"/>
                </a:solidFill>
                <a:latin typeface="微软雅黑" panose="020B0503020204020204" pitchFamily="34" charset="-122"/>
                <a:ea typeface="微软雅黑" panose="020B0503020204020204" pitchFamily="34" charset="-122"/>
              </a:rPr>
              <a:t>你会怎么做</a:t>
            </a:r>
            <a:endParaRPr lang="zh-CN" altLang="en-US" sz="2400">
              <a:solidFill>
                <a:schemeClr val="accent1"/>
              </a:solidFill>
              <a:latin typeface="微软雅黑" panose="020B0503020204020204" pitchFamily="34" charset="-122"/>
              <a:ea typeface="微软雅黑" panose="020B0503020204020204" pitchFamily="34" charset="-122"/>
            </a:endParaRPr>
          </a:p>
          <a:p>
            <a:pPr indent="0"/>
            <a:r>
              <a:rPr lang="zh-CN" sz="2400">
                <a:solidFill>
                  <a:schemeClr val="accent1"/>
                </a:solidFill>
                <a:latin typeface="微软雅黑" panose="020B0503020204020204" pitchFamily="34" charset="-122"/>
                <a:ea typeface="微软雅黑" panose="020B0503020204020204" pitchFamily="34" charset="-122"/>
              </a:rPr>
              <a:t>模拟角色：团队项目</a:t>
            </a:r>
            <a:r>
              <a:rPr lang="zh-CN" sz="2400" b="1">
                <a:solidFill>
                  <a:srgbClr val="FF0000"/>
                </a:solidFill>
                <a:latin typeface="微软雅黑" panose="020B0503020204020204" pitchFamily="34" charset="-122"/>
                <a:ea typeface="微软雅黑" panose="020B0503020204020204" pitchFamily="34" charset="-122"/>
              </a:rPr>
              <a:t>（对标、模仿、超越）</a:t>
            </a:r>
            <a:endParaRPr lang="zh-CN" sz="2400">
              <a:solidFill>
                <a:schemeClr val="accent1"/>
              </a:solidFill>
              <a:latin typeface="微软雅黑" panose="020B0503020204020204" pitchFamily="34" charset="-122"/>
              <a:ea typeface="微软雅黑" panose="020B0503020204020204" pitchFamily="34" charset="-122"/>
            </a:endParaRPr>
          </a:p>
          <a:p>
            <a:pPr indent="0"/>
            <a:r>
              <a:rPr lang="zh-CN" sz="2400" b="1">
                <a:solidFill>
                  <a:srgbClr val="FF0000"/>
                </a:solidFill>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           </a:t>
            </a:r>
            <a:endParaRPr lang="zh-CN" sz="2400" b="1">
              <a:solidFill>
                <a:srgbClr val="FF0000"/>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endParaRPr lang="zh-CN" altLang="en-US" sz="2400" b="0">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34035" y="753745"/>
            <a:ext cx="3229610" cy="1322070"/>
          </a:xfrm>
          <a:prstGeom prst="rect">
            <a:avLst/>
          </a:prstGeom>
          <a:noFill/>
        </p:spPr>
        <p:txBody>
          <a:bodyPr wrap="square" rtlCol="0">
            <a:spAutoFit/>
          </a:bodyPr>
          <a:p>
            <a:r>
              <a:rPr lang="en-US" altLang="zh-CN"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企业管理基础</a:t>
            </a:r>
            <a:endPar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altLang="zh-CN" sz="2400" b="1">
                <a:solidFill>
                  <a:srgbClr val="FF0000"/>
                </a:solidFill>
                <a:latin typeface="微软雅黑" panose="020B0503020204020204" pitchFamily="34" charset="-122"/>
                <a:ea typeface="微软雅黑" panose="020B0503020204020204" pitchFamily="34" charset="-122"/>
                <a:sym typeface="+mn-ea"/>
              </a:rPr>
              <a:t>   </a:t>
            </a:r>
            <a:r>
              <a:rPr lang="zh-CN" sz="2400" b="1">
                <a:solidFill>
                  <a:srgbClr val="FF0000"/>
                </a:solidFill>
                <a:latin typeface="微软雅黑" panose="020B0503020204020204" pitchFamily="34" charset="-122"/>
                <a:ea typeface="微软雅黑" panose="020B0503020204020204" pitchFamily="34" charset="-122"/>
                <a:sym typeface="+mn-ea"/>
              </a:rPr>
              <a:t>项目</a:t>
            </a:r>
            <a:r>
              <a:rPr lang="en-US" altLang="zh-CN" sz="2400" b="1">
                <a:solidFill>
                  <a:srgbClr val="FF0000"/>
                </a:solidFill>
                <a:latin typeface="微软雅黑" panose="020B0503020204020204" pitchFamily="34" charset="-122"/>
                <a:ea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sym typeface="+mn-ea"/>
              </a:rPr>
              <a:t>任务</a:t>
            </a:r>
            <a:r>
              <a:rPr lang="en-US" altLang="zh-CN" sz="2400" b="1">
                <a:solidFill>
                  <a:srgbClr val="FF0000"/>
                </a:solidFill>
                <a:latin typeface="微软雅黑" panose="020B0503020204020204" pitchFamily="34" charset="-122"/>
                <a:ea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sym typeface="+mn-ea"/>
              </a:rPr>
              <a:t>角色</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52040" y="1196340"/>
            <a:ext cx="8784590" cy="5015865"/>
          </a:xfrm>
          <a:prstGeom prst="rect">
            <a:avLst/>
          </a:prstGeom>
          <a:noFill/>
        </p:spPr>
        <p:txBody>
          <a:bodyPr wrap="square" rtlCol="0" anchor="t">
            <a:spAutoFit/>
          </a:bodyPr>
          <a:p>
            <a:r>
              <a:rPr lang="zh-CN" altLang="en-US" sz="2000" b="1">
                <a:solidFill>
                  <a:srgbClr val="FF0000"/>
                </a:solidFill>
              </a:rPr>
              <a:t>任务描述：</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A同学在大学期间参加了学校组织的创新创业实践活动和多项创业大赛，积累了一定的创新创业和经营实战经验，在即将毕业之际，A同学和其他4位志同道合的同学决定在大学生创业园内自主创业。他们准备运用自己所学专业知识，将在校期间设计的参赛作品付诸实践，并以此为基础逐步拓展新的业务活动。为此，他们需要制定一个企业组建计划。</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任务要求：</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结合自己所学专业，选择一个行业细分领域，拟定一份企业组建的工作计划纲要</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任务清单：</a:t>
            </a:r>
            <a:endParaRPr lang="zh-CN" altLang="en-US" sz="2000" b="1">
              <a:solidFill>
                <a:srgbClr val="FF0000"/>
              </a:solidFill>
            </a:endParaRPr>
          </a:p>
          <a:p>
            <a:r>
              <a:rPr lang="zh-CN" altLang="en-US" sz="2000">
                <a:solidFill>
                  <a:srgbClr val="0070C0"/>
                </a:solidFill>
              </a:rPr>
              <a:t>1.设立企业所需的基本要素分析</a:t>
            </a:r>
            <a:endParaRPr lang="zh-CN" altLang="en-US" sz="2000">
              <a:solidFill>
                <a:srgbClr val="0070C0"/>
              </a:solidFill>
            </a:endParaRPr>
          </a:p>
          <a:p>
            <a:r>
              <a:rPr lang="zh-CN" altLang="en-US" sz="2000">
                <a:solidFill>
                  <a:srgbClr val="0070C0"/>
                </a:solidFill>
              </a:rPr>
              <a:t>2.选择拟设立企业的组织类型</a:t>
            </a:r>
            <a:endParaRPr lang="zh-CN" altLang="en-US" sz="2000">
              <a:solidFill>
                <a:srgbClr val="0070C0"/>
              </a:solidFill>
            </a:endParaRPr>
          </a:p>
          <a:p>
            <a:r>
              <a:rPr lang="zh-CN" altLang="en-US" sz="2000">
                <a:solidFill>
                  <a:srgbClr val="0070C0"/>
                </a:solidFill>
              </a:rPr>
              <a:t>3.确定企业的经营目标与责任</a:t>
            </a:r>
            <a:endParaRPr lang="zh-CN" altLang="en-US" sz="2000">
              <a:solidFill>
                <a:srgbClr val="0070C0"/>
              </a:solidFill>
            </a:endParaRPr>
          </a:p>
          <a:p>
            <a:r>
              <a:rPr lang="zh-CN" altLang="en-US" sz="2000">
                <a:solidFill>
                  <a:srgbClr val="0070C0"/>
                </a:solidFill>
              </a:rPr>
              <a:t>4.拟设立企业经营管理者的基本技能要求</a:t>
            </a:r>
            <a:endParaRPr lang="zh-CN" altLang="en-US" sz="2000">
              <a:solidFill>
                <a:srgbClr val="0070C0"/>
              </a:solidFill>
            </a:endParaRPr>
          </a:p>
        </p:txBody>
      </p:sp>
      <p:sp>
        <p:nvSpPr>
          <p:cNvPr id="7" name="对角圆角矩形 6"/>
          <p:cNvSpPr/>
          <p:nvPr>
            <p:custDataLst>
              <p:tags r:id="rId1"/>
            </p:custDataLst>
          </p:nvPr>
        </p:nvSpPr>
        <p:spPr>
          <a:xfrm>
            <a:off x="2063750" y="188595"/>
            <a:ext cx="28409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26035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723515" cy="88074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4052" y="692564"/>
            <a:ext cx="2481641" cy="645160"/>
          </a:xfrm>
          <a:prstGeom prst="rect">
            <a:avLst/>
          </a:prstGeom>
          <a:noFill/>
        </p:spPr>
        <p:txBody>
          <a:bodyPr wrap="square" rtlCol="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课程思政</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4" name="图片 3"/>
          <p:cNvPicPr>
            <a:picLocks noChangeAspect="1"/>
          </p:cNvPicPr>
          <p:nvPr>
            <p:custDataLst>
              <p:tags r:id="rId1"/>
            </p:custDataLst>
          </p:nvPr>
        </p:nvPicPr>
        <p:blipFill>
          <a:blip r:embed="rId2"/>
          <a:stretch>
            <a:fillRect/>
          </a:stretch>
        </p:blipFill>
        <p:spPr>
          <a:xfrm>
            <a:off x="2712085" y="4221480"/>
            <a:ext cx="3724910" cy="1972945"/>
          </a:xfrm>
          <a:prstGeom prst="rect">
            <a:avLst/>
          </a:prstGeom>
        </p:spPr>
      </p:pic>
      <p:sp>
        <p:nvSpPr>
          <p:cNvPr id="1108995" name="文本占位符 1108994"/>
          <p:cNvSpPr>
            <a:spLocks noGrp="1"/>
          </p:cNvSpPr>
          <p:nvPr>
            <p:ph type="body" idx="1"/>
            <p:custDataLst>
              <p:tags r:id="rId3"/>
            </p:custDataLst>
          </p:nvPr>
        </p:nvSpPr>
        <p:spPr>
          <a:xfrm>
            <a:off x="1775460" y="1628775"/>
            <a:ext cx="8752205" cy="2988310"/>
          </a:xfrm>
        </p:spPr>
        <p:txBody>
          <a:bodyPr lIns="0" rIns="0">
            <a:normAutofit/>
          </a:bodyPr>
          <a:p>
            <a:pPr lvl="1">
              <a:buNone/>
            </a:pP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打造更具社会责任感的企业</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感悟蒙牛集团的社会责任与企业担当；</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P9</a:t>
            </a:r>
            <a:endPar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玻璃大王</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：为中国人造一片自己的玻璃</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，感悟中国企业家曹德旺的实干精神和家国情怀。</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P22</a:t>
            </a:r>
            <a:endPar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4"/>
            </p:custDataLst>
          </p:nvPr>
        </p:nvPicPr>
        <p:blipFill>
          <a:blip r:embed="rId5"/>
          <a:stretch>
            <a:fillRect/>
          </a:stretch>
        </p:blipFill>
        <p:spPr>
          <a:xfrm>
            <a:off x="6672580" y="4220845"/>
            <a:ext cx="3723005" cy="196024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企业与管理"/>
          <p:cNvPicPr>
            <a:picLocks noChangeAspect="1"/>
          </p:cNvPicPr>
          <p:nvPr/>
        </p:nvPicPr>
        <p:blipFill>
          <a:blip r:embed="rId1"/>
          <a:stretch>
            <a:fillRect/>
          </a:stretch>
        </p:blipFill>
        <p:spPr>
          <a:xfrm>
            <a:off x="1703070" y="1700530"/>
            <a:ext cx="9986645" cy="4417060"/>
          </a:xfrm>
          <a:prstGeom prst="rect">
            <a:avLst/>
          </a:prstGeom>
        </p:spPr>
      </p:pic>
      <p:sp>
        <p:nvSpPr>
          <p:cNvPr id="7" name="对角圆角矩形 6"/>
          <p:cNvSpPr/>
          <p:nvPr>
            <p:custDataLst>
              <p:tags r:id="rId2"/>
            </p:custDataLst>
          </p:nvPr>
        </p:nvSpPr>
        <p:spPr>
          <a:xfrm>
            <a:off x="2135505" y="620395"/>
            <a:ext cx="3051175" cy="9798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3"/>
            </p:custDataLst>
          </p:nvPr>
        </p:nvSpPr>
        <p:spPr>
          <a:xfrm>
            <a:off x="2568197" y="787179"/>
            <a:ext cx="2481641" cy="645160"/>
          </a:xfrm>
          <a:prstGeom prst="rect">
            <a:avLst/>
          </a:prstGeom>
          <a:noFill/>
        </p:spPr>
        <p:txBody>
          <a:bodyPr wrap="square" rtlCol="0">
            <a:sp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23549" cy="1540584"/>
            <a:chOff x="1749239" y="1053530"/>
            <a:chExt cx="1723948"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23948" cy="1200329"/>
              <a:chOff x="2184751" y="1052676"/>
              <a:chExt cx="1723948" cy="1200329"/>
            </a:xfrm>
          </p:grpSpPr>
          <p:sp>
            <p:nvSpPr>
              <p:cNvPr id="36" name="TextBox 32"/>
              <p:cNvSpPr>
                <a:spLocks noChangeArrowheads="1"/>
              </p:cNvSpPr>
              <p:nvPr/>
            </p:nvSpPr>
            <p:spPr bwMode="auto">
              <a:xfrm>
                <a:off x="2184751" y="1227376"/>
                <a:ext cx="1723948" cy="707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第一章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3213819" y="1052676"/>
                <a:ext cx="184731" cy="1200329"/>
              </a:xfrm>
              <a:prstGeom prst="rect">
                <a:avLst/>
              </a:prstGeom>
            </p:spPr>
            <p:txBody>
              <a:bodyPr wrap="non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439907" y="3213130"/>
            <a:ext cx="3357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企业与管理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2245360"/>
          </a:xfrm>
          <a:prstGeom prst="rect">
            <a:avLst/>
          </a:prstGeom>
        </p:spPr>
        <p:txBody>
          <a:bodyPr>
            <a:spAutoFit/>
          </a:bodyPr>
          <a:lstStyle/>
          <a:p>
            <a:r>
              <a:rPr lang="en-US" altLang="zh-CN" sz="2000" dirty="0"/>
              <a:t>1. </a:t>
            </a:r>
            <a:r>
              <a:rPr lang="zh-CN" altLang="zh-CN" sz="2000" dirty="0"/>
              <a:t>掌握企业的概念和一般特性</a:t>
            </a:r>
            <a:endParaRPr lang="zh-CN" altLang="zh-CN" sz="2000" dirty="0"/>
          </a:p>
          <a:p>
            <a:endParaRPr lang="zh-CN" altLang="zh-CN" sz="2000" dirty="0"/>
          </a:p>
          <a:p>
            <a:r>
              <a:rPr lang="zh-CN" altLang="zh-CN" sz="2000" dirty="0"/>
              <a:t>2.</a:t>
            </a:r>
            <a:r>
              <a:rPr lang="en-US" altLang="zh-CN" sz="2000" dirty="0"/>
              <a:t> </a:t>
            </a:r>
            <a:r>
              <a:rPr lang="zh-CN" altLang="zh-CN" sz="2000" dirty="0"/>
              <a:t>掌握企业的目标与责任</a:t>
            </a:r>
            <a:endParaRPr lang="zh-CN" altLang="zh-CN" sz="2000" dirty="0"/>
          </a:p>
          <a:p>
            <a:endParaRPr lang="zh-CN" altLang="zh-CN" sz="2000" dirty="0"/>
          </a:p>
          <a:p>
            <a:r>
              <a:rPr lang="zh-CN" altLang="zh-CN" sz="2000" dirty="0"/>
              <a:t>3.</a:t>
            </a:r>
            <a:r>
              <a:rPr lang="en-US" altLang="zh-CN" sz="2000" dirty="0"/>
              <a:t> </a:t>
            </a:r>
            <a:r>
              <a:rPr lang="zh-CN" altLang="zh-CN" sz="2000" dirty="0"/>
              <a:t>理解管理的特性与职能</a:t>
            </a:r>
            <a:endParaRPr lang="zh-CN" altLang="zh-CN" sz="2000" dirty="0"/>
          </a:p>
          <a:p>
            <a:endParaRPr lang="zh-CN" altLang="zh-CN" sz="2000" dirty="0"/>
          </a:p>
          <a:p>
            <a:r>
              <a:rPr lang="zh-CN" altLang="zh-CN" sz="2000" dirty="0"/>
              <a:t>4.</a:t>
            </a:r>
            <a:r>
              <a:rPr lang="en-US" altLang="zh-CN" sz="2000" dirty="0"/>
              <a:t> </a:t>
            </a:r>
            <a:r>
              <a:rPr lang="zh-CN" altLang="zh-CN" sz="2000" dirty="0"/>
              <a:t>了解企业管理的基本原理</a:t>
            </a:r>
            <a:endParaRPr lang="zh-CN" altLang="zh-CN"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2575067" y="1212290"/>
            <a:ext cx="8348056" cy="3940814"/>
            <a:chOff x="1878" y="2629"/>
            <a:chExt cx="20767" cy="6678"/>
          </a:xfrm>
        </p:grpSpPr>
        <p:sp>
          <p:nvSpPr>
            <p:cNvPr id="10" name="TextBox 9"/>
            <p:cNvSpPr txBox="1"/>
            <p:nvPr/>
          </p:nvSpPr>
          <p:spPr>
            <a:xfrm>
              <a:off x="3777" y="2629"/>
              <a:ext cx="6180" cy="678"/>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1878" y="3585"/>
              <a:ext cx="11107" cy="3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altLang="zh-CN" sz="2000" dirty="0">
                  <a:latin typeface="+mn-ea"/>
                  <a:ea typeface="+mn-ea"/>
                </a:rPr>
                <a:t>1.能够对企业目标进行分析和明确企业责任；</a:t>
              </a:r>
              <a:endParaRPr altLang="zh-CN" sz="2000" dirty="0">
                <a:latin typeface="+mn-ea"/>
                <a:ea typeface="+mn-ea"/>
              </a:endParaRPr>
            </a:p>
            <a:p>
              <a:pPr>
                <a:lnSpc>
                  <a:spcPct val="150000"/>
                </a:lnSpc>
              </a:pPr>
              <a:r>
                <a:rPr altLang="zh-CN" sz="2000" dirty="0">
                  <a:latin typeface="+mn-ea"/>
                  <a:ea typeface="+mn-ea"/>
                </a:rPr>
                <a:t>2.能够运用管理的基本原理分析实际管理问题；</a:t>
              </a:r>
              <a:endParaRPr altLang="zh-CN" sz="2000" dirty="0">
                <a:latin typeface="+mn-ea"/>
                <a:ea typeface="+mn-ea"/>
              </a:endParaRPr>
            </a:p>
          </p:txBody>
        </p:sp>
        <p:sp>
          <p:nvSpPr>
            <p:cNvPr id="49" name="Text Box 10"/>
            <p:cNvSpPr txBox="1">
              <a:spLocks noChangeArrowheads="1"/>
            </p:cNvSpPr>
            <p:nvPr/>
          </p:nvSpPr>
          <p:spPr bwMode="auto">
            <a:xfrm>
              <a:off x="17803" y="8581"/>
              <a:ext cx="4842" cy="726"/>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2574925" y="4295775"/>
            <a:ext cx="489585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1.培育爱国和爱岗敬业、务实高效的企业管理者及创业者精神；</a:t>
            </a:r>
            <a:endParaRPr altLang="zh-CN" sz="2000" dirty="0">
              <a:latin typeface="+mn-ea"/>
              <a:ea typeface="+mn-ea"/>
            </a:endParaRPr>
          </a:p>
          <a:p>
            <a:pPr lvl="0">
              <a:lnSpc>
                <a:spcPct val="150000"/>
              </a:lnSpc>
            </a:pPr>
            <a:r>
              <a:rPr altLang="zh-CN" sz="2000" dirty="0">
                <a:latin typeface="+mn-ea"/>
                <a:ea typeface="+mn-ea"/>
              </a:rPr>
              <a:t>2.培养宏观长远管理意识、全局意识、危机意识、自律意识、创新及自信意识。</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TextBox 9"/>
          <p:cNvSpPr txBox="1">
            <a:spLocks noChangeArrowheads="1"/>
          </p:cNvSpPr>
          <p:nvPr/>
        </p:nvSpPr>
        <p:spPr bwMode="auto">
          <a:xfrm>
            <a:off x="3503712" y="1677758"/>
            <a:ext cx="4997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5">
                    <a:lumMod val="75000"/>
                  </a:schemeClr>
                </a:solidFill>
                <a:latin typeface="+mj-ea"/>
                <a:ea typeface="+mj-ea"/>
              </a:rPr>
              <a:t>单元任务</a:t>
            </a:r>
            <a:endParaRPr lang="zh-CN" altLang="en-US" sz="2000" b="1" dirty="0">
              <a:solidFill>
                <a:schemeClr val="accent5">
                  <a:lumMod val="75000"/>
                </a:schemeClr>
              </a:solidFill>
              <a:latin typeface="+mj-ea"/>
              <a:ea typeface="+mj-ea"/>
            </a:endParaRPr>
          </a:p>
        </p:txBody>
      </p:sp>
      <p:grpSp>
        <p:nvGrpSpPr>
          <p:cNvPr id="126" name="组合 125"/>
          <p:cNvGrpSpPr/>
          <p:nvPr/>
        </p:nvGrpSpPr>
        <p:grpSpPr bwMode="auto">
          <a:xfrm>
            <a:off x="3071814" y="1754188"/>
            <a:ext cx="333375" cy="279400"/>
            <a:chOff x="2062631" y="1064735"/>
            <a:chExt cx="604258" cy="504056"/>
          </a:xfrm>
          <a:solidFill>
            <a:schemeClr val="accent5">
              <a:lumMod val="75000"/>
            </a:schemeClr>
          </a:solidFill>
        </p:grpSpPr>
        <p:sp>
          <p:nvSpPr>
            <p:cNvPr id="127" name="矩形 126"/>
            <p:cNvSpPr/>
            <p:nvPr/>
          </p:nvSpPr>
          <p:spPr>
            <a:xfrm>
              <a:off x="2062631" y="1064735"/>
              <a:ext cx="143871" cy="5040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0" noProof="1"/>
            </a:p>
          </p:txBody>
        </p:sp>
        <p:sp>
          <p:nvSpPr>
            <p:cNvPr id="128" name="矩形 127"/>
            <p:cNvSpPr/>
            <p:nvPr/>
          </p:nvSpPr>
          <p:spPr>
            <a:xfrm>
              <a:off x="2258295" y="1064735"/>
              <a:ext cx="408594" cy="5040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0" noProof="1"/>
            </a:p>
          </p:txBody>
        </p:sp>
      </p:grpSp>
      <p:grpSp>
        <p:nvGrpSpPr>
          <p:cNvPr id="4" name="组合 3"/>
          <p:cNvGrpSpPr/>
          <p:nvPr/>
        </p:nvGrpSpPr>
        <p:grpSpPr bwMode="auto">
          <a:xfrm>
            <a:off x="3657600" y="2751308"/>
            <a:ext cx="5866779" cy="2439022"/>
            <a:chOff x="2782838" y="2133737"/>
            <a:chExt cx="6155551" cy="2539120"/>
          </a:xfrm>
        </p:grpSpPr>
        <p:grpSp>
          <p:nvGrpSpPr>
            <p:cNvPr id="27658" name="组合 8"/>
            <p:cNvGrpSpPr/>
            <p:nvPr/>
          </p:nvGrpSpPr>
          <p:grpSpPr bwMode="auto">
            <a:xfrm>
              <a:off x="2782838" y="2133737"/>
              <a:ext cx="6155551" cy="575977"/>
              <a:chOff x="2638822" y="2133737"/>
              <a:chExt cx="6155551" cy="575977"/>
            </a:xfrm>
          </p:grpSpPr>
          <p:grpSp>
            <p:nvGrpSpPr>
              <p:cNvPr id="27670" name="组合 2"/>
              <p:cNvGrpSpPr/>
              <p:nvPr/>
            </p:nvGrpSpPr>
            <p:grpSpPr bwMode="auto">
              <a:xfrm>
                <a:off x="2638822" y="2205658"/>
                <a:ext cx="578283" cy="504056"/>
                <a:chOff x="2638821" y="2205658"/>
                <a:chExt cx="660895" cy="576064"/>
              </a:xfrm>
            </p:grpSpPr>
            <p:grpSp>
              <p:nvGrpSpPr>
                <p:cNvPr id="129" name="组合 128"/>
                <p:cNvGrpSpPr/>
                <p:nvPr/>
              </p:nvGrpSpPr>
              <p:grpSpPr>
                <a:xfrm>
                  <a:off x="2638821" y="2205658"/>
                  <a:ext cx="660895" cy="576064"/>
                  <a:chOff x="10996614" y="4354513"/>
                  <a:chExt cx="531812" cy="463550"/>
                </a:xfrm>
                <a:solidFill>
                  <a:srgbClr val="183A6A"/>
                </a:solidFill>
              </p:grpSpPr>
              <p:sp>
                <p:nvSpPr>
                  <p:cNvPr id="130" name="Freeform 138"/>
                  <p:cNvSpPr/>
                  <p:nvPr/>
                </p:nvSpPr>
                <p:spPr bwMode="auto">
                  <a:xfrm>
                    <a:off x="11036301" y="4354513"/>
                    <a:ext cx="454025" cy="395288"/>
                  </a:xfrm>
                  <a:custGeom>
                    <a:avLst/>
                    <a:gdLst>
                      <a:gd name="T0" fmla="*/ 164 w 166"/>
                      <a:gd name="T1" fmla="*/ 12 h 144"/>
                      <a:gd name="T2" fmla="*/ 123 w 166"/>
                      <a:gd name="T3" fmla="*/ 0 h 144"/>
                      <a:gd name="T4" fmla="*/ 83 w 166"/>
                      <a:gd name="T5" fmla="*/ 11 h 144"/>
                      <a:gd name="T6" fmla="*/ 44 w 166"/>
                      <a:gd name="T7" fmla="*/ 0 h 144"/>
                      <a:gd name="T8" fmla="*/ 2 w 166"/>
                      <a:gd name="T9" fmla="*/ 12 h 144"/>
                      <a:gd name="T10" fmla="*/ 0 w 166"/>
                      <a:gd name="T11" fmla="*/ 15 h 144"/>
                      <a:gd name="T12" fmla="*/ 0 w 166"/>
                      <a:gd name="T13" fmla="*/ 140 h 144"/>
                      <a:gd name="T14" fmla="*/ 2 w 166"/>
                      <a:gd name="T15" fmla="*/ 143 h 144"/>
                      <a:gd name="T16" fmla="*/ 6 w 166"/>
                      <a:gd name="T17" fmla="*/ 143 h 144"/>
                      <a:gd name="T18" fmla="*/ 44 w 166"/>
                      <a:gd name="T19" fmla="*/ 132 h 144"/>
                      <a:gd name="T20" fmla="*/ 81 w 166"/>
                      <a:gd name="T21" fmla="*/ 143 h 144"/>
                      <a:gd name="T22" fmla="*/ 81 w 166"/>
                      <a:gd name="T23" fmla="*/ 143 h 144"/>
                      <a:gd name="T24" fmla="*/ 81 w 166"/>
                      <a:gd name="T25" fmla="*/ 143 h 144"/>
                      <a:gd name="T26" fmla="*/ 82 w 166"/>
                      <a:gd name="T27" fmla="*/ 143 h 144"/>
                      <a:gd name="T28" fmla="*/ 82 w 166"/>
                      <a:gd name="T29" fmla="*/ 144 h 144"/>
                      <a:gd name="T30" fmla="*/ 83 w 166"/>
                      <a:gd name="T31" fmla="*/ 144 h 144"/>
                      <a:gd name="T32" fmla="*/ 83 w 166"/>
                      <a:gd name="T33" fmla="*/ 144 h 144"/>
                      <a:gd name="T34" fmla="*/ 83 w 166"/>
                      <a:gd name="T35" fmla="*/ 144 h 144"/>
                      <a:gd name="T36" fmla="*/ 84 w 166"/>
                      <a:gd name="T37" fmla="*/ 144 h 144"/>
                      <a:gd name="T38" fmla="*/ 84 w 166"/>
                      <a:gd name="T39" fmla="*/ 144 h 144"/>
                      <a:gd name="T40" fmla="*/ 85 w 166"/>
                      <a:gd name="T41" fmla="*/ 143 h 144"/>
                      <a:gd name="T42" fmla="*/ 85 w 166"/>
                      <a:gd name="T43" fmla="*/ 143 h 144"/>
                      <a:gd name="T44" fmla="*/ 85 w 166"/>
                      <a:gd name="T45" fmla="*/ 143 h 144"/>
                      <a:gd name="T46" fmla="*/ 85 w 166"/>
                      <a:gd name="T47" fmla="*/ 143 h 144"/>
                      <a:gd name="T48" fmla="*/ 123 w 166"/>
                      <a:gd name="T49" fmla="*/ 132 h 144"/>
                      <a:gd name="T50" fmla="*/ 160 w 166"/>
                      <a:gd name="T51" fmla="*/ 143 h 144"/>
                      <a:gd name="T52" fmla="*/ 162 w 166"/>
                      <a:gd name="T53" fmla="*/ 144 h 144"/>
                      <a:gd name="T54" fmla="*/ 164 w 166"/>
                      <a:gd name="T55" fmla="*/ 143 h 144"/>
                      <a:gd name="T56" fmla="*/ 166 w 166"/>
                      <a:gd name="T57" fmla="*/ 140 h 144"/>
                      <a:gd name="T58" fmla="*/ 166 w 166"/>
                      <a:gd name="T59" fmla="*/ 15 h 144"/>
                      <a:gd name="T60" fmla="*/ 164 w 166"/>
                      <a:gd name="T6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6" h="144">
                        <a:moveTo>
                          <a:pt x="164" y="12"/>
                        </a:moveTo>
                        <a:cubicBezTo>
                          <a:pt x="151" y="4"/>
                          <a:pt x="137" y="0"/>
                          <a:pt x="123" y="0"/>
                        </a:cubicBezTo>
                        <a:cubicBezTo>
                          <a:pt x="109" y="0"/>
                          <a:pt x="95" y="3"/>
                          <a:pt x="83" y="11"/>
                        </a:cubicBezTo>
                        <a:cubicBezTo>
                          <a:pt x="71" y="3"/>
                          <a:pt x="57" y="0"/>
                          <a:pt x="44" y="0"/>
                        </a:cubicBezTo>
                        <a:cubicBezTo>
                          <a:pt x="29" y="0"/>
                          <a:pt x="15" y="4"/>
                          <a:pt x="2" y="12"/>
                        </a:cubicBezTo>
                        <a:cubicBezTo>
                          <a:pt x="1" y="13"/>
                          <a:pt x="0" y="14"/>
                          <a:pt x="0" y="15"/>
                        </a:cubicBezTo>
                        <a:cubicBezTo>
                          <a:pt x="0" y="140"/>
                          <a:pt x="0" y="140"/>
                          <a:pt x="0" y="140"/>
                        </a:cubicBezTo>
                        <a:cubicBezTo>
                          <a:pt x="0" y="141"/>
                          <a:pt x="1" y="143"/>
                          <a:pt x="2" y="143"/>
                        </a:cubicBezTo>
                        <a:cubicBezTo>
                          <a:pt x="3" y="144"/>
                          <a:pt x="5" y="144"/>
                          <a:pt x="6" y="143"/>
                        </a:cubicBezTo>
                        <a:cubicBezTo>
                          <a:pt x="18" y="136"/>
                          <a:pt x="31" y="132"/>
                          <a:pt x="44" y="132"/>
                        </a:cubicBezTo>
                        <a:cubicBezTo>
                          <a:pt x="57" y="132"/>
                          <a:pt x="69" y="136"/>
                          <a:pt x="81" y="143"/>
                        </a:cubicBezTo>
                        <a:cubicBezTo>
                          <a:pt x="81" y="143"/>
                          <a:pt x="81" y="143"/>
                          <a:pt x="81" y="143"/>
                        </a:cubicBezTo>
                        <a:cubicBezTo>
                          <a:pt x="81" y="143"/>
                          <a:pt x="81" y="143"/>
                          <a:pt x="81" y="143"/>
                        </a:cubicBezTo>
                        <a:cubicBezTo>
                          <a:pt x="81" y="143"/>
                          <a:pt x="81" y="143"/>
                          <a:pt x="82" y="143"/>
                        </a:cubicBezTo>
                        <a:cubicBezTo>
                          <a:pt x="82" y="143"/>
                          <a:pt x="82" y="144"/>
                          <a:pt x="82" y="144"/>
                        </a:cubicBezTo>
                        <a:cubicBezTo>
                          <a:pt x="82" y="144"/>
                          <a:pt x="82" y="144"/>
                          <a:pt x="83" y="144"/>
                        </a:cubicBezTo>
                        <a:cubicBezTo>
                          <a:pt x="83" y="144"/>
                          <a:pt x="83" y="144"/>
                          <a:pt x="83" y="144"/>
                        </a:cubicBezTo>
                        <a:cubicBezTo>
                          <a:pt x="83" y="144"/>
                          <a:pt x="83" y="144"/>
                          <a:pt x="83" y="144"/>
                        </a:cubicBezTo>
                        <a:cubicBezTo>
                          <a:pt x="83" y="144"/>
                          <a:pt x="83" y="144"/>
                          <a:pt x="84" y="144"/>
                        </a:cubicBezTo>
                        <a:cubicBezTo>
                          <a:pt x="84" y="144"/>
                          <a:pt x="84" y="144"/>
                          <a:pt x="84" y="144"/>
                        </a:cubicBezTo>
                        <a:cubicBezTo>
                          <a:pt x="84" y="144"/>
                          <a:pt x="84" y="143"/>
                          <a:pt x="85" y="143"/>
                        </a:cubicBezTo>
                        <a:cubicBezTo>
                          <a:pt x="85" y="143"/>
                          <a:pt x="85" y="143"/>
                          <a:pt x="85" y="143"/>
                        </a:cubicBezTo>
                        <a:cubicBezTo>
                          <a:pt x="85" y="143"/>
                          <a:pt x="85" y="143"/>
                          <a:pt x="85" y="143"/>
                        </a:cubicBezTo>
                        <a:cubicBezTo>
                          <a:pt x="85" y="143"/>
                          <a:pt x="85" y="143"/>
                          <a:pt x="85" y="143"/>
                        </a:cubicBezTo>
                        <a:cubicBezTo>
                          <a:pt x="97" y="136"/>
                          <a:pt x="110" y="132"/>
                          <a:pt x="123" y="132"/>
                        </a:cubicBezTo>
                        <a:cubicBezTo>
                          <a:pt x="136" y="132"/>
                          <a:pt x="149" y="136"/>
                          <a:pt x="160" y="143"/>
                        </a:cubicBezTo>
                        <a:cubicBezTo>
                          <a:pt x="161" y="144"/>
                          <a:pt x="161" y="144"/>
                          <a:pt x="162" y="144"/>
                        </a:cubicBezTo>
                        <a:cubicBezTo>
                          <a:pt x="163" y="144"/>
                          <a:pt x="163" y="144"/>
                          <a:pt x="164" y="143"/>
                        </a:cubicBezTo>
                        <a:cubicBezTo>
                          <a:pt x="165" y="143"/>
                          <a:pt x="166" y="141"/>
                          <a:pt x="166" y="140"/>
                        </a:cubicBezTo>
                        <a:cubicBezTo>
                          <a:pt x="166" y="15"/>
                          <a:pt x="166" y="15"/>
                          <a:pt x="166" y="15"/>
                        </a:cubicBezTo>
                        <a:cubicBezTo>
                          <a:pt x="166" y="14"/>
                          <a:pt x="165" y="13"/>
                          <a:pt x="16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90" tIns="34295" rIns="68590" bIns="34295"/>
                  <a:lstStyle/>
                  <a:p>
                    <a:pPr eaLnBrk="1" hangingPunct="1">
                      <a:defRPr/>
                    </a:pPr>
                    <a:endParaRPr lang="zh-CN" altLang="en-US" sz="2100" noProof="1"/>
                  </a:p>
                </p:txBody>
              </p:sp>
              <p:sp>
                <p:nvSpPr>
                  <p:cNvPr id="131" name="Freeform 139"/>
                  <p:cNvSpPr/>
                  <p:nvPr/>
                </p:nvSpPr>
                <p:spPr bwMode="auto">
                  <a:xfrm>
                    <a:off x="10996614" y="4405313"/>
                    <a:ext cx="277813" cy="412750"/>
                  </a:xfrm>
                  <a:custGeom>
                    <a:avLst/>
                    <a:gdLst>
                      <a:gd name="T0" fmla="*/ 97 w 101"/>
                      <a:gd name="T1" fmla="*/ 151 h 151"/>
                      <a:gd name="T2" fmla="*/ 96 w 101"/>
                      <a:gd name="T3" fmla="*/ 151 h 151"/>
                      <a:gd name="T4" fmla="*/ 3 w 101"/>
                      <a:gd name="T5" fmla="*/ 134 h 151"/>
                      <a:gd name="T6" fmla="*/ 0 w 101"/>
                      <a:gd name="T7" fmla="*/ 130 h 151"/>
                      <a:gd name="T8" fmla="*/ 0 w 101"/>
                      <a:gd name="T9" fmla="*/ 9 h 151"/>
                      <a:gd name="T10" fmla="*/ 3 w 101"/>
                      <a:gd name="T11" fmla="*/ 5 h 151"/>
                      <a:gd name="T12" fmla="*/ 17 w 101"/>
                      <a:gd name="T13" fmla="*/ 0 h 151"/>
                      <a:gd name="T14" fmla="*/ 22 w 101"/>
                      <a:gd name="T15" fmla="*/ 3 h 151"/>
                      <a:gd name="T16" fmla="*/ 19 w 101"/>
                      <a:gd name="T17" fmla="*/ 8 h 151"/>
                      <a:gd name="T18" fmla="*/ 8 w 101"/>
                      <a:gd name="T19" fmla="*/ 12 h 151"/>
                      <a:gd name="T20" fmla="*/ 8 w 101"/>
                      <a:gd name="T21" fmla="*/ 127 h 151"/>
                      <a:gd name="T22" fmla="*/ 98 w 101"/>
                      <a:gd name="T23" fmla="*/ 143 h 151"/>
                      <a:gd name="T24" fmla="*/ 101 w 101"/>
                      <a:gd name="T25" fmla="*/ 147 h 151"/>
                      <a:gd name="T26" fmla="*/ 97 w 101"/>
                      <a:gd name="T2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1">
                        <a:moveTo>
                          <a:pt x="97" y="151"/>
                        </a:moveTo>
                        <a:cubicBezTo>
                          <a:pt x="97" y="151"/>
                          <a:pt x="97" y="151"/>
                          <a:pt x="96" y="151"/>
                        </a:cubicBezTo>
                        <a:cubicBezTo>
                          <a:pt x="3" y="134"/>
                          <a:pt x="3" y="134"/>
                          <a:pt x="3" y="134"/>
                        </a:cubicBezTo>
                        <a:cubicBezTo>
                          <a:pt x="1" y="134"/>
                          <a:pt x="0" y="132"/>
                          <a:pt x="0" y="130"/>
                        </a:cubicBezTo>
                        <a:cubicBezTo>
                          <a:pt x="0" y="9"/>
                          <a:pt x="0" y="9"/>
                          <a:pt x="0" y="9"/>
                        </a:cubicBezTo>
                        <a:cubicBezTo>
                          <a:pt x="0" y="8"/>
                          <a:pt x="1" y="6"/>
                          <a:pt x="3" y="5"/>
                        </a:cubicBezTo>
                        <a:cubicBezTo>
                          <a:pt x="17" y="0"/>
                          <a:pt x="17" y="0"/>
                          <a:pt x="17" y="0"/>
                        </a:cubicBezTo>
                        <a:cubicBezTo>
                          <a:pt x="19" y="0"/>
                          <a:pt x="21" y="1"/>
                          <a:pt x="22" y="3"/>
                        </a:cubicBezTo>
                        <a:cubicBezTo>
                          <a:pt x="23" y="5"/>
                          <a:pt x="21" y="7"/>
                          <a:pt x="19" y="8"/>
                        </a:cubicBezTo>
                        <a:cubicBezTo>
                          <a:pt x="8" y="12"/>
                          <a:pt x="8" y="12"/>
                          <a:pt x="8" y="12"/>
                        </a:cubicBezTo>
                        <a:cubicBezTo>
                          <a:pt x="8" y="127"/>
                          <a:pt x="8" y="127"/>
                          <a:pt x="8" y="127"/>
                        </a:cubicBezTo>
                        <a:cubicBezTo>
                          <a:pt x="98" y="143"/>
                          <a:pt x="98" y="143"/>
                          <a:pt x="98" y="143"/>
                        </a:cubicBezTo>
                        <a:cubicBezTo>
                          <a:pt x="100" y="143"/>
                          <a:pt x="101" y="145"/>
                          <a:pt x="101" y="147"/>
                        </a:cubicBezTo>
                        <a:cubicBezTo>
                          <a:pt x="101" y="149"/>
                          <a:pt x="99" y="151"/>
                          <a:pt x="97"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90" tIns="34295" rIns="68590" bIns="34295"/>
                  <a:lstStyle/>
                  <a:p>
                    <a:pPr eaLnBrk="1" hangingPunct="1">
                      <a:defRPr/>
                    </a:pPr>
                    <a:endParaRPr lang="zh-CN" altLang="en-US" sz="2100" noProof="1"/>
                  </a:p>
                </p:txBody>
              </p:sp>
              <p:sp>
                <p:nvSpPr>
                  <p:cNvPr id="132" name="Freeform 140"/>
                  <p:cNvSpPr/>
                  <p:nvPr/>
                </p:nvSpPr>
                <p:spPr bwMode="auto">
                  <a:xfrm>
                    <a:off x="11252201" y="4405313"/>
                    <a:ext cx="276225" cy="412750"/>
                  </a:xfrm>
                  <a:custGeom>
                    <a:avLst/>
                    <a:gdLst>
                      <a:gd name="T0" fmla="*/ 4 w 101"/>
                      <a:gd name="T1" fmla="*/ 151 h 151"/>
                      <a:gd name="T2" fmla="*/ 0 w 101"/>
                      <a:gd name="T3" fmla="*/ 147 h 151"/>
                      <a:gd name="T4" fmla="*/ 3 w 101"/>
                      <a:gd name="T5" fmla="*/ 143 h 151"/>
                      <a:gd name="T6" fmla="*/ 93 w 101"/>
                      <a:gd name="T7" fmla="*/ 127 h 151"/>
                      <a:gd name="T8" fmla="*/ 93 w 101"/>
                      <a:gd name="T9" fmla="*/ 12 h 151"/>
                      <a:gd name="T10" fmla="*/ 82 w 101"/>
                      <a:gd name="T11" fmla="*/ 8 h 151"/>
                      <a:gd name="T12" fmla="*/ 79 w 101"/>
                      <a:gd name="T13" fmla="*/ 3 h 151"/>
                      <a:gd name="T14" fmla="*/ 85 w 101"/>
                      <a:gd name="T15" fmla="*/ 0 h 151"/>
                      <a:gd name="T16" fmla="*/ 98 w 101"/>
                      <a:gd name="T17" fmla="*/ 5 h 151"/>
                      <a:gd name="T18" fmla="*/ 101 w 101"/>
                      <a:gd name="T19" fmla="*/ 9 h 151"/>
                      <a:gd name="T20" fmla="*/ 101 w 101"/>
                      <a:gd name="T21" fmla="*/ 130 h 151"/>
                      <a:gd name="T22" fmla="*/ 98 w 101"/>
                      <a:gd name="T23" fmla="*/ 134 h 151"/>
                      <a:gd name="T24" fmla="*/ 5 w 101"/>
                      <a:gd name="T25" fmla="*/ 151 h 151"/>
                      <a:gd name="T26" fmla="*/ 4 w 101"/>
                      <a:gd name="T2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1">
                        <a:moveTo>
                          <a:pt x="4" y="151"/>
                        </a:moveTo>
                        <a:cubicBezTo>
                          <a:pt x="2" y="151"/>
                          <a:pt x="0" y="149"/>
                          <a:pt x="0" y="147"/>
                        </a:cubicBezTo>
                        <a:cubicBezTo>
                          <a:pt x="0" y="145"/>
                          <a:pt x="1" y="143"/>
                          <a:pt x="3" y="143"/>
                        </a:cubicBezTo>
                        <a:cubicBezTo>
                          <a:pt x="93" y="127"/>
                          <a:pt x="93" y="127"/>
                          <a:pt x="93" y="127"/>
                        </a:cubicBezTo>
                        <a:cubicBezTo>
                          <a:pt x="93" y="12"/>
                          <a:pt x="93" y="12"/>
                          <a:pt x="93" y="12"/>
                        </a:cubicBezTo>
                        <a:cubicBezTo>
                          <a:pt x="82" y="8"/>
                          <a:pt x="82" y="8"/>
                          <a:pt x="82" y="8"/>
                        </a:cubicBezTo>
                        <a:cubicBezTo>
                          <a:pt x="80" y="7"/>
                          <a:pt x="79" y="5"/>
                          <a:pt x="79" y="3"/>
                        </a:cubicBezTo>
                        <a:cubicBezTo>
                          <a:pt x="80" y="1"/>
                          <a:pt x="82" y="0"/>
                          <a:pt x="85" y="0"/>
                        </a:cubicBezTo>
                        <a:cubicBezTo>
                          <a:pt x="98" y="5"/>
                          <a:pt x="98" y="5"/>
                          <a:pt x="98" y="5"/>
                        </a:cubicBezTo>
                        <a:cubicBezTo>
                          <a:pt x="100" y="6"/>
                          <a:pt x="101" y="8"/>
                          <a:pt x="101" y="9"/>
                        </a:cubicBezTo>
                        <a:cubicBezTo>
                          <a:pt x="101" y="130"/>
                          <a:pt x="101" y="130"/>
                          <a:pt x="101" y="130"/>
                        </a:cubicBezTo>
                        <a:cubicBezTo>
                          <a:pt x="101" y="132"/>
                          <a:pt x="100" y="134"/>
                          <a:pt x="98" y="134"/>
                        </a:cubicBezTo>
                        <a:cubicBezTo>
                          <a:pt x="5" y="151"/>
                          <a:pt x="5" y="151"/>
                          <a:pt x="5" y="151"/>
                        </a:cubicBezTo>
                        <a:cubicBezTo>
                          <a:pt x="5" y="151"/>
                          <a:pt x="4" y="151"/>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90" tIns="34295" rIns="68590" bIns="34295"/>
                  <a:lstStyle/>
                  <a:p>
                    <a:pPr eaLnBrk="1" hangingPunct="1">
                      <a:defRPr/>
                    </a:pPr>
                    <a:endParaRPr lang="zh-CN" altLang="en-US" sz="2100" noProof="1"/>
                  </a:p>
                </p:txBody>
              </p:sp>
            </p:grpSp>
            <p:sp>
              <p:nvSpPr>
                <p:cNvPr id="27677" name="矩形 1"/>
                <p:cNvSpPr>
                  <a:spLocks noChangeArrowheads="1"/>
                </p:cNvSpPr>
                <p:nvPr/>
              </p:nvSpPr>
              <p:spPr bwMode="auto">
                <a:xfrm>
                  <a:off x="2705108" y="2269356"/>
                  <a:ext cx="528320" cy="401634"/>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dirty="0">
                      <a:solidFill>
                        <a:srgbClr val="FFFFFF"/>
                      </a:solidFill>
                      <a:latin typeface="Impact" panose="020B0806030902050204" pitchFamily="34" charset="0"/>
                      <a:ea typeface="微软雅黑" panose="020B0503020204020204" pitchFamily="34" charset="-122"/>
                    </a:rPr>
                    <a:t>01</a:t>
                  </a:r>
                  <a:endParaRPr lang="en-US" altLang="zh-CN" dirty="0">
                    <a:solidFill>
                      <a:srgbClr val="FFFFFF"/>
                    </a:solidFill>
                    <a:latin typeface="Impact" panose="020B0806030902050204" pitchFamily="34" charset="0"/>
                    <a:ea typeface="微软雅黑" panose="020B0503020204020204" pitchFamily="34" charset="-122"/>
                  </a:endParaRPr>
                </a:p>
              </p:txBody>
            </p:sp>
          </p:grpSp>
          <p:grpSp>
            <p:nvGrpSpPr>
              <p:cNvPr id="27671" name="组合 7"/>
              <p:cNvGrpSpPr/>
              <p:nvPr/>
            </p:nvGrpSpPr>
            <p:grpSpPr bwMode="auto">
              <a:xfrm>
                <a:off x="3502091" y="2133737"/>
                <a:ext cx="5292282" cy="504120"/>
                <a:chOff x="3502091" y="2133737"/>
                <a:chExt cx="5292282" cy="504120"/>
              </a:xfrm>
            </p:grpSpPr>
            <p:sp>
              <p:nvSpPr>
                <p:cNvPr id="192" name="矩形 191"/>
                <p:cNvSpPr/>
                <p:nvPr/>
              </p:nvSpPr>
              <p:spPr>
                <a:xfrm>
                  <a:off x="3502091" y="2204814"/>
                  <a:ext cx="5292282" cy="433043"/>
                </a:xfrm>
                <a:prstGeom prst="rect">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sp>
              <p:nvSpPr>
                <p:cNvPr id="199" name="TextBox 61"/>
                <p:cNvSpPr txBox="1"/>
                <p:nvPr/>
              </p:nvSpPr>
              <p:spPr>
                <a:xfrm>
                  <a:off x="3956477" y="2145636"/>
                  <a:ext cx="3966886" cy="423740"/>
                </a:xfrm>
                <a:prstGeom prst="rect">
                  <a:avLst/>
                </a:prstGeom>
                <a:noFill/>
              </p:spPr>
              <p:txBody>
                <a:bodyPr>
                  <a:noAutofit/>
                </a:bodyPr>
                <a:lstStyle/>
                <a:p>
                  <a:pPr algn="ctr">
                    <a:lnSpc>
                      <a:spcPct val="130000"/>
                    </a:lnSpc>
                    <a:defRPr/>
                  </a:pPr>
                  <a:r>
                    <a:rPr lang="en-US" altLang="zh-CN" sz="2400" b="1" dirty="0">
                      <a:solidFill>
                        <a:schemeClr val="accent5">
                          <a:lumMod val="75000"/>
                        </a:schemeClr>
                      </a:solidFill>
                      <a:effectLst>
                        <a:outerShdw blurRad="38100" dist="38100" dir="2700000" algn="tl">
                          <a:srgbClr val="C0C0C0"/>
                        </a:outerShdw>
                      </a:effectLst>
                      <a:latin typeface="宋体" panose="02010600030101010101" pitchFamily="2" charset="-122"/>
                      <a:sym typeface="+mn-ea"/>
                    </a:rPr>
                    <a:t> </a:t>
                  </a:r>
                  <a:r>
                    <a:rPr lang="zh-CN" altLang="en-US" sz="2400" b="1" dirty="0">
                      <a:solidFill>
                        <a:schemeClr val="accent5">
                          <a:lumMod val="75000"/>
                        </a:schemeClr>
                      </a:solidFill>
                      <a:effectLst>
                        <a:outerShdw blurRad="38100" dist="38100" dir="2700000" algn="tl">
                          <a:srgbClr val="C0C0C0"/>
                        </a:outerShdw>
                      </a:effectLst>
                      <a:latin typeface="宋体" panose="02010600030101010101" pitchFamily="2" charset="-122"/>
                      <a:sym typeface="+mn-ea"/>
                    </a:rPr>
                    <a:t>企业概述</a:t>
                  </a:r>
                  <a:br>
                    <a:rPr lang="zh-CN" altLang="en-US" b="1" dirty="0">
                      <a:solidFill>
                        <a:schemeClr val="tx2"/>
                      </a:solidFill>
                      <a:effectLst>
                        <a:outerShdw blurRad="38100" dist="38100" dir="2700000" algn="tl">
                          <a:srgbClr val="C0C0C0"/>
                        </a:outerShdw>
                      </a:effectLst>
                      <a:latin typeface="+mj-lt"/>
                      <a:ea typeface="华文行楷" panose="02010800040101010101" pitchFamily="2" charset="-122"/>
                      <a:cs typeface="+mj-cs"/>
                      <a:sym typeface="+mn-ea"/>
                    </a:rPr>
                  </a:br>
                  <a:endParaRPr lang="zh-CN" altLang="en-US" noProof="1">
                    <a:solidFill>
                      <a:schemeClr val="tx1">
                        <a:lumMod val="75000"/>
                        <a:lumOff val="25000"/>
                      </a:schemeClr>
                    </a:solidFill>
                    <a:latin typeface="Bodoni MT Black" panose="02070A03080606020203" pitchFamily="18" charset="0"/>
                    <a:ea typeface="微软雅黑" panose="020B0503020204020204" pitchFamily="34" charset="-122"/>
                    <a:sym typeface="+mn-ea"/>
                  </a:endParaRPr>
                </a:p>
              </p:txBody>
            </p:sp>
            <p:sp>
              <p:nvSpPr>
                <p:cNvPr id="200" name="矩形 199"/>
                <p:cNvSpPr/>
                <p:nvPr/>
              </p:nvSpPr>
              <p:spPr>
                <a:xfrm>
                  <a:off x="3983888" y="2133737"/>
                  <a:ext cx="810246" cy="1438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grpSp>
        </p:grpSp>
        <p:grpSp>
          <p:nvGrpSpPr>
            <p:cNvPr id="27659" name="组合 603"/>
            <p:cNvGrpSpPr/>
            <p:nvPr/>
          </p:nvGrpSpPr>
          <p:grpSpPr bwMode="auto">
            <a:xfrm>
              <a:off x="2782838" y="2931192"/>
              <a:ext cx="6155551" cy="1518142"/>
              <a:chOff x="2638822" y="2132906"/>
              <a:chExt cx="6155551" cy="1518142"/>
            </a:xfrm>
          </p:grpSpPr>
          <p:grpSp>
            <p:nvGrpSpPr>
              <p:cNvPr id="27662" name="组合 604"/>
              <p:cNvGrpSpPr/>
              <p:nvPr/>
            </p:nvGrpSpPr>
            <p:grpSpPr bwMode="auto">
              <a:xfrm>
                <a:off x="2638822" y="2205658"/>
                <a:ext cx="578283" cy="504056"/>
                <a:chOff x="2638821" y="2205658"/>
                <a:chExt cx="660895" cy="576064"/>
              </a:xfrm>
            </p:grpSpPr>
            <p:grpSp>
              <p:nvGrpSpPr>
                <p:cNvPr id="611" name="组合 610"/>
                <p:cNvGrpSpPr/>
                <p:nvPr/>
              </p:nvGrpSpPr>
              <p:grpSpPr>
                <a:xfrm>
                  <a:off x="2638821" y="2205658"/>
                  <a:ext cx="660895" cy="576064"/>
                  <a:chOff x="10996614" y="4354513"/>
                  <a:chExt cx="531812" cy="463550"/>
                </a:xfrm>
                <a:solidFill>
                  <a:srgbClr val="183A6A"/>
                </a:solidFill>
              </p:grpSpPr>
              <p:sp>
                <p:nvSpPr>
                  <p:cNvPr id="613" name="Freeform 138"/>
                  <p:cNvSpPr/>
                  <p:nvPr/>
                </p:nvSpPr>
                <p:spPr bwMode="auto">
                  <a:xfrm>
                    <a:off x="11036301" y="4354513"/>
                    <a:ext cx="454025" cy="395288"/>
                  </a:xfrm>
                  <a:custGeom>
                    <a:avLst/>
                    <a:gdLst>
                      <a:gd name="T0" fmla="*/ 164 w 166"/>
                      <a:gd name="T1" fmla="*/ 12 h 144"/>
                      <a:gd name="T2" fmla="*/ 123 w 166"/>
                      <a:gd name="T3" fmla="*/ 0 h 144"/>
                      <a:gd name="T4" fmla="*/ 83 w 166"/>
                      <a:gd name="T5" fmla="*/ 11 h 144"/>
                      <a:gd name="T6" fmla="*/ 44 w 166"/>
                      <a:gd name="T7" fmla="*/ 0 h 144"/>
                      <a:gd name="T8" fmla="*/ 2 w 166"/>
                      <a:gd name="T9" fmla="*/ 12 h 144"/>
                      <a:gd name="T10" fmla="*/ 0 w 166"/>
                      <a:gd name="T11" fmla="*/ 15 h 144"/>
                      <a:gd name="T12" fmla="*/ 0 w 166"/>
                      <a:gd name="T13" fmla="*/ 140 h 144"/>
                      <a:gd name="T14" fmla="*/ 2 w 166"/>
                      <a:gd name="T15" fmla="*/ 143 h 144"/>
                      <a:gd name="T16" fmla="*/ 6 w 166"/>
                      <a:gd name="T17" fmla="*/ 143 h 144"/>
                      <a:gd name="T18" fmla="*/ 44 w 166"/>
                      <a:gd name="T19" fmla="*/ 132 h 144"/>
                      <a:gd name="T20" fmla="*/ 81 w 166"/>
                      <a:gd name="T21" fmla="*/ 143 h 144"/>
                      <a:gd name="T22" fmla="*/ 81 w 166"/>
                      <a:gd name="T23" fmla="*/ 143 h 144"/>
                      <a:gd name="T24" fmla="*/ 81 w 166"/>
                      <a:gd name="T25" fmla="*/ 143 h 144"/>
                      <a:gd name="T26" fmla="*/ 82 w 166"/>
                      <a:gd name="T27" fmla="*/ 143 h 144"/>
                      <a:gd name="T28" fmla="*/ 82 w 166"/>
                      <a:gd name="T29" fmla="*/ 144 h 144"/>
                      <a:gd name="T30" fmla="*/ 83 w 166"/>
                      <a:gd name="T31" fmla="*/ 144 h 144"/>
                      <a:gd name="T32" fmla="*/ 83 w 166"/>
                      <a:gd name="T33" fmla="*/ 144 h 144"/>
                      <a:gd name="T34" fmla="*/ 83 w 166"/>
                      <a:gd name="T35" fmla="*/ 144 h 144"/>
                      <a:gd name="T36" fmla="*/ 84 w 166"/>
                      <a:gd name="T37" fmla="*/ 144 h 144"/>
                      <a:gd name="T38" fmla="*/ 84 w 166"/>
                      <a:gd name="T39" fmla="*/ 144 h 144"/>
                      <a:gd name="T40" fmla="*/ 85 w 166"/>
                      <a:gd name="T41" fmla="*/ 143 h 144"/>
                      <a:gd name="T42" fmla="*/ 85 w 166"/>
                      <a:gd name="T43" fmla="*/ 143 h 144"/>
                      <a:gd name="T44" fmla="*/ 85 w 166"/>
                      <a:gd name="T45" fmla="*/ 143 h 144"/>
                      <a:gd name="T46" fmla="*/ 85 w 166"/>
                      <a:gd name="T47" fmla="*/ 143 h 144"/>
                      <a:gd name="T48" fmla="*/ 123 w 166"/>
                      <a:gd name="T49" fmla="*/ 132 h 144"/>
                      <a:gd name="T50" fmla="*/ 160 w 166"/>
                      <a:gd name="T51" fmla="*/ 143 h 144"/>
                      <a:gd name="T52" fmla="*/ 162 w 166"/>
                      <a:gd name="T53" fmla="*/ 144 h 144"/>
                      <a:gd name="T54" fmla="*/ 164 w 166"/>
                      <a:gd name="T55" fmla="*/ 143 h 144"/>
                      <a:gd name="T56" fmla="*/ 166 w 166"/>
                      <a:gd name="T57" fmla="*/ 140 h 144"/>
                      <a:gd name="T58" fmla="*/ 166 w 166"/>
                      <a:gd name="T59" fmla="*/ 15 h 144"/>
                      <a:gd name="T60" fmla="*/ 164 w 166"/>
                      <a:gd name="T6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6" h="144">
                        <a:moveTo>
                          <a:pt x="164" y="12"/>
                        </a:moveTo>
                        <a:cubicBezTo>
                          <a:pt x="151" y="4"/>
                          <a:pt x="137" y="0"/>
                          <a:pt x="123" y="0"/>
                        </a:cubicBezTo>
                        <a:cubicBezTo>
                          <a:pt x="109" y="0"/>
                          <a:pt x="95" y="3"/>
                          <a:pt x="83" y="11"/>
                        </a:cubicBezTo>
                        <a:cubicBezTo>
                          <a:pt x="71" y="3"/>
                          <a:pt x="57" y="0"/>
                          <a:pt x="44" y="0"/>
                        </a:cubicBezTo>
                        <a:cubicBezTo>
                          <a:pt x="29" y="0"/>
                          <a:pt x="15" y="4"/>
                          <a:pt x="2" y="12"/>
                        </a:cubicBezTo>
                        <a:cubicBezTo>
                          <a:pt x="1" y="13"/>
                          <a:pt x="0" y="14"/>
                          <a:pt x="0" y="15"/>
                        </a:cubicBezTo>
                        <a:cubicBezTo>
                          <a:pt x="0" y="140"/>
                          <a:pt x="0" y="140"/>
                          <a:pt x="0" y="140"/>
                        </a:cubicBezTo>
                        <a:cubicBezTo>
                          <a:pt x="0" y="141"/>
                          <a:pt x="1" y="143"/>
                          <a:pt x="2" y="143"/>
                        </a:cubicBezTo>
                        <a:cubicBezTo>
                          <a:pt x="3" y="144"/>
                          <a:pt x="5" y="144"/>
                          <a:pt x="6" y="143"/>
                        </a:cubicBezTo>
                        <a:cubicBezTo>
                          <a:pt x="18" y="136"/>
                          <a:pt x="31" y="132"/>
                          <a:pt x="44" y="132"/>
                        </a:cubicBezTo>
                        <a:cubicBezTo>
                          <a:pt x="57" y="132"/>
                          <a:pt x="69" y="136"/>
                          <a:pt x="81" y="143"/>
                        </a:cubicBezTo>
                        <a:cubicBezTo>
                          <a:pt x="81" y="143"/>
                          <a:pt x="81" y="143"/>
                          <a:pt x="81" y="143"/>
                        </a:cubicBezTo>
                        <a:cubicBezTo>
                          <a:pt x="81" y="143"/>
                          <a:pt x="81" y="143"/>
                          <a:pt x="81" y="143"/>
                        </a:cubicBezTo>
                        <a:cubicBezTo>
                          <a:pt x="81" y="143"/>
                          <a:pt x="81" y="143"/>
                          <a:pt x="82" y="143"/>
                        </a:cubicBezTo>
                        <a:cubicBezTo>
                          <a:pt x="82" y="143"/>
                          <a:pt x="82" y="144"/>
                          <a:pt x="82" y="144"/>
                        </a:cubicBezTo>
                        <a:cubicBezTo>
                          <a:pt x="82" y="144"/>
                          <a:pt x="82" y="144"/>
                          <a:pt x="83" y="144"/>
                        </a:cubicBezTo>
                        <a:cubicBezTo>
                          <a:pt x="83" y="144"/>
                          <a:pt x="83" y="144"/>
                          <a:pt x="83" y="144"/>
                        </a:cubicBezTo>
                        <a:cubicBezTo>
                          <a:pt x="83" y="144"/>
                          <a:pt x="83" y="144"/>
                          <a:pt x="83" y="144"/>
                        </a:cubicBezTo>
                        <a:cubicBezTo>
                          <a:pt x="83" y="144"/>
                          <a:pt x="83" y="144"/>
                          <a:pt x="84" y="144"/>
                        </a:cubicBezTo>
                        <a:cubicBezTo>
                          <a:pt x="84" y="144"/>
                          <a:pt x="84" y="144"/>
                          <a:pt x="84" y="144"/>
                        </a:cubicBezTo>
                        <a:cubicBezTo>
                          <a:pt x="84" y="144"/>
                          <a:pt x="84" y="143"/>
                          <a:pt x="85" y="143"/>
                        </a:cubicBezTo>
                        <a:cubicBezTo>
                          <a:pt x="85" y="143"/>
                          <a:pt x="85" y="143"/>
                          <a:pt x="85" y="143"/>
                        </a:cubicBezTo>
                        <a:cubicBezTo>
                          <a:pt x="85" y="143"/>
                          <a:pt x="85" y="143"/>
                          <a:pt x="85" y="143"/>
                        </a:cubicBezTo>
                        <a:cubicBezTo>
                          <a:pt x="85" y="143"/>
                          <a:pt x="85" y="143"/>
                          <a:pt x="85" y="143"/>
                        </a:cubicBezTo>
                        <a:cubicBezTo>
                          <a:pt x="97" y="136"/>
                          <a:pt x="110" y="132"/>
                          <a:pt x="123" y="132"/>
                        </a:cubicBezTo>
                        <a:cubicBezTo>
                          <a:pt x="136" y="132"/>
                          <a:pt x="149" y="136"/>
                          <a:pt x="160" y="143"/>
                        </a:cubicBezTo>
                        <a:cubicBezTo>
                          <a:pt x="161" y="144"/>
                          <a:pt x="161" y="144"/>
                          <a:pt x="162" y="144"/>
                        </a:cubicBezTo>
                        <a:cubicBezTo>
                          <a:pt x="163" y="144"/>
                          <a:pt x="163" y="144"/>
                          <a:pt x="164" y="143"/>
                        </a:cubicBezTo>
                        <a:cubicBezTo>
                          <a:pt x="165" y="143"/>
                          <a:pt x="166" y="141"/>
                          <a:pt x="166" y="140"/>
                        </a:cubicBezTo>
                        <a:cubicBezTo>
                          <a:pt x="166" y="15"/>
                          <a:pt x="166" y="15"/>
                          <a:pt x="166" y="15"/>
                        </a:cubicBezTo>
                        <a:cubicBezTo>
                          <a:pt x="166" y="14"/>
                          <a:pt x="165" y="13"/>
                          <a:pt x="164" y="1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lIns="68590" tIns="34295" rIns="68590" bIns="34295"/>
                  <a:lstStyle/>
                  <a:p>
                    <a:pPr eaLnBrk="1" hangingPunct="1">
                      <a:defRPr/>
                    </a:pPr>
                    <a:endParaRPr lang="zh-CN" altLang="en-US" sz="2100" noProof="1"/>
                  </a:p>
                </p:txBody>
              </p:sp>
              <p:sp>
                <p:nvSpPr>
                  <p:cNvPr id="614" name="Freeform 139"/>
                  <p:cNvSpPr/>
                  <p:nvPr/>
                </p:nvSpPr>
                <p:spPr bwMode="auto">
                  <a:xfrm>
                    <a:off x="10996614" y="4405313"/>
                    <a:ext cx="277813" cy="412750"/>
                  </a:xfrm>
                  <a:custGeom>
                    <a:avLst/>
                    <a:gdLst>
                      <a:gd name="T0" fmla="*/ 97 w 101"/>
                      <a:gd name="T1" fmla="*/ 151 h 151"/>
                      <a:gd name="T2" fmla="*/ 96 w 101"/>
                      <a:gd name="T3" fmla="*/ 151 h 151"/>
                      <a:gd name="T4" fmla="*/ 3 w 101"/>
                      <a:gd name="T5" fmla="*/ 134 h 151"/>
                      <a:gd name="T6" fmla="*/ 0 w 101"/>
                      <a:gd name="T7" fmla="*/ 130 h 151"/>
                      <a:gd name="T8" fmla="*/ 0 w 101"/>
                      <a:gd name="T9" fmla="*/ 9 h 151"/>
                      <a:gd name="T10" fmla="*/ 3 w 101"/>
                      <a:gd name="T11" fmla="*/ 5 h 151"/>
                      <a:gd name="T12" fmla="*/ 17 w 101"/>
                      <a:gd name="T13" fmla="*/ 0 h 151"/>
                      <a:gd name="T14" fmla="*/ 22 w 101"/>
                      <a:gd name="T15" fmla="*/ 3 h 151"/>
                      <a:gd name="T16" fmla="*/ 19 w 101"/>
                      <a:gd name="T17" fmla="*/ 8 h 151"/>
                      <a:gd name="T18" fmla="*/ 8 w 101"/>
                      <a:gd name="T19" fmla="*/ 12 h 151"/>
                      <a:gd name="T20" fmla="*/ 8 w 101"/>
                      <a:gd name="T21" fmla="*/ 127 h 151"/>
                      <a:gd name="T22" fmla="*/ 98 w 101"/>
                      <a:gd name="T23" fmla="*/ 143 h 151"/>
                      <a:gd name="T24" fmla="*/ 101 w 101"/>
                      <a:gd name="T25" fmla="*/ 147 h 151"/>
                      <a:gd name="T26" fmla="*/ 97 w 101"/>
                      <a:gd name="T2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1">
                        <a:moveTo>
                          <a:pt x="97" y="151"/>
                        </a:moveTo>
                        <a:cubicBezTo>
                          <a:pt x="97" y="151"/>
                          <a:pt x="97" y="151"/>
                          <a:pt x="96" y="151"/>
                        </a:cubicBezTo>
                        <a:cubicBezTo>
                          <a:pt x="3" y="134"/>
                          <a:pt x="3" y="134"/>
                          <a:pt x="3" y="134"/>
                        </a:cubicBezTo>
                        <a:cubicBezTo>
                          <a:pt x="1" y="134"/>
                          <a:pt x="0" y="132"/>
                          <a:pt x="0" y="130"/>
                        </a:cubicBezTo>
                        <a:cubicBezTo>
                          <a:pt x="0" y="9"/>
                          <a:pt x="0" y="9"/>
                          <a:pt x="0" y="9"/>
                        </a:cubicBezTo>
                        <a:cubicBezTo>
                          <a:pt x="0" y="8"/>
                          <a:pt x="1" y="6"/>
                          <a:pt x="3" y="5"/>
                        </a:cubicBezTo>
                        <a:cubicBezTo>
                          <a:pt x="17" y="0"/>
                          <a:pt x="17" y="0"/>
                          <a:pt x="17" y="0"/>
                        </a:cubicBezTo>
                        <a:cubicBezTo>
                          <a:pt x="19" y="0"/>
                          <a:pt x="21" y="1"/>
                          <a:pt x="22" y="3"/>
                        </a:cubicBezTo>
                        <a:cubicBezTo>
                          <a:pt x="23" y="5"/>
                          <a:pt x="21" y="7"/>
                          <a:pt x="19" y="8"/>
                        </a:cubicBezTo>
                        <a:cubicBezTo>
                          <a:pt x="8" y="12"/>
                          <a:pt x="8" y="12"/>
                          <a:pt x="8" y="12"/>
                        </a:cubicBezTo>
                        <a:cubicBezTo>
                          <a:pt x="8" y="127"/>
                          <a:pt x="8" y="127"/>
                          <a:pt x="8" y="127"/>
                        </a:cubicBezTo>
                        <a:cubicBezTo>
                          <a:pt x="98" y="143"/>
                          <a:pt x="98" y="143"/>
                          <a:pt x="98" y="143"/>
                        </a:cubicBezTo>
                        <a:cubicBezTo>
                          <a:pt x="100" y="143"/>
                          <a:pt x="101" y="145"/>
                          <a:pt x="101" y="147"/>
                        </a:cubicBezTo>
                        <a:cubicBezTo>
                          <a:pt x="101" y="149"/>
                          <a:pt x="99" y="151"/>
                          <a:pt x="97"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90" tIns="34295" rIns="68590" bIns="34295"/>
                  <a:lstStyle/>
                  <a:p>
                    <a:pPr eaLnBrk="1" hangingPunct="1">
                      <a:defRPr/>
                    </a:pPr>
                    <a:endParaRPr lang="zh-CN" altLang="en-US" sz="2100" noProof="1"/>
                  </a:p>
                </p:txBody>
              </p:sp>
              <p:sp>
                <p:nvSpPr>
                  <p:cNvPr id="615" name="Freeform 140"/>
                  <p:cNvSpPr/>
                  <p:nvPr/>
                </p:nvSpPr>
                <p:spPr bwMode="auto">
                  <a:xfrm>
                    <a:off x="11252201" y="4405313"/>
                    <a:ext cx="276225" cy="412750"/>
                  </a:xfrm>
                  <a:custGeom>
                    <a:avLst/>
                    <a:gdLst>
                      <a:gd name="T0" fmla="*/ 4 w 101"/>
                      <a:gd name="T1" fmla="*/ 151 h 151"/>
                      <a:gd name="T2" fmla="*/ 0 w 101"/>
                      <a:gd name="T3" fmla="*/ 147 h 151"/>
                      <a:gd name="T4" fmla="*/ 3 w 101"/>
                      <a:gd name="T5" fmla="*/ 143 h 151"/>
                      <a:gd name="T6" fmla="*/ 93 w 101"/>
                      <a:gd name="T7" fmla="*/ 127 h 151"/>
                      <a:gd name="T8" fmla="*/ 93 w 101"/>
                      <a:gd name="T9" fmla="*/ 12 h 151"/>
                      <a:gd name="T10" fmla="*/ 82 w 101"/>
                      <a:gd name="T11" fmla="*/ 8 h 151"/>
                      <a:gd name="T12" fmla="*/ 79 w 101"/>
                      <a:gd name="T13" fmla="*/ 3 h 151"/>
                      <a:gd name="T14" fmla="*/ 85 w 101"/>
                      <a:gd name="T15" fmla="*/ 0 h 151"/>
                      <a:gd name="T16" fmla="*/ 98 w 101"/>
                      <a:gd name="T17" fmla="*/ 5 h 151"/>
                      <a:gd name="T18" fmla="*/ 101 w 101"/>
                      <a:gd name="T19" fmla="*/ 9 h 151"/>
                      <a:gd name="T20" fmla="*/ 101 w 101"/>
                      <a:gd name="T21" fmla="*/ 130 h 151"/>
                      <a:gd name="T22" fmla="*/ 98 w 101"/>
                      <a:gd name="T23" fmla="*/ 134 h 151"/>
                      <a:gd name="T24" fmla="*/ 5 w 101"/>
                      <a:gd name="T25" fmla="*/ 151 h 151"/>
                      <a:gd name="T26" fmla="*/ 4 w 101"/>
                      <a:gd name="T2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1">
                        <a:moveTo>
                          <a:pt x="4" y="151"/>
                        </a:moveTo>
                        <a:cubicBezTo>
                          <a:pt x="2" y="151"/>
                          <a:pt x="0" y="149"/>
                          <a:pt x="0" y="147"/>
                        </a:cubicBezTo>
                        <a:cubicBezTo>
                          <a:pt x="0" y="145"/>
                          <a:pt x="1" y="143"/>
                          <a:pt x="3" y="143"/>
                        </a:cubicBezTo>
                        <a:cubicBezTo>
                          <a:pt x="93" y="127"/>
                          <a:pt x="93" y="127"/>
                          <a:pt x="93" y="127"/>
                        </a:cubicBezTo>
                        <a:cubicBezTo>
                          <a:pt x="93" y="12"/>
                          <a:pt x="93" y="12"/>
                          <a:pt x="93" y="12"/>
                        </a:cubicBezTo>
                        <a:cubicBezTo>
                          <a:pt x="82" y="8"/>
                          <a:pt x="82" y="8"/>
                          <a:pt x="82" y="8"/>
                        </a:cubicBezTo>
                        <a:cubicBezTo>
                          <a:pt x="80" y="7"/>
                          <a:pt x="79" y="5"/>
                          <a:pt x="79" y="3"/>
                        </a:cubicBezTo>
                        <a:cubicBezTo>
                          <a:pt x="80" y="1"/>
                          <a:pt x="82" y="0"/>
                          <a:pt x="85" y="0"/>
                        </a:cubicBezTo>
                        <a:cubicBezTo>
                          <a:pt x="98" y="5"/>
                          <a:pt x="98" y="5"/>
                          <a:pt x="98" y="5"/>
                        </a:cubicBezTo>
                        <a:cubicBezTo>
                          <a:pt x="100" y="6"/>
                          <a:pt x="101" y="8"/>
                          <a:pt x="101" y="9"/>
                        </a:cubicBezTo>
                        <a:cubicBezTo>
                          <a:pt x="101" y="130"/>
                          <a:pt x="101" y="130"/>
                          <a:pt x="101" y="130"/>
                        </a:cubicBezTo>
                        <a:cubicBezTo>
                          <a:pt x="101" y="132"/>
                          <a:pt x="100" y="134"/>
                          <a:pt x="98" y="134"/>
                        </a:cubicBezTo>
                        <a:cubicBezTo>
                          <a:pt x="5" y="151"/>
                          <a:pt x="5" y="151"/>
                          <a:pt x="5" y="151"/>
                        </a:cubicBezTo>
                        <a:cubicBezTo>
                          <a:pt x="5" y="151"/>
                          <a:pt x="4" y="151"/>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90" tIns="34295" rIns="68590" bIns="34295"/>
                  <a:lstStyle/>
                  <a:p>
                    <a:pPr eaLnBrk="1" hangingPunct="1">
                      <a:defRPr/>
                    </a:pPr>
                    <a:endParaRPr lang="zh-CN" altLang="en-US" sz="2100" noProof="1"/>
                  </a:p>
                </p:txBody>
              </p:sp>
            </p:grpSp>
            <p:sp>
              <p:nvSpPr>
                <p:cNvPr id="27669" name="矩形 611"/>
                <p:cNvSpPr>
                  <a:spLocks noChangeArrowheads="1"/>
                </p:cNvSpPr>
                <p:nvPr/>
              </p:nvSpPr>
              <p:spPr bwMode="auto">
                <a:xfrm>
                  <a:off x="2684062" y="2277666"/>
                  <a:ext cx="570412" cy="40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a:solidFill>
                        <a:srgbClr val="FFFFFF"/>
                      </a:solidFill>
                      <a:latin typeface="Impact" panose="020B0806030902050204" pitchFamily="34" charset="0"/>
                      <a:ea typeface="微软雅黑" panose="020B0503020204020204" pitchFamily="34" charset="-122"/>
                    </a:rPr>
                    <a:t>02</a:t>
                  </a:r>
                  <a:endParaRPr lang="en-US" altLang="zh-CN">
                    <a:solidFill>
                      <a:srgbClr val="FFFFFF"/>
                    </a:solidFill>
                    <a:latin typeface="Impact" panose="020B0806030902050204" pitchFamily="34" charset="0"/>
                    <a:ea typeface="微软雅黑" panose="020B0503020204020204" pitchFamily="34" charset="-122"/>
                  </a:endParaRPr>
                </a:p>
              </p:txBody>
            </p:sp>
          </p:grpSp>
          <p:grpSp>
            <p:nvGrpSpPr>
              <p:cNvPr id="27663" name="组合 605"/>
              <p:cNvGrpSpPr/>
              <p:nvPr/>
            </p:nvGrpSpPr>
            <p:grpSpPr bwMode="auto">
              <a:xfrm>
                <a:off x="3503748" y="2132906"/>
                <a:ext cx="5290625" cy="1518142"/>
                <a:chOff x="3503748" y="2132906"/>
                <a:chExt cx="5290625" cy="1518142"/>
              </a:xfrm>
            </p:grpSpPr>
            <p:sp>
              <p:nvSpPr>
                <p:cNvPr id="607" name="矩形 606"/>
                <p:cNvSpPr/>
                <p:nvPr/>
              </p:nvSpPr>
              <p:spPr>
                <a:xfrm>
                  <a:off x="3503748" y="2204479"/>
                  <a:ext cx="5290625" cy="433043"/>
                </a:xfrm>
                <a:prstGeom prst="rect">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sp>
              <p:nvSpPr>
                <p:cNvPr id="608" name="TextBox 61"/>
                <p:cNvSpPr txBox="1"/>
                <p:nvPr/>
              </p:nvSpPr>
              <p:spPr>
                <a:xfrm>
                  <a:off x="3956769" y="3056755"/>
                  <a:ext cx="4173844" cy="594293"/>
                </a:xfrm>
                <a:prstGeom prst="rect">
                  <a:avLst/>
                </a:prstGeom>
                <a:noFill/>
              </p:spPr>
              <p:txBody>
                <a:bodyPr>
                  <a:spAutoFit/>
                </a:bodyPr>
                <a:lstStyle/>
                <a:p>
                  <a:pPr algn="ctr">
                    <a:lnSpc>
                      <a:spcPct val="130000"/>
                    </a:lnSpc>
                    <a:defRPr/>
                  </a:pPr>
                  <a:r>
                    <a:rPr lang="zh-CN" altLang="en-US" sz="2400" b="1" noProof="1">
                      <a:solidFill>
                        <a:schemeClr val="accent5">
                          <a:lumMod val="75000"/>
                        </a:schemeClr>
                      </a:solidFill>
                      <a:latin typeface="宋体" panose="02010600030101010101" pitchFamily="2" charset="-122"/>
                    </a:rPr>
                    <a:t>管理基本原理</a:t>
                  </a:r>
                  <a:endParaRPr lang="zh-CN" altLang="en-US" sz="2400" b="1" noProof="1">
                    <a:solidFill>
                      <a:schemeClr val="accent5">
                        <a:lumMod val="75000"/>
                      </a:schemeClr>
                    </a:solidFill>
                    <a:latin typeface="宋体" panose="02010600030101010101" pitchFamily="2" charset="-122"/>
                  </a:endParaRPr>
                </a:p>
              </p:txBody>
            </p:sp>
            <p:sp>
              <p:nvSpPr>
                <p:cNvPr id="609" name="矩形 608"/>
                <p:cNvSpPr/>
                <p:nvPr/>
              </p:nvSpPr>
              <p:spPr>
                <a:xfrm>
                  <a:off x="3982230" y="2132906"/>
                  <a:ext cx="811903" cy="143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grpSp>
        </p:grpSp>
        <p:sp>
          <p:nvSpPr>
            <p:cNvPr id="633" name="矩形 632"/>
            <p:cNvSpPr/>
            <p:nvPr/>
          </p:nvSpPr>
          <p:spPr>
            <a:xfrm>
              <a:off x="4249235" y="3620194"/>
              <a:ext cx="811903" cy="1453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sp>
          <p:nvSpPr>
            <p:cNvPr id="657" name="矩形 656"/>
            <p:cNvSpPr/>
            <p:nvPr/>
          </p:nvSpPr>
          <p:spPr>
            <a:xfrm>
              <a:off x="4249235" y="4529014"/>
              <a:ext cx="811903" cy="143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grpSp>
      <p:sp>
        <p:nvSpPr>
          <p:cNvPr id="27653" name="矩形 5"/>
          <p:cNvSpPr>
            <a:spLocks noChangeArrowheads="1"/>
          </p:cNvSpPr>
          <p:nvPr/>
        </p:nvSpPr>
        <p:spPr bwMode="auto">
          <a:xfrm flipV="1">
            <a:off x="3657600" y="4010025"/>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a:solidFill>
                  <a:srgbClr val="FFFFFF"/>
                </a:solidFill>
                <a:latin typeface="Impact" panose="020B0806030902050204" pitchFamily="34" charset="0"/>
                <a:ea typeface="微软雅黑" panose="020B0503020204020204" pitchFamily="34" charset="-122"/>
              </a:rPr>
              <a:t>02</a:t>
            </a:r>
            <a:endParaRPr lang="en-US" altLang="zh-CN">
              <a:solidFill>
                <a:srgbClr val="FFFFFF"/>
              </a:solidFill>
              <a:latin typeface="Impact" panose="020B0806030902050204" pitchFamily="34" charset="0"/>
              <a:ea typeface="微软雅黑" panose="020B0503020204020204" pitchFamily="34" charset="-122"/>
            </a:endParaRPr>
          </a:p>
        </p:txBody>
      </p:sp>
      <p:sp>
        <p:nvSpPr>
          <p:cNvPr id="27656" name="Freeform 138"/>
          <p:cNvSpPr>
            <a:spLocks noChangeArrowheads="1"/>
          </p:cNvSpPr>
          <p:nvPr/>
        </p:nvSpPr>
        <p:spPr bwMode="auto">
          <a:xfrm>
            <a:off x="3736976" y="4540251"/>
            <a:ext cx="473075" cy="449263"/>
          </a:xfrm>
          <a:custGeom>
            <a:avLst/>
            <a:gdLst>
              <a:gd name="T0" fmla="*/ 2147483646 w 166"/>
              <a:gd name="T1" fmla="*/ 2147483646 h 144"/>
              <a:gd name="T2" fmla="*/ 2147483646 w 166"/>
              <a:gd name="T3" fmla="*/ 0 h 144"/>
              <a:gd name="T4" fmla="*/ 2147483646 w 166"/>
              <a:gd name="T5" fmla="*/ 2147483646 h 144"/>
              <a:gd name="T6" fmla="*/ 2147483646 w 166"/>
              <a:gd name="T7" fmla="*/ 0 h 144"/>
              <a:gd name="T8" fmla="*/ 2147483646 w 166"/>
              <a:gd name="T9" fmla="*/ 2147483646 h 144"/>
              <a:gd name="T10" fmla="*/ 0 w 166"/>
              <a:gd name="T11" fmla="*/ 2147483646 h 144"/>
              <a:gd name="T12" fmla="*/ 0 w 166"/>
              <a:gd name="T13" fmla="*/ 2147483646 h 144"/>
              <a:gd name="T14" fmla="*/ 2147483646 w 166"/>
              <a:gd name="T15" fmla="*/ 2147483646 h 144"/>
              <a:gd name="T16" fmla="*/ 2147483646 w 166"/>
              <a:gd name="T17" fmla="*/ 2147483646 h 144"/>
              <a:gd name="T18" fmla="*/ 2147483646 w 166"/>
              <a:gd name="T19" fmla="*/ 2147483646 h 144"/>
              <a:gd name="T20" fmla="*/ 2147483646 w 166"/>
              <a:gd name="T21" fmla="*/ 2147483646 h 144"/>
              <a:gd name="T22" fmla="*/ 2147483646 w 166"/>
              <a:gd name="T23" fmla="*/ 2147483646 h 144"/>
              <a:gd name="T24" fmla="*/ 2147483646 w 166"/>
              <a:gd name="T25" fmla="*/ 2147483646 h 144"/>
              <a:gd name="T26" fmla="*/ 2147483646 w 166"/>
              <a:gd name="T27" fmla="*/ 2147483646 h 144"/>
              <a:gd name="T28" fmla="*/ 2147483646 w 166"/>
              <a:gd name="T29" fmla="*/ 2147483646 h 144"/>
              <a:gd name="T30" fmla="*/ 2147483646 w 166"/>
              <a:gd name="T31" fmla="*/ 2147483646 h 144"/>
              <a:gd name="T32" fmla="*/ 2147483646 w 166"/>
              <a:gd name="T33" fmla="*/ 2147483646 h 144"/>
              <a:gd name="T34" fmla="*/ 2147483646 w 166"/>
              <a:gd name="T35" fmla="*/ 2147483646 h 144"/>
              <a:gd name="T36" fmla="*/ 2147483646 w 166"/>
              <a:gd name="T37" fmla="*/ 2147483646 h 144"/>
              <a:gd name="T38" fmla="*/ 2147483646 w 166"/>
              <a:gd name="T39" fmla="*/ 2147483646 h 144"/>
              <a:gd name="T40" fmla="*/ 2147483646 w 166"/>
              <a:gd name="T41" fmla="*/ 2147483646 h 144"/>
              <a:gd name="T42" fmla="*/ 2147483646 w 166"/>
              <a:gd name="T43" fmla="*/ 2147483646 h 144"/>
              <a:gd name="T44" fmla="*/ 2147483646 w 166"/>
              <a:gd name="T45" fmla="*/ 2147483646 h 144"/>
              <a:gd name="T46" fmla="*/ 2147483646 w 166"/>
              <a:gd name="T47" fmla="*/ 2147483646 h 144"/>
              <a:gd name="T48" fmla="*/ 2147483646 w 166"/>
              <a:gd name="T49" fmla="*/ 2147483646 h 144"/>
              <a:gd name="T50" fmla="*/ 2147483646 w 166"/>
              <a:gd name="T51" fmla="*/ 2147483646 h 144"/>
              <a:gd name="T52" fmla="*/ 2147483646 w 166"/>
              <a:gd name="T53" fmla="*/ 2147483646 h 144"/>
              <a:gd name="T54" fmla="*/ 2147483646 w 166"/>
              <a:gd name="T55" fmla="*/ 2147483646 h 144"/>
              <a:gd name="T56" fmla="*/ 2147483646 w 166"/>
              <a:gd name="T57" fmla="*/ 2147483646 h 144"/>
              <a:gd name="T58" fmla="*/ 2147483646 w 166"/>
              <a:gd name="T59" fmla="*/ 2147483646 h 144"/>
              <a:gd name="T60" fmla="*/ 2147483646 w 166"/>
              <a:gd name="T61" fmla="*/ 2147483646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66" h="144">
                <a:moveTo>
                  <a:pt x="164" y="12"/>
                </a:moveTo>
                <a:cubicBezTo>
                  <a:pt x="151" y="4"/>
                  <a:pt x="137" y="0"/>
                  <a:pt x="123" y="0"/>
                </a:cubicBezTo>
                <a:cubicBezTo>
                  <a:pt x="109" y="0"/>
                  <a:pt x="95" y="3"/>
                  <a:pt x="83" y="11"/>
                </a:cubicBezTo>
                <a:cubicBezTo>
                  <a:pt x="71" y="3"/>
                  <a:pt x="57" y="0"/>
                  <a:pt x="44" y="0"/>
                </a:cubicBezTo>
                <a:cubicBezTo>
                  <a:pt x="29" y="0"/>
                  <a:pt x="15" y="4"/>
                  <a:pt x="2" y="12"/>
                </a:cubicBezTo>
                <a:cubicBezTo>
                  <a:pt x="1" y="13"/>
                  <a:pt x="0" y="14"/>
                  <a:pt x="0" y="15"/>
                </a:cubicBezTo>
                <a:cubicBezTo>
                  <a:pt x="0" y="140"/>
                  <a:pt x="0" y="140"/>
                  <a:pt x="0" y="140"/>
                </a:cubicBezTo>
                <a:cubicBezTo>
                  <a:pt x="0" y="141"/>
                  <a:pt x="1" y="143"/>
                  <a:pt x="2" y="143"/>
                </a:cubicBezTo>
                <a:cubicBezTo>
                  <a:pt x="3" y="144"/>
                  <a:pt x="5" y="144"/>
                  <a:pt x="6" y="143"/>
                </a:cubicBezTo>
                <a:cubicBezTo>
                  <a:pt x="18" y="136"/>
                  <a:pt x="31" y="132"/>
                  <a:pt x="44" y="132"/>
                </a:cubicBezTo>
                <a:cubicBezTo>
                  <a:pt x="57" y="132"/>
                  <a:pt x="69" y="136"/>
                  <a:pt x="81" y="143"/>
                </a:cubicBezTo>
                <a:cubicBezTo>
                  <a:pt x="81" y="143"/>
                  <a:pt x="81" y="143"/>
                  <a:pt x="81" y="143"/>
                </a:cubicBezTo>
                <a:cubicBezTo>
                  <a:pt x="81" y="143"/>
                  <a:pt x="81" y="143"/>
                  <a:pt x="81" y="143"/>
                </a:cubicBezTo>
                <a:cubicBezTo>
                  <a:pt x="81" y="143"/>
                  <a:pt x="81" y="143"/>
                  <a:pt x="82" y="143"/>
                </a:cubicBezTo>
                <a:cubicBezTo>
                  <a:pt x="82" y="143"/>
                  <a:pt x="82" y="144"/>
                  <a:pt x="82" y="144"/>
                </a:cubicBezTo>
                <a:cubicBezTo>
                  <a:pt x="82" y="144"/>
                  <a:pt x="82" y="144"/>
                  <a:pt x="83" y="144"/>
                </a:cubicBezTo>
                <a:cubicBezTo>
                  <a:pt x="83" y="144"/>
                  <a:pt x="83" y="144"/>
                  <a:pt x="83" y="144"/>
                </a:cubicBezTo>
                <a:cubicBezTo>
                  <a:pt x="83" y="144"/>
                  <a:pt x="83" y="144"/>
                  <a:pt x="83" y="144"/>
                </a:cubicBezTo>
                <a:cubicBezTo>
                  <a:pt x="83" y="144"/>
                  <a:pt x="83" y="144"/>
                  <a:pt x="84" y="144"/>
                </a:cubicBezTo>
                <a:cubicBezTo>
                  <a:pt x="84" y="144"/>
                  <a:pt x="84" y="144"/>
                  <a:pt x="84" y="144"/>
                </a:cubicBezTo>
                <a:cubicBezTo>
                  <a:pt x="84" y="144"/>
                  <a:pt x="84" y="143"/>
                  <a:pt x="85" y="143"/>
                </a:cubicBezTo>
                <a:cubicBezTo>
                  <a:pt x="85" y="143"/>
                  <a:pt x="85" y="143"/>
                  <a:pt x="85" y="143"/>
                </a:cubicBezTo>
                <a:cubicBezTo>
                  <a:pt x="85" y="143"/>
                  <a:pt x="85" y="143"/>
                  <a:pt x="85" y="143"/>
                </a:cubicBezTo>
                <a:cubicBezTo>
                  <a:pt x="85" y="143"/>
                  <a:pt x="85" y="143"/>
                  <a:pt x="85" y="143"/>
                </a:cubicBezTo>
                <a:cubicBezTo>
                  <a:pt x="97" y="136"/>
                  <a:pt x="110" y="132"/>
                  <a:pt x="123" y="132"/>
                </a:cubicBezTo>
                <a:cubicBezTo>
                  <a:pt x="136" y="132"/>
                  <a:pt x="149" y="136"/>
                  <a:pt x="160" y="143"/>
                </a:cubicBezTo>
                <a:cubicBezTo>
                  <a:pt x="161" y="144"/>
                  <a:pt x="161" y="144"/>
                  <a:pt x="162" y="144"/>
                </a:cubicBezTo>
                <a:cubicBezTo>
                  <a:pt x="163" y="144"/>
                  <a:pt x="163" y="144"/>
                  <a:pt x="164" y="143"/>
                </a:cubicBezTo>
                <a:cubicBezTo>
                  <a:pt x="165" y="143"/>
                  <a:pt x="166" y="141"/>
                  <a:pt x="166" y="140"/>
                </a:cubicBezTo>
                <a:cubicBezTo>
                  <a:pt x="166" y="15"/>
                  <a:pt x="166" y="15"/>
                  <a:pt x="166" y="15"/>
                </a:cubicBezTo>
                <a:cubicBezTo>
                  <a:pt x="166" y="14"/>
                  <a:pt x="165" y="13"/>
                  <a:pt x="164" y="12"/>
                </a:cubicBezTo>
                <a:close/>
              </a:path>
            </a:pathLst>
          </a:custGeom>
          <a:solidFill>
            <a:schemeClr val="accent5">
              <a:lumMod val="75000"/>
            </a:schemeClr>
          </a:solidFill>
          <a:ln>
            <a:noFill/>
          </a:ln>
        </p:spPr>
        <p:txBody>
          <a:bodyPr/>
          <a:lstStyle/>
          <a:p>
            <a:endParaRPr lang="zh-CN" altLang="en-US" dirty="0"/>
          </a:p>
        </p:txBody>
      </p:sp>
      <p:sp>
        <p:nvSpPr>
          <p:cNvPr id="27657" name="矩形 11"/>
          <p:cNvSpPr>
            <a:spLocks noChangeArrowheads="1"/>
          </p:cNvSpPr>
          <p:nvPr/>
        </p:nvSpPr>
        <p:spPr bwMode="auto">
          <a:xfrm>
            <a:off x="3767139" y="4537075"/>
            <a:ext cx="477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dirty="0">
                <a:solidFill>
                  <a:srgbClr val="FFFFFF"/>
                </a:solidFill>
                <a:latin typeface="Impact" panose="020B0806030902050204" pitchFamily="34" charset="0"/>
                <a:ea typeface="微软雅黑" panose="020B0503020204020204" pitchFamily="34" charset="-122"/>
              </a:rPr>
              <a:t>03</a:t>
            </a:r>
            <a:endParaRPr lang="en-US" altLang="zh-CN" dirty="0">
              <a:solidFill>
                <a:srgbClr val="FFFFFF"/>
              </a:solidFill>
              <a:latin typeface="Impact" panose="020B0806030902050204" pitchFamily="34" charset="0"/>
              <a:ea typeface="微软雅黑" panose="020B0503020204020204" pitchFamily="34" charset="-122"/>
            </a:endParaRPr>
          </a:p>
        </p:txBody>
      </p:sp>
      <p:sp>
        <p:nvSpPr>
          <p:cNvPr id="39" name="矩形 38"/>
          <p:cNvSpPr/>
          <p:nvPr/>
        </p:nvSpPr>
        <p:spPr bwMode="auto">
          <a:xfrm>
            <a:off x="4455491" y="4530913"/>
            <a:ext cx="5068888" cy="454025"/>
          </a:xfrm>
          <a:prstGeom prst="rect">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sp>
        <p:nvSpPr>
          <p:cNvPr id="40" name="矩形 39"/>
          <p:cNvSpPr/>
          <p:nvPr/>
        </p:nvSpPr>
        <p:spPr bwMode="auto">
          <a:xfrm>
            <a:off x="4943872" y="4457359"/>
            <a:ext cx="777875" cy="1508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sp>
        <p:nvSpPr>
          <p:cNvPr id="42" name="矩形 11"/>
          <p:cNvSpPr>
            <a:spLocks noChangeArrowheads="1"/>
          </p:cNvSpPr>
          <p:nvPr/>
        </p:nvSpPr>
        <p:spPr bwMode="auto">
          <a:xfrm>
            <a:off x="3767274" y="5341143"/>
            <a:ext cx="477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dirty="0">
                <a:solidFill>
                  <a:srgbClr val="FFFFFF"/>
                </a:solidFill>
                <a:latin typeface="Impact" panose="020B0806030902050204" pitchFamily="34" charset="0"/>
                <a:ea typeface="微软雅黑" panose="020B0503020204020204" pitchFamily="34" charset="-122"/>
              </a:rPr>
              <a:t>04</a:t>
            </a:r>
            <a:endParaRPr lang="en-US" altLang="zh-CN" dirty="0">
              <a:solidFill>
                <a:srgbClr val="FFFFFF"/>
              </a:solidFill>
              <a:latin typeface="Impact" panose="020B0806030902050204" pitchFamily="34" charset="0"/>
              <a:ea typeface="微软雅黑" panose="020B0503020204020204" pitchFamily="34" charset="-122"/>
            </a:endParaRPr>
          </a:p>
        </p:txBody>
      </p:sp>
      <p:sp>
        <p:nvSpPr>
          <p:cNvPr id="43" name="TextBox 61"/>
          <p:cNvSpPr txBox="1"/>
          <p:nvPr/>
        </p:nvSpPr>
        <p:spPr>
          <a:xfrm>
            <a:off x="4547235" y="3552825"/>
            <a:ext cx="4818380" cy="539750"/>
          </a:xfrm>
          <a:prstGeom prst="rect">
            <a:avLst/>
          </a:prstGeom>
          <a:noFill/>
        </p:spPr>
        <p:txBody>
          <a:bodyPr>
            <a:noAutofit/>
          </a:bodyPr>
          <a:lstStyle/>
          <a:p>
            <a:pPr algn="ctr">
              <a:lnSpc>
                <a:spcPct val="130000"/>
              </a:lnSpc>
              <a:defRPr/>
            </a:pPr>
            <a:r>
              <a:rPr lang="zh-CN" altLang="en-US" sz="2400" b="1" dirty="0">
                <a:solidFill>
                  <a:schemeClr val="accent5">
                    <a:lumMod val="75000"/>
                  </a:schemeClr>
                </a:solidFill>
                <a:effectLst>
                  <a:outerShdw blurRad="38100" dist="38100" dir="2700000" algn="tl">
                    <a:srgbClr val="C0C0C0"/>
                  </a:outerShdw>
                </a:effectLst>
                <a:latin typeface="宋体" panose="02010600030101010101" pitchFamily="2" charset="-122"/>
                <a:cs typeface="+mj-cs"/>
                <a:sym typeface="+mn-ea"/>
              </a:rPr>
              <a:t>管理概述</a:t>
            </a:r>
            <a:br>
              <a:rPr lang="zh-CN" altLang="en-US" sz="2400" b="1" dirty="0">
                <a:solidFill>
                  <a:schemeClr val="tx2"/>
                </a:solidFill>
                <a:effectLst>
                  <a:outerShdw blurRad="38100" dist="38100" dir="2700000" algn="tl">
                    <a:srgbClr val="C0C0C0"/>
                  </a:outerShdw>
                </a:effectLst>
                <a:latin typeface="宋体" panose="02010600030101010101" pitchFamily="2" charset="-122"/>
                <a:cs typeface="+mj-cs"/>
                <a:sym typeface="+mn-ea"/>
              </a:rPr>
            </a:br>
            <a:endParaRPr lang="zh-CN" altLang="en-US" sz="2400" noProof="1">
              <a:solidFill>
                <a:schemeClr val="tx1">
                  <a:lumMod val="75000"/>
                  <a:lumOff val="25000"/>
                </a:schemeClr>
              </a:solidFill>
              <a:latin typeface="宋体" panose="02010600030101010101" pitchFamily="2" charset="-122"/>
            </a:endParaRPr>
          </a:p>
        </p:txBody>
      </p:sp>
      <p:sp>
        <p:nvSpPr>
          <p:cNvPr id="45" name="矩形 44"/>
          <p:cNvSpPr/>
          <p:nvPr/>
        </p:nvSpPr>
        <p:spPr bwMode="auto">
          <a:xfrm>
            <a:off x="5023030" y="5190330"/>
            <a:ext cx="777875" cy="1508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100" noProof="1"/>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500"/>
                                        <p:tgtEl>
                                          <p:spTgt spid="1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5"/>
                                        </p:tgtEl>
                                        <p:attrNameLst>
                                          <p:attrName>style.visibility</p:attrName>
                                        </p:attrNameLst>
                                      </p:cBhvr>
                                      <p:to>
                                        <p:strVal val="visible"/>
                                      </p:to>
                                    </p:set>
                                    <p:animEffect transition="in" filter="wipe(left)">
                                      <p:cBhvr>
                                        <p:cTn id="11" dur="500"/>
                                        <p:tgtEl>
                                          <p:spTgt spid="12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Lst>
  </p:timing>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1.xml><?xml version="1.0" encoding="utf-8"?>
<p:tagLst xmlns:p="http://schemas.openxmlformats.org/presentationml/2006/main">
  <p:tag name="REFSHAPE" val="808719020"/>
</p:tagLst>
</file>

<file path=ppt/tags/tag12.xml><?xml version="1.0" encoding="utf-8"?>
<p:tagLst xmlns:p="http://schemas.openxmlformats.org/presentationml/2006/main">
  <p:tag name="MH" val="20161028152942"/>
  <p:tag name="MH_LIBRARY" val="GRAPHIC"/>
  <p:tag name="MH_ORDER" val="TextBox 13"/>
</p:tagLst>
</file>

<file path=ppt/tags/tag13.xml><?xml version="1.0" encoding="utf-8"?>
<p:tagLst xmlns:p="http://schemas.openxmlformats.org/presentationml/2006/main">
  <p:tag name="MH" val="20161028152942"/>
  <p:tag name="MH_LIBRARY" val="GRAPHIC"/>
  <p:tag name="MH_ORDER" val="TextBox 14"/>
</p:tagLst>
</file>

<file path=ppt/tags/tag14.xml><?xml version="1.0" encoding="utf-8"?>
<p:tagLst xmlns:p="http://schemas.openxmlformats.org/presentationml/2006/main">
  <p:tag name="MH" val="20161028152942"/>
  <p:tag name="MH_LIBRARY" val="GRAPHIC"/>
  <p:tag name="MH_ORDER" val="Straight Connector 15"/>
</p:tagLst>
</file>

<file path=ppt/tags/tag15.xml><?xml version="1.0" encoding="utf-8"?>
<p:tagLst xmlns:p="http://schemas.openxmlformats.org/presentationml/2006/main">
  <p:tag name="MH" val="20161028152942"/>
  <p:tag name="MH_LIBRARY" val="GRAPHIC"/>
  <p:tag name="MH_ORDER" val="TextBox 13"/>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MH" val="20161028152942"/>
  <p:tag name="MH_LIBRARY" val="GRAPHIC"/>
  <p:tag name="MH_ORDER" val="TextBox 13"/>
</p:tagLst>
</file>

<file path=ppt/tags/tag23.xml><?xml version="1.0" encoding="utf-8"?>
<p:tagLst xmlns:p="http://schemas.openxmlformats.org/presentationml/2006/main">
  <p:tag name="MH" val="20161028152942"/>
  <p:tag name="MH_LIBRARY" val="GRAPHIC"/>
  <p:tag name="MH_ORDER" val="TextBox 14"/>
</p:tagLst>
</file>

<file path=ppt/tags/tag24.xml><?xml version="1.0" encoding="utf-8"?>
<p:tagLst xmlns:p="http://schemas.openxmlformats.org/presentationml/2006/main">
  <p:tag name="MH" val="20161028152942"/>
  <p:tag name="MH_LIBRARY" val="GRAPHIC"/>
  <p:tag name="MH_ORDER" val="Straight Connector 15"/>
</p:tagLst>
</file>

<file path=ppt/tags/tag25.xml><?xml version="1.0" encoding="utf-8"?>
<p:tagLst xmlns:p="http://schemas.openxmlformats.org/presentationml/2006/main">
  <p:tag name="MH" val="20161028152942"/>
  <p:tag name="MH_LIBRARY" val="GRAPHIC"/>
  <p:tag name="MH_ORDER" val="TextBox 13"/>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MH" val="20161028152942"/>
  <p:tag name="MH_LIBRARY" val="GRAPHIC"/>
  <p:tag name="MH_ORDER" val="TextBox 13"/>
</p:tagLst>
</file>

<file path=ppt/tags/tag39.xml><?xml version="1.0" encoding="utf-8"?>
<p:tagLst xmlns:p="http://schemas.openxmlformats.org/presentationml/2006/main">
  <p:tag name="MH" val="20161028152942"/>
  <p:tag name="MH_LIBRARY" val="GRAPHIC"/>
  <p:tag name="MH_ORDER" val="TextBox 14"/>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MH" val="20161028152942"/>
  <p:tag name="MH_LIBRARY" val="GRAPHIC"/>
  <p:tag name="MH_ORDER" val="Straight Connector 15"/>
</p:tagLst>
</file>

<file path=ppt/tags/tag41.xml><?xml version="1.0" encoding="utf-8"?>
<p:tagLst xmlns:p="http://schemas.openxmlformats.org/presentationml/2006/main">
  <p:tag name="MH" val="20161028152942"/>
  <p:tag name="MH_LIBRARY" val="GRAPHIC"/>
  <p:tag name="MH_ORDER" val="TextBox 13"/>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MH" val="20161028152942"/>
  <p:tag name="MH_LIBRARY" val="GRAPHIC"/>
  <p:tag name="MH_ORDER" val="TextBox 13"/>
</p:tagLst>
</file>

<file path=ppt/tags/tag55.xml><?xml version="1.0" encoding="utf-8"?>
<p:tagLst xmlns:p="http://schemas.openxmlformats.org/presentationml/2006/main">
  <p:tag name="MH" val="20161028152942"/>
  <p:tag name="MH_LIBRARY" val="GRAPHIC"/>
  <p:tag name="MH_ORDER" val="TextBox 14"/>
</p:tagLst>
</file>

<file path=ppt/tags/tag56.xml><?xml version="1.0" encoding="utf-8"?>
<p:tagLst xmlns:p="http://schemas.openxmlformats.org/presentationml/2006/main">
  <p:tag name="MH" val="20161028152942"/>
  <p:tag name="MH_LIBRARY" val="GRAPHIC"/>
  <p:tag name="MH_ORDER" val="Straight Connector 15"/>
</p:tagLst>
</file>

<file path=ppt/tags/tag57.xml><?xml version="1.0" encoding="utf-8"?>
<p:tagLst xmlns:p="http://schemas.openxmlformats.org/presentationml/2006/main">
  <p:tag name="MH" val="20161028152942"/>
  <p:tag name="MH_LIBRARY" val="GRAPHIC"/>
  <p:tag name="MH_ORDER" val="TextBox 13"/>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TABLE_ENDDRAG_ORIGIN_RECT" val="675*444"/>
  <p:tag name="TABLE_ENDDRAG_RECT" val="179*87*675*444"/>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MH" val="20161031110627"/>
  <p:tag name="MH_LIBRARY" val="GRAPHIC"/>
  <p:tag name="MH_TYPE" val="Text"/>
  <p:tag name="MH_ORDER" val="1"/>
</p:tagLst>
</file>

<file path=ppt/tags/tag64.xml><?xml version="1.0" encoding="utf-8"?>
<p:tagLst xmlns:p="http://schemas.openxmlformats.org/presentationml/2006/main">
  <p:tag name="MH" val="20161031110627"/>
  <p:tag name="MH_LIBRARY" val="GRAPHIC"/>
  <p:tag name="MH_TYPE" val="Other"/>
  <p:tag name="MH_ORDER" val="2"/>
</p:tagLst>
</file>

<file path=ppt/tags/tag65.xml><?xml version="1.0" encoding="utf-8"?>
<p:tagLst xmlns:p="http://schemas.openxmlformats.org/presentationml/2006/main">
  <p:tag name="MH" val="20161031110627"/>
  <p:tag name="MH_LIBRARY" val="GRAPHIC"/>
  <p:tag name="MH_TYPE" val="Other"/>
  <p:tag name="MH_ORDER" val="3"/>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418164542"/>
  <p:tag name="MH_LIBRARY" val="GRAPHIC"/>
  <p:tag name="MH_TYPE" val="SubTitle"/>
  <p:tag name="MH_ORDER"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PP_MARK_KEY" val="5c3ce29f-b84f-4ae2-b3a1-7467817fbd2b"/>
  <p:tag name="COMMONDATA" val="eyJoZGlkIjoiYzkxNzRmZjM3YjY4NTZlNDFhNWRmN2JjNWZhMDlhYjYifQ=="/>
</p:tagLst>
</file>

<file path=ppt/tags/tag8.xml><?xml version="1.0" encoding="utf-8"?>
<p:tagLst xmlns:p="http://schemas.openxmlformats.org/presentationml/2006/main">
  <p:tag name="MH" val="20160418164542"/>
  <p:tag name="MH_LIBRARY" val="GRAPHIC"/>
  <p:tag name="MH_TYPE" val="SubTitle"/>
  <p:tag name="MH_ORDER" val="1"/>
</p:tagLst>
</file>

<file path=ppt/tags/tag9.xml><?xml version="1.0" encoding="utf-8"?>
<p:tagLst xmlns:p="http://schemas.openxmlformats.org/presentationml/2006/main">
  <p:tag name="MH" val="20160418164542"/>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9905</Words>
  <Application>WPS 演示</Application>
  <PresentationFormat>宽屏</PresentationFormat>
  <Paragraphs>526</Paragraphs>
  <Slides>53</Slides>
  <Notes>10</Notes>
  <HiddenSlides>0</HiddenSlides>
  <MMClips>0</MMClips>
  <ScaleCrop>false</ScaleCrop>
  <HeadingPairs>
    <vt:vector size="6" baseType="variant">
      <vt:variant>
        <vt:lpstr>已用的字体</vt:lpstr>
      </vt:variant>
      <vt:variant>
        <vt:i4>24</vt:i4>
      </vt:variant>
      <vt:variant>
        <vt:lpstr>主题</vt:lpstr>
      </vt:variant>
      <vt:variant>
        <vt:i4>3</vt:i4>
      </vt:variant>
      <vt:variant>
        <vt:lpstr>幻灯片标题</vt:lpstr>
      </vt:variant>
      <vt:variant>
        <vt:i4>53</vt:i4>
      </vt:variant>
    </vt:vector>
  </HeadingPairs>
  <TitlesOfParts>
    <vt:vector size="80" baseType="lpstr">
      <vt:lpstr>Arial</vt:lpstr>
      <vt:lpstr>宋体</vt:lpstr>
      <vt:lpstr>Wingdings</vt:lpstr>
      <vt:lpstr>微软雅黑</vt:lpstr>
      <vt:lpstr>Impact</vt:lpstr>
      <vt:lpstr>Times New Roman</vt:lpstr>
      <vt:lpstr>经典特黑简</vt:lpstr>
      <vt:lpstr>黑体</vt:lpstr>
      <vt:lpstr>DFPYeaSong-B5</vt:lpstr>
      <vt:lpstr>华文行楷</vt:lpstr>
      <vt:lpstr>Bodoni MT Black</vt:lpstr>
      <vt:lpstr>Arial</vt:lpstr>
      <vt:lpstr>华文隶书</vt:lpstr>
      <vt:lpstr>Microsoft New Tai Lue</vt:lpstr>
      <vt:lpstr>Calibri</vt:lpstr>
      <vt:lpstr>Arial Unicode MS</vt:lpstr>
      <vt:lpstr>Calibri Light</vt:lpstr>
      <vt:lpstr>等线 Light</vt:lpstr>
      <vt:lpstr>等线</vt:lpstr>
      <vt:lpstr>Arial Black</vt:lpstr>
      <vt:lpstr>MingLiU-ExtB</vt:lpstr>
      <vt:lpstr>Wingdings 2</vt:lpstr>
      <vt:lpstr>幼圆</vt:lpstr>
      <vt:lpstr>Calibri</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一、企业的产生与发展</vt:lpstr>
      <vt:lpstr>PowerPoint 演示文稿</vt:lpstr>
      <vt:lpstr>二、企业的概念及特性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现代意义上的管理四层含义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203</cp:revision>
  <dcterms:created xsi:type="dcterms:W3CDTF">2008-09-30T13:12:00Z</dcterms:created>
  <dcterms:modified xsi:type="dcterms:W3CDTF">2023-12-28T08:15:18Z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