
<file path=[Content_Types].xml><?xml version="1.0" encoding="utf-8"?>
<Types xmlns="http://schemas.openxmlformats.org/package/2006/content-types">
  <Default Extension="xml" ContentType="application/xml"/>
  <Default Extension="jpeg" ContentType="image/jpeg"/>
  <Default Extension="JPG" ContentType="image/.jpg"/>
  <Default Extension="emf" ContentType="image/x-emf"/>
  <Default Extension="png" ContentType="image/png"/>
  <Default Extension="wdp" ContentType="image/vnd.ms-photo"/>
  <Default Extension="rels" ContentType="application/vnd.openxmlformats-package.relationships+xml"/>
  <Override PartName="/customXml/itemProps93.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media/image22.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7" r:id="rId4"/>
  </p:sldMasterIdLst>
  <p:notesMasterIdLst>
    <p:notesMasterId r:id="rId6"/>
  </p:notesMasterIdLst>
  <p:handoutMasterIdLst>
    <p:handoutMasterId r:id="rId47"/>
  </p:handoutMasterIdLst>
  <p:sldIdLst>
    <p:sldId id="1567" r:id="rId5"/>
    <p:sldId id="949" r:id="rId7"/>
    <p:sldId id="593" r:id="rId8"/>
    <p:sldId id="594" r:id="rId9"/>
    <p:sldId id="717" r:id="rId10"/>
    <p:sldId id="1637" r:id="rId11"/>
    <p:sldId id="1809" r:id="rId12"/>
    <p:sldId id="1810" r:id="rId13"/>
    <p:sldId id="1811" r:id="rId14"/>
    <p:sldId id="1812" r:id="rId15"/>
    <p:sldId id="1813" r:id="rId16"/>
    <p:sldId id="1814" r:id="rId17"/>
    <p:sldId id="1815" r:id="rId18"/>
    <p:sldId id="1684" r:id="rId19"/>
    <p:sldId id="1685" r:id="rId20"/>
    <p:sldId id="1840" r:id="rId21"/>
    <p:sldId id="1640" r:id="rId22"/>
    <p:sldId id="1678" r:id="rId23"/>
    <p:sldId id="1642" r:id="rId24"/>
    <p:sldId id="1756" r:id="rId25"/>
    <p:sldId id="1863" r:id="rId26"/>
    <p:sldId id="1864" r:id="rId27"/>
    <p:sldId id="1865" r:id="rId28"/>
    <p:sldId id="1866" r:id="rId29"/>
    <p:sldId id="1867" r:id="rId30"/>
    <p:sldId id="1868" r:id="rId31"/>
    <p:sldId id="1870" r:id="rId32"/>
    <p:sldId id="1871" r:id="rId33"/>
    <p:sldId id="1647" r:id="rId34"/>
    <p:sldId id="1648" r:id="rId35"/>
    <p:sldId id="1577" r:id="rId36"/>
    <p:sldId id="1730" r:id="rId37"/>
    <p:sldId id="1650" r:id="rId38"/>
    <p:sldId id="1889" r:id="rId39"/>
    <p:sldId id="1890" r:id="rId40"/>
    <p:sldId id="1891" r:id="rId41"/>
    <p:sldId id="1565" r:id="rId42"/>
    <p:sldId id="1731" r:id="rId43"/>
    <p:sldId id="1564" r:id="rId44"/>
    <p:sldId id="1563" r:id="rId45"/>
    <p:sldId id="715" r:id="rId46"/>
  </p:sldIdLst>
  <p:sldSz cx="12192000" cy="6858000"/>
  <p:notesSz cx="6858000" cy="9144000"/>
  <p:custDataLst>
    <p:tags r:id="rId5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6685E2-DF9E-40F9-84BD-85A6F2C5BCFC}">
          <p14:sldIdLst>
            <p14:sldId id="1567"/>
            <p14:sldId id="949"/>
            <p14:sldId id="593"/>
            <p14:sldId id="594"/>
            <p14:sldId id="717"/>
            <p14:sldId id="1637"/>
            <p14:sldId id="1809"/>
            <p14:sldId id="1810"/>
            <p14:sldId id="1811"/>
            <p14:sldId id="1812"/>
            <p14:sldId id="1813"/>
            <p14:sldId id="1814"/>
            <p14:sldId id="1815"/>
            <p14:sldId id="1684"/>
            <p14:sldId id="1685"/>
            <p14:sldId id="1840"/>
            <p14:sldId id="1640"/>
            <p14:sldId id="1678"/>
            <p14:sldId id="1642"/>
            <p14:sldId id="1756"/>
            <p14:sldId id="1863"/>
            <p14:sldId id="1864"/>
            <p14:sldId id="1865"/>
            <p14:sldId id="1866"/>
            <p14:sldId id="1867"/>
            <p14:sldId id="1868"/>
            <p14:sldId id="1870"/>
            <p14:sldId id="1871"/>
            <p14:sldId id="1647"/>
            <p14:sldId id="1648"/>
            <p14:sldId id="1577"/>
            <p14:sldId id="1730"/>
            <p14:sldId id="1650"/>
            <p14:sldId id="1889"/>
            <p14:sldId id="1890"/>
            <p14:sldId id="1891"/>
            <p14:sldId id="1565"/>
            <p14:sldId id="1731"/>
            <p14:sldId id="1564"/>
            <p14:sldId id="1563"/>
            <p14:sldId id="715"/>
          </p14:sldIdLst>
        </p14:section>
        <p14:section name="无标题节" id="{1F7EE157-D3A2-457F-98F4-4AD68BD35E27}">
          <p14:sldIdLst/>
        </p14:section>
      </p14:sectionLst>
    </p:ext>
    <p:ext uri="{EFAFB233-063F-42B5-8137-9DF3F51BA10A}">
      <p15:sldGuideLst xmlns:p15="http://schemas.microsoft.com/office/powerpoint/2012/main">
        <p15:guide id="1" orient="horz" pos="2240" userDrawn="1">
          <p15:clr>
            <a:srgbClr val="A4A3A4"/>
          </p15:clr>
        </p15:guide>
        <p15:guide id="2" pos="376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 id="2" name="作者" initials="A" lastIdx="0" clrIdx="1"/>
  <p:cmAuthor id="3" name="1206988966@qq.com" initials="1" lastIdx="1" clrIdx="2"/>
  <p:cmAuthor id="4" name="Wangzhi gang" initials="W" lastIdx="1" clrIdx="0"/>
  <p:cmAuthor id="5" name="姜伟光" initials="姜" lastIdx="1" clrIdx="0"/>
  <p:cmAuthor id="7" name="Administrator" initials="A" lastIdx="4" clrIdx="3"/>
  <p:cmAuthor id="8" name="宋洁然" initials="宋" lastIdx="2" clrIdx="1"/>
  <p:cmAuthor id="9"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366C1"/>
    <a:srgbClr val="2A8EA2"/>
    <a:srgbClr val="0000FF"/>
    <a:srgbClr val="A3F1FB"/>
    <a:srgbClr val="00FF00"/>
    <a:srgbClr val="CC0000"/>
    <a:srgbClr val="FF9900"/>
    <a:srgbClr val="99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4660" autoAdjust="0"/>
  </p:normalViewPr>
  <p:slideViewPr>
    <p:cSldViewPr showGuides="1">
      <p:cViewPr varScale="1">
        <p:scale>
          <a:sx n="67" d="100"/>
          <a:sy n="67" d="100"/>
        </p:scale>
        <p:origin x="624" y="52"/>
      </p:cViewPr>
      <p:guideLst>
        <p:guide orient="horz" pos="2240"/>
        <p:guide pos="3768"/>
      </p:guideLst>
    </p:cSldViewPr>
  </p:slideViewPr>
  <p:notesTextViewPr>
    <p:cViewPr>
      <p:scale>
        <a:sx n="100" d="100"/>
        <a:sy n="100" d="100"/>
      </p:scale>
      <p:origin x="0" y="0"/>
    </p:cViewPr>
  </p:notesTextViewPr>
  <p:sorterViewPr>
    <p:cViewPr>
      <p:scale>
        <a:sx n="100" d="100"/>
        <a:sy n="100" d="100"/>
      </p:scale>
      <p:origin x="0" y="-1116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4" Type="http://schemas.openxmlformats.org/officeDocument/2006/relationships/tags" Target="tags/tag94.xml"/><Relationship Id="rId53" Type="http://schemas.openxmlformats.org/officeDocument/2006/relationships/customXml" Target="../customXml/item1.xml"/><Relationship Id="rId52" Type="http://schemas.openxmlformats.org/officeDocument/2006/relationships/customXmlProps" Target="../customXml/itemProps93.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1.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handoutMaster" Target="handoutMasters/handoutMaster1.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a:defRPr/>
            </a:pPr>
            <a:endParaRPr lang="en-US" altLang="zh-CN"/>
          </a:p>
        </p:txBody>
      </p:sp>
      <p:sp>
        <p:nvSpPr>
          <p:cNvPr id="1433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a:defRPr/>
            </a:pPr>
            <a:endParaRPr lang="en-US" altLang="zh-CN"/>
          </a:p>
        </p:txBody>
      </p:sp>
      <p:sp>
        <p:nvSpPr>
          <p:cNvPr id="1433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1433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a:defRPr/>
            </a:pPr>
            <a:fld id="{F006FEE1-E02D-4032-9B0D-21CD347ED54B}"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noProof="1"/>
            </a:lvl1pPr>
          </a:lstStyle>
          <a:p>
            <a:pPr>
              <a:defRPr/>
            </a:pPr>
            <a:fld id="{CF548250-2C00-4192-9656-E5958F37E5BE}" type="datetimeFigureOut">
              <a:rPr lang="zh-CN" altLang="en-US"/>
            </a:fld>
            <a:endParaRPr lang="zh-CN" altLang="en-US"/>
          </a:p>
        </p:txBody>
      </p:sp>
      <p:sp>
        <p:nvSpPr>
          <p:cNvPr id="1741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485"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noProof="1"/>
            </a:lvl1pPr>
          </a:lstStyle>
          <a:p>
            <a:pPr>
              <a:defRPr/>
            </a:pPr>
            <a:fld id="{8B08C6A9-AC7D-4FE1-95D1-452E5E03D3D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685800" y="1143000"/>
            <a:ext cx="5486400" cy="30861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A80572-D0D2-4559-99BC-9819F85E6515}" type="slidenum">
              <a:rPr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685800" y="1143000"/>
            <a:ext cx="5486400" cy="30861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F7694E-18E7-4631-B82B-9A2A1AD9F1B4}" type="slidenum">
              <a:rPr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7522" name="幻灯片图像占位符 1"/>
          <p:cNvSpPr>
            <a:spLocks noGrp="1" noRot="1" noChangeAspect="1" noChangeArrowheads="1"/>
          </p:cNvSpPr>
          <p:nvPr>
            <p:ph type="sldImg" idx="4294967295"/>
          </p:nvPr>
        </p:nvSpPr>
        <p:spPr>
          <a:xfrm>
            <a:off x="4046538" y="260350"/>
            <a:ext cx="1146175" cy="646113"/>
          </a:xfrm>
        </p:spPr>
      </p:sp>
      <p:sp>
        <p:nvSpPr>
          <p:cNvPr id="107523" name="备注占位符 2"/>
          <p:cNvSpPr>
            <a:spLocks noGrp="1" noRot="1" noChangeAspect="1" noChangeArrowheads="1"/>
          </p:cNvSpPr>
          <p:nvPr>
            <p:ph type="body" idx="4294967295"/>
          </p:nvPr>
        </p:nvSpPr>
        <p:spPr bwMode="auto">
          <a:xfrm>
            <a:off x="457200" y="1600200"/>
            <a:ext cx="8229600" cy="4525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ea typeface="宋体" panose="02010600030101010101" pitchFamily="2" charset="-122"/>
                <a:cs typeface="Arial" panose="020B0604020202020204" pitchFamily="34" charset="0"/>
              </a:rPr>
              <a:t>使用方法：</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更改文字</a:t>
            </a:r>
            <a:r>
              <a:rPr lang="en-US" altLang="zh-CN"/>
              <a:t>】</a:t>
            </a:r>
            <a:r>
              <a:rPr lang="zh-CN" altLang="en-US">
                <a:ea typeface="宋体" panose="02010600030101010101" pitchFamily="2" charset="-122"/>
                <a:cs typeface="Arial" panose="020B0604020202020204" pitchFamily="34" charset="0"/>
              </a:rPr>
              <a:t>：将标题框及正文框中的文字可直接改为您所需文字</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更改图片</a:t>
            </a:r>
            <a:r>
              <a:rPr lang="en-US" altLang="zh-CN"/>
              <a:t>】</a:t>
            </a:r>
            <a:r>
              <a:rPr lang="zh-CN" altLang="en-US">
                <a:ea typeface="宋体" panose="02010600030101010101" pitchFamily="2" charset="-122"/>
                <a:cs typeface="Arial" panose="020B0604020202020204" pitchFamily="34" charset="0"/>
              </a:rPr>
              <a:t>：点中图片</a:t>
            </a:r>
            <a:r>
              <a:rPr lang="en-US" altLang="zh-CN"/>
              <a:t>》</a:t>
            </a:r>
            <a:r>
              <a:rPr lang="zh-CN" altLang="en-US">
                <a:ea typeface="宋体" panose="02010600030101010101" pitchFamily="2" charset="-122"/>
                <a:cs typeface="Arial" panose="020B0604020202020204" pitchFamily="34" charset="0"/>
              </a:rPr>
              <a:t>绘图工具</a:t>
            </a:r>
            <a:r>
              <a:rPr lang="en-US" altLang="zh-CN"/>
              <a:t>》</a:t>
            </a:r>
            <a:r>
              <a:rPr lang="zh-CN" altLang="en-US">
                <a:ea typeface="宋体" panose="02010600030101010101" pitchFamily="2" charset="-122"/>
                <a:cs typeface="Arial" panose="020B0604020202020204" pitchFamily="34" charset="0"/>
              </a:rPr>
              <a:t>格式</a:t>
            </a:r>
            <a:r>
              <a:rPr lang="en-US" altLang="zh-CN"/>
              <a:t>》</a:t>
            </a:r>
            <a:r>
              <a:rPr lang="zh-CN" altLang="en-US">
                <a:ea typeface="宋体" panose="02010600030101010101" pitchFamily="2" charset="-122"/>
                <a:cs typeface="Arial" panose="020B0604020202020204" pitchFamily="34" charset="0"/>
              </a:rPr>
              <a:t>填充</a:t>
            </a:r>
            <a:r>
              <a:rPr lang="en-US" altLang="zh-CN"/>
              <a:t>》</a:t>
            </a:r>
            <a:r>
              <a:rPr lang="zh-CN" altLang="en-US">
                <a:ea typeface="宋体" panose="02010600030101010101" pitchFamily="2" charset="-122"/>
                <a:cs typeface="Arial" panose="020B0604020202020204" pitchFamily="34" charset="0"/>
              </a:rPr>
              <a:t>图片</a:t>
            </a:r>
            <a:r>
              <a:rPr lang="en-US" altLang="zh-CN"/>
              <a:t>》</a:t>
            </a:r>
            <a:r>
              <a:rPr lang="zh-CN" altLang="en-US">
                <a:ea typeface="宋体" panose="02010600030101010101" pitchFamily="2" charset="-122"/>
                <a:cs typeface="Arial" panose="020B0604020202020204" pitchFamily="34" charset="0"/>
              </a:rPr>
              <a:t>选择您需要展示的图片</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增加减少图片</a:t>
            </a:r>
            <a:r>
              <a:rPr lang="en-US" altLang="zh-CN"/>
              <a:t>】</a:t>
            </a:r>
            <a:r>
              <a:rPr lang="zh-CN" altLang="en-US">
                <a:ea typeface="宋体" panose="02010600030101010101" pitchFamily="2" charset="-122"/>
                <a:cs typeface="Arial" panose="020B0604020202020204" pitchFamily="34" charset="0"/>
              </a:rPr>
              <a:t>：直接复制粘贴图片来增加图片数，复制后更改方法见</a:t>
            </a:r>
            <a:r>
              <a:rPr lang="en-US" altLang="zh-CN"/>
              <a:t>【</a:t>
            </a:r>
            <a:r>
              <a:rPr lang="zh-CN" altLang="en-US">
                <a:ea typeface="宋体" panose="02010600030101010101" pitchFamily="2" charset="-122"/>
                <a:cs typeface="Arial" panose="020B0604020202020204" pitchFamily="34" charset="0"/>
              </a:rPr>
              <a:t>更改图片</a:t>
            </a:r>
            <a:r>
              <a:rPr lang="en-US" altLang="zh-CN"/>
              <a:t>】</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更改图片色彩</a:t>
            </a:r>
            <a:r>
              <a:rPr lang="en-US" altLang="zh-CN"/>
              <a:t>】</a:t>
            </a:r>
            <a:r>
              <a:rPr lang="zh-CN" altLang="en-US">
                <a:ea typeface="宋体" panose="02010600030101010101" pitchFamily="2" charset="-122"/>
                <a:cs typeface="Arial" panose="020B0604020202020204" pitchFamily="34" charset="0"/>
              </a:rPr>
              <a:t>：点中图片</a:t>
            </a:r>
            <a:r>
              <a:rPr lang="en-US" altLang="zh-CN"/>
              <a:t>》</a:t>
            </a:r>
            <a:r>
              <a:rPr lang="zh-CN" altLang="en-US">
                <a:ea typeface="宋体" panose="02010600030101010101" pitchFamily="2" charset="-122"/>
                <a:cs typeface="Arial" panose="020B0604020202020204" pitchFamily="34" charset="0"/>
              </a:rPr>
              <a:t>图片工具</a:t>
            </a:r>
            <a:r>
              <a:rPr lang="en-US" altLang="zh-CN"/>
              <a:t>》</a:t>
            </a:r>
            <a:r>
              <a:rPr lang="zh-CN" altLang="en-US">
                <a:ea typeface="宋体" panose="02010600030101010101" pitchFamily="2" charset="-122"/>
                <a:cs typeface="Arial" panose="020B0604020202020204" pitchFamily="34" charset="0"/>
              </a:rPr>
              <a:t>格式</a:t>
            </a:r>
            <a:r>
              <a:rPr lang="en-US" altLang="zh-CN"/>
              <a:t>》</a:t>
            </a:r>
            <a:r>
              <a:rPr lang="zh-CN" altLang="en-US">
                <a:ea typeface="宋体" panose="02010600030101010101" pitchFamily="2" charset="-122"/>
                <a:cs typeface="Arial" panose="020B0604020202020204" pitchFamily="34" charset="0"/>
              </a:rPr>
              <a:t>色彩（重新着色）</a:t>
            </a:r>
            <a:r>
              <a:rPr lang="en-US" altLang="zh-CN"/>
              <a:t>》</a:t>
            </a:r>
            <a:r>
              <a:rPr lang="zh-CN" altLang="en-US">
                <a:ea typeface="宋体" panose="02010600030101010101" pitchFamily="2" charset="-122"/>
                <a:cs typeface="Arial" panose="020B0604020202020204" pitchFamily="34" charset="0"/>
              </a:rPr>
              <a:t>选择您喜欢的色彩</a:t>
            </a:r>
            <a:br>
              <a:rPr lang="zh-CN" altLang="en-US">
                <a:ea typeface="宋体" panose="02010600030101010101" pitchFamily="2" charset="-122"/>
                <a:cs typeface="Arial" panose="020B0604020202020204" pitchFamily="34" charset="0"/>
              </a:rPr>
            </a:br>
            <a:r>
              <a:rPr lang="zh-CN" altLang="en-US">
                <a:ea typeface="宋体" panose="02010600030101010101" pitchFamily="2" charset="-122"/>
                <a:cs typeface="Arial" panose="020B0604020202020204" pitchFamily="34" charset="0"/>
              </a:rPr>
              <a:t>下载更多模板、视频教程：</a:t>
            </a:r>
            <a:r>
              <a:rPr lang="en-US" altLang="zh-CN"/>
              <a:t>http://www.mysoeasy.com</a:t>
            </a:r>
            <a:endParaRPr lang="en-US" altLang="zh-CN"/>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tags" Target="../tags/tag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tags" Target="../tags/tag9.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245225"/>
            <a:ext cx="28448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4A3F606D-703A-4D63-A690-CF224A5ACE2E}"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训练">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18557" y="3771014"/>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16849" y="4684691"/>
            <a:ext cx="1208509" cy="669738"/>
            <a:chOff x="4331074" y="4120487"/>
            <a:chExt cx="1208352" cy="669893"/>
          </a:xfrm>
        </p:grpSpPr>
        <p:sp>
          <p:nvSpPr>
            <p:cNvPr id="29" name="文本框 38">
              <a:hlinkClick r:id="" action="ppaction://noaction"/>
            </p:cNvPr>
            <p:cNvSpPr>
              <a:spLocks noChangeArrowheads="1"/>
            </p:cNvSpPr>
            <p:nvPr/>
          </p:nvSpPr>
          <p:spPr bwMode="auto">
            <a:xfrm>
              <a:off x="4331074" y="4483604"/>
              <a:ext cx="120835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6796" y="5529249"/>
            <a:ext cx="1208615" cy="671732"/>
            <a:chOff x="3862958" y="5302002"/>
            <a:chExt cx="1208458" cy="671888"/>
          </a:xfrm>
        </p:grpSpPr>
        <p:sp>
          <p:nvSpPr>
            <p:cNvPr id="35" name="文本框 38">
              <a:hlinkClick r:id="" action="ppaction://noaction"/>
            </p:cNvPr>
            <p:cNvSpPr>
              <a:spLocks noChangeArrowheads="1"/>
            </p:cNvSpPr>
            <p:nvPr/>
          </p:nvSpPr>
          <p:spPr bwMode="auto">
            <a:xfrm>
              <a:off x="3862958" y="5666113"/>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16539" y="3876627"/>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dirty="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759102" y="304786"/>
            <a:ext cx="7822996" cy="685768"/>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585"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439"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9"/>
          <p:cNvSpPr>
            <a:spLocks noGrp="1" noChangeArrowheads="1"/>
          </p:cNvSpPr>
          <p:nvPr>
            <p:ph type="dt" sz="half" idx="11"/>
          </p:nvPr>
        </p:nvSpPr>
        <p:spPr/>
        <p:txBody>
          <a:bodyPr/>
          <a:lstStyle>
            <a:lvl1pPr>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8808"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2930"/>
            <a:chOff x="-351733" y="3321313"/>
            <a:chExt cx="1208972" cy="683088"/>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3821" y="2953470"/>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187625" y="3014563"/>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04303" y="4708883"/>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6866"/>
            <a:chOff x="3881593" y="5824558"/>
            <a:chExt cx="1208458" cy="697027"/>
          </a:xfrm>
        </p:grpSpPr>
        <p:sp>
          <p:nvSpPr>
            <p:cNvPr id="35" name="文本框 38">
              <a:hlinkClick r:id="rId2" action="ppaction://hlinksldjump"/>
            </p:cNvPr>
            <p:cNvSpPr>
              <a:spLocks noChangeArrowheads="1"/>
            </p:cNvSpPr>
            <p:nvPr/>
          </p:nvSpPr>
          <p:spPr bwMode="auto">
            <a:xfrm>
              <a:off x="3881593" y="6213808"/>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99533" y="5773298"/>
            <a:ext cx="1208509" cy="758522"/>
            <a:chOff x="5507847" y="4545945"/>
            <a:chExt cx="1208352" cy="1074246"/>
          </a:xfrm>
        </p:grpSpPr>
        <p:sp>
          <p:nvSpPr>
            <p:cNvPr id="29" name="文本框 38">
              <a:hlinkClick r:id="" action="ppaction://noaction"/>
            </p:cNvPr>
            <p:cNvSpPr>
              <a:spLocks noChangeArrowheads="1"/>
            </p:cNvSpPr>
            <p:nvPr/>
          </p:nvSpPr>
          <p:spPr bwMode="auto">
            <a:xfrm>
              <a:off x="5507847" y="5184407"/>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A9AC57-B496-42B2-95A0-CFBE20E3BF2C}"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2" name="矩形 1"/>
          <p:cNvSpPr/>
          <p:nvPr userDrawn="1"/>
        </p:nvSpPr>
        <p:spPr>
          <a:xfrm>
            <a:off x="585917" y="1268760"/>
            <a:ext cx="109728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90969" y="3812050"/>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170935" y="4837409"/>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170829" y="5529249"/>
            <a:ext cx="1208615" cy="728325"/>
            <a:chOff x="3816997" y="5302002"/>
            <a:chExt cx="1208458" cy="728494"/>
          </a:xfrm>
        </p:grpSpPr>
        <p:sp>
          <p:nvSpPr>
            <p:cNvPr id="35" name="文本框 38">
              <a:hlinkClick r:id="" action="ppaction://noaction"/>
            </p:cNvPr>
            <p:cNvSpPr>
              <a:spLocks noChangeArrowheads="1"/>
            </p:cNvSpPr>
            <p:nvPr/>
          </p:nvSpPr>
          <p:spPr bwMode="auto">
            <a:xfrm>
              <a:off x="3816997" y="5722719"/>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7"/>
            <a:ext cx="1475602" cy="704493"/>
            <a:chOff x="2004340" y="2072128"/>
            <a:chExt cx="1562950" cy="746465"/>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7222" y="954675"/>
              <a:ext cx="595035"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950833"/>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w="9525">
              <a:solidFill>
                <a:srgbClr val="183A6A"/>
              </a:solidFill>
              <a:round/>
            </a:ln>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1" y="6356350"/>
            <a:ext cx="2844800" cy="365125"/>
          </a:xfrm>
          <a:prstGeom prst="rect">
            <a:avLst/>
          </a:prstGeom>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xfrm>
            <a:off x="8737601" y="6356350"/>
            <a:ext cx="2844800" cy="365125"/>
          </a:xfrm>
          <a:prstGeom prst="rect">
            <a:avLst/>
          </a:prstGeom>
        </p:spPr>
        <p:txBody>
          <a:bodyPr/>
          <a:lstStyle>
            <a:lvl1pPr>
              <a:defRPr/>
            </a:lvl1pPr>
          </a:lstStyle>
          <a:p>
            <a:fld id="{F84A5115-1A13-420F-990C-DCDF8AF3A9D5}" type="slidenum">
              <a:rPr lang="en-US" altLang="zh-CN"/>
            </a:fld>
            <a:endParaRPr lang="en-US" altLang="zh-CN"/>
          </a:p>
        </p:txBody>
      </p:sp>
    </p:spTree>
  </p:cSld>
  <p:clrMapOvr>
    <a:masterClrMapping/>
  </p:clrMapOvr>
  <p:transition spd="slow">
    <p:blinds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203801" y="4727687"/>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5865"/>
            <a:chOff x="3881593" y="5824558"/>
            <a:chExt cx="1208458" cy="696026"/>
          </a:xfrm>
        </p:grpSpPr>
        <p:sp>
          <p:nvSpPr>
            <p:cNvPr id="35" name="文本框 38">
              <a:hlinkClick r:id="" action="ppaction://noaction"/>
            </p:cNvPr>
            <p:cNvSpPr>
              <a:spLocks noChangeArrowheads="1"/>
            </p:cNvSpPr>
            <p:nvPr/>
          </p:nvSpPr>
          <p:spPr bwMode="auto">
            <a:xfrm>
              <a:off x="3881593" y="6213808"/>
              <a:ext cx="1208458"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4619" y="2929577"/>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46315" y="3059756"/>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42881" y="5773298"/>
            <a:ext cx="1208509" cy="755382"/>
            <a:chOff x="5451202" y="4545945"/>
            <a:chExt cx="1208352" cy="1069799"/>
          </a:xfrm>
        </p:grpSpPr>
        <p:sp>
          <p:nvSpPr>
            <p:cNvPr id="29" name="文本框 38">
              <a:hlinkClick r:id="" action="ppaction://noaction"/>
            </p:cNvPr>
            <p:cNvSpPr>
              <a:spLocks noChangeArrowheads="1"/>
            </p:cNvSpPr>
            <p:nvPr/>
          </p:nvSpPr>
          <p:spPr bwMode="auto">
            <a:xfrm>
              <a:off x="5451202" y="5179960"/>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pPr>
              <a:defRPr/>
            </a:pPr>
            <a:fld id="{9F6FDC23-2166-45A4-AB4E-56A498B05EFF}" type="slidenum">
              <a:rPr lang="en-US" altLang="zh-CN" smtClean="0"/>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34.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2526E70-02FC-4666-A862-E2F5834A85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0"/>
            <a:ext cx="2844800" cy="365125"/>
          </a:xfrm>
          <a:prstGeom prst="rect">
            <a:avLst/>
          </a:prstGeom>
        </p:spPr>
        <p:txBody>
          <a:bodyPr vert="horz" lIns="108850" tIns="54425" rIns="108850" bIns="54425" rtlCol="0" anchor="ctr"/>
          <a:lstStyle>
            <a:lvl1pPr algn="l">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0"/>
            <a:ext cx="2844800" cy="365125"/>
          </a:xfrm>
          <a:prstGeom prst="rect">
            <a:avLst/>
          </a:prstGeom>
        </p:spPr>
        <p:txBody>
          <a:bodyPr vert="horz" lIns="108850" tIns="54425" rIns="108850" bIns="54425" rtlCol="0" anchor="ctr"/>
          <a:lstStyle>
            <a:lvl1pPr algn="r">
              <a:defRPr sz="1400">
                <a:solidFill>
                  <a:schemeClr val="tx1">
                    <a:tint val="75000"/>
                  </a:schemeClr>
                </a:solidFill>
              </a:defRPr>
            </a:lvl1pPr>
          </a:lstStyle>
          <a:p>
            <a:fld id="{930597BB-1EF2-4138-8CCF-ADC53EDE40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6.png"/><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tags" Target="../tags/tag2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8.xml"/><Relationship Id="rId1" Type="http://schemas.openxmlformats.org/officeDocument/2006/relationships/tags" Target="../tags/tag27.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0.xml"/><Relationship Id="rId1" Type="http://schemas.openxmlformats.org/officeDocument/2006/relationships/tags" Target="../tags/tag29.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32.xml"/><Relationship Id="rId1" Type="http://schemas.openxmlformats.org/officeDocument/2006/relationships/tags" Target="../tags/tag3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7.png"/><Relationship Id="rId1" Type="http://schemas.openxmlformats.org/officeDocument/2006/relationships/tags" Target="../tags/tag33.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microsoft.com/office/2007/relationships/hdphoto" Target="../media/image4.wdp"/><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8.png"/><Relationship Id="rId1" Type="http://schemas.openxmlformats.org/officeDocument/2006/relationships/tags" Target="../tags/tag3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9.png"/><Relationship Id="rId2" Type="http://schemas.openxmlformats.org/officeDocument/2006/relationships/tags" Target="../tags/tag40.xml"/><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0.jpeg"/><Relationship Id="rId2" Type="http://schemas.openxmlformats.org/officeDocument/2006/relationships/tags" Target="../tags/tag42.xml"/><Relationship Id="rId1" Type="http://schemas.openxmlformats.org/officeDocument/2006/relationships/tags" Target="../tags/tag41.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1.emf"/><Relationship Id="rId2" Type="http://schemas.openxmlformats.org/officeDocument/2006/relationships/tags" Target="../tags/tag44.xml"/><Relationship Id="rId1" Type="http://schemas.openxmlformats.org/officeDocument/2006/relationships/tags" Target="../tags/tag43.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2.emf"/><Relationship Id="rId2" Type="http://schemas.openxmlformats.org/officeDocument/2006/relationships/tags" Target="../tags/tag46.xml"/><Relationship Id="rId1" Type="http://schemas.openxmlformats.org/officeDocument/2006/relationships/tags" Target="../tags/tag45.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3.emf"/><Relationship Id="rId2" Type="http://schemas.openxmlformats.org/officeDocument/2006/relationships/tags" Target="../tags/tag48.xml"/><Relationship Id="rId1" Type="http://schemas.openxmlformats.org/officeDocument/2006/relationships/tags" Target="../tags/tag4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50.xml"/><Relationship Id="rId1" Type="http://schemas.openxmlformats.org/officeDocument/2006/relationships/tags" Target="../tags/tag49.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4.png"/><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tags" Target="../tags/tag5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54.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5.emf"/><Relationship Id="rId2" Type="http://schemas.openxmlformats.org/officeDocument/2006/relationships/tags" Target="../tags/tag56.xml"/><Relationship Id="rId1" Type="http://schemas.openxmlformats.org/officeDocument/2006/relationships/tags" Target="../tags/tag55.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6.jpeg"/><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image" Target="../media/image1.jpeg"/><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8.xml"/><Relationship Id="rId5" Type="http://schemas.openxmlformats.org/officeDocument/2006/relationships/image" Target="../media/image18.png"/><Relationship Id="rId4" Type="http://schemas.openxmlformats.org/officeDocument/2006/relationships/tags" Target="../tags/tag62.xml"/><Relationship Id="rId3" Type="http://schemas.openxmlformats.org/officeDocument/2006/relationships/tags" Target="../tags/tag61.xml"/><Relationship Id="rId2" Type="http://schemas.openxmlformats.org/officeDocument/2006/relationships/image" Target="../media/image17.png"/><Relationship Id="rId1" Type="http://schemas.openxmlformats.org/officeDocument/2006/relationships/tags" Target="../tags/tag60.xml"/></Relationships>
</file>

<file path=ppt/slides/_rels/slide31.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microsoft.com/office/2007/relationships/hdphoto" Target="../media/image4.wdp"/><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71.xml"/><Relationship Id="rId1" Type="http://schemas.openxmlformats.org/officeDocument/2006/relationships/tags" Target="../tags/tag70.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73.xml"/><Relationship Id="rId1" Type="http://schemas.openxmlformats.org/officeDocument/2006/relationships/tags" Target="../tags/tag72.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75.xml"/><Relationship Id="rId1" Type="http://schemas.openxmlformats.org/officeDocument/2006/relationships/tags" Target="../tags/tag74.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9.png"/><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80.xml"/><Relationship Id="rId1" Type="http://schemas.openxmlformats.org/officeDocument/2006/relationships/tags" Target="../tags/tag79.xml"/></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13.xml"/><Relationship Id="rId7" Type="http://schemas.openxmlformats.org/officeDocument/2006/relationships/tags" Target="../tags/tag86.xml"/><Relationship Id="rId6" Type="http://schemas.openxmlformats.org/officeDocument/2006/relationships/image" Target="../media/image20.png"/><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tags" Target="../tags/tag81.xml"/></Relationships>
</file>

<file path=ppt/slides/_rels/slide39.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image" Target="../media/image24.jpeg"/><Relationship Id="rId7" Type="http://schemas.openxmlformats.org/officeDocument/2006/relationships/tags" Target="../tags/tag90.xml"/><Relationship Id="rId6" Type="http://schemas.openxmlformats.org/officeDocument/2006/relationships/image" Target="../media/image23.png"/><Relationship Id="rId5" Type="http://schemas.openxmlformats.org/officeDocument/2006/relationships/tags" Target="../tags/tag89.xml"/><Relationship Id="rId4" Type="http://schemas.openxmlformats.org/officeDocument/2006/relationships/image" Target="../media/image22.svg"/><Relationship Id="rId3" Type="http://schemas.openxmlformats.org/officeDocument/2006/relationships/image" Target="../media/image21.png"/><Relationship Id="rId2" Type="http://schemas.openxmlformats.org/officeDocument/2006/relationships/tags" Target="../tags/tag88.xml"/><Relationship Id="rId10" Type="http://schemas.openxmlformats.org/officeDocument/2006/relationships/notesSlide" Target="../notesSlides/notesSlide6.xml"/><Relationship Id="rId1" Type="http://schemas.openxmlformats.org/officeDocument/2006/relationships/tags" Target="../tags/tag87.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34.xml"/><Relationship Id="rId3" Type="http://schemas.openxmlformats.org/officeDocument/2006/relationships/image" Target="../media/image25.png"/><Relationship Id="rId2" Type="http://schemas.openxmlformats.org/officeDocument/2006/relationships/tags" Target="../tags/tag92.xml"/><Relationship Id="rId1" Type="http://schemas.openxmlformats.org/officeDocument/2006/relationships/tags" Target="../tags/tag91.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image" Target="../media/image26.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microsoft.com/office/2007/relationships/hdphoto" Target="../media/image4.wdp"/><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5.png"/><Relationship Id="rId2" Type="http://schemas.openxmlformats.org/officeDocument/2006/relationships/tags" Target="../tags/tag17.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32"/>
          <p:cNvSpPr>
            <a:spLocks noChangeArrowheads="1"/>
          </p:cNvSpPr>
          <p:nvPr/>
        </p:nvSpPr>
        <p:spPr bwMode="auto">
          <a:xfrm>
            <a:off x="4122407" y="2276505"/>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企业管理基础</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647243" y="422086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5951961" y="407700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743865" y="421070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742690" y="4674235"/>
            <a:ext cx="4465955" cy="856615"/>
          </a:xfrm>
          <a:prstGeom prst="rect">
            <a:avLst/>
          </a:prstGeom>
          <a:noFill/>
        </p:spPr>
        <p:txBody>
          <a:bodyPr wrap="square" rtlCol="0">
            <a:noAutofit/>
          </a:bodyPr>
          <a:p>
            <a:r>
              <a:rPr lang="en-US" altLang="zh-CN"/>
              <a:t>           </a:t>
            </a:r>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高等教育出版社</a:t>
            </a:r>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主编：马</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翔</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魏国平</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2"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right)">
                                      <p:cBhvr>
                                        <p:cTn id="21" dur="500"/>
                                        <p:tgtEl>
                                          <p:spTgt spid="103"/>
                                        </p:tgtEl>
                                      </p:cBhvr>
                                    </p:animEffect>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 calcmode="lin" valueType="num">
                                      <p:cBhvr>
                                        <p:cTn id="27" dur="500" fill="hold"/>
                                        <p:tgtEl>
                                          <p:spTgt spid="101"/>
                                        </p:tgtEl>
                                        <p:attrNameLst>
                                          <p:attrName>style.rotation</p:attrName>
                                        </p:attrNameLst>
                                      </p:cBhvr>
                                      <p:tavLst>
                                        <p:tav tm="0">
                                          <p:val>
                                            <p:fltVal val="90"/>
                                          </p:val>
                                        </p:tav>
                                        <p:tav tm="100000">
                                          <p:val>
                                            <p:fltVal val="0"/>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2"/>
          <p:cNvSpPr txBox="1">
            <a:spLocks noChangeArrowheads="1"/>
          </p:cNvSpPr>
          <p:nvPr>
            <p:custDataLst>
              <p:tags r:id="rId1"/>
            </p:custDataLst>
          </p:nvPr>
        </p:nvSpPr>
        <p:spPr>
          <a:xfrm>
            <a:off x="1919536" y="201324"/>
            <a:ext cx="8229600" cy="114300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2800" b="1" dirty="0">
                <a:solidFill>
                  <a:srgbClr val="FF0000"/>
                </a:solidFill>
              </a:rPr>
              <a:t>（三）风险的构成要素</a:t>
            </a:r>
            <a:endParaRPr lang="en-US" altLang="zh-CN" sz="2800" b="1" dirty="0">
              <a:solidFill>
                <a:srgbClr val="FF0000"/>
              </a:solidFill>
            </a:endParaRPr>
          </a:p>
        </p:txBody>
      </p:sp>
      <p:sp>
        <p:nvSpPr>
          <p:cNvPr id="2" name="文本框 1"/>
          <p:cNvSpPr txBox="1"/>
          <p:nvPr>
            <p:custDataLst>
              <p:tags r:id="rId2"/>
            </p:custDataLst>
          </p:nvPr>
        </p:nvSpPr>
        <p:spPr>
          <a:xfrm>
            <a:off x="2495550" y="1196340"/>
            <a:ext cx="2120265" cy="460375"/>
          </a:xfrm>
          <a:prstGeom prst="rect">
            <a:avLst/>
          </a:prstGeom>
          <a:noFill/>
        </p:spPr>
        <p:txBody>
          <a:bodyPr wrap="square" rtlCol="0">
            <a:spAutoFit/>
          </a:bodyPr>
          <a:p>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风险事故</a:t>
            </a:r>
            <a:endPar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495550" y="1700530"/>
            <a:ext cx="8286750" cy="1630045"/>
          </a:xfrm>
          <a:prstGeom prst="rect">
            <a:avLst/>
          </a:prstGeom>
          <a:noFill/>
        </p:spPr>
        <p:txBody>
          <a:bodyPr wrap="square" rtlCol="0" anchor="t">
            <a:spAutoFit/>
          </a:bodyPr>
          <a:p>
            <a:r>
              <a:rPr lang="en-US" altLang="zh-CN"/>
              <a:t>      </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风险事故（也称风险事件），是指造成人身伤害或财产损失的偶发事件，是造成损失的直接的或外在的原因，只有风险事故的发生才能导致损失。风险事故发生的根源主要有三种：①自然现象，如地震、台风、洪水等；②社会政治事件，如战争、革命、暴乱等；③经济事件，如通货膨胀、紧缩、金融危机等。</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custDataLst>
              <p:tags r:id="rId3"/>
            </p:custDataLst>
          </p:nvPr>
        </p:nvSpPr>
        <p:spPr>
          <a:xfrm>
            <a:off x="2534285" y="3500755"/>
            <a:ext cx="2120265" cy="460375"/>
          </a:xfrm>
          <a:prstGeom prst="rect">
            <a:avLst/>
          </a:prstGeom>
          <a:noFill/>
        </p:spPr>
        <p:txBody>
          <a:bodyPr wrap="square" rtlCol="0">
            <a:spAutoFit/>
          </a:bodyPr>
          <a:p>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风险损失</a:t>
            </a:r>
            <a:endPar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文本框 5"/>
          <p:cNvSpPr txBox="1"/>
          <p:nvPr/>
        </p:nvSpPr>
        <p:spPr>
          <a:xfrm>
            <a:off x="2567940" y="4076700"/>
            <a:ext cx="8181340" cy="2245360"/>
          </a:xfrm>
          <a:prstGeom prst="rect">
            <a:avLst/>
          </a:prstGeom>
          <a:noFill/>
        </p:spPr>
        <p:txBody>
          <a:bodyPr wrap="square" rtlCol="0" anchor="t">
            <a:spAutoFit/>
          </a:bodyPr>
          <a:p>
            <a:pPr algn="l">
              <a:buClrTx/>
              <a:buSzTx/>
              <a:buFontTx/>
            </a:pPr>
            <a:r>
              <a:rPr lang="en-US" altLang="zh-CN" sz="2000">
                <a:solidFill>
                  <a:srgbClr val="0070C0"/>
                </a:solidFill>
              </a:rPr>
              <a:t>       风险损失，在风险管理中，损失是指非故意的、非预期的、非计划的经济价值的减少。通常我们将损失分为两种形态，即直接损失和间接损失。</a:t>
            </a:r>
            <a:endParaRPr lang="en-US" altLang="zh-CN" sz="2000">
              <a:solidFill>
                <a:srgbClr val="0070C0"/>
              </a:solidFill>
            </a:endParaRPr>
          </a:p>
          <a:p>
            <a:pPr algn="l">
              <a:buClrTx/>
              <a:buSzTx/>
              <a:buFontTx/>
            </a:pPr>
            <a:r>
              <a:rPr lang="en-US" altLang="zh-CN" sz="2000">
                <a:solidFill>
                  <a:srgbClr val="0070C0"/>
                </a:solidFill>
              </a:rPr>
              <a:t>        直接损失是指风险事故导致的财产本身损失和人身伤害，这类损失又称为实质损失；</a:t>
            </a:r>
            <a:endParaRPr lang="en-US" altLang="zh-CN" sz="2000">
              <a:solidFill>
                <a:srgbClr val="0070C0"/>
              </a:solidFill>
            </a:endParaRPr>
          </a:p>
          <a:p>
            <a:pPr algn="l">
              <a:buClrTx/>
              <a:buSzTx/>
              <a:buFontTx/>
            </a:pPr>
            <a:r>
              <a:rPr lang="en-US" altLang="zh-CN" sz="2000">
                <a:solidFill>
                  <a:srgbClr val="0070C0"/>
                </a:solidFill>
              </a:rPr>
              <a:t>       </a:t>
            </a:r>
            <a:r>
              <a:rPr lang="zh-CN" altLang="en-US" sz="2000">
                <a:solidFill>
                  <a:srgbClr val="0070C0"/>
                </a:solidFill>
              </a:rPr>
              <a:t>间接</a:t>
            </a:r>
            <a:r>
              <a:rPr lang="en-US" altLang="zh-CN" sz="2000">
                <a:solidFill>
                  <a:srgbClr val="0070C0"/>
                </a:solidFill>
              </a:rPr>
              <a:t>损失则是指由直接损失引起的其他损失，包括额外费用损失、收入损失和责任损失。</a:t>
            </a:r>
            <a:endParaRPr lang="en-US" altLang="zh-CN" sz="2000">
              <a:solidFill>
                <a:srgbClr val="0070C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2"/>
          <p:cNvSpPr txBox="1">
            <a:spLocks noChangeArrowheads="1"/>
          </p:cNvSpPr>
          <p:nvPr>
            <p:custDataLst>
              <p:tags r:id="rId1"/>
            </p:custDataLst>
          </p:nvPr>
        </p:nvSpPr>
        <p:spPr>
          <a:xfrm>
            <a:off x="1919536" y="201324"/>
            <a:ext cx="8229600" cy="114300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2800" b="1" dirty="0">
                <a:solidFill>
                  <a:srgbClr val="FF0000"/>
                </a:solidFill>
              </a:rPr>
              <a:t>（四）风险的分类</a:t>
            </a:r>
            <a:endParaRPr lang="en-US" altLang="zh-CN" sz="2800" b="1" dirty="0">
              <a:solidFill>
                <a:srgbClr val="FF0000"/>
              </a:solidFill>
            </a:endParaRPr>
          </a:p>
        </p:txBody>
      </p:sp>
      <p:sp>
        <p:nvSpPr>
          <p:cNvPr id="2" name="文本框 1"/>
          <p:cNvSpPr txBox="1"/>
          <p:nvPr>
            <p:custDataLst>
              <p:tags r:id="rId2"/>
            </p:custDataLst>
          </p:nvPr>
        </p:nvSpPr>
        <p:spPr>
          <a:xfrm>
            <a:off x="2279650" y="1124585"/>
            <a:ext cx="3098800" cy="460375"/>
          </a:xfrm>
          <a:prstGeom prst="rect">
            <a:avLst/>
          </a:prstGeom>
          <a:noFill/>
        </p:spPr>
        <p:txBody>
          <a:bodyPr wrap="square" rtlCol="0">
            <a:spAutoFit/>
          </a:bodyPr>
          <a:p>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依据风险性质分类</a:t>
            </a:r>
            <a:endPar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custDataLst>
              <p:tags r:id="rId3"/>
            </p:custDataLst>
          </p:nvPr>
        </p:nvSpPr>
        <p:spPr>
          <a:xfrm>
            <a:off x="2352040" y="3581400"/>
            <a:ext cx="4791710" cy="460375"/>
          </a:xfrm>
          <a:prstGeom prst="rect">
            <a:avLst/>
          </a:prstGeom>
          <a:noFill/>
        </p:spPr>
        <p:txBody>
          <a:bodyPr wrap="square" rtlCol="0">
            <a:spAutoFit/>
          </a:bodyPr>
          <a:p>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依据风险产生的社会环境分类</a:t>
            </a:r>
            <a:endPar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2352040" y="1628775"/>
            <a:ext cx="8725535" cy="1938020"/>
          </a:xfrm>
          <a:prstGeom prst="rect">
            <a:avLst/>
          </a:prstGeom>
          <a:noFill/>
        </p:spPr>
        <p:txBody>
          <a:bodyPr wrap="square" rtlCol="0" anchor="t">
            <a:spAutoFit/>
          </a:bodyPr>
          <a:p>
            <a:r>
              <a:rPr lang="zh-CN" altLang="en-US" sz="2000" b="1">
                <a:solidFill>
                  <a:srgbClr val="FF0000"/>
                </a:solidFill>
              </a:rPr>
              <a:t>纯粹风险</a:t>
            </a:r>
            <a:r>
              <a:rPr lang="zh-CN" altLang="en-US" sz="2000">
                <a:solidFill>
                  <a:srgbClr val="0070C0"/>
                </a:solidFill>
              </a:rPr>
              <a:t>------是指只有损失机会而无获利可能的风险。各类自然灾害、意外事故均属于纯粹风险。 例如房屋所有者面临的火灾风险,汽车主人面临的碰撞风险等,当火灾或碰撞事故发生时,他们便会遭受经济利益上的损失。</a:t>
            </a:r>
            <a:endParaRPr lang="zh-CN" altLang="en-US" sz="2000">
              <a:solidFill>
                <a:srgbClr val="0070C0"/>
              </a:solidFill>
            </a:endParaRPr>
          </a:p>
          <a:p>
            <a:r>
              <a:rPr lang="zh-CN" altLang="en-US" sz="2000" b="1">
                <a:solidFill>
                  <a:srgbClr val="FF0000"/>
                </a:solidFill>
              </a:rPr>
              <a:t>投机风险</a:t>
            </a:r>
            <a:r>
              <a:rPr lang="zh-CN" altLang="en-US" sz="2000">
                <a:solidFill>
                  <a:srgbClr val="0070C0"/>
                </a:solidFill>
              </a:rPr>
              <a:t>------投机风险是相对于纯粹风险而言的,是指既有损失可能又有获利机会的风险。投机风险的后果一般有三种:一是“没有损失”;二是“有损失”;三是“盈利”。</a:t>
            </a:r>
            <a:endParaRPr lang="zh-CN" altLang="en-US" sz="2000">
              <a:solidFill>
                <a:srgbClr val="0070C0"/>
              </a:solidFill>
            </a:endParaRPr>
          </a:p>
        </p:txBody>
      </p:sp>
      <p:sp>
        <p:nvSpPr>
          <p:cNvPr id="8" name="文本框 7"/>
          <p:cNvSpPr txBox="1"/>
          <p:nvPr/>
        </p:nvSpPr>
        <p:spPr>
          <a:xfrm>
            <a:off x="2423795" y="4149090"/>
            <a:ext cx="8408670" cy="1938020"/>
          </a:xfrm>
          <a:prstGeom prst="rect">
            <a:avLst/>
          </a:prstGeom>
          <a:noFill/>
        </p:spPr>
        <p:txBody>
          <a:bodyPr wrap="square" rtlCol="0" anchor="t">
            <a:spAutoFit/>
          </a:bodyPr>
          <a:p>
            <a:r>
              <a:rPr lang="zh-CN" altLang="en-US" sz="2000" b="1">
                <a:solidFill>
                  <a:srgbClr val="FF0000"/>
                </a:solidFill>
              </a:rPr>
              <a:t>静态风险-</a:t>
            </a:r>
            <a:r>
              <a:rPr lang="zh-CN" altLang="en-US" sz="2000">
                <a:solidFill>
                  <a:srgbClr val="0070C0"/>
                </a:solidFill>
              </a:rPr>
              <a:t>-----是指在社会经济正常的情况下,自然力的不规则变化或人们的过失行为所致损失或损害的风险。 如雷电、霜害、地震、暴风雨等自然原因所致的损失或损害;火灾、爆炸、意外伤害事故所致的损失或损害等。</a:t>
            </a:r>
            <a:endParaRPr lang="zh-CN" altLang="en-US" sz="2000">
              <a:solidFill>
                <a:srgbClr val="0070C0"/>
              </a:solidFill>
            </a:endParaRPr>
          </a:p>
          <a:p>
            <a:r>
              <a:rPr lang="zh-CN" altLang="en-US" sz="2000" b="1">
                <a:solidFill>
                  <a:srgbClr val="FF0000"/>
                </a:solidFill>
              </a:rPr>
              <a:t>动态风险</a:t>
            </a:r>
            <a:r>
              <a:rPr lang="zh-CN" altLang="en-US" sz="2000">
                <a:solidFill>
                  <a:srgbClr val="0070C0"/>
                </a:solidFill>
              </a:rPr>
              <a:t>------是指由于社会经济、政治、技术以及组织等方面发生变动所致损失或损害的风险。 如人口增长、资本增加、生产技术的改进、消费者爱好的变化等。</a:t>
            </a:r>
            <a:endParaRPr lang="zh-CN" altLang="en-US" sz="2000">
              <a:solidFill>
                <a:srgbClr val="0070C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2"/>
          <p:cNvSpPr txBox="1">
            <a:spLocks noChangeArrowheads="1"/>
          </p:cNvSpPr>
          <p:nvPr>
            <p:custDataLst>
              <p:tags r:id="rId1"/>
            </p:custDataLst>
          </p:nvPr>
        </p:nvSpPr>
        <p:spPr>
          <a:xfrm>
            <a:off x="1919536" y="201324"/>
            <a:ext cx="8229600" cy="114300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2800" b="1" dirty="0">
                <a:solidFill>
                  <a:srgbClr val="FF0000"/>
                </a:solidFill>
              </a:rPr>
              <a:t>（四）风险的分类</a:t>
            </a:r>
            <a:endParaRPr lang="en-US" altLang="zh-CN" sz="2800" b="1" dirty="0">
              <a:solidFill>
                <a:srgbClr val="FF0000"/>
              </a:solidFill>
            </a:endParaRPr>
          </a:p>
        </p:txBody>
      </p:sp>
      <p:sp>
        <p:nvSpPr>
          <p:cNvPr id="2" name="文本框 1"/>
          <p:cNvSpPr txBox="1"/>
          <p:nvPr>
            <p:custDataLst>
              <p:tags r:id="rId2"/>
            </p:custDataLst>
          </p:nvPr>
        </p:nvSpPr>
        <p:spPr>
          <a:xfrm>
            <a:off x="2279650" y="1124585"/>
            <a:ext cx="3098800" cy="460375"/>
          </a:xfrm>
          <a:prstGeom prst="rect">
            <a:avLst/>
          </a:prstGeom>
          <a:noFill/>
        </p:spPr>
        <p:txBody>
          <a:bodyPr wrap="square" rtlCol="0">
            <a:spAutoFit/>
          </a:bodyPr>
          <a:p>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依照</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风险标的分类 </a:t>
            </a:r>
            <a:endPar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2352040" y="1628775"/>
            <a:ext cx="8725535" cy="2553335"/>
          </a:xfrm>
          <a:prstGeom prst="rect">
            <a:avLst/>
          </a:prstGeom>
          <a:noFill/>
        </p:spPr>
        <p:txBody>
          <a:bodyPr wrap="square" rtlCol="0" anchor="t">
            <a:spAutoFit/>
          </a:bodyPr>
          <a:p>
            <a:r>
              <a:rPr lang="zh-CN" altLang="en-US" sz="2000" b="1">
                <a:solidFill>
                  <a:srgbClr val="FF0000"/>
                </a:solidFill>
              </a:rPr>
              <a:t>财产风险。</a:t>
            </a:r>
            <a:r>
              <a:rPr lang="zh-CN" altLang="en-US" sz="2000">
                <a:solidFill>
                  <a:srgbClr val="0070C0"/>
                </a:solidFill>
              </a:rPr>
              <a:t>财产风险是指一切导致有形财产的损毁、灭失或贬值的风险以及经济的或金钱上损失的风险。</a:t>
            </a:r>
            <a:endParaRPr lang="zh-CN" altLang="en-US" sz="2000">
              <a:solidFill>
                <a:srgbClr val="0070C0"/>
              </a:solidFill>
            </a:endParaRPr>
          </a:p>
          <a:p>
            <a:r>
              <a:rPr lang="zh-CN" altLang="en-US" sz="2000" b="1">
                <a:solidFill>
                  <a:srgbClr val="FF0000"/>
                </a:solidFill>
              </a:rPr>
              <a:t>人身风险。</a:t>
            </a:r>
            <a:r>
              <a:rPr lang="zh-CN" altLang="en-US" sz="2000">
                <a:solidFill>
                  <a:srgbClr val="0070C0"/>
                </a:solidFill>
              </a:rPr>
              <a:t>人身风险是指导致人的伤残、死亡、丧失劳动能力以及增加医疗费用支出的风险。</a:t>
            </a:r>
            <a:endParaRPr lang="zh-CN" altLang="en-US" sz="2000">
              <a:solidFill>
                <a:srgbClr val="0070C0"/>
              </a:solidFill>
            </a:endParaRPr>
          </a:p>
          <a:p>
            <a:r>
              <a:rPr lang="zh-CN" altLang="en-US" sz="2000" b="1">
                <a:solidFill>
                  <a:srgbClr val="FF0000"/>
                </a:solidFill>
              </a:rPr>
              <a:t>责任风险。</a:t>
            </a:r>
            <a:r>
              <a:rPr lang="zh-CN" altLang="en-US" sz="2000">
                <a:solidFill>
                  <a:srgbClr val="0070C0"/>
                </a:solidFill>
              </a:rPr>
              <a:t>责任风险是指由于个人或团体的疏忽或过失行为，造成他人财产损失或人身伤亡，依照法律、契约或道义应承担的民事法律责任的风险。</a:t>
            </a:r>
            <a:endParaRPr lang="zh-CN" altLang="en-US" sz="2000">
              <a:solidFill>
                <a:srgbClr val="0070C0"/>
              </a:solidFill>
            </a:endParaRPr>
          </a:p>
          <a:p>
            <a:r>
              <a:rPr lang="zh-CN" altLang="en-US" sz="2000" b="1">
                <a:solidFill>
                  <a:srgbClr val="FF0000"/>
                </a:solidFill>
              </a:rPr>
              <a:t>信用风险。</a:t>
            </a:r>
            <a:r>
              <a:rPr lang="zh-CN" altLang="en-US" sz="2000">
                <a:solidFill>
                  <a:srgbClr val="0070C0"/>
                </a:solidFill>
              </a:rPr>
              <a:t>信用风险是指在经济交往中，权利人与义务人之间，由于一方违约或违法致使对方遭受经济损失的风险。</a:t>
            </a:r>
            <a:endParaRPr lang="zh-CN" altLang="en-US" sz="2000">
              <a:solidFill>
                <a:srgbClr val="0070C0"/>
              </a:solidFill>
            </a:endParaRPr>
          </a:p>
        </p:txBody>
      </p:sp>
      <p:pic>
        <p:nvPicPr>
          <p:cNvPr id="6" name="图片 5"/>
          <p:cNvPicPr>
            <a:picLocks noChangeAspect="1"/>
          </p:cNvPicPr>
          <p:nvPr>
            <p:custDataLst>
              <p:tags r:id="rId3"/>
            </p:custDataLst>
          </p:nvPr>
        </p:nvPicPr>
        <p:blipFill>
          <a:blip r:embed="rId4"/>
          <a:stretch>
            <a:fillRect/>
          </a:stretch>
        </p:blipFill>
        <p:spPr>
          <a:xfrm>
            <a:off x="3503930" y="4182110"/>
            <a:ext cx="5467350" cy="226060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Rectangle 2"/>
          <p:cNvSpPr txBox="1">
            <a:spLocks noChangeArrowheads="1"/>
          </p:cNvSpPr>
          <p:nvPr>
            <p:custDataLst>
              <p:tags r:id="rId1"/>
            </p:custDataLst>
          </p:nvPr>
        </p:nvSpPr>
        <p:spPr>
          <a:xfrm>
            <a:off x="1703636" y="404524"/>
            <a:ext cx="8229600" cy="114300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2800" b="1" dirty="0">
                <a:solidFill>
                  <a:srgbClr val="FF0000"/>
                </a:solidFill>
              </a:rPr>
              <a:t>（四）风险的分类</a:t>
            </a:r>
            <a:endParaRPr lang="en-US" altLang="zh-CN" sz="2800" b="1" dirty="0">
              <a:solidFill>
                <a:srgbClr val="FF0000"/>
              </a:solidFill>
            </a:endParaRPr>
          </a:p>
        </p:txBody>
      </p:sp>
      <p:sp>
        <p:nvSpPr>
          <p:cNvPr id="2" name="文本框 1"/>
          <p:cNvSpPr txBox="1"/>
          <p:nvPr>
            <p:custDataLst>
              <p:tags r:id="rId2"/>
            </p:custDataLst>
          </p:nvPr>
        </p:nvSpPr>
        <p:spPr>
          <a:xfrm>
            <a:off x="2352040" y="1436370"/>
            <a:ext cx="4745355" cy="460375"/>
          </a:xfrm>
          <a:prstGeom prst="rect">
            <a:avLst/>
          </a:prstGeom>
          <a:noFill/>
        </p:spPr>
        <p:txBody>
          <a:bodyPr wrap="square" rtlCol="0">
            <a:spAutoFit/>
          </a:bodyPr>
          <a:p>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按照风险形成的原因分类</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2423795" y="2060575"/>
            <a:ext cx="8547735" cy="3784600"/>
          </a:xfrm>
          <a:prstGeom prst="rect">
            <a:avLst/>
          </a:prstGeom>
          <a:noFill/>
        </p:spPr>
        <p:txBody>
          <a:bodyPr wrap="square" rtlCol="0" anchor="t">
            <a:spAutoFit/>
          </a:bodyPr>
          <a:p>
            <a:r>
              <a:rPr lang="zh-CN" altLang="en-US" sz="2000" b="1">
                <a:solidFill>
                  <a:srgbClr val="FF0000"/>
                </a:solidFill>
              </a:rPr>
              <a:t>自然风险</a:t>
            </a:r>
            <a:r>
              <a:rPr lang="zh-CN" altLang="en-US" sz="2000">
                <a:solidFill>
                  <a:srgbClr val="0070C0"/>
                </a:solidFill>
              </a:rPr>
              <a:t>是指由于自然现象、物理现象或者其它物质风险因素所形成的风险。</a:t>
            </a:r>
            <a:endParaRPr lang="zh-CN" altLang="en-US" sz="2000">
              <a:solidFill>
                <a:srgbClr val="0070C0"/>
              </a:solidFill>
            </a:endParaRPr>
          </a:p>
          <a:p>
            <a:r>
              <a:rPr lang="zh-CN" altLang="en-US" sz="2000" b="1">
                <a:solidFill>
                  <a:srgbClr val="FF0000"/>
                </a:solidFill>
              </a:rPr>
              <a:t>社会风险</a:t>
            </a:r>
            <a:r>
              <a:rPr lang="zh-CN" altLang="en-US" sz="2000">
                <a:solidFill>
                  <a:srgbClr val="0070C0"/>
                </a:solidFill>
              </a:rPr>
              <a:t>是指由于个人或团体的作为（包括过失行为、不当行为及故意行为）或不作为使社会生产及人们生活遭受损失的风险。</a:t>
            </a:r>
            <a:endParaRPr lang="zh-CN" altLang="en-US" sz="2000">
              <a:solidFill>
                <a:srgbClr val="0070C0"/>
              </a:solidFill>
            </a:endParaRPr>
          </a:p>
          <a:p>
            <a:r>
              <a:rPr lang="zh-CN" altLang="en-US" sz="2000" b="1">
                <a:solidFill>
                  <a:srgbClr val="FF0000"/>
                </a:solidFill>
              </a:rPr>
              <a:t>经济风险</a:t>
            </a:r>
            <a:r>
              <a:rPr lang="zh-CN" altLang="en-US" sz="2000">
                <a:solidFill>
                  <a:srgbClr val="0070C0"/>
                </a:solidFill>
              </a:rPr>
              <a:t>是指在生产和销售等经营活动中由于受各种市场供求关系、经济贸易条件等因素变化的影响或经营者决策失误，对前景预期出现偏差等导致经营失败的风险。</a:t>
            </a:r>
            <a:endParaRPr lang="zh-CN" altLang="en-US" sz="2000">
              <a:solidFill>
                <a:srgbClr val="0070C0"/>
              </a:solidFill>
            </a:endParaRPr>
          </a:p>
          <a:p>
            <a:r>
              <a:rPr lang="zh-CN" altLang="en-US" sz="2000" b="1">
                <a:solidFill>
                  <a:srgbClr val="FF0000"/>
                </a:solidFill>
              </a:rPr>
              <a:t>政治风险</a:t>
            </a:r>
            <a:r>
              <a:rPr lang="zh-CN" altLang="en-US" sz="2000">
                <a:solidFill>
                  <a:srgbClr val="0070C0"/>
                </a:solidFill>
              </a:rPr>
              <a:t>是指在对外投资和贸易过程中，因政治原因或者订约双方所不能控制的原因，使债权人有可能遭受损失的风险。</a:t>
            </a:r>
            <a:endParaRPr lang="zh-CN" altLang="en-US" sz="2000">
              <a:solidFill>
                <a:srgbClr val="0070C0"/>
              </a:solidFill>
            </a:endParaRPr>
          </a:p>
          <a:p>
            <a:r>
              <a:rPr lang="zh-CN" altLang="en-US" sz="2000" b="1">
                <a:solidFill>
                  <a:srgbClr val="FF0000"/>
                </a:solidFill>
              </a:rPr>
              <a:t>技术风险</a:t>
            </a:r>
            <a:r>
              <a:rPr lang="zh-CN" altLang="en-US" sz="2000">
                <a:solidFill>
                  <a:srgbClr val="0070C0"/>
                </a:solidFill>
              </a:rPr>
              <a:t>就是技术在创新过程中，由于技术本身的复杂性和其他相关因素变化产生的不确定性而导致技术创新遭遇失败的可能性，包括纯技术风险及其他过程中由于技术方面的因素所造成的风险。</a:t>
            </a:r>
            <a:endParaRPr lang="zh-CN" altLang="en-US" sz="2000">
              <a:solidFill>
                <a:srgbClr val="0070C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 Box 8"/>
          <p:cNvSpPr txBox="1">
            <a:spLocks noChangeArrowheads="1"/>
          </p:cNvSpPr>
          <p:nvPr>
            <p:custDataLst>
              <p:tags r:id="rId1"/>
            </p:custDataLst>
          </p:nvPr>
        </p:nvSpPr>
        <p:spPr bwMode="auto">
          <a:xfrm>
            <a:off x="1848034" y="476290"/>
            <a:ext cx="6732588" cy="737235"/>
          </a:xfrm>
          <a:prstGeom prst="rect">
            <a:avLst/>
          </a:prstGeom>
          <a:solidFill>
            <a:schemeClr val="bg1"/>
          </a:solidFill>
          <a:ln>
            <a:noFill/>
          </a:ln>
        </p:spPr>
        <p:txBody>
          <a:bodyPr bIns="828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defRPr/>
            </a:pPr>
            <a:r>
              <a:rPr lang="zh-CN" altLang="en-US" sz="3600" b="1" dirty="0">
                <a:solidFill>
                  <a:srgbClr val="0070C0"/>
                </a:solidFill>
                <a:latin typeface="微软雅黑" panose="020B0503020204020204" pitchFamily="34" charset="-122"/>
                <a:ea typeface="微软雅黑" panose="020B0503020204020204" pitchFamily="34" charset="-122"/>
              </a:rPr>
              <a:t>二、风险管理概述</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6" name="矩形 5"/>
          <p:cNvSpPr>
            <a:spLocks noChangeArrowheads="1"/>
          </p:cNvSpPr>
          <p:nvPr>
            <p:custDataLst>
              <p:tags r:id="rId2"/>
            </p:custDataLst>
          </p:nvPr>
        </p:nvSpPr>
        <p:spPr bwMode="auto">
          <a:xfrm>
            <a:off x="1991995" y="1124585"/>
            <a:ext cx="403288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rPr>
              <a:t>（一）风险管理的概念</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279650" y="1916430"/>
            <a:ext cx="8642985" cy="132207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风险管理是社会组织或者个人用以降低风险的消极结果的决策过程，通过风险识别、风险估测、风险评价，并在此基础上选择与优化组合各种风险管理技术，对风险实施有效控制和妥善处理风险所致损失的后果，从而以最小的成本收获最大的安全保障。</a:t>
            </a:r>
            <a:endParaRPr lang="zh-CN" altLang="en-US" sz="2000">
              <a:solidFill>
                <a:srgbClr val="0070C0"/>
              </a:solidFill>
            </a:endParaRPr>
          </a:p>
        </p:txBody>
      </p:sp>
      <p:sp>
        <p:nvSpPr>
          <p:cNvPr id="2" name="文本框 1"/>
          <p:cNvSpPr txBox="1"/>
          <p:nvPr/>
        </p:nvSpPr>
        <p:spPr>
          <a:xfrm>
            <a:off x="2352675" y="3429000"/>
            <a:ext cx="8453755" cy="2553335"/>
          </a:xfrm>
          <a:prstGeom prst="rect">
            <a:avLst/>
          </a:prstGeom>
          <a:noFill/>
        </p:spPr>
        <p:txBody>
          <a:bodyPr wrap="square" rtlCol="0" anchor="t">
            <a:spAutoFit/>
          </a:bodyPr>
          <a:p>
            <a:pPr algn="l">
              <a:buClrTx/>
              <a:buSzTx/>
              <a:buFontTx/>
            </a:pPr>
            <a:r>
              <a:rPr lang="zh-CN" altLang="en-US" sz="2000" b="1">
                <a:solidFill>
                  <a:srgbClr val="0070C0"/>
                </a:solidFill>
              </a:rPr>
              <a:t>风险管理含义的具体内容包括：</a:t>
            </a:r>
            <a:endParaRPr lang="zh-CN" altLang="en-US" sz="2000">
              <a:solidFill>
                <a:srgbClr val="0070C0"/>
              </a:solidFill>
            </a:endParaRPr>
          </a:p>
          <a:p>
            <a:pPr algn="l">
              <a:buClrTx/>
              <a:buSzTx/>
              <a:buFontTx/>
            </a:pPr>
            <a:r>
              <a:rPr lang="en-US" altLang="zh-CN" sz="2000">
                <a:solidFill>
                  <a:srgbClr val="0070C0"/>
                </a:solidFill>
              </a:rPr>
              <a:t>       </a:t>
            </a:r>
            <a:r>
              <a:rPr lang="zh-CN" altLang="en-US" sz="2000">
                <a:solidFill>
                  <a:srgbClr val="0070C0"/>
                </a:solidFill>
              </a:rPr>
              <a:t>1.风险管理的对象是风险。</a:t>
            </a:r>
            <a:endParaRPr lang="zh-CN" altLang="en-US" sz="2000">
              <a:solidFill>
                <a:srgbClr val="0070C0"/>
              </a:solidFill>
            </a:endParaRPr>
          </a:p>
          <a:p>
            <a:pPr algn="l">
              <a:buClrTx/>
              <a:buSzTx/>
              <a:buFontTx/>
            </a:pPr>
            <a:r>
              <a:rPr lang="en-US" altLang="zh-CN" sz="2000">
                <a:solidFill>
                  <a:srgbClr val="0070C0"/>
                </a:solidFill>
              </a:rPr>
              <a:t>       </a:t>
            </a:r>
            <a:r>
              <a:rPr lang="zh-CN" altLang="en-US" sz="2000">
                <a:solidFill>
                  <a:srgbClr val="0070C0"/>
                </a:solidFill>
              </a:rPr>
              <a:t>2.风险管理的主体可以是任何组织和个人，包括个人、家庭、组织（包括营利性组织和非营利性组织）。</a:t>
            </a:r>
            <a:endParaRPr lang="zh-CN" altLang="en-US" sz="2000">
              <a:solidFill>
                <a:srgbClr val="0070C0"/>
              </a:solidFill>
            </a:endParaRPr>
          </a:p>
          <a:p>
            <a:pPr algn="l">
              <a:buClrTx/>
              <a:buSzTx/>
              <a:buFontTx/>
            </a:pPr>
            <a:r>
              <a:rPr lang="en-US" altLang="zh-CN" sz="2000">
                <a:solidFill>
                  <a:srgbClr val="0070C0"/>
                </a:solidFill>
              </a:rPr>
              <a:t>       </a:t>
            </a:r>
            <a:r>
              <a:rPr lang="zh-CN" altLang="en-US" sz="2000">
                <a:solidFill>
                  <a:srgbClr val="0070C0"/>
                </a:solidFill>
              </a:rPr>
              <a:t>3.风险管理的过程包括风险识别、风险分析、风险管理技术选择和风险管理效果</a:t>
            </a:r>
            <a:r>
              <a:rPr lang="zh-CN" altLang="en-US" sz="2000">
                <a:solidFill>
                  <a:srgbClr val="0070C0"/>
                </a:solidFill>
                <a:sym typeface="+mn-ea"/>
              </a:rPr>
              <a:t>评估</a:t>
            </a:r>
            <a:r>
              <a:rPr lang="zh-CN" altLang="en-US" sz="2000">
                <a:solidFill>
                  <a:srgbClr val="0070C0"/>
                </a:solidFill>
              </a:rPr>
              <a:t>。</a:t>
            </a:r>
            <a:endParaRPr lang="zh-CN" altLang="en-US" sz="2000">
              <a:solidFill>
                <a:srgbClr val="0070C0"/>
              </a:solidFill>
            </a:endParaRPr>
          </a:p>
          <a:p>
            <a:pPr algn="l">
              <a:buClrTx/>
              <a:buSzTx/>
              <a:buFontTx/>
            </a:pPr>
            <a:r>
              <a:rPr lang="en-US" altLang="zh-CN" sz="2000">
                <a:solidFill>
                  <a:srgbClr val="0070C0"/>
                </a:solidFill>
              </a:rPr>
              <a:t>       </a:t>
            </a:r>
            <a:r>
              <a:rPr lang="zh-CN" altLang="en-US" sz="2000">
                <a:solidFill>
                  <a:srgbClr val="0070C0"/>
                </a:solidFill>
              </a:rPr>
              <a:t>4.风险管理的基本目标是以最小的成本收获最大的安全保障。</a:t>
            </a:r>
            <a:endParaRPr lang="zh-CN" altLang="en-US" sz="2000">
              <a:solidFill>
                <a:srgbClr val="0070C0"/>
              </a:solidFill>
            </a:endParaRPr>
          </a:p>
          <a:p>
            <a:pPr algn="l">
              <a:buClrTx/>
              <a:buSzTx/>
              <a:buFontTx/>
            </a:pPr>
            <a:r>
              <a:rPr lang="en-US" altLang="zh-CN" sz="2000">
                <a:solidFill>
                  <a:srgbClr val="0070C0"/>
                </a:solidFill>
              </a:rPr>
              <a:t>       </a:t>
            </a:r>
            <a:r>
              <a:rPr lang="zh-CN" altLang="en-US" sz="2000">
                <a:solidFill>
                  <a:srgbClr val="0070C0"/>
                </a:solidFill>
              </a:rPr>
              <a:t>5.风险管理成为一个独立的管理系统，并成为了一门新兴学科。</a:t>
            </a:r>
            <a:endParaRPr lang="zh-CN" altLang="en-US" sz="2000">
              <a:solidFill>
                <a:srgbClr val="0070C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custDataLst>
              <p:tags r:id="rId1"/>
            </p:custDataLst>
          </p:nvPr>
        </p:nvSpPr>
        <p:spPr bwMode="auto">
          <a:xfrm>
            <a:off x="1775460" y="980440"/>
            <a:ext cx="403288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二</a:t>
            </a:r>
            <a:r>
              <a:rPr lang="zh-CN" altLang="zh-CN" sz="2800" b="1" dirty="0">
                <a:solidFill>
                  <a:srgbClr val="FF0000"/>
                </a:solidFill>
                <a:latin typeface="微软雅黑" panose="020B0503020204020204" pitchFamily="34" charset="-122"/>
                <a:ea typeface="微软雅黑" panose="020B0503020204020204" pitchFamily="34" charset="-122"/>
              </a:rPr>
              <a:t>）风险管理的目标</a:t>
            </a:r>
            <a:endParaRPr lang="zh-CN" altLang="zh-CN" sz="2800" b="1" dirty="0">
              <a:solidFill>
                <a:srgbClr val="FF0000"/>
              </a:solidFill>
              <a:latin typeface="微软雅黑" panose="020B0503020204020204" pitchFamily="34" charset="-122"/>
              <a:ea typeface="微软雅黑" panose="020B0503020204020204" pitchFamily="34" charset="-122"/>
            </a:endParaRPr>
          </a:p>
        </p:txBody>
      </p:sp>
      <p:sp>
        <p:nvSpPr>
          <p:cNvPr id="4" name="Text Box 8"/>
          <p:cNvSpPr txBox="1">
            <a:spLocks noChangeArrowheads="1"/>
          </p:cNvSpPr>
          <p:nvPr>
            <p:custDataLst>
              <p:tags r:id="rId2"/>
            </p:custDataLst>
          </p:nvPr>
        </p:nvSpPr>
        <p:spPr bwMode="auto">
          <a:xfrm>
            <a:off x="1775644" y="476290"/>
            <a:ext cx="6732588" cy="737235"/>
          </a:xfrm>
          <a:prstGeom prst="rect">
            <a:avLst/>
          </a:prstGeom>
          <a:solidFill>
            <a:schemeClr val="bg1"/>
          </a:solidFill>
          <a:ln>
            <a:noFill/>
          </a:ln>
        </p:spPr>
        <p:txBody>
          <a:bodyPr bIns="828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defRPr/>
            </a:pPr>
            <a:r>
              <a:rPr lang="zh-CN" altLang="en-US" sz="3600" b="1" dirty="0">
                <a:solidFill>
                  <a:srgbClr val="0070C0"/>
                </a:solidFill>
                <a:latin typeface="微软雅黑" panose="020B0503020204020204" pitchFamily="34" charset="-122"/>
                <a:ea typeface="微软雅黑" panose="020B0503020204020204" pitchFamily="34" charset="-122"/>
              </a:rPr>
              <a:t>二、风险管理概述</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93595" y="1717675"/>
            <a:ext cx="8669020" cy="3784600"/>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风险管理的目标就是要以最小的成本获取最大的安全保障。涉及财务、安全、生产、设备、物流、技术等多个方面，是一套完整的方案，也是一个系统工程。</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风险管理目标的确定一般要满足以下几个基本要求：</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(1)风险管理目标与风险管理主体(如生产企业或建设工程的业主)总体目标的一致性。</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(2)目标的现实性，即确定目标要充分考虑其实现的客观可能性。</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(3)目标的明确性，即使用正确选择和实施各种方案，并对其效果进行客观的评价。</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(4)目标的层次性，从总体目标出发，根据目标的重要程度，区分风险管理目标的主次，以利于提高风险管理的综合效果。</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978660" y="908685"/>
            <a:ext cx="8921115" cy="2614930"/>
          </a:xfrm>
          <a:prstGeom prst="rect">
            <a:avLst/>
          </a:prstGeom>
          <a:noFill/>
        </p:spPr>
        <p:txBody>
          <a:bodyPr wrap="square" rtlCol="0" anchor="t">
            <a:spAutoFit/>
          </a:bodyPr>
          <a:p>
            <a:r>
              <a:rPr lang="zh-CN" altLang="en-US" sz="2400" b="1">
                <a:solidFill>
                  <a:srgbClr val="0070C0"/>
                </a:solidFill>
              </a:rPr>
              <a:t>1.损前目标</a:t>
            </a:r>
            <a:endParaRPr lang="zh-CN" altLang="en-US" sz="2400" b="1">
              <a:solidFill>
                <a:srgbClr val="0070C0"/>
              </a:solidFill>
            </a:endParaRPr>
          </a:p>
          <a:p>
            <a:r>
              <a:rPr lang="zh-CN" altLang="en-US" sz="2000" b="1">
                <a:solidFill>
                  <a:srgbClr val="FF0000"/>
                </a:solidFill>
              </a:rPr>
              <a:t>（1）经济目标。</a:t>
            </a:r>
            <a:r>
              <a:rPr lang="zh-CN" altLang="en-US" sz="2000">
                <a:solidFill>
                  <a:srgbClr val="0070C0"/>
                </a:solidFill>
              </a:rPr>
              <a:t>企业应以最经济的方法预防潜在的损失，即在风险事故实际发生之前，就必须使整个风险管理计划、方案和措施最经济、最合理。</a:t>
            </a:r>
            <a:endParaRPr lang="zh-CN" altLang="en-US" sz="2000">
              <a:solidFill>
                <a:srgbClr val="0070C0"/>
              </a:solidFill>
            </a:endParaRPr>
          </a:p>
          <a:p>
            <a:r>
              <a:rPr lang="zh-CN" altLang="en-US" sz="2000" b="1">
                <a:solidFill>
                  <a:srgbClr val="FF0000"/>
                </a:solidFill>
              </a:rPr>
              <a:t>（2）安全状况目标</a:t>
            </a:r>
            <a:r>
              <a:rPr lang="zh-CN" altLang="en-US" sz="2000">
                <a:solidFill>
                  <a:srgbClr val="0070C0"/>
                </a:solidFill>
              </a:rPr>
              <a:t>。将风险控制在可承受的范围内，使人们意识到风险的存在，而不是隐瞒风险，提高安全意识，主动配合风险管理计划的实施。</a:t>
            </a:r>
            <a:endParaRPr lang="zh-CN" altLang="en-US" sz="2000">
              <a:solidFill>
                <a:srgbClr val="0070C0"/>
              </a:solidFill>
            </a:endParaRPr>
          </a:p>
          <a:p>
            <a:r>
              <a:rPr lang="zh-CN" altLang="en-US" sz="2000" b="1">
                <a:solidFill>
                  <a:srgbClr val="FF0000"/>
                </a:solidFill>
              </a:rPr>
              <a:t>（3）合法性目标。</a:t>
            </a:r>
            <a:r>
              <a:rPr lang="zh-CN" altLang="en-US" sz="2000">
                <a:solidFill>
                  <a:srgbClr val="0070C0"/>
                </a:solidFill>
              </a:rPr>
              <a:t>关注与经营相关的各种法律法规，对每一项经营行为、每一份合同都加以合法性的审视，保证企业生产经营活动的合法性。</a:t>
            </a:r>
            <a:endParaRPr lang="zh-CN" altLang="en-US" sz="2000">
              <a:solidFill>
                <a:srgbClr val="0070C0"/>
              </a:solidFill>
            </a:endParaRPr>
          </a:p>
          <a:p>
            <a:r>
              <a:rPr lang="zh-CN" altLang="en-US" sz="2000" b="1">
                <a:solidFill>
                  <a:srgbClr val="FF0000"/>
                </a:solidFill>
              </a:rPr>
              <a:t>（4）履行外界赋予企业责任目标。</a:t>
            </a:r>
            <a:endParaRPr lang="zh-CN" altLang="en-US" sz="2000" b="1">
              <a:solidFill>
                <a:srgbClr val="FF0000"/>
              </a:solidFill>
            </a:endParaRPr>
          </a:p>
        </p:txBody>
      </p:sp>
      <p:sp>
        <p:nvSpPr>
          <p:cNvPr id="3" name="文本框 2"/>
          <p:cNvSpPr txBox="1"/>
          <p:nvPr/>
        </p:nvSpPr>
        <p:spPr>
          <a:xfrm>
            <a:off x="2063750" y="3716655"/>
            <a:ext cx="8538845" cy="1999615"/>
          </a:xfrm>
          <a:prstGeom prst="rect">
            <a:avLst/>
          </a:prstGeom>
          <a:noFill/>
        </p:spPr>
        <p:txBody>
          <a:bodyPr wrap="square" rtlCol="0" anchor="t">
            <a:spAutoFit/>
          </a:bodyPr>
          <a:p>
            <a:r>
              <a:rPr lang="zh-CN" altLang="en-US" sz="2400" b="1">
                <a:solidFill>
                  <a:srgbClr val="0070C0"/>
                </a:solidFill>
              </a:rPr>
              <a:t>2.损后目标</a:t>
            </a:r>
            <a:endParaRPr lang="zh-CN" altLang="en-US" sz="2400" b="1">
              <a:solidFill>
                <a:srgbClr val="0070C0"/>
              </a:solidFill>
            </a:endParaRPr>
          </a:p>
          <a:p>
            <a:r>
              <a:rPr lang="zh-CN" altLang="en-US" sz="2000" b="1">
                <a:solidFill>
                  <a:srgbClr val="FF0000"/>
                </a:solidFill>
              </a:rPr>
              <a:t>（1）生存目标。</a:t>
            </a:r>
            <a:r>
              <a:rPr lang="zh-CN" altLang="en-US" sz="2000">
                <a:solidFill>
                  <a:srgbClr val="0070C0"/>
                </a:solidFill>
              </a:rPr>
              <a:t>损失发生后风险管理的最基本、最主要的目标就是维持生存。、</a:t>
            </a:r>
            <a:endParaRPr lang="zh-CN" altLang="en-US" sz="2000">
              <a:solidFill>
                <a:srgbClr val="0070C0"/>
              </a:solidFill>
            </a:endParaRPr>
          </a:p>
          <a:p>
            <a:r>
              <a:rPr lang="zh-CN" altLang="en-US" sz="2000" b="1">
                <a:solidFill>
                  <a:srgbClr val="FF0000"/>
                </a:solidFill>
              </a:rPr>
              <a:t>（2）保持企业生产经营的连续性目标。</a:t>
            </a:r>
            <a:endParaRPr lang="zh-CN" altLang="en-US" sz="2000" b="1">
              <a:solidFill>
                <a:srgbClr val="FF0000"/>
              </a:solidFill>
            </a:endParaRPr>
          </a:p>
          <a:p>
            <a:r>
              <a:rPr lang="zh-CN" altLang="en-US" sz="2000" b="1">
                <a:solidFill>
                  <a:srgbClr val="FF0000"/>
                </a:solidFill>
              </a:rPr>
              <a:t>（3）收益稳定目标。</a:t>
            </a:r>
            <a:r>
              <a:rPr lang="zh-CN" altLang="en-US" sz="2000">
                <a:solidFill>
                  <a:srgbClr val="0070C0"/>
                </a:solidFill>
              </a:rPr>
              <a:t>稳定的收益意味着企业的正常发展。</a:t>
            </a:r>
            <a:endParaRPr lang="zh-CN" altLang="en-US" sz="2000">
              <a:solidFill>
                <a:srgbClr val="0070C0"/>
              </a:solidFill>
            </a:endParaRPr>
          </a:p>
          <a:p>
            <a:r>
              <a:rPr lang="zh-CN" altLang="en-US" sz="2000" b="1">
                <a:solidFill>
                  <a:srgbClr val="FF0000"/>
                </a:solidFill>
              </a:rPr>
              <a:t>（4）社会责任目标。</a:t>
            </a:r>
            <a:r>
              <a:rPr lang="zh-CN" altLang="en-US" sz="2000">
                <a:solidFill>
                  <a:srgbClr val="0070C0"/>
                </a:solidFill>
              </a:rPr>
              <a:t>尽可能减轻企业受损对他人和整个社会的不利影响。</a:t>
            </a:r>
            <a:endParaRPr lang="zh-CN" altLang="en-US" sz="2000">
              <a:solidFill>
                <a:srgbClr val="0070C0"/>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8"/>
          <p:cNvSpPr txBox="1">
            <a:spLocks noChangeArrowheads="1"/>
          </p:cNvSpPr>
          <p:nvPr/>
        </p:nvSpPr>
        <p:spPr bwMode="auto">
          <a:xfrm>
            <a:off x="1919371" y="476290"/>
            <a:ext cx="6732588" cy="737235"/>
          </a:xfrm>
          <a:prstGeom prst="rect">
            <a:avLst/>
          </a:prstGeom>
          <a:solidFill>
            <a:schemeClr val="bg1"/>
          </a:solidFill>
          <a:ln>
            <a:noFill/>
          </a:ln>
        </p:spPr>
        <p:txBody>
          <a:bodyPr bIns="828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defRPr/>
            </a:pPr>
            <a:r>
              <a:rPr lang="zh-CN" altLang="en-US" sz="3600" b="1" dirty="0">
                <a:solidFill>
                  <a:srgbClr val="0070C0"/>
                </a:solidFill>
                <a:latin typeface="微软雅黑" panose="020B0503020204020204" pitchFamily="34" charset="-122"/>
                <a:ea typeface="微软雅黑" panose="020B0503020204020204" pitchFamily="34" charset="-122"/>
              </a:rPr>
              <a:t>三、风险管理的流程</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3719830" y="1315720"/>
            <a:ext cx="6096000" cy="1938020"/>
          </a:xfrm>
          <a:prstGeom prst="rect">
            <a:avLst/>
          </a:prstGeom>
          <a:noFill/>
        </p:spPr>
        <p:txBody>
          <a:bodyPr wrap="square" rtlCol="0" anchor="t">
            <a:spAutoFit/>
          </a:bodyPr>
          <a:p>
            <a:r>
              <a:rPr lang="zh-CN" altLang="en-US" sz="2400">
                <a:solidFill>
                  <a:srgbClr val="0070C0"/>
                </a:solidFill>
              </a:rPr>
              <a:t>步骤一：收集风险管理初始信息</a:t>
            </a:r>
            <a:endParaRPr lang="zh-CN" altLang="en-US" sz="2400">
              <a:solidFill>
                <a:srgbClr val="0070C0"/>
              </a:solidFill>
            </a:endParaRPr>
          </a:p>
          <a:p>
            <a:r>
              <a:rPr lang="zh-CN" altLang="en-US" sz="2400">
                <a:solidFill>
                  <a:srgbClr val="0070C0"/>
                </a:solidFill>
              </a:rPr>
              <a:t>步骤二：进行风险评估</a:t>
            </a:r>
            <a:endParaRPr lang="zh-CN" altLang="en-US" sz="2400">
              <a:solidFill>
                <a:srgbClr val="0070C0"/>
              </a:solidFill>
            </a:endParaRPr>
          </a:p>
          <a:p>
            <a:r>
              <a:rPr lang="zh-CN" altLang="en-US" sz="2400">
                <a:solidFill>
                  <a:srgbClr val="0070C0"/>
                </a:solidFill>
              </a:rPr>
              <a:t>步骤三：制定风险管理策略</a:t>
            </a:r>
            <a:endParaRPr lang="zh-CN" altLang="en-US" sz="2400">
              <a:solidFill>
                <a:srgbClr val="0070C0"/>
              </a:solidFill>
            </a:endParaRPr>
          </a:p>
          <a:p>
            <a:r>
              <a:rPr lang="zh-CN" altLang="en-US" sz="2400">
                <a:solidFill>
                  <a:srgbClr val="0070C0"/>
                </a:solidFill>
              </a:rPr>
              <a:t>步骤四：提出和实施风险管理解决方案</a:t>
            </a:r>
            <a:endParaRPr lang="zh-CN" altLang="en-US" sz="2400">
              <a:solidFill>
                <a:srgbClr val="0070C0"/>
              </a:solidFill>
            </a:endParaRPr>
          </a:p>
          <a:p>
            <a:r>
              <a:rPr lang="zh-CN" altLang="en-US" sz="2400">
                <a:solidFill>
                  <a:srgbClr val="0070C0"/>
                </a:solidFill>
              </a:rPr>
              <a:t>步骤五：风险管理的监督与改进</a:t>
            </a:r>
            <a:endParaRPr lang="zh-CN" altLang="en-US" sz="2400">
              <a:solidFill>
                <a:srgbClr val="0070C0"/>
              </a:solidFill>
            </a:endParaRPr>
          </a:p>
        </p:txBody>
      </p:sp>
      <p:pic>
        <p:nvPicPr>
          <p:cNvPr id="3" name="图片 2"/>
          <p:cNvPicPr>
            <a:picLocks noChangeAspect="1"/>
          </p:cNvPicPr>
          <p:nvPr>
            <p:custDataLst>
              <p:tags r:id="rId1"/>
            </p:custDataLst>
          </p:nvPr>
        </p:nvPicPr>
        <p:blipFill>
          <a:blip r:embed="rId2"/>
          <a:stretch>
            <a:fillRect/>
          </a:stretch>
        </p:blipFill>
        <p:spPr>
          <a:xfrm>
            <a:off x="4008120" y="3356610"/>
            <a:ext cx="4606290" cy="28575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299585" y="4654550"/>
            <a:ext cx="6642100" cy="129476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风险识别与风险评估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2</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idx="4294967295"/>
          </p:nvPr>
        </p:nvSpPr>
        <p:spPr>
          <a:xfrm>
            <a:off x="1775460" y="476250"/>
            <a:ext cx="5353050" cy="1012825"/>
          </a:xfrm>
        </p:spPr>
        <p:txBody>
          <a:bodyPr/>
          <a:lstStyle/>
          <a:p>
            <a:pPr algn="l"/>
            <a:r>
              <a:rPr lang="zh-CN" altLang="en-US" sz="3600" b="1" dirty="0">
                <a:solidFill>
                  <a:srgbClr val="0070C0"/>
                </a:solidFill>
                <a:latin typeface="微软雅黑" panose="020B0503020204020204" pitchFamily="34" charset="-122"/>
                <a:ea typeface="微软雅黑" panose="020B0503020204020204" pitchFamily="34" charset="-122"/>
              </a:rPr>
              <a:t>一、风险识别</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423795" y="1412875"/>
            <a:ext cx="8667750" cy="193802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供应链风险识别是对供应链中各个过程环节、每一个参与主体及其所处的环境方面的信息、资料、数据、现象等进行系统了解分析，找出可能影响供应链的风险因素，识别风险源，掌握每个风险事件的特征、原因、相互关系以及潜在后果。</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供应链风险识别是有效进行供应链风险管理的首要阶段，是供应链风险评估、控制和管理的前提。</a:t>
            </a:r>
            <a:endParaRPr lang="zh-CN" altLang="en-US" sz="2000">
              <a:solidFill>
                <a:srgbClr val="0070C0"/>
              </a:solidFill>
            </a:endParaRPr>
          </a:p>
        </p:txBody>
      </p:sp>
      <p:pic>
        <p:nvPicPr>
          <p:cNvPr id="4" name="图片 3"/>
          <p:cNvPicPr>
            <a:picLocks noChangeAspect="1"/>
          </p:cNvPicPr>
          <p:nvPr>
            <p:custDataLst>
              <p:tags r:id="rId1"/>
            </p:custDataLst>
          </p:nvPr>
        </p:nvPicPr>
        <p:blipFill>
          <a:blip r:embed="rId2"/>
          <a:stretch>
            <a:fillRect/>
          </a:stretch>
        </p:blipFill>
        <p:spPr>
          <a:xfrm>
            <a:off x="3575685" y="3500755"/>
            <a:ext cx="6470015" cy="275272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1" name="组合 30"/>
          <p:cNvGrpSpPr/>
          <p:nvPr/>
        </p:nvGrpSpPr>
        <p:grpSpPr>
          <a:xfrm>
            <a:off x="5021766" y="1197279"/>
            <a:ext cx="1974850" cy="1698625"/>
            <a:chOff x="1564411" y="895378"/>
            <a:chExt cx="1975307" cy="1699019"/>
          </a:xfrm>
        </p:grpSpPr>
        <p:sp>
          <p:nvSpPr>
            <p:cNvPr id="32" name="椭圆 31"/>
            <p:cNvSpPr/>
            <p:nvPr/>
          </p:nvSpPr>
          <p:spPr>
            <a:xfrm>
              <a:off x="1606966" y="895378"/>
              <a:ext cx="1766343" cy="1699019"/>
            </a:xfrm>
            <a:prstGeom prst="ellipse">
              <a:avLst/>
            </a:prstGeom>
            <a:solidFill>
              <a:srgbClr val="2A8E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564411" y="1295992"/>
              <a:ext cx="1975307" cy="1199158"/>
              <a:chOff x="1999923" y="1052676"/>
              <a:chExt cx="1975307" cy="1199158"/>
            </a:xfrm>
          </p:grpSpPr>
          <p:sp>
            <p:nvSpPr>
              <p:cNvPr id="36" name="TextBox 32"/>
              <p:cNvSpPr>
                <a:spLocks noChangeArrowheads="1"/>
              </p:cNvSpPr>
              <p:nvPr/>
            </p:nvSpPr>
            <p:spPr bwMode="auto">
              <a:xfrm>
                <a:off x="1999923" y="1175929"/>
                <a:ext cx="1808898" cy="58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1" hangingPunct="1">
                  <a:buFont typeface="Arial" panose="020B0604020202020204" pitchFamily="34" charset="0"/>
                  <a:buNone/>
                  <a:defRPr/>
                </a:pPr>
                <a:r>
                  <a:rPr lang="zh-CN" altLang="en-US" sz="3200" b="1" dirty="0">
                    <a:solidFill>
                      <a:schemeClr val="bg1"/>
                    </a:solidFill>
                    <a:latin typeface="微软雅黑" panose="020B0503020204020204" pitchFamily="34" charset="-122"/>
                    <a:ea typeface="微软雅黑" panose="020B0503020204020204" pitchFamily="34" charset="-122"/>
                    <a:sym typeface="经典特黑简" pitchFamily="1" charset="-122"/>
                  </a:rPr>
                  <a:t>第十二章</a:t>
                </a:r>
                <a:endParaRPr lang="zh-CN" altLang="en-US" sz="3200" b="1" dirty="0">
                  <a:solidFill>
                    <a:schemeClr val="bg1"/>
                  </a:solidFill>
                  <a:latin typeface="微软雅黑" panose="020B0503020204020204" pitchFamily="34" charset="-122"/>
                  <a:ea typeface="微软雅黑" panose="020B0503020204020204" pitchFamily="34" charset="-122"/>
                  <a:sym typeface="经典特黑简" pitchFamily="1" charset="-122"/>
                </a:endParaRPr>
              </a:p>
            </p:txBody>
          </p:sp>
          <p:sp>
            <p:nvSpPr>
              <p:cNvPr id="41" name="矩形 40"/>
              <p:cNvSpPr/>
              <p:nvPr/>
            </p:nvSpPr>
            <p:spPr>
              <a:xfrm>
                <a:off x="2268590" y="1052676"/>
                <a:ext cx="1706640" cy="1199158"/>
              </a:xfrm>
              <a:prstGeom prst="rect">
                <a:avLst/>
              </a:prstGeom>
            </p:spPr>
            <p:txBody>
              <a:bodyPr wrap="square">
                <a:spAutoFit/>
              </a:bodyPr>
              <a:lstStyle/>
              <a:p>
                <a:pPr fontAlgn="base">
                  <a:spcBef>
                    <a:spcPct val="0"/>
                  </a:spcBef>
                  <a:spcAft>
                    <a:spcPct val="0"/>
                  </a:spcAft>
                  <a:defRPr/>
                </a:pPr>
                <a:endParaRPr lang="zh-CN" altLang="en-US" sz="7200" b="1" dirty="0">
                  <a:solidFill>
                    <a:schemeClr val="bg1"/>
                  </a:solidFill>
                  <a:effectLst>
                    <a:outerShdw blurRad="38100" dist="38100" dir="2700000" algn="tl">
                      <a:srgbClr val="000000">
                        <a:alpha val="43137"/>
                      </a:srgbClr>
                    </a:outerShdw>
                  </a:effectLst>
                  <a:latin typeface="Impact" panose="020B0806030902050204" pitchFamily="34" charset="0"/>
                  <a:ea typeface="DFPYeaSong-B5" pitchFamily="2" charset="-120"/>
                  <a:sym typeface="经典特黑简" pitchFamily="1" charset="-122"/>
                </a:endParaRPr>
              </a:p>
            </p:txBody>
          </p:sp>
        </p:grpSp>
      </p:grpSp>
      <p:sp>
        <p:nvSpPr>
          <p:cNvPr id="42" name="TextBox 32"/>
          <p:cNvSpPr>
            <a:spLocks noChangeArrowheads="1"/>
          </p:cNvSpPr>
          <p:nvPr/>
        </p:nvSpPr>
        <p:spPr bwMode="auto">
          <a:xfrm>
            <a:off x="4151617" y="3356640"/>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企业风险管理</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755193"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6002761" y="451896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830225"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15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custDataLst>
              <p:tags r:id="rId1"/>
            </p:custDataLst>
          </p:nvPr>
        </p:nvSpPr>
        <p:spPr bwMode="auto">
          <a:xfrm>
            <a:off x="1775460" y="476250"/>
            <a:ext cx="346646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rPr>
              <a:t> （一）专家意见法</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89810" y="1772920"/>
            <a:ext cx="8838565" cy="398780"/>
          </a:xfrm>
          <a:prstGeom prst="rect">
            <a:avLst/>
          </a:prstGeom>
          <a:noFill/>
        </p:spPr>
        <p:txBody>
          <a:bodyPr wrap="square" rtlCol="0" anchor="t">
            <a:spAutoFit/>
          </a:bodyPr>
          <a:p>
            <a:r>
              <a:rPr lang="en-US" altLang="zh-CN" sz="2000">
                <a:solidFill>
                  <a:srgbClr val="0070C0"/>
                </a:solidFill>
              </a:rPr>
              <a:t>      </a:t>
            </a:r>
            <a:endParaRPr lang="zh-CN" altLang="en-US" sz="2000">
              <a:solidFill>
                <a:srgbClr val="0070C0"/>
              </a:solidFill>
            </a:endParaRPr>
          </a:p>
        </p:txBody>
      </p:sp>
      <p:sp>
        <p:nvSpPr>
          <p:cNvPr id="3" name="文本框 2"/>
          <p:cNvSpPr txBox="1"/>
          <p:nvPr/>
        </p:nvSpPr>
        <p:spPr>
          <a:xfrm>
            <a:off x="2289810" y="1124585"/>
            <a:ext cx="8343265" cy="286131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专家意见法又称</a:t>
            </a:r>
            <a:r>
              <a:rPr lang="zh-CN" altLang="en-US" sz="2000">
                <a:solidFill>
                  <a:srgbClr val="0070C0"/>
                </a:solidFill>
                <a:sym typeface="+mn-ea"/>
              </a:rPr>
              <a:t>德尔菲法</a:t>
            </a:r>
            <a:r>
              <a:rPr lang="zh-CN" altLang="en-US" sz="2000">
                <a:solidFill>
                  <a:srgbClr val="0070C0"/>
                </a:solidFill>
              </a:rPr>
              <a:t>，是一种采用通讯方式分别将所需解决的问题单独发送到各个专家手中，征询意见，然后回收汇总全部专家的意见，并整理出综合意见。随后将该综合意见和预测问题再分别反馈给专家，再次征询意见，各专家依据综合意见修改自己原有的意见，然后再汇总。这样多次反复，逐步取得比较一致的预测结果的决策方法。</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该方法采用匿名发表意见的方式，即专家之间不得互相讨论，不发生横向联系，只能与调查人员发生关系，通过多轮次调查专家对问卷所提问题的看法，经过反复征询、归纳、修改，最后汇总成专家基本一致的看法，作为预测的结果。这种方法具有广泛的代表性，较为可靠。</a:t>
            </a:r>
            <a:endParaRPr lang="zh-CN" altLang="en-US" sz="2000">
              <a:solidFill>
                <a:srgbClr val="0070C0"/>
              </a:solidFill>
            </a:endParaRPr>
          </a:p>
        </p:txBody>
      </p:sp>
      <p:pic>
        <p:nvPicPr>
          <p:cNvPr id="5" name="图片 4"/>
          <p:cNvPicPr>
            <a:picLocks noChangeAspect="1"/>
          </p:cNvPicPr>
          <p:nvPr>
            <p:custDataLst>
              <p:tags r:id="rId2"/>
            </p:custDataLst>
          </p:nvPr>
        </p:nvPicPr>
        <p:blipFill>
          <a:blip r:embed="rId3"/>
          <a:stretch>
            <a:fillRect/>
          </a:stretch>
        </p:blipFill>
        <p:spPr>
          <a:xfrm>
            <a:off x="4008120" y="3985895"/>
            <a:ext cx="5394960" cy="2417445"/>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custDataLst>
              <p:tags r:id="rId1"/>
            </p:custDataLst>
          </p:nvPr>
        </p:nvSpPr>
        <p:spPr bwMode="auto">
          <a:xfrm>
            <a:off x="1775460" y="332740"/>
            <a:ext cx="373697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rPr>
              <a:t> （二）SWOT分析法</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063750" y="1700530"/>
            <a:ext cx="5051425" cy="4092575"/>
          </a:xfrm>
          <a:prstGeom prst="rect">
            <a:avLst/>
          </a:prstGeom>
          <a:noFill/>
        </p:spPr>
        <p:txBody>
          <a:bodyPr wrap="square" rtlCol="0" anchor="t">
            <a:spAutoFit/>
          </a:bodyPr>
          <a:p>
            <a:endParaRPr lang="zh-CN" altLang="en-US" sz="2000">
              <a:solidFill>
                <a:srgbClr val="0070C0"/>
              </a:solidFill>
            </a:endParaRPr>
          </a:p>
          <a:p>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S（Strength优势）</a:t>
            </a:r>
            <a:r>
              <a:rPr lang="zh-CN" altLang="en-US" sz="2000">
                <a:solidFill>
                  <a:srgbClr val="0070C0"/>
                </a:solidFill>
              </a:rPr>
              <a:t>：有利的竞争态势；充足的财政来源；良好的企业形象；技术力量；规模经济；产品质量；市场份额；成本优势；广告攻势等。</a:t>
            </a:r>
            <a:endParaRPr lang="zh-CN" altLang="en-US" sz="2000">
              <a:solidFill>
                <a:srgbClr val="0070C0"/>
              </a:solidFill>
            </a:endParaRPr>
          </a:p>
          <a:p>
            <a:r>
              <a:rPr lang="zh-CN" altLang="en-US" sz="2000" b="1">
                <a:solidFill>
                  <a:srgbClr val="0070C0"/>
                </a:solidFill>
              </a:rPr>
              <a:t>W（Weakness弱势）</a:t>
            </a:r>
            <a:r>
              <a:rPr lang="zh-CN" altLang="en-US" sz="2000">
                <a:solidFill>
                  <a:srgbClr val="0070C0"/>
                </a:solidFill>
              </a:rPr>
              <a:t>设备老化；管理混乱；缺少关键技术；研究开发落后；资金短缺；经营不善；产品积压；竞争力差等。</a:t>
            </a:r>
            <a:endParaRPr lang="zh-CN" altLang="en-US" sz="2000">
              <a:solidFill>
                <a:srgbClr val="0070C0"/>
              </a:solidFill>
            </a:endParaRPr>
          </a:p>
          <a:p>
            <a:r>
              <a:rPr lang="zh-CN" altLang="en-US" sz="2000" b="1">
                <a:solidFill>
                  <a:srgbClr val="0070C0"/>
                </a:solidFill>
              </a:rPr>
              <a:t>O（Opportunity机会）</a:t>
            </a:r>
            <a:r>
              <a:rPr lang="zh-CN" altLang="en-US" sz="2000">
                <a:solidFill>
                  <a:srgbClr val="0070C0"/>
                </a:solidFill>
              </a:rPr>
              <a:t>：新产品；新市场；新需求；市场壁垒解除；竞争对手失误等。</a:t>
            </a:r>
            <a:endParaRPr lang="zh-CN" altLang="en-US" sz="2000">
              <a:solidFill>
                <a:srgbClr val="0070C0"/>
              </a:solidFill>
            </a:endParaRPr>
          </a:p>
          <a:p>
            <a:r>
              <a:rPr lang="zh-CN" altLang="en-US" sz="2000" b="1">
                <a:solidFill>
                  <a:srgbClr val="0070C0"/>
                </a:solidFill>
              </a:rPr>
              <a:t>T（Threat威胁）</a:t>
            </a:r>
            <a:r>
              <a:rPr lang="zh-CN" altLang="en-US" sz="2000">
                <a:solidFill>
                  <a:srgbClr val="0070C0"/>
                </a:solidFill>
              </a:rPr>
              <a:t>新的竞争对手；替代产品增多；市场紧缩；行业政策变化；经济衰退；客户偏好改变；突发事件等外部环境：</a:t>
            </a:r>
            <a:endParaRPr lang="zh-CN" altLang="en-US" sz="2000">
              <a:solidFill>
                <a:srgbClr val="0070C0"/>
              </a:solidFill>
            </a:endParaRPr>
          </a:p>
        </p:txBody>
      </p:sp>
      <p:pic>
        <p:nvPicPr>
          <p:cNvPr id="3" name="图片 3"/>
          <p:cNvPicPr>
            <a:picLocks noChangeAspect="1" noChangeArrowheads="1"/>
          </p:cNvPicPr>
          <p:nvPr>
            <p:custDataLst>
              <p:tags r:id="rId2"/>
            </p:custDataLst>
          </p:nvPr>
        </p:nvPicPr>
        <p:blipFill>
          <a:blip r:embed="rId3">
            <a:extLst>
              <a:ext uri="{28A0092B-C50C-407E-A947-70E740481C1C}">
                <a14:useLocalDpi xmlns:a14="http://schemas.microsoft.com/office/drawing/2010/main" val="0"/>
              </a:ext>
            </a:extLst>
          </a:blip>
          <a:srcRect/>
          <a:stretch>
            <a:fillRect/>
          </a:stretch>
        </p:blipFill>
        <p:spPr>
          <a:xfrm>
            <a:off x="6960235" y="1772920"/>
            <a:ext cx="4217670" cy="3684905"/>
          </a:xfrm>
          <a:prstGeom prst="rect">
            <a:avLst/>
          </a:prstGeom>
          <a:noFill/>
          <a:ln>
            <a:noFill/>
          </a:ln>
        </p:spPr>
      </p:pic>
      <p:sp>
        <p:nvSpPr>
          <p:cNvPr id="4" name="文本框 3"/>
          <p:cNvSpPr txBox="1"/>
          <p:nvPr/>
        </p:nvSpPr>
        <p:spPr>
          <a:xfrm>
            <a:off x="2388235" y="1052830"/>
            <a:ext cx="8511540" cy="706755"/>
          </a:xfrm>
          <a:prstGeom prst="rect">
            <a:avLst/>
          </a:prstGeom>
          <a:noFill/>
        </p:spPr>
        <p:txBody>
          <a:bodyPr wrap="square" rtlCol="0" anchor="t">
            <a:spAutoFit/>
          </a:bodyPr>
          <a:p>
            <a:r>
              <a:rPr lang="en-US" altLang="zh-CN" sz="2000" b="1">
                <a:solidFill>
                  <a:srgbClr val="0070C0"/>
                </a:solidFill>
              </a:rPr>
              <a:t>        </a:t>
            </a:r>
            <a:r>
              <a:rPr lang="zh-CN" altLang="en-US" sz="2000" b="1">
                <a:solidFill>
                  <a:srgbClr val="0070C0"/>
                </a:solidFill>
              </a:rPr>
              <a:t>SWOT分析方法是一种根据企业自身的既定在条件进行分析，找出企业的优势、劣势及核心竞争力之所在的企业战略分析方法。</a:t>
            </a:r>
            <a:endParaRPr lang="zh-CN" altLang="en-US" sz="2000" b="1">
              <a:solidFill>
                <a:srgbClr val="0070C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custDataLst>
              <p:tags r:id="rId1"/>
            </p:custDataLst>
          </p:nvPr>
        </p:nvSpPr>
        <p:spPr bwMode="auto">
          <a:xfrm>
            <a:off x="1775460" y="476250"/>
            <a:ext cx="346646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rPr>
              <a:t> （三）流程图法</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07895" y="1340485"/>
            <a:ext cx="8704580" cy="1322070"/>
          </a:xfrm>
          <a:prstGeom prst="rect">
            <a:avLst/>
          </a:prstGeom>
          <a:noFill/>
        </p:spPr>
        <p:txBody>
          <a:bodyPr wrap="square" rtlCol="0" anchor="t">
            <a:spAutoFit/>
          </a:bodyPr>
          <a:p>
            <a:r>
              <a:rPr lang="en-US" altLang="zh-CN"/>
              <a:t>      </a:t>
            </a:r>
            <a:r>
              <a:rPr lang="zh-CN" altLang="en-US" sz="2000" b="1">
                <a:solidFill>
                  <a:srgbClr val="0070C0"/>
                </a:solidFill>
              </a:rPr>
              <a:t>流程图法是将风险主体按照生产经营的过程、按照活动内在的逻辑联系绘成流程图，针对流程中的关键环节和薄弱环节调查风险、识别风险的办法。一般来说，风险主体的经营规模越大，生产工艺越复杂，流程图分析就越具有优势。</a:t>
            </a:r>
            <a:endParaRPr lang="zh-CN" altLang="en-US" sz="2000" b="1">
              <a:solidFill>
                <a:srgbClr val="0070C0"/>
              </a:solidFill>
            </a:endParaRPr>
          </a:p>
        </p:txBody>
      </p:sp>
      <p:sp>
        <p:nvSpPr>
          <p:cNvPr id="3" name="文本框 2"/>
          <p:cNvSpPr txBox="1"/>
          <p:nvPr/>
        </p:nvSpPr>
        <p:spPr>
          <a:xfrm>
            <a:off x="2207895" y="2780665"/>
            <a:ext cx="8571230" cy="70675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流程图中有顺序、选择、循环三大基本结构，这三大结构贯穿了流程图的制作。</a:t>
            </a:r>
            <a:endParaRPr lang="zh-CN" altLang="en-US" sz="2000">
              <a:solidFill>
                <a:srgbClr val="0070C0"/>
              </a:solidFill>
            </a:endParaRPr>
          </a:p>
        </p:txBody>
      </p:sp>
      <p:pic>
        <p:nvPicPr>
          <p:cNvPr id="4" name="图片 3"/>
          <p:cNvPicPr>
            <a:picLocks noChangeAspect="1"/>
          </p:cNvPicPr>
          <p:nvPr>
            <p:custDataLst>
              <p:tags r:id="rId2"/>
            </p:custDataLst>
          </p:nvPr>
        </p:nvPicPr>
        <p:blipFill>
          <a:blip r:embed="rId3"/>
          <a:stretch>
            <a:fillRect/>
          </a:stretch>
        </p:blipFill>
        <p:spPr>
          <a:xfrm>
            <a:off x="3575685" y="3573145"/>
            <a:ext cx="6108065" cy="2740660"/>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custDataLst>
              <p:tags r:id="rId1"/>
            </p:custDataLst>
          </p:nvPr>
        </p:nvSpPr>
        <p:spPr bwMode="auto">
          <a:xfrm>
            <a:off x="1775460" y="476250"/>
            <a:ext cx="346646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rPr>
              <a:t> （四）因果图法</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305685" y="1268730"/>
            <a:ext cx="8582660" cy="1014730"/>
          </a:xfrm>
          <a:prstGeom prst="rect">
            <a:avLst/>
          </a:prstGeom>
          <a:noFill/>
        </p:spPr>
        <p:txBody>
          <a:bodyPr wrap="square" rtlCol="0" anchor="t">
            <a:spAutoFit/>
          </a:bodyPr>
          <a:p>
            <a:r>
              <a:rPr lang="en-US" altLang="zh-CN" sz="2000" b="1">
                <a:solidFill>
                  <a:srgbClr val="0070C0"/>
                </a:solidFill>
              </a:rPr>
              <a:t>       </a:t>
            </a:r>
            <a:r>
              <a:rPr lang="zh-CN" altLang="en-US" sz="2000" b="1">
                <a:solidFill>
                  <a:srgbClr val="0070C0"/>
                </a:solidFill>
              </a:rPr>
              <a:t>因果图也称鱼刺图、鱼骨图，是用图示的方法将造成某个结果的可能原因列出并分类的工具。许多潜在的原因可归纳成原因类别与子原因，画出来形成类似于鱼刺的样子。</a:t>
            </a:r>
            <a:endParaRPr lang="zh-CN" altLang="en-US" sz="2000" b="1">
              <a:solidFill>
                <a:srgbClr val="0070C0"/>
              </a:solidFill>
            </a:endParaRPr>
          </a:p>
        </p:txBody>
      </p:sp>
      <p:sp>
        <p:nvSpPr>
          <p:cNvPr id="3" name="文本框 2"/>
          <p:cNvSpPr txBox="1"/>
          <p:nvPr/>
        </p:nvSpPr>
        <p:spPr>
          <a:xfrm>
            <a:off x="2305685" y="2204720"/>
            <a:ext cx="8582025" cy="163004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绘制因果图法通常和头脑风暴法相结合，用头脑风暴法收集所有可能的原因，然后把它们归纳成原因类别和子原因。一般把最高层次的原因归纳为 3~5 个可能对结果有重大影响的方面，再进一步细分。一些情况下可以把一个过程的主要步骤作为原因类别来追求过程改进结果，另一些情况下，也可以根据组成系统的各个部分、对系统施加影响的各个方面来分类。</a:t>
            </a:r>
            <a:endParaRPr lang="zh-CN" altLang="en-US" sz="2000">
              <a:solidFill>
                <a:srgbClr val="0070C0"/>
              </a:solidFill>
            </a:endParaRPr>
          </a:p>
        </p:txBody>
      </p:sp>
      <p:pic>
        <p:nvPicPr>
          <p:cNvPr id="4" name="图片 3"/>
          <p:cNvPicPr>
            <a:picLocks noChangeAspect="1"/>
          </p:cNvPicPr>
          <p:nvPr>
            <p:custDataLst>
              <p:tags r:id="rId2"/>
            </p:custDataLst>
          </p:nvPr>
        </p:nvPicPr>
        <p:blipFill>
          <a:blip r:embed="rId3"/>
          <a:stretch>
            <a:fillRect/>
          </a:stretch>
        </p:blipFill>
        <p:spPr>
          <a:xfrm>
            <a:off x="3863975" y="3860800"/>
            <a:ext cx="5173980" cy="229870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custDataLst>
              <p:tags r:id="rId1"/>
            </p:custDataLst>
          </p:nvPr>
        </p:nvSpPr>
        <p:spPr bwMode="auto">
          <a:xfrm>
            <a:off x="1775460" y="476250"/>
            <a:ext cx="346646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rPr>
              <a:t> （五）故障树法</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135505" y="1412875"/>
            <a:ext cx="4440555" cy="470789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故障树分析法和因果图的分析过程类似，是可靠性工程中常用的分析工具。风险树由事件、逻辑门和转移等几种标准符号图与连线组成。故障树不仅描述出引起风险的各种因素，而且反映了风险的形成过程，还可以求出风险发生的概率，可以同时做好定性分析与定量分析。故障树法的工作原理是将大的故障分解成小的故障，或用图解的形式对各种引起故障的事件进行分解。</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通常包括五步：定义顶事件和分析条件→构造故障树→识别故障原因的最小割集→对故障树的定性分析→对故障树的定量分析。</a:t>
            </a:r>
            <a:endParaRPr lang="zh-CN" altLang="en-US" sz="2000">
              <a:solidFill>
                <a:srgbClr val="0070C0"/>
              </a:solidFill>
            </a:endParaRPr>
          </a:p>
        </p:txBody>
      </p:sp>
      <p:pic>
        <p:nvPicPr>
          <p:cNvPr id="3" name="图片 2"/>
          <p:cNvPicPr>
            <a:picLocks noChangeAspect="1"/>
          </p:cNvPicPr>
          <p:nvPr>
            <p:custDataLst>
              <p:tags r:id="rId2"/>
            </p:custDataLst>
          </p:nvPr>
        </p:nvPicPr>
        <p:blipFill>
          <a:blip r:embed="rId3"/>
          <a:stretch>
            <a:fillRect/>
          </a:stretch>
        </p:blipFill>
        <p:spPr>
          <a:xfrm>
            <a:off x="6456045" y="1556385"/>
            <a:ext cx="4473575" cy="4063365"/>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custDataLst>
              <p:tags r:id="rId1"/>
            </p:custDataLst>
          </p:nvPr>
        </p:nvSpPr>
        <p:spPr bwMode="auto">
          <a:xfrm>
            <a:off x="1775460" y="476250"/>
            <a:ext cx="346646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rPr>
              <a:t> （六）财务报表法</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557780" y="1124585"/>
            <a:ext cx="8241665" cy="224536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财务报表法就是根据企业的财务资料来识别和分析企业每项财产和经营活动可能遭遇到的风险。财务报表法是企业使用最普遍，也是最为有效的风险识别与分析方法，因为企业的各种业务流程、经营的好坏最终体现在企业资金流上，风险发生的损失以及企业实行风险管理的各种费用都会作为负面结果在财务报表上表现出来。因此企业的资产负债表、损益表、财务状况变动表和各种详细附录就可以成为识别和分析各种风险的工具。</a:t>
            </a:r>
            <a:endParaRPr lang="zh-CN" altLang="en-US" sz="2000">
              <a:solidFill>
                <a:srgbClr val="0070C0"/>
              </a:solidFill>
            </a:endParaRPr>
          </a:p>
        </p:txBody>
      </p:sp>
      <p:sp>
        <p:nvSpPr>
          <p:cNvPr id="3" name="矩形 2"/>
          <p:cNvSpPr>
            <a:spLocks noChangeArrowheads="1"/>
          </p:cNvSpPr>
          <p:nvPr>
            <p:custDataLst>
              <p:tags r:id="rId2"/>
            </p:custDataLst>
          </p:nvPr>
        </p:nvSpPr>
        <p:spPr bwMode="auto">
          <a:xfrm>
            <a:off x="1775460" y="3140710"/>
            <a:ext cx="396240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rPr>
              <a:t> （七）数据挖掘方法</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581910" y="3877945"/>
            <a:ext cx="8080375" cy="193802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数据挖掘法是从大量的数据中提取感兴趣知识的高级处理过程，这些知识是隐含的、事先未知的，并且是能被人们理解的、可信的、新颖的、潜在有用的模式。它主要基于人工智能、机器学习、数理统计学等技术，高度自动化地分析企业原有的数据，做出归纳性的推理，并从中挖掘出潜在的模式，预测供应链的行为，帮助企业供应链管理人员调整策略，防范风险，做出正确的决策。</a:t>
            </a:r>
            <a:endParaRPr lang="zh-CN" altLang="en-US" sz="2000">
              <a:solidFill>
                <a:srgbClr val="0070C0"/>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custDataLst>
              <p:tags r:id="rId1"/>
            </p:custDataLst>
          </p:nvPr>
        </p:nvSpPr>
        <p:spPr bwMode="auto">
          <a:xfrm>
            <a:off x="1703705" y="1196340"/>
            <a:ext cx="346646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rPr>
              <a:t> （一）风险分析</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44034" name="Rectangle 2"/>
          <p:cNvSpPr>
            <a:spLocks noGrp="1"/>
          </p:cNvSpPr>
          <p:nvPr>
            <p:ph type="title" idx="4294967295"/>
            <p:custDataLst>
              <p:tags r:id="rId2"/>
            </p:custDataLst>
          </p:nvPr>
        </p:nvSpPr>
        <p:spPr>
          <a:xfrm>
            <a:off x="1775460" y="404495"/>
            <a:ext cx="5831205" cy="1012825"/>
          </a:xfrm>
        </p:spPr>
        <p:txBody>
          <a:bodyPr>
            <a:normAutofit/>
          </a:bodyPr>
          <a:p>
            <a:pPr algn="l"/>
            <a:r>
              <a:rPr lang="zh-CN" altLang="en-US" sz="3600" b="1" dirty="0">
                <a:solidFill>
                  <a:srgbClr val="0070C0"/>
                </a:solidFill>
                <a:latin typeface="微软雅黑" panose="020B0503020204020204" pitchFamily="34" charset="-122"/>
                <a:ea typeface="微软雅黑" panose="020B0503020204020204" pitchFamily="34" charset="-122"/>
              </a:rPr>
              <a:t>二、风险评估</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495550" y="1916430"/>
            <a:ext cx="8250555" cy="132207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风险分析就是研究风险发生的可能性及其所产生的后果和损失。它是在特定的系统中进行危险辨识、频率分析、后果分析的全过程。</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风险分析的方法包括</a:t>
            </a:r>
            <a:r>
              <a:rPr lang="zh-CN" altLang="en-US" sz="2000">
                <a:solidFill>
                  <a:srgbClr val="FF0000"/>
                </a:solidFill>
              </a:rPr>
              <a:t>定性分析、半定量分析及定量分析</a:t>
            </a:r>
            <a:r>
              <a:rPr lang="zh-CN" altLang="en-US" sz="2000">
                <a:solidFill>
                  <a:srgbClr val="0070C0"/>
                </a:solidFill>
              </a:rPr>
              <a:t>，具体采用哪种方法需要取决于分析的目标。</a:t>
            </a:r>
            <a:endParaRPr lang="zh-CN" altLang="en-US" sz="2000">
              <a:solidFill>
                <a:srgbClr val="0070C0"/>
              </a:solidFill>
            </a:endParaRPr>
          </a:p>
        </p:txBody>
      </p:sp>
      <p:pic>
        <p:nvPicPr>
          <p:cNvPr id="4" name="图片 3"/>
          <p:cNvPicPr>
            <a:picLocks noChangeAspect="1"/>
          </p:cNvPicPr>
          <p:nvPr>
            <p:custDataLst>
              <p:tags r:id="rId3"/>
            </p:custDataLst>
          </p:nvPr>
        </p:nvPicPr>
        <p:blipFill>
          <a:blip r:embed="rId4"/>
          <a:stretch>
            <a:fillRect/>
          </a:stretch>
        </p:blipFill>
        <p:spPr>
          <a:xfrm>
            <a:off x="4079875" y="3213100"/>
            <a:ext cx="4504055" cy="3002915"/>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custDataLst>
              <p:tags r:id="rId1"/>
            </p:custDataLst>
          </p:nvPr>
        </p:nvSpPr>
        <p:spPr bwMode="auto">
          <a:xfrm>
            <a:off x="1847850" y="476250"/>
            <a:ext cx="442404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rPr>
              <a:t> （二）风险评估的内容</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352040" y="1412875"/>
            <a:ext cx="7976235" cy="101473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风险评价是在风险分析的基础上，考虑社会、经济、环境等方面的因素，对风险的容忍度作出判断的过程。</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风险分析和风险评价连起来的整个过程称为风险评估。</a:t>
            </a:r>
            <a:endParaRPr lang="zh-CN" altLang="en-US" sz="2000">
              <a:solidFill>
                <a:srgbClr val="0070C0"/>
              </a:solidFill>
            </a:endParaRPr>
          </a:p>
        </p:txBody>
      </p:sp>
      <p:sp>
        <p:nvSpPr>
          <p:cNvPr id="4" name="文本框 3"/>
          <p:cNvSpPr txBox="1"/>
          <p:nvPr/>
        </p:nvSpPr>
        <p:spPr>
          <a:xfrm>
            <a:off x="2512695" y="3213100"/>
            <a:ext cx="7954645" cy="255333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（1）对风险本身的界定。包括风险发生的可能性；风险强度；风险持续时间；风险发生的区域及关键风险</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（2）对风险作用方式的界定。包括风险对企业的影响是直接的还是间接的；是否会引发其他的相关风险；风险对企业的作用范围等。</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3）对风险后果的界定。在损失方面：如果风险发生，对企业会造成多大的损失？如果避免或减少风险，企业需要付出多大的代价？在承担风险的利益方面：如果企业承担乐了风险，可能获得多大的利益？如果避免或减少风险，企业得到的利益又是多少？</a:t>
            </a:r>
            <a:endParaRPr lang="zh-CN" altLang="en-US" sz="2000">
              <a:solidFill>
                <a:srgbClr val="0070C0"/>
              </a:solidFill>
            </a:endParaRPr>
          </a:p>
        </p:txBody>
      </p:sp>
      <p:sp>
        <p:nvSpPr>
          <p:cNvPr id="5" name="文本框 4"/>
          <p:cNvSpPr txBox="1"/>
          <p:nvPr/>
        </p:nvSpPr>
        <p:spPr>
          <a:xfrm>
            <a:off x="2512695" y="2708910"/>
            <a:ext cx="6096000" cy="398780"/>
          </a:xfrm>
          <a:prstGeom prst="rect">
            <a:avLst/>
          </a:prstGeom>
          <a:noFill/>
        </p:spPr>
        <p:txBody>
          <a:bodyPr wrap="square" rtlCol="0" anchor="t">
            <a:spAutoFit/>
          </a:bodyPr>
          <a:p>
            <a:r>
              <a:rPr lang="zh-CN" altLang="en-US" sz="2000" b="1">
                <a:solidFill>
                  <a:srgbClr val="FF0000"/>
                </a:solidFill>
              </a:rPr>
              <a:t>风险评估的内容：</a:t>
            </a:r>
            <a:endParaRPr lang="zh-CN" altLang="en-US" sz="2000" b="1">
              <a:solidFill>
                <a:srgbClr val="FF0000"/>
              </a:solidFil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custDataLst>
              <p:tags r:id="rId1"/>
            </p:custDataLst>
          </p:nvPr>
        </p:nvSpPr>
        <p:spPr bwMode="auto">
          <a:xfrm>
            <a:off x="1847850" y="476250"/>
            <a:ext cx="442404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rPr>
              <a:t> （三）风险评估的方法</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79650" y="1700530"/>
            <a:ext cx="8915400" cy="1938020"/>
          </a:xfrm>
          <a:prstGeom prst="rect">
            <a:avLst/>
          </a:prstGeom>
          <a:noFill/>
        </p:spPr>
        <p:txBody>
          <a:bodyPr wrap="square" rtlCol="0" anchor="t">
            <a:spAutoFit/>
          </a:bodyPr>
          <a:p>
            <a:r>
              <a:rPr lang="en-US" altLang="zh-CN"/>
              <a:t>       </a:t>
            </a:r>
            <a:r>
              <a:rPr lang="en-US" altLang="zh-CN" sz="2000">
                <a:solidFill>
                  <a:srgbClr val="0070C0"/>
                </a:solidFill>
              </a:rPr>
              <a:t> </a:t>
            </a:r>
            <a:r>
              <a:rPr lang="zh-CN" altLang="en-US" sz="2000">
                <a:solidFill>
                  <a:srgbClr val="0070C0"/>
                </a:solidFill>
              </a:rPr>
              <a:t>风险矩阵，是指按照风险发生的概率和风险发生后果的严重程度，将风险绘制在矩阵图中，展示风险及其重要性等级的风险管理工具。</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风险矩阵图具有可视化的特点，能够直观的展示风险的重要性等级。风险矩阵的基本原理是在企业已经设定风险偏好的前提下，根据风险偏好判断风险发生的概率及影响程度，专家打分后求出风险值，并将风险描绘在风险矩阵图中，确定风险重要性等级</a:t>
            </a:r>
            <a:r>
              <a:rPr lang="zh-CN" altLang="en-US">
                <a:solidFill>
                  <a:srgbClr val="0070C0"/>
                </a:solidFill>
              </a:rPr>
              <a:t>。</a:t>
            </a:r>
            <a:endParaRPr lang="zh-CN" altLang="en-US">
              <a:solidFill>
                <a:srgbClr val="0070C0"/>
              </a:solidFill>
            </a:endParaRPr>
          </a:p>
        </p:txBody>
      </p:sp>
      <p:sp>
        <p:nvSpPr>
          <p:cNvPr id="3" name="文本框 2"/>
          <p:cNvSpPr txBox="1"/>
          <p:nvPr/>
        </p:nvSpPr>
        <p:spPr>
          <a:xfrm>
            <a:off x="2352040" y="1268730"/>
            <a:ext cx="6096000" cy="460375"/>
          </a:xfrm>
          <a:prstGeom prst="rect">
            <a:avLst/>
          </a:prstGeom>
          <a:noFill/>
        </p:spPr>
        <p:txBody>
          <a:bodyPr wrap="square" rtlCol="0" anchor="t">
            <a:spAutoFit/>
          </a:bodyPr>
          <a:p>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风险矩阵法</a:t>
            </a:r>
            <a:endPar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338070" y="4182110"/>
            <a:ext cx="3726815" cy="1322070"/>
          </a:xfrm>
          <a:prstGeom prst="rect">
            <a:avLst/>
          </a:prstGeom>
          <a:noFill/>
        </p:spPr>
        <p:txBody>
          <a:bodyPr wrap="square" rtlCol="0" anchor="t">
            <a:spAutoFit/>
          </a:bodyPr>
          <a:p>
            <a:r>
              <a:rPr lang="zh-CN" altLang="en-US" sz="2000">
                <a:solidFill>
                  <a:srgbClr val="0070C0"/>
                </a:solidFill>
              </a:rPr>
              <a:t>风险矩阵具体使用方法：</a:t>
            </a:r>
            <a:endParaRPr lang="zh-CN" altLang="en-US" sz="2000">
              <a:solidFill>
                <a:srgbClr val="0070C0"/>
              </a:solidFill>
            </a:endParaRPr>
          </a:p>
          <a:p>
            <a:r>
              <a:rPr lang="zh-CN" altLang="en-US" sz="2000">
                <a:solidFill>
                  <a:srgbClr val="0070C0"/>
                </a:solidFill>
              </a:rPr>
              <a:t>（1）定性描述损失</a:t>
            </a:r>
            <a:endParaRPr lang="zh-CN" altLang="en-US" sz="2000">
              <a:solidFill>
                <a:srgbClr val="0070C0"/>
              </a:solidFill>
            </a:endParaRPr>
          </a:p>
          <a:p>
            <a:r>
              <a:rPr lang="zh-CN" altLang="en-US" sz="2000">
                <a:solidFill>
                  <a:srgbClr val="0070C0"/>
                </a:solidFill>
              </a:rPr>
              <a:t>（2）建立风险矩阵：将风险进行归类，建立坐标图</a:t>
            </a:r>
            <a:endParaRPr lang="zh-CN" altLang="en-US" sz="2000">
              <a:solidFill>
                <a:srgbClr val="0070C0"/>
              </a:solidFill>
            </a:endParaRPr>
          </a:p>
        </p:txBody>
      </p:sp>
      <p:pic>
        <p:nvPicPr>
          <p:cNvPr id="5" name="图片 4"/>
          <p:cNvPicPr>
            <a:picLocks noChangeAspect="1"/>
          </p:cNvPicPr>
          <p:nvPr>
            <p:custDataLst>
              <p:tags r:id="rId2"/>
            </p:custDataLst>
          </p:nvPr>
        </p:nvPicPr>
        <p:blipFill>
          <a:blip r:embed="rId3"/>
          <a:stretch>
            <a:fillRect/>
          </a:stretch>
        </p:blipFill>
        <p:spPr>
          <a:xfrm>
            <a:off x="6024245" y="3500755"/>
            <a:ext cx="4869180" cy="268478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207895" y="1700530"/>
            <a:ext cx="8799830" cy="255333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风险坐标图是把风险发生可能性的高低、风险发生后对目标的影响程度，作为两个维度绘制在同一个平面上（即绘制成直角坐标系）。</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对风险发生可能性的高低、风险对目标影响程度的评估有定性、定量等方法。定性方法是直接用文字描述风险发生可能性的高低、风险对目标的影响程度，如“极低”、“低”、“中等”、“高”、“极高”等。定量方法是对风险发生可能性的高低、风险对目标影响程度用具有实际意义的数量描述，如对风险发生可能性的高低用概率来表示，对目标影响程度用损失金额来表示。</a:t>
            </a:r>
            <a:endParaRPr lang="zh-CN" altLang="en-US" sz="2000">
              <a:solidFill>
                <a:srgbClr val="0070C0"/>
              </a:solidFill>
            </a:endParaRPr>
          </a:p>
        </p:txBody>
      </p:sp>
      <p:sp>
        <p:nvSpPr>
          <p:cNvPr id="8" name="文本框 7"/>
          <p:cNvSpPr txBox="1"/>
          <p:nvPr>
            <p:custDataLst>
              <p:tags r:id="rId1"/>
            </p:custDataLst>
          </p:nvPr>
        </p:nvSpPr>
        <p:spPr>
          <a:xfrm>
            <a:off x="2435225" y="1268730"/>
            <a:ext cx="6074410" cy="462915"/>
          </a:xfrm>
          <a:prstGeom prst="rect">
            <a:avLst/>
          </a:prstGeom>
          <a:noFill/>
        </p:spPr>
        <p:txBody>
          <a:bodyPr wrap="square" rtlCol="0">
            <a:noAutofit/>
          </a:bodyPr>
          <a:p>
            <a:r>
              <a:rPr lang="en-US" altLang="zh-CN" sz="2400" b="1">
                <a:solidFill>
                  <a:srgbClr val="0070C0"/>
                </a:solidFill>
              </a:rPr>
              <a:t>2.</a:t>
            </a:r>
            <a:r>
              <a:rPr lang="zh-CN" sz="2400" b="1">
                <a:solidFill>
                  <a:srgbClr val="0070C0"/>
                </a:solidFill>
              </a:rPr>
              <a:t>风险坐标图法</a:t>
            </a:r>
            <a:endParaRPr lang="zh-CN" sz="2400" b="1">
              <a:solidFill>
                <a:srgbClr val="0070C0"/>
              </a:solidFill>
            </a:endParaRPr>
          </a:p>
        </p:txBody>
      </p:sp>
      <p:sp>
        <p:nvSpPr>
          <p:cNvPr id="6" name="矩形 5"/>
          <p:cNvSpPr>
            <a:spLocks noChangeArrowheads="1"/>
          </p:cNvSpPr>
          <p:nvPr>
            <p:custDataLst>
              <p:tags r:id="rId2"/>
            </p:custDataLst>
          </p:nvPr>
        </p:nvSpPr>
        <p:spPr bwMode="auto">
          <a:xfrm>
            <a:off x="1847850" y="476250"/>
            <a:ext cx="442404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rPr>
              <a:t> （三）风险评估的方法</a:t>
            </a:r>
            <a:endParaRPr lang="zh-CN" sz="2800" b="1" dirty="0">
              <a:solidFill>
                <a:srgbClr val="FF0000"/>
              </a:solidFill>
              <a:latin typeface="微软雅黑" panose="020B0503020204020204" pitchFamily="34" charset="-122"/>
              <a:ea typeface="微软雅黑" panose="020B0503020204020204" pitchFamily="34" charset="-122"/>
            </a:endParaRPr>
          </a:p>
        </p:txBody>
      </p:sp>
      <p:pic>
        <p:nvPicPr>
          <p:cNvPr id="105" name="图片 104"/>
          <p:cNvPicPr/>
          <p:nvPr>
            <p:custDataLst>
              <p:tags r:id="rId3"/>
            </p:custDataLst>
          </p:nvPr>
        </p:nvPicPr>
        <p:blipFill>
          <a:blip r:embed="rId4"/>
          <a:stretch>
            <a:fillRect/>
          </a:stretch>
        </p:blipFill>
        <p:spPr>
          <a:xfrm>
            <a:off x="4008120" y="3933190"/>
            <a:ext cx="4946650" cy="2533650"/>
          </a:xfrm>
          <a:prstGeom prst="rect">
            <a:avLst/>
          </a:prstGeom>
          <a:noFill/>
          <a:ln w="9525">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60"/>
          <p:cNvCxnSpPr>
            <a:cxnSpLocks noChangeShapeType="1"/>
          </p:cNvCxnSpPr>
          <p:nvPr/>
        </p:nvCxnSpPr>
        <p:spPr bwMode="auto">
          <a:xfrm>
            <a:off x="3070226" y="2012950"/>
            <a:ext cx="2162175" cy="0"/>
          </a:xfrm>
          <a:prstGeom prst="line">
            <a:avLst/>
          </a:prstGeom>
          <a:noFill/>
          <a:ln w="6350">
            <a:solidFill>
              <a:srgbClr val="183A6A"/>
            </a:solidFill>
            <a:round/>
          </a:ln>
          <a:extLst>
            <a:ext uri="{909E8E84-426E-40DD-AFC4-6F175D3DCCD1}">
              <a14:hiddenFill xmlns:a14="http://schemas.microsoft.com/office/drawing/2010/main">
                <a:noFill/>
              </a14:hiddenFill>
            </a:ext>
          </a:extLst>
        </p:spPr>
      </p:cxnSp>
      <p:sp>
        <p:nvSpPr>
          <p:cNvPr id="35" name="TextBox 34"/>
          <p:cNvSpPr txBox="1"/>
          <p:nvPr/>
        </p:nvSpPr>
        <p:spPr>
          <a:xfrm>
            <a:off x="3215680" y="1523971"/>
            <a:ext cx="2430462" cy="400110"/>
          </a:xfrm>
          <a:prstGeom prst="rect">
            <a:avLst/>
          </a:prstGeom>
          <a:noFill/>
        </p:spPr>
        <p:txBody>
          <a:bodyPr>
            <a:spAutoFit/>
          </a:bodyPr>
          <a:lstStyle/>
          <a:p>
            <a:pPr>
              <a:defRPr/>
            </a:pPr>
            <a:r>
              <a:rPr lang="zh-CN" altLang="en-US" sz="2000" b="1" dirty="0">
                <a:solidFill>
                  <a:schemeClr val="accent5">
                    <a:lumMod val="75000"/>
                  </a:schemeClr>
                </a:solidFill>
                <a:latin typeface="+mn-ea"/>
              </a:rPr>
              <a:t>知识目标</a:t>
            </a:r>
            <a:endParaRPr lang="zh-CN" altLang="en-US" sz="2000" b="1" dirty="0">
              <a:solidFill>
                <a:schemeClr val="accent5">
                  <a:lumMod val="75000"/>
                </a:schemeClr>
              </a:solidFill>
              <a:latin typeface="+mn-ea"/>
            </a:endParaRPr>
          </a:p>
        </p:txBody>
      </p:sp>
      <p:sp>
        <p:nvSpPr>
          <p:cNvPr id="6" name="矩形 5"/>
          <p:cNvSpPr/>
          <p:nvPr/>
        </p:nvSpPr>
        <p:spPr>
          <a:xfrm>
            <a:off x="2423592" y="2487620"/>
            <a:ext cx="4541837" cy="1630045"/>
          </a:xfrm>
          <a:prstGeom prst="rect">
            <a:avLst/>
          </a:prstGeom>
        </p:spPr>
        <p:txBody>
          <a:bodyPr>
            <a:spAutoFit/>
          </a:bodyPr>
          <a:lstStyle/>
          <a:p>
            <a:r>
              <a:rPr sz="2000" dirty="0">
                <a:solidFill>
                  <a:schemeClr val="tx1"/>
                </a:solidFill>
              </a:rPr>
              <a:t>1.了解风险的特征</a:t>
            </a:r>
            <a:r>
              <a:rPr lang="zh-CN" sz="2000" dirty="0">
                <a:solidFill>
                  <a:schemeClr val="tx1"/>
                </a:solidFill>
              </a:rPr>
              <a:t>、分类与</a:t>
            </a:r>
            <a:r>
              <a:rPr sz="2000" dirty="0">
                <a:solidFill>
                  <a:schemeClr val="tx1"/>
                </a:solidFill>
              </a:rPr>
              <a:t>构成要要素</a:t>
            </a:r>
            <a:endParaRPr sz="2000" dirty="0">
              <a:solidFill>
                <a:schemeClr val="tx1"/>
              </a:solidFill>
            </a:endParaRPr>
          </a:p>
          <a:p>
            <a:r>
              <a:rPr lang="en-US" sz="2000" dirty="0">
                <a:solidFill>
                  <a:schemeClr val="tx1"/>
                </a:solidFill>
              </a:rPr>
              <a:t>2</a:t>
            </a:r>
            <a:r>
              <a:rPr sz="2000" dirty="0">
                <a:solidFill>
                  <a:schemeClr val="tx1"/>
                </a:solidFill>
              </a:rPr>
              <a:t>.掌握风险管理的目标和流程</a:t>
            </a:r>
            <a:endParaRPr sz="2000" dirty="0">
              <a:solidFill>
                <a:schemeClr val="tx1"/>
              </a:solidFill>
            </a:endParaRPr>
          </a:p>
          <a:p>
            <a:r>
              <a:rPr lang="en-US" sz="2000" dirty="0">
                <a:solidFill>
                  <a:schemeClr val="tx1"/>
                </a:solidFill>
              </a:rPr>
              <a:t>3</a:t>
            </a:r>
            <a:r>
              <a:rPr sz="2000" dirty="0">
                <a:solidFill>
                  <a:schemeClr val="tx1"/>
                </a:solidFill>
              </a:rPr>
              <a:t>.掌握风险识别和评估的主要方法</a:t>
            </a:r>
            <a:endParaRPr sz="2000" dirty="0">
              <a:solidFill>
                <a:schemeClr val="tx1"/>
              </a:solidFill>
            </a:endParaRPr>
          </a:p>
          <a:p>
            <a:r>
              <a:rPr lang="en-US" sz="2000" dirty="0">
                <a:solidFill>
                  <a:schemeClr val="tx1"/>
                </a:solidFill>
              </a:rPr>
              <a:t>4</a:t>
            </a:r>
            <a:r>
              <a:rPr sz="2000" dirty="0">
                <a:solidFill>
                  <a:schemeClr val="tx1"/>
                </a:solidFill>
              </a:rPr>
              <a:t>.掌握常用的风险管理策略的特点与适用条件</a:t>
            </a:r>
            <a:endParaRPr sz="2000" dirty="0">
              <a:solidFill>
                <a:schemeClr val="tx1"/>
              </a:solidFill>
            </a:endParaRPr>
          </a:p>
        </p:txBody>
      </p:sp>
      <p:sp>
        <p:nvSpPr>
          <p:cNvPr id="36" name="KSO_Shape"/>
          <p:cNvSpPr/>
          <p:nvPr/>
        </p:nvSpPr>
        <p:spPr bwMode="auto">
          <a:xfrm>
            <a:off x="5340350" y="1724026"/>
            <a:ext cx="431800" cy="352425"/>
          </a:xfrm>
          <a:custGeom>
            <a:avLst/>
            <a:gdLst>
              <a:gd name="T0" fmla="*/ 606640 w 2238376"/>
              <a:gd name="T1" fmla="*/ 1030848 h 1668463"/>
              <a:gd name="T2" fmla="*/ 650936 w 2238376"/>
              <a:gd name="T3" fmla="*/ 1070037 h 1668463"/>
              <a:gd name="T4" fmla="*/ 686049 w 2238376"/>
              <a:gd name="T5" fmla="*/ 1023010 h 1668463"/>
              <a:gd name="T6" fmla="*/ 630408 w 2238376"/>
              <a:gd name="T7" fmla="*/ 499769 h 1668463"/>
              <a:gd name="T8" fmla="*/ 503192 w 2238376"/>
              <a:gd name="T9" fmla="*/ 570309 h 1668463"/>
              <a:gd name="T10" fmla="*/ 469970 w 2238376"/>
              <a:gd name="T11" fmla="*/ 709497 h 1668463"/>
              <a:gd name="T12" fmla="*/ 521019 w 2238376"/>
              <a:gd name="T13" fmla="*/ 769497 h 1668463"/>
              <a:gd name="T14" fmla="*/ 555321 w 2238376"/>
              <a:gd name="T15" fmla="*/ 723822 h 1668463"/>
              <a:gd name="T16" fmla="*/ 549379 w 2238376"/>
              <a:gd name="T17" fmla="*/ 646525 h 1668463"/>
              <a:gd name="T18" fmla="*/ 603669 w 2238376"/>
              <a:gd name="T19" fmla="*/ 585444 h 1668463"/>
              <a:gd name="T20" fmla="*/ 689290 w 2238376"/>
              <a:gd name="T21" fmla="*/ 583282 h 1668463"/>
              <a:gd name="T22" fmla="*/ 746550 w 2238376"/>
              <a:gd name="T23" fmla="*/ 642201 h 1668463"/>
              <a:gd name="T24" fmla="*/ 740338 w 2238376"/>
              <a:gd name="T25" fmla="*/ 725713 h 1668463"/>
              <a:gd name="T26" fmla="*/ 674435 w 2238376"/>
              <a:gd name="T27" fmla="*/ 777065 h 1668463"/>
              <a:gd name="T28" fmla="*/ 613392 w 2238376"/>
              <a:gd name="T29" fmla="*/ 800849 h 1668463"/>
              <a:gd name="T30" fmla="*/ 628518 w 2238376"/>
              <a:gd name="T31" fmla="*/ 959767 h 1668463"/>
              <a:gd name="T32" fmla="*/ 681727 w 2238376"/>
              <a:gd name="T33" fmla="*/ 940848 h 1668463"/>
              <a:gd name="T34" fmla="*/ 767349 w 2238376"/>
              <a:gd name="T35" fmla="*/ 811660 h 1668463"/>
              <a:gd name="T36" fmla="*/ 829200 w 2238376"/>
              <a:gd name="T37" fmla="*/ 700849 h 1668463"/>
              <a:gd name="T38" fmla="*/ 789226 w 2238376"/>
              <a:gd name="T39" fmla="*/ 563552 h 1668463"/>
              <a:gd name="T40" fmla="*/ 658498 w 2238376"/>
              <a:gd name="T41" fmla="*/ 499228 h 1668463"/>
              <a:gd name="T42" fmla="*/ 1429976 w 2238376"/>
              <a:gd name="T43" fmla="*/ 440510 h 1668463"/>
              <a:gd name="T44" fmla="*/ 1473994 w 2238376"/>
              <a:gd name="T45" fmla="*/ 488615 h 1668463"/>
              <a:gd name="T46" fmla="*/ 1518283 w 2238376"/>
              <a:gd name="T47" fmla="*/ 440510 h 1668463"/>
              <a:gd name="T48" fmla="*/ 652556 w 2238376"/>
              <a:gd name="T49" fmla="*/ 313553 h 1668463"/>
              <a:gd name="T50" fmla="*/ 912120 w 2238376"/>
              <a:gd name="T51" fmla="*/ 354094 h 1668463"/>
              <a:gd name="T52" fmla="*/ 1117395 w 2238376"/>
              <a:gd name="T53" fmla="*/ 455985 h 1668463"/>
              <a:gd name="T54" fmla="*/ 1244071 w 2238376"/>
              <a:gd name="T55" fmla="*/ 603552 h 1668463"/>
              <a:gd name="T56" fmla="*/ 1269190 w 2238376"/>
              <a:gd name="T57" fmla="*/ 770038 h 1668463"/>
              <a:gd name="T58" fmla="*/ 1208959 w 2238376"/>
              <a:gd name="T59" fmla="*/ 906795 h 1668463"/>
              <a:gd name="T60" fmla="*/ 1057434 w 2238376"/>
              <a:gd name="T61" fmla="*/ 1035983 h 1668463"/>
              <a:gd name="T62" fmla="*/ 734937 w 2238376"/>
              <a:gd name="T63" fmla="*/ 1204631 h 1668463"/>
              <a:gd name="T64" fmla="*/ 505353 w 2238376"/>
              <a:gd name="T65" fmla="*/ 1352468 h 1668463"/>
              <a:gd name="T66" fmla="*/ 229583 w 2238376"/>
              <a:gd name="T67" fmla="*/ 1418414 h 1668463"/>
              <a:gd name="T68" fmla="*/ 339783 w 2238376"/>
              <a:gd name="T69" fmla="*/ 1328144 h 1668463"/>
              <a:gd name="T70" fmla="*/ 431887 w 2238376"/>
              <a:gd name="T71" fmla="*/ 1153280 h 1668463"/>
              <a:gd name="T72" fmla="*/ 153956 w 2238376"/>
              <a:gd name="T73" fmla="*/ 995983 h 1668463"/>
              <a:gd name="T74" fmla="*/ 36464 w 2238376"/>
              <a:gd name="T75" fmla="*/ 864903 h 1668463"/>
              <a:gd name="T76" fmla="*/ 0 w 2238376"/>
              <a:gd name="T77" fmla="*/ 726525 h 1668463"/>
              <a:gd name="T78" fmla="*/ 56180 w 2238376"/>
              <a:gd name="T79" fmla="*/ 556525 h 1668463"/>
              <a:gd name="T80" fmla="*/ 208516 w 2238376"/>
              <a:gd name="T81" fmla="*/ 420850 h 1668463"/>
              <a:gd name="T82" fmla="*/ 432156 w 2238376"/>
              <a:gd name="T83" fmla="*/ 335174 h 1668463"/>
              <a:gd name="T84" fmla="*/ 1461032 w 2238376"/>
              <a:gd name="T85" fmla="*/ 136207 h 1668463"/>
              <a:gd name="T86" fmla="*/ 1432947 w 2238376"/>
              <a:gd name="T87" fmla="*/ 348084 h 1668463"/>
              <a:gd name="T88" fmla="*/ 1490198 w 2238376"/>
              <a:gd name="T89" fmla="*/ 374298 h 1668463"/>
              <a:gd name="T90" fmla="*/ 1513153 w 2238376"/>
              <a:gd name="T91" fmla="*/ 159719 h 1668463"/>
              <a:gd name="T92" fmla="*/ 1485877 w 2238376"/>
              <a:gd name="T93" fmla="*/ 1621 h 1668463"/>
              <a:gd name="T94" fmla="*/ 1743778 w 2238376"/>
              <a:gd name="T95" fmla="*/ 74049 h 1668463"/>
              <a:gd name="T96" fmla="*/ 1858820 w 2238376"/>
              <a:gd name="T97" fmla="*/ 171880 h 1668463"/>
              <a:gd name="T98" fmla="*/ 1904730 w 2238376"/>
              <a:gd name="T99" fmla="*/ 295385 h 1668463"/>
              <a:gd name="T100" fmla="*/ 1834516 w 2238376"/>
              <a:gd name="T101" fmla="*/ 463481 h 1668463"/>
              <a:gd name="T102" fmla="*/ 1601460 w 2238376"/>
              <a:gd name="T103" fmla="*/ 587256 h 1668463"/>
              <a:gd name="T104" fmla="*/ 1635486 w 2238376"/>
              <a:gd name="T105" fmla="*/ 722382 h 1668463"/>
              <a:gd name="T106" fmla="*/ 1740808 w 2238376"/>
              <a:gd name="T107" fmla="*/ 811294 h 1668463"/>
              <a:gd name="T108" fmla="*/ 1505320 w 2238376"/>
              <a:gd name="T109" fmla="*/ 749407 h 1668463"/>
              <a:gd name="T110" fmla="*/ 1419444 w 2238376"/>
              <a:gd name="T111" fmla="*/ 586445 h 1668463"/>
              <a:gd name="T112" fmla="*/ 1350850 w 2238376"/>
              <a:gd name="T113" fmla="*/ 445104 h 1668463"/>
              <a:gd name="T114" fmla="*/ 1165593 w 2238376"/>
              <a:gd name="T115" fmla="*/ 293223 h 1668463"/>
              <a:gd name="T116" fmla="*/ 1061623 w 2238376"/>
              <a:gd name="T117" fmla="*/ 123775 h 1668463"/>
              <a:gd name="T118" fmla="*/ 1321144 w 2238376"/>
              <a:gd name="T119" fmla="*/ 9188 h 1668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38376" h="1668463">
                <a:moveTo>
                  <a:pt x="760090" y="1165810"/>
                </a:moveTo>
                <a:lnTo>
                  <a:pt x="755329" y="1166127"/>
                </a:lnTo>
                <a:lnTo>
                  <a:pt x="750569" y="1167081"/>
                </a:lnTo>
                <a:lnTo>
                  <a:pt x="746126" y="1168034"/>
                </a:lnTo>
                <a:lnTo>
                  <a:pt x="742000" y="1169622"/>
                </a:lnTo>
                <a:lnTo>
                  <a:pt x="737874" y="1171529"/>
                </a:lnTo>
                <a:lnTo>
                  <a:pt x="733748" y="1173753"/>
                </a:lnTo>
                <a:lnTo>
                  <a:pt x="730257" y="1176295"/>
                </a:lnTo>
                <a:lnTo>
                  <a:pt x="726766" y="1179472"/>
                </a:lnTo>
                <a:lnTo>
                  <a:pt x="723910" y="1182649"/>
                </a:lnTo>
                <a:lnTo>
                  <a:pt x="721054" y="1186145"/>
                </a:lnTo>
                <a:lnTo>
                  <a:pt x="718832" y="1189957"/>
                </a:lnTo>
                <a:lnTo>
                  <a:pt x="716611" y="1193770"/>
                </a:lnTo>
                <a:lnTo>
                  <a:pt x="715024" y="1198536"/>
                </a:lnTo>
                <a:lnTo>
                  <a:pt x="714072" y="1202667"/>
                </a:lnTo>
                <a:lnTo>
                  <a:pt x="713120" y="1207115"/>
                </a:lnTo>
                <a:lnTo>
                  <a:pt x="712802" y="1211881"/>
                </a:lnTo>
                <a:lnTo>
                  <a:pt x="713120" y="1216647"/>
                </a:lnTo>
                <a:lnTo>
                  <a:pt x="714072" y="1221095"/>
                </a:lnTo>
                <a:lnTo>
                  <a:pt x="715024" y="1225543"/>
                </a:lnTo>
                <a:lnTo>
                  <a:pt x="716611" y="1229674"/>
                </a:lnTo>
                <a:lnTo>
                  <a:pt x="718832" y="1233804"/>
                </a:lnTo>
                <a:lnTo>
                  <a:pt x="721054" y="1237617"/>
                </a:lnTo>
                <a:lnTo>
                  <a:pt x="723910" y="1241112"/>
                </a:lnTo>
                <a:lnTo>
                  <a:pt x="726766" y="1244607"/>
                </a:lnTo>
                <a:lnTo>
                  <a:pt x="730257" y="1247467"/>
                </a:lnTo>
                <a:lnTo>
                  <a:pt x="733748" y="1250327"/>
                </a:lnTo>
                <a:lnTo>
                  <a:pt x="737874" y="1252551"/>
                </a:lnTo>
                <a:lnTo>
                  <a:pt x="742000" y="1254457"/>
                </a:lnTo>
                <a:lnTo>
                  <a:pt x="746126" y="1256046"/>
                </a:lnTo>
                <a:lnTo>
                  <a:pt x="750569" y="1256999"/>
                </a:lnTo>
                <a:lnTo>
                  <a:pt x="755329" y="1257952"/>
                </a:lnTo>
                <a:lnTo>
                  <a:pt x="760090" y="1257952"/>
                </a:lnTo>
                <a:lnTo>
                  <a:pt x="764850" y="1257952"/>
                </a:lnTo>
                <a:lnTo>
                  <a:pt x="769611" y="1256999"/>
                </a:lnTo>
                <a:lnTo>
                  <a:pt x="774054" y="1256046"/>
                </a:lnTo>
                <a:lnTo>
                  <a:pt x="778497" y="1254457"/>
                </a:lnTo>
                <a:lnTo>
                  <a:pt x="782623" y="1252551"/>
                </a:lnTo>
                <a:lnTo>
                  <a:pt x="786431" y="1250327"/>
                </a:lnTo>
                <a:lnTo>
                  <a:pt x="789922" y="1247467"/>
                </a:lnTo>
                <a:lnTo>
                  <a:pt x="793413" y="1244607"/>
                </a:lnTo>
                <a:lnTo>
                  <a:pt x="796269" y="1241112"/>
                </a:lnTo>
                <a:lnTo>
                  <a:pt x="799126" y="1237617"/>
                </a:lnTo>
                <a:lnTo>
                  <a:pt x="801665" y="1233804"/>
                </a:lnTo>
                <a:lnTo>
                  <a:pt x="803569" y="1229674"/>
                </a:lnTo>
                <a:lnTo>
                  <a:pt x="805156" y="1225543"/>
                </a:lnTo>
                <a:lnTo>
                  <a:pt x="806108" y="1221095"/>
                </a:lnTo>
                <a:lnTo>
                  <a:pt x="807060" y="1216647"/>
                </a:lnTo>
                <a:lnTo>
                  <a:pt x="807377" y="1211881"/>
                </a:lnTo>
                <a:lnTo>
                  <a:pt x="807060" y="1207115"/>
                </a:lnTo>
                <a:lnTo>
                  <a:pt x="806108" y="1202667"/>
                </a:lnTo>
                <a:lnTo>
                  <a:pt x="805156" y="1198536"/>
                </a:lnTo>
                <a:lnTo>
                  <a:pt x="803569" y="1193770"/>
                </a:lnTo>
                <a:lnTo>
                  <a:pt x="801665" y="1189957"/>
                </a:lnTo>
                <a:lnTo>
                  <a:pt x="799126" y="1186145"/>
                </a:lnTo>
                <a:lnTo>
                  <a:pt x="796269" y="1182649"/>
                </a:lnTo>
                <a:lnTo>
                  <a:pt x="793413" y="1179472"/>
                </a:lnTo>
                <a:lnTo>
                  <a:pt x="789922" y="1176295"/>
                </a:lnTo>
                <a:lnTo>
                  <a:pt x="786431" y="1173753"/>
                </a:lnTo>
                <a:lnTo>
                  <a:pt x="782623" y="1171529"/>
                </a:lnTo>
                <a:lnTo>
                  <a:pt x="778497" y="1169622"/>
                </a:lnTo>
                <a:lnTo>
                  <a:pt x="774054" y="1168034"/>
                </a:lnTo>
                <a:lnTo>
                  <a:pt x="769611" y="1167081"/>
                </a:lnTo>
                <a:lnTo>
                  <a:pt x="764850" y="1166127"/>
                </a:lnTo>
                <a:lnTo>
                  <a:pt x="760090" y="1165810"/>
                </a:lnTo>
                <a:close/>
                <a:moveTo>
                  <a:pt x="762311" y="586583"/>
                </a:moveTo>
                <a:lnTo>
                  <a:pt x="751521" y="586900"/>
                </a:lnTo>
                <a:lnTo>
                  <a:pt x="740730" y="587536"/>
                </a:lnTo>
                <a:lnTo>
                  <a:pt x="729940" y="588807"/>
                </a:lnTo>
                <a:lnTo>
                  <a:pt x="719150" y="590713"/>
                </a:lnTo>
                <a:lnTo>
                  <a:pt x="708994" y="592937"/>
                </a:lnTo>
                <a:lnTo>
                  <a:pt x="698838" y="596115"/>
                </a:lnTo>
                <a:lnTo>
                  <a:pt x="689000" y="598974"/>
                </a:lnTo>
                <a:lnTo>
                  <a:pt x="679162" y="602787"/>
                </a:lnTo>
                <a:lnTo>
                  <a:pt x="669641" y="606917"/>
                </a:lnTo>
                <a:lnTo>
                  <a:pt x="660754" y="612001"/>
                </a:lnTo>
                <a:lnTo>
                  <a:pt x="651551" y="616767"/>
                </a:lnTo>
                <a:lnTo>
                  <a:pt x="642982" y="622169"/>
                </a:lnTo>
                <a:lnTo>
                  <a:pt x="634731" y="628206"/>
                </a:lnTo>
                <a:lnTo>
                  <a:pt x="626479" y="634243"/>
                </a:lnTo>
                <a:lnTo>
                  <a:pt x="618862" y="640915"/>
                </a:lnTo>
                <a:lnTo>
                  <a:pt x="611245" y="647905"/>
                </a:lnTo>
                <a:lnTo>
                  <a:pt x="603946" y="654895"/>
                </a:lnTo>
                <a:lnTo>
                  <a:pt x="597599" y="662521"/>
                </a:lnTo>
                <a:lnTo>
                  <a:pt x="591251" y="670464"/>
                </a:lnTo>
                <a:lnTo>
                  <a:pt x="585221" y="678725"/>
                </a:lnTo>
                <a:lnTo>
                  <a:pt x="579509" y="687304"/>
                </a:lnTo>
                <a:lnTo>
                  <a:pt x="574431" y="696200"/>
                </a:lnTo>
                <a:lnTo>
                  <a:pt x="569671" y="705097"/>
                </a:lnTo>
                <a:lnTo>
                  <a:pt x="565545" y="714311"/>
                </a:lnTo>
                <a:lnTo>
                  <a:pt x="561737" y="723843"/>
                </a:lnTo>
                <a:lnTo>
                  <a:pt x="558245" y="733693"/>
                </a:lnTo>
                <a:lnTo>
                  <a:pt x="555389" y="743543"/>
                </a:lnTo>
                <a:lnTo>
                  <a:pt x="553168" y="753710"/>
                </a:lnTo>
                <a:lnTo>
                  <a:pt x="551263" y="763878"/>
                </a:lnTo>
                <a:lnTo>
                  <a:pt x="549677" y="774680"/>
                </a:lnTo>
                <a:lnTo>
                  <a:pt x="548725" y="785166"/>
                </a:lnTo>
                <a:lnTo>
                  <a:pt x="548407" y="795651"/>
                </a:lnTo>
                <a:lnTo>
                  <a:pt x="548725" y="805501"/>
                </a:lnTo>
                <a:lnTo>
                  <a:pt x="549677" y="815033"/>
                </a:lnTo>
                <a:lnTo>
                  <a:pt x="550629" y="824565"/>
                </a:lnTo>
                <a:lnTo>
                  <a:pt x="552215" y="834096"/>
                </a:lnTo>
                <a:lnTo>
                  <a:pt x="554120" y="842993"/>
                </a:lnTo>
                <a:lnTo>
                  <a:pt x="556659" y="852207"/>
                </a:lnTo>
                <a:lnTo>
                  <a:pt x="559515" y="860786"/>
                </a:lnTo>
                <a:lnTo>
                  <a:pt x="562371" y="869683"/>
                </a:lnTo>
                <a:lnTo>
                  <a:pt x="563641" y="872542"/>
                </a:lnTo>
                <a:lnTo>
                  <a:pt x="564593" y="875720"/>
                </a:lnTo>
                <a:lnTo>
                  <a:pt x="567449" y="881439"/>
                </a:lnTo>
                <a:lnTo>
                  <a:pt x="567449" y="881756"/>
                </a:lnTo>
                <a:lnTo>
                  <a:pt x="570940" y="886522"/>
                </a:lnTo>
                <a:lnTo>
                  <a:pt x="574431" y="891288"/>
                </a:lnTo>
                <a:lnTo>
                  <a:pt x="579192" y="894783"/>
                </a:lnTo>
                <a:lnTo>
                  <a:pt x="583952" y="898279"/>
                </a:lnTo>
                <a:lnTo>
                  <a:pt x="589347" y="901138"/>
                </a:lnTo>
                <a:lnTo>
                  <a:pt x="595060" y="903362"/>
                </a:lnTo>
                <a:lnTo>
                  <a:pt x="601090" y="904315"/>
                </a:lnTo>
                <a:lnTo>
                  <a:pt x="607437" y="904633"/>
                </a:lnTo>
                <a:lnTo>
                  <a:pt x="612198" y="904633"/>
                </a:lnTo>
                <a:lnTo>
                  <a:pt x="616958" y="903998"/>
                </a:lnTo>
                <a:lnTo>
                  <a:pt x="621084" y="902727"/>
                </a:lnTo>
                <a:lnTo>
                  <a:pt x="625527" y="901456"/>
                </a:lnTo>
                <a:lnTo>
                  <a:pt x="629335" y="899549"/>
                </a:lnTo>
                <a:lnTo>
                  <a:pt x="633144" y="897325"/>
                </a:lnTo>
                <a:lnTo>
                  <a:pt x="636952" y="894466"/>
                </a:lnTo>
                <a:lnTo>
                  <a:pt x="639808" y="891606"/>
                </a:lnTo>
                <a:lnTo>
                  <a:pt x="642982" y="888429"/>
                </a:lnTo>
                <a:lnTo>
                  <a:pt x="645521" y="884934"/>
                </a:lnTo>
                <a:lnTo>
                  <a:pt x="647742" y="881439"/>
                </a:lnTo>
                <a:lnTo>
                  <a:pt x="649647" y="877626"/>
                </a:lnTo>
                <a:lnTo>
                  <a:pt x="651233" y="873495"/>
                </a:lnTo>
                <a:lnTo>
                  <a:pt x="652503" y="868729"/>
                </a:lnTo>
                <a:lnTo>
                  <a:pt x="653138" y="864281"/>
                </a:lnTo>
                <a:lnTo>
                  <a:pt x="653455" y="859833"/>
                </a:lnTo>
                <a:lnTo>
                  <a:pt x="653138" y="855067"/>
                </a:lnTo>
                <a:lnTo>
                  <a:pt x="652503" y="850936"/>
                </a:lnTo>
                <a:lnTo>
                  <a:pt x="651233" y="846488"/>
                </a:lnTo>
                <a:lnTo>
                  <a:pt x="649647" y="842675"/>
                </a:lnTo>
                <a:lnTo>
                  <a:pt x="649647" y="842358"/>
                </a:lnTo>
                <a:lnTo>
                  <a:pt x="647425" y="836638"/>
                </a:lnTo>
                <a:lnTo>
                  <a:pt x="645521" y="831237"/>
                </a:lnTo>
                <a:lnTo>
                  <a:pt x="644251" y="825835"/>
                </a:lnTo>
                <a:lnTo>
                  <a:pt x="642665" y="820116"/>
                </a:lnTo>
                <a:lnTo>
                  <a:pt x="641713" y="814079"/>
                </a:lnTo>
                <a:lnTo>
                  <a:pt x="641078" y="808042"/>
                </a:lnTo>
                <a:lnTo>
                  <a:pt x="640443" y="801688"/>
                </a:lnTo>
                <a:lnTo>
                  <a:pt x="640443" y="795651"/>
                </a:lnTo>
                <a:lnTo>
                  <a:pt x="640443" y="789614"/>
                </a:lnTo>
                <a:lnTo>
                  <a:pt x="641078" y="783577"/>
                </a:lnTo>
                <a:lnTo>
                  <a:pt x="641713" y="777540"/>
                </a:lnTo>
                <a:lnTo>
                  <a:pt x="642665" y="771821"/>
                </a:lnTo>
                <a:lnTo>
                  <a:pt x="644251" y="765784"/>
                </a:lnTo>
                <a:lnTo>
                  <a:pt x="645521" y="760065"/>
                </a:lnTo>
                <a:lnTo>
                  <a:pt x="647742" y="754981"/>
                </a:lnTo>
                <a:lnTo>
                  <a:pt x="649647" y="749262"/>
                </a:lnTo>
                <a:lnTo>
                  <a:pt x="652503" y="743860"/>
                </a:lnTo>
                <a:lnTo>
                  <a:pt x="655042" y="739094"/>
                </a:lnTo>
                <a:lnTo>
                  <a:pt x="658215" y="733693"/>
                </a:lnTo>
                <a:lnTo>
                  <a:pt x="661072" y="729245"/>
                </a:lnTo>
                <a:lnTo>
                  <a:pt x="664563" y="724161"/>
                </a:lnTo>
                <a:lnTo>
                  <a:pt x="668371" y="719713"/>
                </a:lnTo>
                <a:lnTo>
                  <a:pt x="672180" y="715582"/>
                </a:lnTo>
                <a:lnTo>
                  <a:pt x="676305" y="711452"/>
                </a:lnTo>
                <a:lnTo>
                  <a:pt x="680431" y="707321"/>
                </a:lnTo>
                <a:lnTo>
                  <a:pt x="684874" y="703826"/>
                </a:lnTo>
                <a:lnTo>
                  <a:pt x="689317" y="700013"/>
                </a:lnTo>
                <a:lnTo>
                  <a:pt x="694078" y="696518"/>
                </a:lnTo>
                <a:lnTo>
                  <a:pt x="699156" y="693659"/>
                </a:lnTo>
                <a:lnTo>
                  <a:pt x="704233" y="691117"/>
                </a:lnTo>
                <a:lnTo>
                  <a:pt x="709311" y="688257"/>
                </a:lnTo>
                <a:lnTo>
                  <a:pt x="714707" y="685715"/>
                </a:lnTo>
                <a:lnTo>
                  <a:pt x="720419" y="683809"/>
                </a:lnTo>
                <a:lnTo>
                  <a:pt x="726132" y="681902"/>
                </a:lnTo>
                <a:lnTo>
                  <a:pt x="732162" y="679996"/>
                </a:lnTo>
                <a:lnTo>
                  <a:pt x="737874" y="678725"/>
                </a:lnTo>
                <a:lnTo>
                  <a:pt x="743904" y="677772"/>
                </a:lnTo>
                <a:lnTo>
                  <a:pt x="749934" y="677136"/>
                </a:lnTo>
                <a:lnTo>
                  <a:pt x="756281" y="676501"/>
                </a:lnTo>
                <a:lnTo>
                  <a:pt x="762311" y="676183"/>
                </a:lnTo>
                <a:lnTo>
                  <a:pt x="768659" y="676501"/>
                </a:lnTo>
                <a:lnTo>
                  <a:pt x="774689" y="677136"/>
                </a:lnTo>
                <a:lnTo>
                  <a:pt x="781353" y="677772"/>
                </a:lnTo>
                <a:lnTo>
                  <a:pt x="787383" y="678725"/>
                </a:lnTo>
                <a:lnTo>
                  <a:pt x="793096" y="679996"/>
                </a:lnTo>
                <a:lnTo>
                  <a:pt x="799126" y="681902"/>
                </a:lnTo>
                <a:lnTo>
                  <a:pt x="804838" y="683809"/>
                </a:lnTo>
                <a:lnTo>
                  <a:pt x="809916" y="685715"/>
                </a:lnTo>
                <a:lnTo>
                  <a:pt x="815629" y="688257"/>
                </a:lnTo>
                <a:lnTo>
                  <a:pt x="821024" y="691117"/>
                </a:lnTo>
                <a:lnTo>
                  <a:pt x="825784" y="693659"/>
                </a:lnTo>
                <a:lnTo>
                  <a:pt x="830862" y="696518"/>
                </a:lnTo>
                <a:lnTo>
                  <a:pt x="835623" y="700013"/>
                </a:lnTo>
                <a:lnTo>
                  <a:pt x="840066" y="703826"/>
                </a:lnTo>
                <a:lnTo>
                  <a:pt x="844826" y="707321"/>
                </a:lnTo>
                <a:lnTo>
                  <a:pt x="848952" y="711452"/>
                </a:lnTo>
                <a:lnTo>
                  <a:pt x="853078" y="715582"/>
                </a:lnTo>
                <a:lnTo>
                  <a:pt x="856886" y="719713"/>
                </a:lnTo>
                <a:lnTo>
                  <a:pt x="860695" y="724161"/>
                </a:lnTo>
                <a:lnTo>
                  <a:pt x="863868" y="729245"/>
                </a:lnTo>
                <a:lnTo>
                  <a:pt x="867042" y="733693"/>
                </a:lnTo>
                <a:lnTo>
                  <a:pt x="869898" y="739094"/>
                </a:lnTo>
                <a:lnTo>
                  <a:pt x="872754" y="743860"/>
                </a:lnTo>
                <a:lnTo>
                  <a:pt x="874976" y="749262"/>
                </a:lnTo>
                <a:lnTo>
                  <a:pt x="877197" y="754981"/>
                </a:lnTo>
                <a:lnTo>
                  <a:pt x="879102" y="760065"/>
                </a:lnTo>
                <a:lnTo>
                  <a:pt x="881006" y="765784"/>
                </a:lnTo>
                <a:lnTo>
                  <a:pt x="882275" y="771821"/>
                </a:lnTo>
                <a:lnTo>
                  <a:pt x="883227" y="777540"/>
                </a:lnTo>
                <a:lnTo>
                  <a:pt x="884180" y="783577"/>
                </a:lnTo>
                <a:lnTo>
                  <a:pt x="884497" y="789614"/>
                </a:lnTo>
                <a:lnTo>
                  <a:pt x="884814" y="795651"/>
                </a:lnTo>
                <a:lnTo>
                  <a:pt x="884497" y="802323"/>
                </a:lnTo>
                <a:lnTo>
                  <a:pt x="884180" y="808360"/>
                </a:lnTo>
                <a:lnTo>
                  <a:pt x="883227" y="814397"/>
                </a:lnTo>
                <a:lnTo>
                  <a:pt x="882275" y="820116"/>
                </a:lnTo>
                <a:lnTo>
                  <a:pt x="881006" y="826153"/>
                </a:lnTo>
                <a:lnTo>
                  <a:pt x="879102" y="831872"/>
                </a:lnTo>
                <a:lnTo>
                  <a:pt x="877197" y="837274"/>
                </a:lnTo>
                <a:lnTo>
                  <a:pt x="874976" y="842675"/>
                </a:lnTo>
                <a:lnTo>
                  <a:pt x="872754" y="848077"/>
                </a:lnTo>
                <a:lnTo>
                  <a:pt x="869898" y="853160"/>
                </a:lnTo>
                <a:lnTo>
                  <a:pt x="867042" y="858562"/>
                </a:lnTo>
                <a:lnTo>
                  <a:pt x="863551" y="863646"/>
                </a:lnTo>
                <a:lnTo>
                  <a:pt x="860377" y="868094"/>
                </a:lnTo>
                <a:lnTo>
                  <a:pt x="856886" y="872542"/>
                </a:lnTo>
                <a:lnTo>
                  <a:pt x="852760" y="876990"/>
                </a:lnTo>
                <a:lnTo>
                  <a:pt x="848952" y="881439"/>
                </a:lnTo>
                <a:lnTo>
                  <a:pt x="844509" y="885569"/>
                </a:lnTo>
                <a:lnTo>
                  <a:pt x="840066" y="889382"/>
                </a:lnTo>
                <a:lnTo>
                  <a:pt x="835305" y="892877"/>
                </a:lnTo>
                <a:lnTo>
                  <a:pt x="830862" y="896372"/>
                </a:lnTo>
                <a:lnTo>
                  <a:pt x="825784" y="899549"/>
                </a:lnTo>
                <a:lnTo>
                  <a:pt x="820707" y="902409"/>
                </a:lnTo>
                <a:lnTo>
                  <a:pt x="815311" y="905269"/>
                </a:lnTo>
                <a:lnTo>
                  <a:pt x="809916" y="907811"/>
                </a:lnTo>
                <a:lnTo>
                  <a:pt x="804203" y="910035"/>
                </a:lnTo>
                <a:lnTo>
                  <a:pt x="798491" y="911941"/>
                </a:lnTo>
                <a:lnTo>
                  <a:pt x="792461" y="913530"/>
                </a:lnTo>
                <a:lnTo>
                  <a:pt x="787066" y="915118"/>
                </a:lnTo>
                <a:lnTo>
                  <a:pt x="780719" y="916072"/>
                </a:lnTo>
                <a:lnTo>
                  <a:pt x="774689" y="917025"/>
                </a:lnTo>
                <a:lnTo>
                  <a:pt x="768341" y="917343"/>
                </a:lnTo>
                <a:lnTo>
                  <a:pt x="762311" y="917660"/>
                </a:lnTo>
                <a:lnTo>
                  <a:pt x="759772" y="917343"/>
                </a:lnTo>
                <a:lnTo>
                  <a:pt x="755329" y="917660"/>
                </a:lnTo>
                <a:lnTo>
                  <a:pt x="750886" y="918296"/>
                </a:lnTo>
                <a:lnTo>
                  <a:pt x="746443" y="919567"/>
                </a:lnTo>
                <a:lnTo>
                  <a:pt x="742317" y="921155"/>
                </a:lnTo>
                <a:lnTo>
                  <a:pt x="738509" y="923062"/>
                </a:lnTo>
                <a:lnTo>
                  <a:pt x="734701" y="925286"/>
                </a:lnTo>
                <a:lnTo>
                  <a:pt x="731527" y="927828"/>
                </a:lnTo>
                <a:lnTo>
                  <a:pt x="728353" y="931005"/>
                </a:lnTo>
                <a:lnTo>
                  <a:pt x="725180" y="933865"/>
                </a:lnTo>
                <a:lnTo>
                  <a:pt x="722641" y="937677"/>
                </a:lnTo>
                <a:lnTo>
                  <a:pt x="720736" y="941490"/>
                </a:lnTo>
                <a:lnTo>
                  <a:pt x="718832" y="945303"/>
                </a:lnTo>
                <a:lnTo>
                  <a:pt x="717245" y="949434"/>
                </a:lnTo>
                <a:lnTo>
                  <a:pt x="716293" y="953882"/>
                </a:lnTo>
                <a:lnTo>
                  <a:pt x="715659" y="958648"/>
                </a:lnTo>
                <a:lnTo>
                  <a:pt x="715024" y="963096"/>
                </a:lnTo>
                <a:lnTo>
                  <a:pt x="715024" y="1088283"/>
                </a:lnTo>
                <a:lnTo>
                  <a:pt x="715659" y="1092731"/>
                </a:lnTo>
                <a:lnTo>
                  <a:pt x="716293" y="1097497"/>
                </a:lnTo>
                <a:lnTo>
                  <a:pt x="717245" y="1101945"/>
                </a:lnTo>
                <a:lnTo>
                  <a:pt x="718832" y="1106076"/>
                </a:lnTo>
                <a:lnTo>
                  <a:pt x="720736" y="1109889"/>
                </a:lnTo>
                <a:lnTo>
                  <a:pt x="722641" y="1113701"/>
                </a:lnTo>
                <a:lnTo>
                  <a:pt x="725180" y="1117514"/>
                </a:lnTo>
                <a:lnTo>
                  <a:pt x="728353" y="1120374"/>
                </a:lnTo>
                <a:lnTo>
                  <a:pt x="731527" y="1123551"/>
                </a:lnTo>
                <a:lnTo>
                  <a:pt x="734701" y="1126093"/>
                </a:lnTo>
                <a:lnTo>
                  <a:pt x="738509" y="1128317"/>
                </a:lnTo>
                <a:lnTo>
                  <a:pt x="742317" y="1130224"/>
                </a:lnTo>
                <a:lnTo>
                  <a:pt x="746443" y="1131812"/>
                </a:lnTo>
                <a:lnTo>
                  <a:pt x="750886" y="1133083"/>
                </a:lnTo>
                <a:lnTo>
                  <a:pt x="755329" y="1133719"/>
                </a:lnTo>
                <a:lnTo>
                  <a:pt x="759772" y="1134036"/>
                </a:lnTo>
                <a:lnTo>
                  <a:pt x="764215" y="1133719"/>
                </a:lnTo>
                <a:lnTo>
                  <a:pt x="768659" y="1133083"/>
                </a:lnTo>
                <a:lnTo>
                  <a:pt x="773419" y="1131812"/>
                </a:lnTo>
                <a:lnTo>
                  <a:pt x="777227" y="1130224"/>
                </a:lnTo>
                <a:lnTo>
                  <a:pt x="781353" y="1128317"/>
                </a:lnTo>
                <a:lnTo>
                  <a:pt x="784527" y="1126093"/>
                </a:lnTo>
                <a:lnTo>
                  <a:pt x="788335" y="1123551"/>
                </a:lnTo>
                <a:lnTo>
                  <a:pt x="791509" y="1120374"/>
                </a:lnTo>
                <a:lnTo>
                  <a:pt x="794365" y="1117514"/>
                </a:lnTo>
                <a:lnTo>
                  <a:pt x="796904" y="1113701"/>
                </a:lnTo>
                <a:lnTo>
                  <a:pt x="799126" y="1109889"/>
                </a:lnTo>
                <a:lnTo>
                  <a:pt x="801030" y="1106076"/>
                </a:lnTo>
                <a:lnTo>
                  <a:pt x="802299" y="1101945"/>
                </a:lnTo>
                <a:lnTo>
                  <a:pt x="803569" y="1097497"/>
                </a:lnTo>
                <a:lnTo>
                  <a:pt x="804203" y="1092731"/>
                </a:lnTo>
                <a:lnTo>
                  <a:pt x="804838" y="1088283"/>
                </a:lnTo>
                <a:lnTo>
                  <a:pt x="804838" y="1000906"/>
                </a:lnTo>
                <a:lnTo>
                  <a:pt x="813725" y="999000"/>
                </a:lnTo>
                <a:lnTo>
                  <a:pt x="822293" y="996458"/>
                </a:lnTo>
                <a:lnTo>
                  <a:pt x="831497" y="993598"/>
                </a:lnTo>
                <a:lnTo>
                  <a:pt x="840066" y="990739"/>
                </a:lnTo>
                <a:lnTo>
                  <a:pt x="848635" y="987244"/>
                </a:lnTo>
                <a:lnTo>
                  <a:pt x="856886" y="983431"/>
                </a:lnTo>
                <a:lnTo>
                  <a:pt x="864820" y="979300"/>
                </a:lnTo>
                <a:lnTo>
                  <a:pt x="872754" y="975170"/>
                </a:lnTo>
                <a:lnTo>
                  <a:pt x="880371" y="970086"/>
                </a:lnTo>
                <a:lnTo>
                  <a:pt x="887671" y="965320"/>
                </a:lnTo>
                <a:lnTo>
                  <a:pt x="894970" y="959919"/>
                </a:lnTo>
                <a:lnTo>
                  <a:pt x="901635" y="954200"/>
                </a:lnTo>
                <a:lnTo>
                  <a:pt x="908617" y="948163"/>
                </a:lnTo>
                <a:lnTo>
                  <a:pt x="914964" y="942126"/>
                </a:lnTo>
                <a:lnTo>
                  <a:pt x="921311" y="935771"/>
                </a:lnTo>
                <a:lnTo>
                  <a:pt x="927024" y="929416"/>
                </a:lnTo>
                <a:lnTo>
                  <a:pt x="932736" y="922109"/>
                </a:lnTo>
                <a:lnTo>
                  <a:pt x="938132" y="915436"/>
                </a:lnTo>
                <a:lnTo>
                  <a:pt x="942892" y="907811"/>
                </a:lnTo>
                <a:lnTo>
                  <a:pt x="947970" y="900185"/>
                </a:lnTo>
                <a:lnTo>
                  <a:pt x="952096" y="892559"/>
                </a:lnTo>
                <a:lnTo>
                  <a:pt x="956221" y="884616"/>
                </a:lnTo>
                <a:lnTo>
                  <a:pt x="960030" y="876355"/>
                </a:lnTo>
                <a:lnTo>
                  <a:pt x="963521" y="868094"/>
                </a:lnTo>
                <a:lnTo>
                  <a:pt x="966377" y="859515"/>
                </a:lnTo>
                <a:lnTo>
                  <a:pt x="968916" y="850619"/>
                </a:lnTo>
                <a:lnTo>
                  <a:pt x="971455" y="842040"/>
                </a:lnTo>
                <a:lnTo>
                  <a:pt x="973359" y="832826"/>
                </a:lnTo>
                <a:lnTo>
                  <a:pt x="974311" y="823929"/>
                </a:lnTo>
                <a:lnTo>
                  <a:pt x="975581" y="814715"/>
                </a:lnTo>
                <a:lnTo>
                  <a:pt x="976215" y="805183"/>
                </a:lnTo>
                <a:lnTo>
                  <a:pt x="976215" y="795651"/>
                </a:lnTo>
                <a:lnTo>
                  <a:pt x="976215" y="785166"/>
                </a:lnTo>
                <a:lnTo>
                  <a:pt x="975581" y="774680"/>
                </a:lnTo>
                <a:lnTo>
                  <a:pt x="973994" y="763878"/>
                </a:lnTo>
                <a:lnTo>
                  <a:pt x="972090" y="753710"/>
                </a:lnTo>
                <a:lnTo>
                  <a:pt x="969868" y="743543"/>
                </a:lnTo>
                <a:lnTo>
                  <a:pt x="966695" y="733693"/>
                </a:lnTo>
                <a:lnTo>
                  <a:pt x="963521" y="723843"/>
                </a:lnTo>
                <a:lnTo>
                  <a:pt x="959713" y="714311"/>
                </a:lnTo>
                <a:lnTo>
                  <a:pt x="955587" y="705097"/>
                </a:lnTo>
                <a:lnTo>
                  <a:pt x="950509" y="696200"/>
                </a:lnTo>
                <a:lnTo>
                  <a:pt x="945114" y="687304"/>
                </a:lnTo>
                <a:lnTo>
                  <a:pt x="940036" y="678725"/>
                </a:lnTo>
                <a:lnTo>
                  <a:pt x="934006" y="670464"/>
                </a:lnTo>
                <a:lnTo>
                  <a:pt x="927341" y="662521"/>
                </a:lnTo>
                <a:lnTo>
                  <a:pt x="920677" y="654895"/>
                </a:lnTo>
                <a:lnTo>
                  <a:pt x="914012" y="647905"/>
                </a:lnTo>
                <a:lnTo>
                  <a:pt x="906395" y="640915"/>
                </a:lnTo>
                <a:lnTo>
                  <a:pt x="898461" y="634243"/>
                </a:lnTo>
                <a:lnTo>
                  <a:pt x="890527" y="628206"/>
                </a:lnTo>
                <a:lnTo>
                  <a:pt x="882275" y="622169"/>
                </a:lnTo>
                <a:lnTo>
                  <a:pt x="873389" y="616767"/>
                </a:lnTo>
                <a:lnTo>
                  <a:pt x="864503" y="612001"/>
                </a:lnTo>
                <a:lnTo>
                  <a:pt x="855299" y="606917"/>
                </a:lnTo>
                <a:lnTo>
                  <a:pt x="845778" y="602787"/>
                </a:lnTo>
                <a:lnTo>
                  <a:pt x="835940" y="598974"/>
                </a:lnTo>
                <a:lnTo>
                  <a:pt x="826102" y="596115"/>
                </a:lnTo>
                <a:lnTo>
                  <a:pt x="815946" y="592937"/>
                </a:lnTo>
                <a:lnTo>
                  <a:pt x="805473" y="590713"/>
                </a:lnTo>
                <a:lnTo>
                  <a:pt x="795317" y="588807"/>
                </a:lnTo>
                <a:lnTo>
                  <a:pt x="784209" y="587536"/>
                </a:lnTo>
                <a:lnTo>
                  <a:pt x="773736" y="586900"/>
                </a:lnTo>
                <a:lnTo>
                  <a:pt x="762311" y="586583"/>
                </a:lnTo>
                <a:close/>
                <a:moveTo>
                  <a:pt x="1731944" y="472120"/>
                </a:moveTo>
                <a:lnTo>
                  <a:pt x="1726550" y="472437"/>
                </a:lnTo>
                <a:lnTo>
                  <a:pt x="1721155" y="473390"/>
                </a:lnTo>
                <a:lnTo>
                  <a:pt x="1716396" y="474344"/>
                </a:lnTo>
                <a:lnTo>
                  <a:pt x="1711953" y="475932"/>
                </a:lnTo>
                <a:lnTo>
                  <a:pt x="1706876" y="478156"/>
                </a:lnTo>
                <a:lnTo>
                  <a:pt x="1702751" y="480698"/>
                </a:lnTo>
                <a:lnTo>
                  <a:pt x="1698626" y="483875"/>
                </a:lnTo>
                <a:lnTo>
                  <a:pt x="1695136" y="486734"/>
                </a:lnTo>
                <a:lnTo>
                  <a:pt x="1691645" y="490547"/>
                </a:lnTo>
                <a:lnTo>
                  <a:pt x="1688789" y="494995"/>
                </a:lnTo>
                <a:lnTo>
                  <a:pt x="1686251" y="499125"/>
                </a:lnTo>
                <a:lnTo>
                  <a:pt x="1683713" y="503255"/>
                </a:lnTo>
                <a:lnTo>
                  <a:pt x="1681809" y="508021"/>
                </a:lnTo>
                <a:lnTo>
                  <a:pt x="1680857" y="513104"/>
                </a:lnTo>
                <a:lnTo>
                  <a:pt x="1680222" y="517870"/>
                </a:lnTo>
                <a:lnTo>
                  <a:pt x="1679587" y="523271"/>
                </a:lnTo>
                <a:lnTo>
                  <a:pt x="1680222" y="528355"/>
                </a:lnTo>
                <a:lnTo>
                  <a:pt x="1680857" y="533438"/>
                </a:lnTo>
                <a:lnTo>
                  <a:pt x="1681809" y="538204"/>
                </a:lnTo>
                <a:lnTo>
                  <a:pt x="1683713" y="543287"/>
                </a:lnTo>
                <a:lnTo>
                  <a:pt x="1686251" y="547735"/>
                </a:lnTo>
                <a:lnTo>
                  <a:pt x="1688789" y="551865"/>
                </a:lnTo>
                <a:lnTo>
                  <a:pt x="1691645" y="555678"/>
                </a:lnTo>
                <a:lnTo>
                  <a:pt x="1695136" y="559490"/>
                </a:lnTo>
                <a:lnTo>
                  <a:pt x="1698626" y="562667"/>
                </a:lnTo>
                <a:lnTo>
                  <a:pt x="1702751" y="565527"/>
                </a:lnTo>
                <a:lnTo>
                  <a:pt x="1706876" y="568386"/>
                </a:lnTo>
                <a:lnTo>
                  <a:pt x="1711953" y="570610"/>
                </a:lnTo>
                <a:lnTo>
                  <a:pt x="1716396" y="571881"/>
                </a:lnTo>
                <a:lnTo>
                  <a:pt x="1721155" y="573470"/>
                </a:lnTo>
                <a:lnTo>
                  <a:pt x="1726550" y="574423"/>
                </a:lnTo>
                <a:lnTo>
                  <a:pt x="1731944" y="574423"/>
                </a:lnTo>
                <a:lnTo>
                  <a:pt x="1737338" y="574423"/>
                </a:lnTo>
                <a:lnTo>
                  <a:pt x="1742415" y="573470"/>
                </a:lnTo>
                <a:lnTo>
                  <a:pt x="1747810" y="571881"/>
                </a:lnTo>
                <a:lnTo>
                  <a:pt x="1752252" y="570610"/>
                </a:lnTo>
                <a:lnTo>
                  <a:pt x="1756695" y="568386"/>
                </a:lnTo>
                <a:lnTo>
                  <a:pt x="1761137" y="565527"/>
                </a:lnTo>
                <a:lnTo>
                  <a:pt x="1765579" y="562667"/>
                </a:lnTo>
                <a:lnTo>
                  <a:pt x="1768752" y="559490"/>
                </a:lnTo>
                <a:lnTo>
                  <a:pt x="1772243" y="555678"/>
                </a:lnTo>
                <a:lnTo>
                  <a:pt x="1775416" y="551865"/>
                </a:lnTo>
                <a:lnTo>
                  <a:pt x="1777955" y="547735"/>
                </a:lnTo>
                <a:lnTo>
                  <a:pt x="1780176" y="543287"/>
                </a:lnTo>
                <a:lnTo>
                  <a:pt x="1782080" y="538204"/>
                </a:lnTo>
                <a:lnTo>
                  <a:pt x="1783349" y="533438"/>
                </a:lnTo>
                <a:lnTo>
                  <a:pt x="1783983" y="528355"/>
                </a:lnTo>
                <a:lnTo>
                  <a:pt x="1784301" y="523271"/>
                </a:lnTo>
                <a:lnTo>
                  <a:pt x="1783983" y="517870"/>
                </a:lnTo>
                <a:lnTo>
                  <a:pt x="1783349" y="513104"/>
                </a:lnTo>
                <a:lnTo>
                  <a:pt x="1782080" y="508021"/>
                </a:lnTo>
                <a:lnTo>
                  <a:pt x="1780176" y="503255"/>
                </a:lnTo>
                <a:lnTo>
                  <a:pt x="1777955" y="499125"/>
                </a:lnTo>
                <a:lnTo>
                  <a:pt x="1775416" y="494995"/>
                </a:lnTo>
                <a:lnTo>
                  <a:pt x="1772243" y="490547"/>
                </a:lnTo>
                <a:lnTo>
                  <a:pt x="1768752" y="486734"/>
                </a:lnTo>
                <a:lnTo>
                  <a:pt x="1765579" y="483875"/>
                </a:lnTo>
                <a:lnTo>
                  <a:pt x="1761137" y="480698"/>
                </a:lnTo>
                <a:lnTo>
                  <a:pt x="1756695" y="478156"/>
                </a:lnTo>
                <a:lnTo>
                  <a:pt x="1752252" y="475932"/>
                </a:lnTo>
                <a:lnTo>
                  <a:pt x="1747810" y="474344"/>
                </a:lnTo>
                <a:lnTo>
                  <a:pt x="1742415" y="473390"/>
                </a:lnTo>
                <a:lnTo>
                  <a:pt x="1737338" y="472437"/>
                </a:lnTo>
                <a:lnTo>
                  <a:pt x="1731944" y="472120"/>
                </a:lnTo>
                <a:close/>
                <a:moveTo>
                  <a:pt x="747713" y="368300"/>
                </a:moveTo>
                <a:lnTo>
                  <a:pt x="766754" y="368618"/>
                </a:lnTo>
                <a:lnTo>
                  <a:pt x="786114" y="368936"/>
                </a:lnTo>
                <a:lnTo>
                  <a:pt x="805156" y="369889"/>
                </a:lnTo>
                <a:lnTo>
                  <a:pt x="823880" y="370842"/>
                </a:lnTo>
                <a:lnTo>
                  <a:pt x="842922" y="372431"/>
                </a:lnTo>
                <a:lnTo>
                  <a:pt x="861329" y="374019"/>
                </a:lnTo>
                <a:lnTo>
                  <a:pt x="879736" y="375926"/>
                </a:lnTo>
                <a:lnTo>
                  <a:pt x="898461" y="378150"/>
                </a:lnTo>
                <a:lnTo>
                  <a:pt x="916551" y="380692"/>
                </a:lnTo>
                <a:lnTo>
                  <a:pt x="934641" y="383869"/>
                </a:lnTo>
                <a:lnTo>
                  <a:pt x="952413" y="386729"/>
                </a:lnTo>
                <a:lnTo>
                  <a:pt x="969868" y="390224"/>
                </a:lnTo>
                <a:lnTo>
                  <a:pt x="987641" y="394036"/>
                </a:lnTo>
                <a:lnTo>
                  <a:pt x="1004461" y="397849"/>
                </a:lnTo>
                <a:lnTo>
                  <a:pt x="1021916" y="401980"/>
                </a:lnTo>
                <a:lnTo>
                  <a:pt x="1038419" y="406428"/>
                </a:lnTo>
                <a:lnTo>
                  <a:pt x="1055239" y="411512"/>
                </a:lnTo>
                <a:lnTo>
                  <a:pt x="1071742" y="416278"/>
                </a:lnTo>
                <a:lnTo>
                  <a:pt x="1087928" y="421679"/>
                </a:lnTo>
                <a:lnTo>
                  <a:pt x="1103796" y="426763"/>
                </a:lnTo>
                <a:lnTo>
                  <a:pt x="1119665" y="432482"/>
                </a:lnTo>
                <a:lnTo>
                  <a:pt x="1135215" y="438519"/>
                </a:lnTo>
                <a:lnTo>
                  <a:pt x="1150766" y="444556"/>
                </a:lnTo>
                <a:lnTo>
                  <a:pt x="1165683" y="451228"/>
                </a:lnTo>
                <a:lnTo>
                  <a:pt x="1180281" y="457901"/>
                </a:lnTo>
                <a:lnTo>
                  <a:pt x="1194880" y="464573"/>
                </a:lnTo>
                <a:lnTo>
                  <a:pt x="1209479" y="471881"/>
                </a:lnTo>
                <a:lnTo>
                  <a:pt x="1223443" y="479189"/>
                </a:lnTo>
                <a:lnTo>
                  <a:pt x="1237090" y="486497"/>
                </a:lnTo>
                <a:lnTo>
                  <a:pt x="1250102" y="494758"/>
                </a:lnTo>
                <a:lnTo>
                  <a:pt x="1263431" y="502701"/>
                </a:lnTo>
                <a:lnTo>
                  <a:pt x="1276126" y="510644"/>
                </a:lnTo>
                <a:lnTo>
                  <a:pt x="1288820" y="518905"/>
                </a:lnTo>
                <a:lnTo>
                  <a:pt x="1301197" y="527484"/>
                </a:lnTo>
                <a:lnTo>
                  <a:pt x="1312940" y="536063"/>
                </a:lnTo>
                <a:lnTo>
                  <a:pt x="1324683" y="544960"/>
                </a:lnTo>
                <a:lnTo>
                  <a:pt x="1335790" y="553856"/>
                </a:lnTo>
                <a:lnTo>
                  <a:pt x="1346898" y="563388"/>
                </a:lnTo>
                <a:lnTo>
                  <a:pt x="1357371" y="572920"/>
                </a:lnTo>
                <a:lnTo>
                  <a:pt x="1367527" y="582452"/>
                </a:lnTo>
                <a:lnTo>
                  <a:pt x="1377365" y="592302"/>
                </a:lnTo>
                <a:lnTo>
                  <a:pt x="1386886" y="602151"/>
                </a:lnTo>
                <a:lnTo>
                  <a:pt x="1396090" y="612319"/>
                </a:lnTo>
                <a:lnTo>
                  <a:pt x="1404976" y="622486"/>
                </a:lnTo>
                <a:lnTo>
                  <a:pt x="1413545" y="632972"/>
                </a:lnTo>
                <a:lnTo>
                  <a:pt x="1421796" y="643457"/>
                </a:lnTo>
                <a:lnTo>
                  <a:pt x="1429413" y="654260"/>
                </a:lnTo>
                <a:lnTo>
                  <a:pt x="1436395" y="664745"/>
                </a:lnTo>
                <a:lnTo>
                  <a:pt x="1443377" y="675866"/>
                </a:lnTo>
                <a:lnTo>
                  <a:pt x="1450042" y="687304"/>
                </a:lnTo>
                <a:lnTo>
                  <a:pt x="1456072" y="698107"/>
                </a:lnTo>
                <a:lnTo>
                  <a:pt x="1461784" y="709545"/>
                </a:lnTo>
                <a:lnTo>
                  <a:pt x="1467179" y="721301"/>
                </a:lnTo>
                <a:lnTo>
                  <a:pt x="1471623" y="732740"/>
                </a:lnTo>
                <a:lnTo>
                  <a:pt x="1476066" y="744178"/>
                </a:lnTo>
                <a:lnTo>
                  <a:pt x="1479874" y="755934"/>
                </a:lnTo>
                <a:lnTo>
                  <a:pt x="1483683" y="768326"/>
                </a:lnTo>
                <a:lnTo>
                  <a:pt x="1486856" y="779764"/>
                </a:lnTo>
                <a:lnTo>
                  <a:pt x="1489395" y="792156"/>
                </a:lnTo>
                <a:lnTo>
                  <a:pt x="1491299" y="804547"/>
                </a:lnTo>
                <a:lnTo>
                  <a:pt x="1493203" y="816621"/>
                </a:lnTo>
                <a:lnTo>
                  <a:pt x="1494155" y="829013"/>
                </a:lnTo>
                <a:lnTo>
                  <a:pt x="1495108" y="841722"/>
                </a:lnTo>
                <a:lnTo>
                  <a:pt x="1495425" y="854114"/>
                </a:lnTo>
                <a:lnTo>
                  <a:pt x="1495108" y="864281"/>
                </a:lnTo>
                <a:lnTo>
                  <a:pt x="1494790" y="874449"/>
                </a:lnTo>
                <a:lnTo>
                  <a:pt x="1493838" y="884616"/>
                </a:lnTo>
                <a:lnTo>
                  <a:pt x="1492886" y="894783"/>
                </a:lnTo>
                <a:lnTo>
                  <a:pt x="1491299" y="905269"/>
                </a:lnTo>
                <a:lnTo>
                  <a:pt x="1489395" y="915436"/>
                </a:lnTo>
                <a:lnTo>
                  <a:pt x="1487491" y="925286"/>
                </a:lnTo>
                <a:lnTo>
                  <a:pt x="1484952" y="935136"/>
                </a:lnTo>
                <a:lnTo>
                  <a:pt x="1482096" y="944985"/>
                </a:lnTo>
                <a:lnTo>
                  <a:pt x="1479239" y="954835"/>
                </a:lnTo>
                <a:lnTo>
                  <a:pt x="1475748" y="964685"/>
                </a:lnTo>
                <a:lnTo>
                  <a:pt x="1472257" y="973899"/>
                </a:lnTo>
                <a:lnTo>
                  <a:pt x="1468132" y="983431"/>
                </a:lnTo>
                <a:lnTo>
                  <a:pt x="1464006" y="992963"/>
                </a:lnTo>
                <a:lnTo>
                  <a:pt x="1459563" y="1002495"/>
                </a:lnTo>
                <a:lnTo>
                  <a:pt x="1455120" y="1011709"/>
                </a:lnTo>
                <a:lnTo>
                  <a:pt x="1450042" y="1020923"/>
                </a:lnTo>
                <a:lnTo>
                  <a:pt x="1444329" y="1030138"/>
                </a:lnTo>
                <a:lnTo>
                  <a:pt x="1438934" y="1039034"/>
                </a:lnTo>
                <a:lnTo>
                  <a:pt x="1432904" y="1048248"/>
                </a:lnTo>
                <a:lnTo>
                  <a:pt x="1426874" y="1056827"/>
                </a:lnTo>
                <a:lnTo>
                  <a:pt x="1420527" y="1066042"/>
                </a:lnTo>
                <a:lnTo>
                  <a:pt x="1413862" y="1074620"/>
                </a:lnTo>
                <a:lnTo>
                  <a:pt x="1406880" y="1082881"/>
                </a:lnTo>
                <a:lnTo>
                  <a:pt x="1399898" y="1091778"/>
                </a:lnTo>
                <a:lnTo>
                  <a:pt x="1392599" y="1100039"/>
                </a:lnTo>
                <a:lnTo>
                  <a:pt x="1384665" y="1108300"/>
                </a:lnTo>
                <a:lnTo>
                  <a:pt x="1376730" y="1116243"/>
                </a:lnTo>
                <a:lnTo>
                  <a:pt x="1368796" y="1124187"/>
                </a:lnTo>
                <a:lnTo>
                  <a:pt x="1360545" y="1132130"/>
                </a:lnTo>
                <a:lnTo>
                  <a:pt x="1351659" y="1140073"/>
                </a:lnTo>
                <a:lnTo>
                  <a:pt x="1342772" y="1147699"/>
                </a:lnTo>
                <a:lnTo>
                  <a:pt x="1333569" y="1155642"/>
                </a:lnTo>
                <a:lnTo>
                  <a:pt x="1324683" y="1162950"/>
                </a:lnTo>
                <a:lnTo>
                  <a:pt x="1315161" y="1170258"/>
                </a:lnTo>
                <a:lnTo>
                  <a:pt x="1305323" y="1177566"/>
                </a:lnTo>
                <a:lnTo>
                  <a:pt x="1285329" y="1191546"/>
                </a:lnTo>
                <a:lnTo>
                  <a:pt x="1264066" y="1205209"/>
                </a:lnTo>
                <a:lnTo>
                  <a:pt x="1242485" y="1217918"/>
                </a:lnTo>
                <a:lnTo>
                  <a:pt x="1219952" y="1230627"/>
                </a:lnTo>
                <a:lnTo>
                  <a:pt x="1196467" y="1242383"/>
                </a:lnTo>
                <a:lnTo>
                  <a:pt x="1172665" y="1253504"/>
                </a:lnTo>
                <a:lnTo>
                  <a:pt x="1148227" y="1264307"/>
                </a:lnTo>
                <a:lnTo>
                  <a:pt x="1122521" y="1274474"/>
                </a:lnTo>
                <a:lnTo>
                  <a:pt x="1096497" y="1283371"/>
                </a:lnTo>
                <a:lnTo>
                  <a:pt x="1069838" y="1292267"/>
                </a:lnTo>
                <a:lnTo>
                  <a:pt x="1042862" y="1300528"/>
                </a:lnTo>
                <a:lnTo>
                  <a:pt x="1014617" y="1307836"/>
                </a:lnTo>
                <a:lnTo>
                  <a:pt x="986371" y="1314509"/>
                </a:lnTo>
                <a:lnTo>
                  <a:pt x="957808" y="1320228"/>
                </a:lnTo>
                <a:lnTo>
                  <a:pt x="942257" y="1337703"/>
                </a:lnTo>
                <a:lnTo>
                  <a:pt x="926707" y="1354543"/>
                </a:lnTo>
                <a:lnTo>
                  <a:pt x="910838" y="1371065"/>
                </a:lnTo>
                <a:lnTo>
                  <a:pt x="895287" y="1386316"/>
                </a:lnTo>
                <a:lnTo>
                  <a:pt x="879419" y="1401567"/>
                </a:lnTo>
                <a:lnTo>
                  <a:pt x="863551" y="1416183"/>
                </a:lnTo>
                <a:lnTo>
                  <a:pt x="847683" y="1430481"/>
                </a:lnTo>
                <a:lnTo>
                  <a:pt x="831497" y="1443826"/>
                </a:lnTo>
                <a:lnTo>
                  <a:pt x="815629" y="1456853"/>
                </a:lnTo>
                <a:lnTo>
                  <a:pt x="799443" y="1469245"/>
                </a:lnTo>
                <a:lnTo>
                  <a:pt x="783575" y="1481319"/>
                </a:lnTo>
                <a:lnTo>
                  <a:pt x="767389" y="1492757"/>
                </a:lnTo>
                <a:lnTo>
                  <a:pt x="751521" y="1503878"/>
                </a:lnTo>
                <a:lnTo>
                  <a:pt x="735018" y="1514363"/>
                </a:lnTo>
                <a:lnTo>
                  <a:pt x="719150" y="1524530"/>
                </a:lnTo>
                <a:lnTo>
                  <a:pt x="703281" y="1534380"/>
                </a:lnTo>
                <a:lnTo>
                  <a:pt x="687413" y="1543594"/>
                </a:lnTo>
                <a:lnTo>
                  <a:pt x="671545" y="1552173"/>
                </a:lnTo>
                <a:lnTo>
                  <a:pt x="655677" y="1560434"/>
                </a:lnTo>
                <a:lnTo>
                  <a:pt x="640443" y="1568377"/>
                </a:lnTo>
                <a:lnTo>
                  <a:pt x="624575" y="1576003"/>
                </a:lnTo>
                <a:lnTo>
                  <a:pt x="609024" y="1583311"/>
                </a:lnTo>
                <a:lnTo>
                  <a:pt x="593790" y="1589983"/>
                </a:lnTo>
                <a:lnTo>
                  <a:pt x="578874" y="1596338"/>
                </a:lnTo>
                <a:lnTo>
                  <a:pt x="563641" y="1602375"/>
                </a:lnTo>
                <a:lnTo>
                  <a:pt x="548725" y="1608094"/>
                </a:lnTo>
                <a:lnTo>
                  <a:pt x="534126" y="1613813"/>
                </a:lnTo>
                <a:lnTo>
                  <a:pt x="519527" y="1618897"/>
                </a:lnTo>
                <a:lnTo>
                  <a:pt x="504928" y="1623345"/>
                </a:lnTo>
                <a:lnTo>
                  <a:pt x="490964" y="1627793"/>
                </a:lnTo>
                <a:lnTo>
                  <a:pt x="463353" y="1635737"/>
                </a:lnTo>
                <a:lnTo>
                  <a:pt x="437012" y="1642727"/>
                </a:lnTo>
                <a:lnTo>
                  <a:pt x="411305" y="1648764"/>
                </a:lnTo>
                <a:lnTo>
                  <a:pt x="386868" y="1653530"/>
                </a:lnTo>
                <a:lnTo>
                  <a:pt x="363701" y="1657343"/>
                </a:lnTo>
                <a:lnTo>
                  <a:pt x="341802" y="1660838"/>
                </a:lnTo>
                <a:lnTo>
                  <a:pt x="321491" y="1663379"/>
                </a:lnTo>
                <a:lnTo>
                  <a:pt x="302449" y="1665286"/>
                </a:lnTo>
                <a:lnTo>
                  <a:pt x="284994" y="1666557"/>
                </a:lnTo>
                <a:lnTo>
                  <a:pt x="269760" y="1667510"/>
                </a:lnTo>
                <a:lnTo>
                  <a:pt x="255796" y="1667828"/>
                </a:lnTo>
                <a:lnTo>
                  <a:pt x="244054" y="1668463"/>
                </a:lnTo>
                <a:lnTo>
                  <a:pt x="233898" y="1668463"/>
                </a:lnTo>
                <a:lnTo>
                  <a:pt x="220251" y="1667828"/>
                </a:lnTo>
                <a:lnTo>
                  <a:pt x="215174" y="1667510"/>
                </a:lnTo>
                <a:lnTo>
                  <a:pt x="226281" y="1664333"/>
                </a:lnTo>
                <a:lnTo>
                  <a:pt x="236754" y="1660520"/>
                </a:lnTo>
                <a:lnTo>
                  <a:pt x="257701" y="1652577"/>
                </a:lnTo>
                <a:lnTo>
                  <a:pt x="276743" y="1643998"/>
                </a:lnTo>
                <a:lnTo>
                  <a:pt x="295467" y="1635101"/>
                </a:lnTo>
                <a:lnTo>
                  <a:pt x="313239" y="1625887"/>
                </a:lnTo>
                <a:lnTo>
                  <a:pt x="329742" y="1616037"/>
                </a:lnTo>
                <a:lnTo>
                  <a:pt x="345293" y="1605870"/>
                </a:lnTo>
                <a:lnTo>
                  <a:pt x="359892" y="1595385"/>
                </a:lnTo>
                <a:lnTo>
                  <a:pt x="373856" y="1584264"/>
                </a:lnTo>
                <a:lnTo>
                  <a:pt x="387186" y="1573143"/>
                </a:lnTo>
                <a:lnTo>
                  <a:pt x="399245" y="1561387"/>
                </a:lnTo>
                <a:lnTo>
                  <a:pt x="410671" y="1549631"/>
                </a:lnTo>
                <a:lnTo>
                  <a:pt x="421461" y="1537875"/>
                </a:lnTo>
                <a:lnTo>
                  <a:pt x="431299" y="1525166"/>
                </a:lnTo>
                <a:lnTo>
                  <a:pt x="440503" y="1513092"/>
                </a:lnTo>
                <a:lnTo>
                  <a:pt x="449072" y="1500700"/>
                </a:lnTo>
                <a:lnTo>
                  <a:pt x="457006" y="1488309"/>
                </a:lnTo>
                <a:lnTo>
                  <a:pt x="464305" y="1475599"/>
                </a:lnTo>
                <a:lnTo>
                  <a:pt x="470653" y="1463208"/>
                </a:lnTo>
                <a:lnTo>
                  <a:pt x="476683" y="1450816"/>
                </a:lnTo>
                <a:lnTo>
                  <a:pt x="482395" y="1438425"/>
                </a:lnTo>
                <a:lnTo>
                  <a:pt x="487156" y="1426033"/>
                </a:lnTo>
                <a:lnTo>
                  <a:pt x="491916" y="1413641"/>
                </a:lnTo>
                <a:lnTo>
                  <a:pt x="495725" y="1401567"/>
                </a:lnTo>
                <a:lnTo>
                  <a:pt x="498898" y="1389811"/>
                </a:lnTo>
                <a:lnTo>
                  <a:pt x="502389" y="1378055"/>
                </a:lnTo>
                <a:lnTo>
                  <a:pt x="504928" y="1366617"/>
                </a:lnTo>
                <a:lnTo>
                  <a:pt x="507467" y="1355814"/>
                </a:lnTo>
                <a:lnTo>
                  <a:pt x="509054" y="1345329"/>
                </a:lnTo>
                <a:lnTo>
                  <a:pt x="510641" y="1334844"/>
                </a:lnTo>
                <a:lnTo>
                  <a:pt x="513497" y="1315462"/>
                </a:lnTo>
                <a:lnTo>
                  <a:pt x="485251" y="1308789"/>
                </a:lnTo>
                <a:lnTo>
                  <a:pt x="458275" y="1302117"/>
                </a:lnTo>
                <a:lnTo>
                  <a:pt x="431617" y="1294491"/>
                </a:lnTo>
                <a:lnTo>
                  <a:pt x="405593" y="1286230"/>
                </a:lnTo>
                <a:lnTo>
                  <a:pt x="379886" y="1277016"/>
                </a:lnTo>
                <a:lnTo>
                  <a:pt x="355132" y="1267484"/>
                </a:lnTo>
                <a:lnTo>
                  <a:pt x="331012" y="1257317"/>
                </a:lnTo>
                <a:lnTo>
                  <a:pt x="307527" y="1246514"/>
                </a:lnTo>
                <a:lnTo>
                  <a:pt x="284359" y="1235075"/>
                </a:lnTo>
                <a:lnTo>
                  <a:pt x="262144" y="1223319"/>
                </a:lnTo>
                <a:lnTo>
                  <a:pt x="240563" y="1210928"/>
                </a:lnTo>
                <a:lnTo>
                  <a:pt x="219617" y="1197901"/>
                </a:lnTo>
                <a:lnTo>
                  <a:pt x="199623" y="1184238"/>
                </a:lnTo>
                <a:lnTo>
                  <a:pt x="180898" y="1170893"/>
                </a:lnTo>
                <a:lnTo>
                  <a:pt x="162491" y="1156278"/>
                </a:lnTo>
                <a:lnTo>
                  <a:pt x="145036" y="1141344"/>
                </a:lnTo>
                <a:lnTo>
                  <a:pt x="136150" y="1133719"/>
                </a:lnTo>
                <a:lnTo>
                  <a:pt x="128216" y="1126093"/>
                </a:lnTo>
                <a:lnTo>
                  <a:pt x="120282" y="1118150"/>
                </a:lnTo>
                <a:lnTo>
                  <a:pt x="112348" y="1110206"/>
                </a:lnTo>
                <a:lnTo>
                  <a:pt x="105048" y="1102263"/>
                </a:lnTo>
                <a:lnTo>
                  <a:pt x="97749" y="1094320"/>
                </a:lnTo>
                <a:lnTo>
                  <a:pt x="90449" y="1086059"/>
                </a:lnTo>
                <a:lnTo>
                  <a:pt x="83785" y="1077798"/>
                </a:lnTo>
                <a:lnTo>
                  <a:pt x="77437" y="1069219"/>
                </a:lnTo>
                <a:lnTo>
                  <a:pt x="70773" y="1060640"/>
                </a:lnTo>
                <a:lnTo>
                  <a:pt x="64743" y="1052379"/>
                </a:lnTo>
                <a:lnTo>
                  <a:pt x="58713" y="1043482"/>
                </a:lnTo>
                <a:lnTo>
                  <a:pt x="53635" y="1034586"/>
                </a:lnTo>
                <a:lnTo>
                  <a:pt x="48240" y="1025689"/>
                </a:lnTo>
                <a:lnTo>
                  <a:pt x="42845" y="1016793"/>
                </a:lnTo>
                <a:lnTo>
                  <a:pt x="38401" y="1008214"/>
                </a:lnTo>
                <a:lnTo>
                  <a:pt x="33958" y="998682"/>
                </a:lnTo>
                <a:lnTo>
                  <a:pt x="29198" y="989468"/>
                </a:lnTo>
                <a:lnTo>
                  <a:pt x="25707" y="980571"/>
                </a:lnTo>
                <a:lnTo>
                  <a:pt x="21898" y="971039"/>
                </a:lnTo>
                <a:lnTo>
                  <a:pt x="18407" y="961507"/>
                </a:lnTo>
                <a:lnTo>
                  <a:pt x="15234" y="951975"/>
                </a:lnTo>
                <a:lnTo>
                  <a:pt x="12377" y="942761"/>
                </a:lnTo>
                <a:lnTo>
                  <a:pt x="9839" y="933229"/>
                </a:lnTo>
                <a:lnTo>
                  <a:pt x="7300" y="923379"/>
                </a:lnTo>
                <a:lnTo>
                  <a:pt x="5395" y="913530"/>
                </a:lnTo>
                <a:lnTo>
                  <a:pt x="4126" y="903998"/>
                </a:lnTo>
                <a:lnTo>
                  <a:pt x="2539" y="893830"/>
                </a:lnTo>
                <a:lnTo>
                  <a:pt x="1270" y="883981"/>
                </a:lnTo>
                <a:lnTo>
                  <a:pt x="635" y="874131"/>
                </a:lnTo>
                <a:lnTo>
                  <a:pt x="318" y="864281"/>
                </a:lnTo>
                <a:lnTo>
                  <a:pt x="0" y="854114"/>
                </a:lnTo>
                <a:lnTo>
                  <a:pt x="318" y="841722"/>
                </a:lnTo>
                <a:lnTo>
                  <a:pt x="952" y="829013"/>
                </a:lnTo>
                <a:lnTo>
                  <a:pt x="2222" y="816621"/>
                </a:lnTo>
                <a:lnTo>
                  <a:pt x="4126" y="804547"/>
                </a:lnTo>
                <a:lnTo>
                  <a:pt x="6030" y="792156"/>
                </a:lnTo>
                <a:lnTo>
                  <a:pt x="8569" y="779764"/>
                </a:lnTo>
                <a:lnTo>
                  <a:pt x="11425" y="768326"/>
                </a:lnTo>
                <a:lnTo>
                  <a:pt x="15234" y="755934"/>
                </a:lnTo>
                <a:lnTo>
                  <a:pt x="19042" y="744178"/>
                </a:lnTo>
                <a:lnTo>
                  <a:pt x="23803" y="732740"/>
                </a:lnTo>
                <a:lnTo>
                  <a:pt x="28246" y="721301"/>
                </a:lnTo>
                <a:lnTo>
                  <a:pt x="33641" y="709545"/>
                </a:lnTo>
                <a:lnTo>
                  <a:pt x="39036" y="698107"/>
                </a:lnTo>
                <a:lnTo>
                  <a:pt x="45066" y="687304"/>
                </a:lnTo>
                <a:lnTo>
                  <a:pt x="52048" y="675866"/>
                </a:lnTo>
                <a:lnTo>
                  <a:pt x="58713" y="664745"/>
                </a:lnTo>
                <a:lnTo>
                  <a:pt x="66012" y="654260"/>
                </a:lnTo>
                <a:lnTo>
                  <a:pt x="73629" y="643457"/>
                </a:lnTo>
                <a:lnTo>
                  <a:pt x="81880" y="632972"/>
                </a:lnTo>
                <a:lnTo>
                  <a:pt x="90132" y="622486"/>
                </a:lnTo>
                <a:lnTo>
                  <a:pt x="98701" y="612319"/>
                </a:lnTo>
                <a:lnTo>
                  <a:pt x="108222" y="602151"/>
                </a:lnTo>
                <a:lnTo>
                  <a:pt x="117743" y="592302"/>
                </a:lnTo>
                <a:lnTo>
                  <a:pt x="127581" y="582452"/>
                </a:lnTo>
                <a:lnTo>
                  <a:pt x="137737" y="572920"/>
                </a:lnTo>
                <a:lnTo>
                  <a:pt x="148210" y="563388"/>
                </a:lnTo>
                <a:lnTo>
                  <a:pt x="159318" y="553856"/>
                </a:lnTo>
                <a:lnTo>
                  <a:pt x="170743" y="544960"/>
                </a:lnTo>
                <a:lnTo>
                  <a:pt x="182485" y="536063"/>
                </a:lnTo>
                <a:lnTo>
                  <a:pt x="194228" y="527484"/>
                </a:lnTo>
                <a:lnTo>
                  <a:pt x="206605" y="518905"/>
                </a:lnTo>
                <a:lnTo>
                  <a:pt x="218982" y="510644"/>
                </a:lnTo>
                <a:lnTo>
                  <a:pt x="231994" y="502701"/>
                </a:lnTo>
                <a:lnTo>
                  <a:pt x="245006" y="494758"/>
                </a:lnTo>
                <a:lnTo>
                  <a:pt x="258335" y="486497"/>
                </a:lnTo>
                <a:lnTo>
                  <a:pt x="271982" y="479189"/>
                </a:lnTo>
                <a:lnTo>
                  <a:pt x="285946" y="471881"/>
                </a:lnTo>
                <a:lnTo>
                  <a:pt x="300227" y="464573"/>
                </a:lnTo>
                <a:lnTo>
                  <a:pt x="315144" y="457901"/>
                </a:lnTo>
                <a:lnTo>
                  <a:pt x="329742" y="451228"/>
                </a:lnTo>
                <a:lnTo>
                  <a:pt x="344976" y="444556"/>
                </a:lnTo>
                <a:lnTo>
                  <a:pt x="359892" y="438519"/>
                </a:lnTo>
                <a:lnTo>
                  <a:pt x="375443" y="432482"/>
                </a:lnTo>
                <a:lnTo>
                  <a:pt x="391311" y="426763"/>
                </a:lnTo>
                <a:lnTo>
                  <a:pt x="407180" y="421679"/>
                </a:lnTo>
                <a:lnTo>
                  <a:pt x="423365" y="416278"/>
                </a:lnTo>
                <a:lnTo>
                  <a:pt x="440186" y="411512"/>
                </a:lnTo>
                <a:lnTo>
                  <a:pt x="456689" y="406428"/>
                </a:lnTo>
                <a:lnTo>
                  <a:pt x="473192" y="401980"/>
                </a:lnTo>
                <a:lnTo>
                  <a:pt x="490647" y="397849"/>
                </a:lnTo>
                <a:lnTo>
                  <a:pt x="507784" y="394036"/>
                </a:lnTo>
                <a:lnTo>
                  <a:pt x="525557" y="390224"/>
                </a:lnTo>
                <a:lnTo>
                  <a:pt x="542695" y="386729"/>
                </a:lnTo>
                <a:lnTo>
                  <a:pt x="561102" y="383869"/>
                </a:lnTo>
                <a:lnTo>
                  <a:pt x="578874" y="380692"/>
                </a:lnTo>
                <a:lnTo>
                  <a:pt x="596964" y="378150"/>
                </a:lnTo>
                <a:lnTo>
                  <a:pt x="615371" y="375926"/>
                </a:lnTo>
                <a:lnTo>
                  <a:pt x="633778" y="374019"/>
                </a:lnTo>
                <a:lnTo>
                  <a:pt x="652503" y="372431"/>
                </a:lnTo>
                <a:lnTo>
                  <a:pt x="671227" y="370842"/>
                </a:lnTo>
                <a:lnTo>
                  <a:pt x="690269" y="369889"/>
                </a:lnTo>
                <a:lnTo>
                  <a:pt x="708994" y="368936"/>
                </a:lnTo>
                <a:lnTo>
                  <a:pt x="728353" y="368618"/>
                </a:lnTo>
                <a:lnTo>
                  <a:pt x="747713" y="368300"/>
                </a:lnTo>
                <a:close/>
                <a:moveTo>
                  <a:pt x="1731944" y="157585"/>
                </a:moveTo>
                <a:lnTo>
                  <a:pt x="1726550" y="158220"/>
                </a:lnTo>
                <a:lnTo>
                  <a:pt x="1721473" y="158856"/>
                </a:lnTo>
                <a:lnTo>
                  <a:pt x="1716713" y="160127"/>
                </a:lnTo>
                <a:lnTo>
                  <a:pt x="1712271" y="161397"/>
                </a:lnTo>
                <a:lnTo>
                  <a:pt x="1708146" y="163621"/>
                </a:lnTo>
                <a:lnTo>
                  <a:pt x="1704021" y="166163"/>
                </a:lnTo>
                <a:lnTo>
                  <a:pt x="1699578" y="169023"/>
                </a:lnTo>
                <a:lnTo>
                  <a:pt x="1696405" y="172200"/>
                </a:lnTo>
                <a:lnTo>
                  <a:pt x="1692915" y="175377"/>
                </a:lnTo>
                <a:lnTo>
                  <a:pt x="1690376" y="179189"/>
                </a:lnTo>
                <a:lnTo>
                  <a:pt x="1687520" y="183320"/>
                </a:lnTo>
                <a:lnTo>
                  <a:pt x="1685616" y="187768"/>
                </a:lnTo>
                <a:lnTo>
                  <a:pt x="1683713" y="192215"/>
                </a:lnTo>
                <a:lnTo>
                  <a:pt x="1682761" y="196981"/>
                </a:lnTo>
                <a:lnTo>
                  <a:pt x="1681809" y="202065"/>
                </a:lnTo>
                <a:lnTo>
                  <a:pt x="1681491" y="206830"/>
                </a:lnTo>
                <a:lnTo>
                  <a:pt x="1681491" y="394598"/>
                </a:lnTo>
                <a:lnTo>
                  <a:pt x="1681809" y="399999"/>
                </a:lnTo>
                <a:lnTo>
                  <a:pt x="1682761" y="404765"/>
                </a:lnTo>
                <a:lnTo>
                  <a:pt x="1683713" y="409213"/>
                </a:lnTo>
                <a:lnTo>
                  <a:pt x="1685616" y="413978"/>
                </a:lnTo>
                <a:lnTo>
                  <a:pt x="1687520" y="418109"/>
                </a:lnTo>
                <a:lnTo>
                  <a:pt x="1690376" y="422239"/>
                </a:lnTo>
                <a:lnTo>
                  <a:pt x="1692915" y="426051"/>
                </a:lnTo>
                <a:lnTo>
                  <a:pt x="1696405" y="429228"/>
                </a:lnTo>
                <a:lnTo>
                  <a:pt x="1699578" y="432406"/>
                </a:lnTo>
                <a:lnTo>
                  <a:pt x="1704021" y="435583"/>
                </a:lnTo>
                <a:lnTo>
                  <a:pt x="1708146" y="437807"/>
                </a:lnTo>
                <a:lnTo>
                  <a:pt x="1712271" y="440031"/>
                </a:lnTo>
                <a:lnTo>
                  <a:pt x="1716713" y="441619"/>
                </a:lnTo>
                <a:lnTo>
                  <a:pt x="1721473" y="442572"/>
                </a:lnTo>
                <a:lnTo>
                  <a:pt x="1726550" y="443526"/>
                </a:lnTo>
                <a:lnTo>
                  <a:pt x="1731944" y="443843"/>
                </a:lnTo>
                <a:lnTo>
                  <a:pt x="1736704" y="443526"/>
                </a:lnTo>
                <a:lnTo>
                  <a:pt x="1741781" y="442572"/>
                </a:lnTo>
                <a:lnTo>
                  <a:pt x="1746541" y="441619"/>
                </a:lnTo>
                <a:lnTo>
                  <a:pt x="1750983" y="440031"/>
                </a:lnTo>
                <a:lnTo>
                  <a:pt x="1755743" y="437807"/>
                </a:lnTo>
                <a:lnTo>
                  <a:pt x="1759868" y="435583"/>
                </a:lnTo>
                <a:lnTo>
                  <a:pt x="1763675" y="432406"/>
                </a:lnTo>
                <a:lnTo>
                  <a:pt x="1767483" y="429228"/>
                </a:lnTo>
                <a:lnTo>
                  <a:pt x="1770339" y="426051"/>
                </a:lnTo>
                <a:lnTo>
                  <a:pt x="1773512" y="422239"/>
                </a:lnTo>
                <a:lnTo>
                  <a:pt x="1775733" y="418109"/>
                </a:lnTo>
                <a:lnTo>
                  <a:pt x="1777955" y="413978"/>
                </a:lnTo>
                <a:lnTo>
                  <a:pt x="1779541" y="409213"/>
                </a:lnTo>
                <a:lnTo>
                  <a:pt x="1780810" y="404765"/>
                </a:lnTo>
                <a:lnTo>
                  <a:pt x="1781762" y="399999"/>
                </a:lnTo>
                <a:lnTo>
                  <a:pt x="1781762" y="394598"/>
                </a:lnTo>
                <a:lnTo>
                  <a:pt x="1781762" y="206830"/>
                </a:lnTo>
                <a:lnTo>
                  <a:pt x="1781762" y="202065"/>
                </a:lnTo>
                <a:lnTo>
                  <a:pt x="1780810" y="196981"/>
                </a:lnTo>
                <a:lnTo>
                  <a:pt x="1779541" y="192215"/>
                </a:lnTo>
                <a:lnTo>
                  <a:pt x="1777955" y="187768"/>
                </a:lnTo>
                <a:lnTo>
                  <a:pt x="1775733" y="183320"/>
                </a:lnTo>
                <a:lnTo>
                  <a:pt x="1773512" y="179189"/>
                </a:lnTo>
                <a:lnTo>
                  <a:pt x="1770339" y="175377"/>
                </a:lnTo>
                <a:lnTo>
                  <a:pt x="1767483" y="172200"/>
                </a:lnTo>
                <a:lnTo>
                  <a:pt x="1763675" y="169023"/>
                </a:lnTo>
                <a:lnTo>
                  <a:pt x="1759868" y="166163"/>
                </a:lnTo>
                <a:lnTo>
                  <a:pt x="1755743" y="163621"/>
                </a:lnTo>
                <a:lnTo>
                  <a:pt x="1750983" y="161397"/>
                </a:lnTo>
                <a:lnTo>
                  <a:pt x="1746541" y="160127"/>
                </a:lnTo>
                <a:lnTo>
                  <a:pt x="1741781" y="158856"/>
                </a:lnTo>
                <a:lnTo>
                  <a:pt x="1736704" y="158220"/>
                </a:lnTo>
                <a:lnTo>
                  <a:pt x="1731944" y="157585"/>
                </a:lnTo>
                <a:close/>
                <a:moveTo>
                  <a:pt x="1689424" y="0"/>
                </a:moveTo>
                <a:lnTo>
                  <a:pt x="1704021" y="0"/>
                </a:lnTo>
                <a:lnTo>
                  <a:pt x="1717982" y="318"/>
                </a:lnTo>
                <a:lnTo>
                  <a:pt x="1731944" y="635"/>
                </a:lnTo>
                <a:lnTo>
                  <a:pt x="1745906" y="1906"/>
                </a:lnTo>
                <a:lnTo>
                  <a:pt x="1759550" y="2542"/>
                </a:lnTo>
                <a:lnTo>
                  <a:pt x="1772877" y="4130"/>
                </a:lnTo>
                <a:lnTo>
                  <a:pt x="1800166" y="6990"/>
                </a:lnTo>
                <a:lnTo>
                  <a:pt x="1826503" y="10802"/>
                </a:lnTo>
                <a:lnTo>
                  <a:pt x="1852840" y="15886"/>
                </a:lnTo>
                <a:lnTo>
                  <a:pt x="1877908" y="21604"/>
                </a:lnTo>
                <a:lnTo>
                  <a:pt x="1902976" y="27959"/>
                </a:lnTo>
                <a:lnTo>
                  <a:pt x="1927409" y="35266"/>
                </a:lnTo>
                <a:lnTo>
                  <a:pt x="1950890" y="42573"/>
                </a:lnTo>
                <a:lnTo>
                  <a:pt x="1974054" y="51469"/>
                </a:lnTo>
                <a:lnTo>
                  <a:pt x="1985477" y="55917"/>
                </a:lnTo>
                <a:lnTo>
                  <a:pt x="1996266" y="61001"/>
                </a:lnTo>
                <a:lnTo>
                  <a:pt x="2007372" y="65766"/>
                </a:lnTo>
                <a:lnTo>
                  <a:pt x="2017843" y="70850"/>
                </a:lnTo>
                <a:lnTo>
                  <a:pt x="2028315" y="75933"/>
                </a:lnTo>
                <a:lnTo>
                  <a:pt x="2038469" y="81334"/>
                </a:lnTo>
                <a:lnTo>
                  <a:pt x="2048940" y="87053"/>
                </a:lnTo>
                <a:lnTo>
                  <a:pt x="2058459" y="92772"/>
                </a:lnTo>
                <a:lnTo>
                  <a:pt x="2067979" y="98173"/>
                </a:lnTo>
                <a:lnTo>
                  <a:pt x="2077498" y="104527"/>
                </a:lnTo>
                <a:lnTo>
                  <a:pt x="2087018" y="110564"/>
                </a:lnTo>
                <a:lnTo>
                  <a:pt x="2095585" y="116918"/>
                </a:lnTo>
                <a:lnTo>
                  <a:pt x="2104470" y="122954"/>
                </a:lnTo>
                <a:lnTo>
                  <a:pt x="2113037" y="129626"/>
                </a:lnTo>
                <a:lnTo>
                  <a:pt x="2121287" y="136298"/>
                </a:lnTo>
                <a:lnTo>
                  <a:pt x="2129220" y="142970"/>
                </a:lnTo>
                <a:lnTo>
                  <a:pt x="2137153" y="150278"/>
                </a:lnTo>
                <a:lnTo>
                  <a:pt x="2144769" y="156950"/>
                </a:lnTo>
                <a:lnTo>
                  <a:pt x="2152067" y="164257"/>
                </a:lnTo>
                <a:lnTo>
                  <a:pt x="2158730" y="171564"/>
                </a:lnTo>
                <a:lnTo>
                  <a:pt x="2165394" y="178872"/>
                </a:lnTo>
                <a:lnTo>
                  <a:pt x="2172058" y="186497"/>
                </a:lnTo>
                <a:lnTo>
                  <a:pt x="2178404" y="194122"/>
                </a:lnTo>
                <a:lnTo>
                  <a:pt x="2184115" y="202065"/>
                </a:lnTo>
                <a:lnTo>
                  <a:pt x="2189827" y="209690"/>
                </a:lnTo>
                <a:lnTo>
                  <a:pt x="2195221" y="217632"/>
                </a:lnTo>
                <a:lnTo>
                  <a:pt x="2200298" y="225893"/>
                </a:lnTo>
                <a:lnTo>
                  <a:pt x="2205058" y="233836"/>
                </a:lnTo>
                <a:lnTo>
                  <a:pt x="2209501" y="242096"/>
                </a:lnTo>
                <a:lnTo>
                  <a:pt x="2213626" y="250357"/>
                </a:lnTo>
                <a:lnTo>
                  <a:pt x="2217751" y="258617"/>
                </a:lnTo>
                <a:lnTo>
                  <a:pt x="2220924" y="267513"/>
                </a:lnTo>
                <a:lnTo>
                  <a:pt x="2224414" y="275774"/>
                </a:lnTo>
                <a:lnTo>
                  <a:pt x="2226953" y="284352"/>
                </a:lnTo>
                <a:lnTo>
                  <a:pt x="2229809" y="293248"/>
                </a:lnTo>
                <a:lnTo>
                  <a:pt x="2232030" y="302144"/>
                </a:lnTo>
                <a:lnTo>
                  <a:pt x="2233934" y="311040"/>
                </a:lnTo>
                <a:lnTo>
                  <a:pt x="2235520" y="319936"/>
                </a:lnTo>
                <a:lnTo>
                  <a:pt x="2236472" y="329149"/>
                </a:lnTo>
                <a:lnTo>
                  <a:pt x="2237741" y="338045"/>
                </a:lnTo>
                <a:lnTo>
                  <a:pt x="2238059" y="347259"/>
                </a:lnTo>
                <a:lnTo>
                  <a:pt x="2238376" y="356472"/>
                </a:lnTo>
                <a:lnTo>
                  <a:pt x="2238059" y="363780"/>
                </a:lnTo>
                <a:lnTo>
                  <a:pt x="2237741" y="371087"/>
                </a:lnTo>
                <a:lnTo>
                  <a:pt x="2237424" y="378712"/>
                </a:lnTo>
                <a:lnTo>
                  <a:pt x="2236472" y="386020"/>
                </a:lnTo>
                <a:lnTo>
                  <a:pt x="2234251" y="400317"/>
                </a:lnTo>
                <a:lnTo>
                  <a:pt x="2231395" y="414296"/>
                </a:lnTo>
                <a:lnTo>
                  <a:pt x="2226953" y="428593"/>
                </a:lnTo>
                <a:lnTo>
                  <a:pt x="2222193" y="442255"/>
                </a:lnTo>
                <a:lnTo>
                  <a:pt x="2216481" y="455916"/>
                </a:lnTo>
                <a:lnTo>
                  <a:pt x="2210135" y="469578"/>
                </a:lnTo>
                <a:lnTo>
                  <a:pt x="2202837" y="482604"/>
                </a:lnTo>
                <a:lnTo>
                  <a:pt x="2194904" y="495630"/>
                </a:lnTo>
                <a:lnTo>
                  <a:pt x="2186337" y="508021"/>
                </a:lnTo>
                <a:lnTo>
                  <a:pt x="2176817" y="520412"/>
                </a:lnTo>
                <a:lnTo>
                  <a:pt x="2166663" y="532802"/>
                </a:lnTo>
                <a:lnTo>
                  <a:pt x="2155557" y="544876"/>
                </a:lnTo>
                <a:lnTo>
                  <a:pt x="2144451" y="555995"/>
                </a:lnTo>
                <a:lnTo>
                  <a:pt x="2131759" y="567433"/>
                </a:lnTo>
                <a:lnTo>
                  <a:pt x="2119066" y="578553"/>
                </a:lnTo>
                <a:lnTo>
                  <a:pt x="2105739" y="589037"/>
                </a:lnTo>
                <a:lnTo>
                  <a:pt x="2091460" y="599204"/>
                </a:lnTo>
                <a:lnTo>
                  <a:pt x="2076864" y="609053"/>
                </a:lnTo>
                <a:lnTo>
                  <a:pt x="2061633" y="618585"/>
                </a:lnTo>
                <a:lnTo>
                  <a:pt x="2045767" y="627481"/>
                </a:lnTo>
                <a:lnTo>
                  <a:pt x="2029584" y="636376"/>
                </a:lnTo>
                <a:lnTo>
                  <a:pt x="2012766" y="644637"/>
                </a:lnTo>
                <a:lnTo>
                  <a:pt x="1995631" y="652580"/>
                </a:lnTo>
                <a:lnTo>
                  <a:pt x="1977862" y="660205"/>
                </a:lnTo>
                <a:lnTo>
                  <a:pt x="1959140" y="666877"/>
                </a:lnTo>
                <a:lnTo>
                  <a:pt x="1940736" y="673866"/>
                </a:lnTo>
                <a:lnTo>
                  <a:pt x="1921380" y="679903"/>
                </a:lnTo>
                <a:lnTo>
                  <a:pt x="1901707" y="685622"/>
                </a:lnTo>
                <a:lnTo>
                  <a:pt x="1881716" y="690387"/>
                </a:lnTo>
                <a:lnTo>
                  <a:pt x="1861408" y="694835"/>
                </a:lnTo>
                <a:lnTo>
                  <a:pt x="1863312" y="709450"/>
                </a:lnTo>
                <a:lnTo>
                  <a:pt x="1865850" y="725018"/>
                </a:lnTo>
                <a:lnTo>
                  <a:pt x="1867754" y="732961"/>
                </a:lnTo>
                <a:lnTo>
                  <a:pt x="1869658" y="741221"/>
                </a:lnTo>
                <a:lnTo>
                  <a:pt x="1871879" y="749800"/>
                </a:lnTo>
                <a:lnTo>
                  <a:pt x="1874735" y="758695"/>
                </a:lnTo>
                <a:lnTo>
                  <a:pt x="1877274" y="767274"/>
                </a:lnTo>
                <a:lnTo>
                  <a:pt x="1880764" y="776487"/>
                </a:lnTo>
                <a:lnTo>
                  <a:pt x="1884572" y="785383"/>
                </a:lnTo>
                <a:lnTo>
                  <a:pt x="1888379" y="794597"/>
                </a:lnTo>
                <a:lnTo>
                  <a:pt x="1892822" y="803493"/>
                </a:lnTo>
                <a:lnTo>
                  <a:pt x="1897582" y="813024"/>
                </a:lnTo>
                <a:lnTo>
                  <a:pt x="1902976" y="822238"/>
                </a:lnTo>
                <a:lnTo>
                  <a:pt x="1908688" y="831134"/>
                </a:lnTo>
                <a:lnTo>
                  <a:pt x="1915034" y="840347"/>
                </a:lnTo>
                <a:lnTo>
                  <a:pt x="1921697" y="849243"/>
                </a:lnTo>
                <a:lnTo>
                  <a:pt x="1928996" y="858457"/>
                </a:lnTo>
                <a:lnTo>
                  <a:pt x="1936928" y="867035"/>
                </a:lnTo>
                <a:lnTo>
                  <a:pt x="1945179" y="875931"/>
                </a:lnTo>
                <a:lnTo>
                  <a:pt x="1954381" y="884192"/>
                </a:lnTo>
                <a:lnTo>
                  <a:pt x="1963900" y="892452"/>
                </a:lnTo>
                <a:lnTo>
                  <a:pt x="1974054" y="900395"/>
                </a:lnTo>
                <a:lnTo>
                  <a:pt x="1984843" y="908338"/>
                </a:lnTo>
                <a:lnTo>
                  <a:pt x="1996266" y="915963"/>
                </a:lnTo>
                <a:lnTo>
                  <a:pt x="2008324" y="923270"/>
                </a:lnTo>
                <a:lnTo>
                  <a:pt x="2021651" y="929942"/>
                </a:lnTo>
                <a:lnTo>
                  <a:pt x="2034661" y="936296"/>
                </a:lnTo>
                <a:lnTo>
                  <a:pt x="2049257" y="942333"/>
                </a:lnTo>
                <a:lnTo>
                  <a:pt x="2064171" y="948369"/>
                </a:lnTo>
                <a:lnTo>
                  <a:pt x="2080037" y="953770"/>
                </a:lnTo>
                <a:lnTo>
                  <a:pt x="2071152" y="954088"/>
                </a:lnTo>
                <a:lnTo>
                  <a:pt x="2060046" y="954088"/>
                </a:lnTo>
                <a:lnTo>
                  <a:pt x="2045450" y="953770"/>
                </a:lnTo>
                <a:lnTo>
                  <a:pt x="2027363" y="952500"/>
                </a:lnTo>
                <a:lnTo>
                  <a:pt x="2005785" y="950911"/>
                </a:lnTo>
                <a:lnTo>
                  <a:pt x="1993727" y="949640"/>
                </a:lnTo>
                <a:lnTo>
                  <a:pt x="1981035" y="947734"/>
                </a:lnTo>
                <a:lnTo>
                  <a:pt x="1968025" y="945828"/>
                </a:lnTo>
                <a:lnTo>
                  <a:pt x="1954063" y="943286"/>
                </a:lnTo>
                <a:lnTo>
                  <a:pt x="1939150" y="940109"/>
                </a:lnTo>
                <a:lnTo>
                  <a:pt x="1924236" y="937249"/>
                </a:lnTo>
                <a:lnTo>
                  <a:pt x="1908688" y="933437"/>
                </a:lnTo>
                <a:lnTo>
                  <a:pt x="1892505" y="928671"/>
                </a:lnTo>
                <a:lnTo>
                  <a:pt x="1875687" y="923905"/>
                </a:lnTo>
                <a:lnTo>
                  <a:pt x="1858869" y="918504"/>
                </a:lnTo>
                <a:lnTo>
                  <a:pt x="1841417" y="912468"/>
                </a:lnTo>
                <a:lnTo>
                  <a:pt x="1823648" y="905796"/>
                </a:lnTo>
                <a:lnTo>
                  <a:pt x="1805878" y="898171"/>
                </a:lnTo>
                <a:lnTo>
                  <a:pt x="1787474" y="890228"/>
                </a:lnTo>
                <a:lnTo>
                  <a:pt x="1768752" y="881014"/>
                </a:lnTo>
                <a:lnTo>
                  <a:pt x="1750031" y="871801"/>
                </a:lnTo>
                <a:lnTo>
                  <a:pt x="1730992" y="860999"/>
                </a:lnTo>
                <a:lnTo>
                  <a:pt x="1712271" y="849879"/>
                </a:lnTo>
                <a:lnTo>
                  <a:pt x="1692915" y="837488"/>
                </a:lnTo>
                <a:lnTo>
                  <a:pt x="1673876" y="824779"/>
                </a:lnTo>
                <a:lnTo>
                  <a:pt x="1675462" y="812389"/>
                </a:lnTo>
                <a:lnTo>
                  <a:pt x="1676732" y="799680"/>
                </a:lnTo>
                <a:lnTo>
                  <a:pt x="1677366" y="787289"/>
                </a:lnTo>
                <a:lnTo>
                  <a:pt x="1677684" y="774581"/>
                </a:lnTo>
                <a:lnTo>
                  <a:pt x="1677366" y="763779"/>
                </a:lnTo>
                <a:lnTo>
                  <a:pt x="1677049" y="752977"/>
                </a:lnTo>
                <a:lnTo>
                  <a:pt x="1676414" y="742174"/>
                </a:lnTo>
                <a:lnTo>
                  <a:pt x="1675145" y="731690"/>
                </a:lnTo>
                <a:lnTo>
                  <a:pt x="1673558" y="721205"/>
                </a:lnTo>
                <a:lnTo>
                  <a:pt x="1672289" y="710403"/>
                </a:lnTo>
                <a:lnTo>
                  <a:pt x="1670385" y="699919"/>
                </a:lnTo>
                <a:lnTo>
                  <a:pt x="1667847" y="689434"/>
                </a:lnTo>
                <a:lnTo>
                  <a:pt x="1665308" y="678950"/>
                </a:lnTo>
                <a:lnTo>
                  <a:pt x="1662453" y="668783"/>
                </a:lnTo>
                <a:lnTo>
                  <a:pt x="1659279" y="658616"/>
                </a:lnTo>
                <a:lnTo>
                  <a:pt x="1655789" y="648450"/>
                </a:lnTo>
                <a:lnTo>
                  <a:pt x="1651981" y="638283"/>
                </a:lnTo>
                <a:lnTo>
                  <a:pt x="1648491" y="628116"/>
                </a:lnTo>
                <a:lnTo>
                  <a:pt x="1644048" y="618267"/>
                </a:lnTo>
                <a:lnTo>
                  <a:pt x="1639606" y="608418"/>
                </a:lnTo>
                <a:lnTo>
                  <a:pt x="1634846" y="598569"/>
                </a:lnTo>
                <a:lnTo>
                  <a:pt x="1629769" y="588720"/>
                </a:lnTo>
                <a:lnTo>
                  <a:pt x="1624692" y="579188"/>
                </a:lnTo>
                <a:lnTo>
                  <a:pt x="1618981" y="569657"/>
                </a:lnTo>
                <a:lnTo>
                  <a:pt x="1613269" y="560443"/>
                </a:lnTo>
                <a:lnTo>
                  <a:pt x="1606923" y="550912"/>
                </a:lnTo>
                <a:lnTo>
                  <a:pt x="1600576" y="541381"/>
                </a:lnTo>
                <a:lnTo>
                  <a:pt x="1593913" y="532167"/>
                </a:lnTo>
                <a:lnTo>
                  <a:pt x="1587249" y="523271"/>
                </a:lnTo>
                <a:lnTo>
                  <a:pt x="1580268" y="514057"/>
                </a:lnTo>
                <a:lnTo>
                  <a:pt x="1572653" y="505479"/>
                </a:lnTo>
                <a:lnTo>
                  <a:pt x="1565355" y="496583"/>
                </a:lnTo>
                <a:lnTo>
                  <a:pt x="1557739" y="488005"/>
                </a:lnTo>
                <a:lnTo>
                  <a:pt x="1549806" y="479427"/>
                </a:lnTo>
                <a:lnTo>
                  <a:pt x="1541556" y="470531"/>
                </a:lnTo>
                <a:lnTo>
                  <a:pt x="1532671" y="462270"/>
                </a:lnTo>
                <a:lnTo>
                  <a:pt x="1524104" y="454010"/>
                </a:lnTo>
                <a:lnTo>
                  <a:pt x="1515219" y="446067"/>
                </a:lnTo>
                <a:lnTo>
                  <a:pt x="1506334" y="438124"/>
                </a:lnTo>
                <a:lnTo>
                  <a:pt x="1496815" y="430182"/>
                </a:lnTo>
                <a:lnTo>
                  <a:pt x="1477459" y="414614"/>
                </a:lnTo>
                <a:lnTo>
                  <a:pt x="1457468" y="399364"/>
                </a:lnTo>
                <a:lnTo>
                  <a:pt x="1436843" y="384749"/>
                </a:lnTo>
                <a:lnTo>
                  <a:pt x="1414948" y="370770"/>
                </a:lnTo>
                <a:lnTo>
                  <a:pt x="1392419" y="357426"/>
                </a:lnTo>
                <a:lnTo>
                  <a:pt x="1369572" y="344717"/>
                </a:lnTo>
                <a:lnTo>
                  <a:pt x="1345774" y="332009"/>
                </a:lnTo>
                <a:lnTo>
                  <a:pt x="1321023" y="320571"/>
                </a:lnTo>
                <a:lnTo>
                  <a:pt x="1295956" y="309133"/>
                </a:lnTo>
                <a:lnTo>
                  <a:pt x="1269936" y="298331"/>
                </a:lnTo>
                <a:lnTo>
                  <a:pt x="1243282" y="288164"/>
                </a:lnTo>
                <a:lnTo>
                  <a:pt x="1216627" y="279268"/>
                </a:lnTo>
                <a:lnTo>
                  <a:pt x="1189021" y="270055"/>
                </a:lnTo>
                <a:lnTo>
                  <a:pt x="1160463" y="262112"/>
                </a:lnTo>
                <a:lnTo>
                  <a:pt x="1167127" y="248133"/>
                </a:lnTo>
                <a:lnTo>
                  <a:pt x="1174107" y="234154"/>
                </a:lnTo>
                <a:lnTo>
                  <a:pt x="1182675" y="220810"/>
                </a:lnTo>
                <a:lnTo>
                  <a:pt x="1191242" y="207783"/>
                </a:lnTo>
                <a:lnTo>
                  <a:pt x="1201079" y="194439"/>
                </a:lnTo>
                <a:lnTo>
                  <a:pt x="1211550" y="182049"/>
                </a:lnTo>
                <a:lnTo>
                  <a:pt x="1222656" y="169340"/>
                </a:lnTo>
                <a:lnTo>
                  <a:pt x="1234714" y="157267"/>
                </a:lnTo>
                <a:lnTo>
                  <a:pt x="1247407" y="145512"/>
                </a:lnTo>
                <a:lnTo>
                  <a:pt x="1260734" y="134392"/>
                </a:lnTo>
                <a:lnTo>
                  <a:pt x="1274696" y="123272"/>
                </a:lnTo>
                <a:lnTo>
                  <a:pt x="1289292" y="112788"/>
                </a:lnTo>
                <a:lnTo>
                  <a:pt x="1304523" y="102621"/>
                </a:lnTo>
                <a:lnTo>
                  <a:pt x="1320706" y="92772"/>
                </a:lnTo>
                <a:lnTo>
                  <a:pt x="1336889" y="83240"/>
                </a:lnTo>
                <a:lnTo>
                  <a:pt x="1354024" y="74344"/>
                </a:lnTo>
                <a:lnTo>
                  <a:pt x="1371794" y="65766"/>
                </a:lnTo>
                <a:lnTo>
                  <a:pt x="1389880" y="57823"/>
                </a:lnTo>
                <a:lnTo>
                  <a:pt x="1408919" y="50198"/>
                </a:lnTo>
                <a:lnTo>
                  <a:pt x="1427958" y="43209"/>
                </a:lnTo>
                <a:lnTo>
                  <a:pt x="1447631" y="36219"/>
                </a:lnTo>
                <a:lnTo>
                  <a:pt x="1467622" y="30183"/>
                </a:lnTo>
                <a:lnTo>
                  <a:pt x="1488248" y="24464"/>
                </a:lnTo>
                <a:lnTo>
                  <a:pt x="1509190" y="19698"/>
                </a:lnTo>
                <a:lnTo>
                  <a:pt x="1530450" y="14932"/>
                </a:lnTo>
                <a:lnTo>
                  <a:pt x="1552345" y="10802"/>
                </a:lnTo>
                <a:lnTo>
                  <a:pt x="1574239" y="7625"/>
                </a:lnTo>
                <a:lnTo>
                  <a:pt x="1597086" y="4766"/>
                </a:lnTo>
                <a:lnTo>
                  <a:pt x="1619615" y="2542"/>
                </a:lnTo>
                <a:lnTo>
                  <a:pt x="1642779" y="953"/>
                </a:lnTo>
                <a:lnTo>
                  <a:pt x="1665943" y="318"/>
                </a:lnTo>
                <a:lnTo>
                  <a:pt x="1689424"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7399339" y="2730500"/>
            <a:ext cx="2517775"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919605" y="1196340"/>
            <a:ext cx="8637270" cy="163004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对风险发生可能性的高低和风险对目标影响程度进行定性或定量评估后，依据评估结果绘制风险坐标图。如：某公司对9项风险进行了定性评估，风险①发生的可能性为“低”，风险发生后对目标的影响程度为“极低”；……；风险⑨发生的可能性为“极低”，对目标的影响程度为“高”，则绘制风险坐标图如下：</a:t>
            </a:r>
            <a:endParaRPr lang="zh-CN" altLang="en-US" sz="2000">
              <a:solidFill>
                <a:srgbClr val="0070C0"/>
              </a:solidFill>
            </a:endParaRPr>
          </a:p>
        </p:txBody>
      </p:sp>
      <p:pic>
        <p:nvPicPr>
          <p:cNvPr id="66" name="图片 4"/>
          <p:cNvPicPr>
            <a:picLocks noChangeAspect="1"/>
          </p:cNvPicPr>
          <p:nvPr>
            <p:custDataLst>
              <p:tags r:id="rId1"/>
            </p:custDataLst>
          </p:nvPr>
        </p:nvPicPr>
        <p:blipFill>
          <a:blip r:embed="rId2"/>
          <a:stretch>
            <a:fillRect/>
          </a:stretch>
        </p:blipFill>
        <p:spPr>
          <a:xfrm>
            <a:off x="5160010" y="2493010"/>
            <a:ext cx="5551805" cy="4011295"/>
          </a:xfrm>
          <a:prstGeom prst="rect">
            <a:avLst/>
          </a:prstGeom>
          <a:noFill/>
          <a:ln>
            <a:noFill/>
          </a:ln>
        </p:spPr>
      </p:pic>
      <p:sp>
        <p:nvSpPr>
          <p:cNvPr id="3" name="文本框 2"/>
          <p:cNvSpPr txBox="1"/>
          <p:nvPr>
            <p:custDataLst>
              <p:tags r:id="rId3"/>
            </p:custDataLst>
          </p:nvPr>
        </p:nvSpPr>
        <p:spPr>
          <a:xfrm>
            <a:off x="2435225" y="620395"/>
            <a:ext cx="6074410" cy="462915"/>
          </a:xfrm>
          <a:prstGeom prst="rect">
            <a:avLst/>
          </a:prstGeom>
          <a:noFill/>
        </p:spPr>
        <p:txBody>
          <a:bodyPr wrap="square" rtlCol="0">
            <a:noAutofit/>
          </a:bodyPr>
          <a:p>
            <a:r>
              <a:rPr lang="en-US" altLang="zh-CN" sz="2400" b="1">
                <a:solidFill>
                  <a:srgbClr val="0070C0"/>
                </a:solidFill>
              </a:rPr>
              <a:t>2.</a:t>
            </a:r>
            <a:r>
              <a:rPr lang="zh-CN" sz="2400" b="1">
                <a:solidFill>
                  <a:srgbClr val="0070C0"/>
                </a:solidFill>
              </a:rPr>
              <a:t>风险坐标图法</a:t>
            </a:r>
            <a:endParaRPr lang="zh-CN" sz="2400" b="1">
              <a:solidFill>
                <a:srgbClr val="0070C0"/>
              </a:solidFill>
            </a:endParaRPr>
          </a:p>
        </p:txBody>
      </p:sp>
      <p:pic>
        <p:nvPicPr>
          <p:cNvPr id="4" name="图片 3"/>
          <p:cNvPicPr>
            <a:picLocks noChangeAspect="1"/>
          </p:cNvPicPr>
          <p:nvPr>
            <p:custDataLst>
              <p:tags r:id="rId4"/>
            </p:custDataLst>
          </p:nvPr>
        </p:nvPicPr>
        <p:blipFill>
          <a:blip r:embed="rId5"/>
          <a:stretch>
            <a:fillRect/>
          </a:stretch>
        </p:blipFill>
        <p:spPr>
          <a:xfrm>
            <a:off x="1991995" y="3789045"/>
            <a:ext cx="3112770" cy="220281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475480" y="4654550"/>
            <a:ext cx="6466205" cy="129476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风险管理策略</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3</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文本框 8"/>
          <p:cNvSpPr>
            <a:spLocks noChangeArrowheads="1"/>
          </p:cNvSpPr>
          <p:nvPr>
            <p:custDataLst>
              <p:tags r:id="rId1"/>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一、风险管理策略概述</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6" name="Text Box 56"/>
          <p:cNvSpPr txBox="1"/>
          <p:nvPr>
            <p:custDataLst>
              <p:tags r:id="rId2"/>
            </p:custDataLst>
          </p:nvPr>
        </p:nvSpPr>
        <p:spPr>
          <a:xfrm>
            <a:off x="2063750" y="1224915"/>
            <a:ext cx="5746750"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 (一)风险管理策略总体定位与作用</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79650" y="1844675"/>
            <a:ext cx="8139430" cy="1630045"/>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风险管理策略指企业根据自身条件和外部环境，围绕企业发展战略，确定风险偏好、风险承受度、风险管理有效性标准，选择风险承担、风险规避、风险转移、风险转换、风险对冲、风险补偿、风险控制等适合的风险管理工具的总体策略，并确定风险管理所需人力和财力资源的配置原则。</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Text Box 56"/>
          <p:cNvSpPr txBox="1"/>
          <p:nvPr>
            <p:custDataLst>
              <p:tags r:id="rId3"/>
            </p:custDataLst>
          </p:nvPr>
        </p:nvSpPr>
        <p:spPr>
          <a:xfrm>
            <a:off x="2279650" y="3716655"/>
            <a:ext cx="5746750"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(二)风险管理策略的组成部分</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279650" y="4364990"/>
            <a:ext cx="8126095" cy="1630045"/>
          </a:xfrm>
          <a:prstGeom prst="rect">
            <a:avLst/>
          </a:prstGeom>
          <a:noFill/>
        </p:spPr>
        <p:txBody>
          <a:bodyPr wrap="square" rtlCol="0" anchor="t">
            <a:spAutoFit/>
          </a:bodyPr>
          <a:p>
            <a:pPr algn="l">
              <a:buClrTx/>
              <a:buSzTx/>
              <a:buFontTx/>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风险偏好和风险承受度。明确公司要承担什么风险，承担多少。</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全面风险管理的有效性标准。明确怎样衡量我们的风险管理工作成效。</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风险管理的工具选择。明确怎样管理重大风险。</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FontTx/>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全面风险管理的资源配置。明确如何安排人力、财力、物资、外部资源等风险管理资源。</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56"/>
          <p:cNvSpPr txBox="1"/>
          <p:nvPr/>
        </p:nvSpPr>
        <p:spPr>
          <a:xfrm>
            <a:off x="1919468" y="1196031"/>
            <a:ext cx="7288871" cy="521970"/>
          </a:xfrm>
          <a:prstGeom prst="rect">
            <a:avLst/>
          </a:prstGeom>
          <a:noFill/>
          <a:ln w="9525">
            <a:noFill/>
          </a:ln>
        </p:spPr>
        <p:txBody>
          <a:bodyPr wrap="square">
            <a:spAutoFit/>
          </a:bodyPr>
          <a:lstStyle/>
          <a:p>
            <a:pPr algn="l"/>
            <a:r>
              <a:rPr lang="zh-CN" altLang="en-US" sz="2800" b="1" dirty="0">
                <a:solidFill>
                  <a:srgbClr val="FF0000"/>
                </a:solidFill>
                <a:latin typeface="微软雅黑" panose="020B0503020204020204" pitchFamily="34" charset="-122"/>
                <a:ea typeface="微软雅黑" panose="020B0503020204020204" pitchFamily="34" charset="-122"/>
              </a:rPr>
              <a:t>（一）风险规避策略</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07895" y="1700530"/>
            <a:ext cx="8747760" cy="2029460"/>
          </a:xfrm>
          <a:prstGeom prst="rect">
            <a:avLst/>
          </a:prstGeom>
          <a:noFill/>
        </p:spPr>
        <p:txBody>
          <a:bodyPr wrap="square" rtlCol="0" anchor="t">
            <a:noAutofit/>
          </a:bodyPr>
          <a:p>
            <a:r>
              <a:rPr lang="en-US" altLang="zh-CN"/>
              <a:t>       </a:t>
            </a:r>
            <a:r>
              <a:rPr lang="en-US" altLang="zh-CN" sz="2000">
                <a:solidFill>
                  <a:srgbClr val="0070C0"/>
                </a:solidFill>
              </a:rPr>
              <a:t> </a:t>
            </a:r>
            <a:r>
              <a:rPr lang="zh-CN" altLang="en-US" sz="2000">
                <a:solidFill>
                  <a:srgbClr val="0070C0"/>
                </a:solidFill>
              </a:rPr>
              <a:t>风险规避策略。风险规避是指企业回避、停止或退出蕴含某一风险的商</a:t>
            </a:r>
            <a:endParaRPr lang="zh-CN" altLang="en-US" sz="2000">
              <a:solidFill>
                <a:srgbClr val="0070C0"/>
              </a:solidFill>
            </a:endParaRPr>
          </a:p>
          <a:p>
            <a:r>
              <a:rPr lang="zh-CN" altLang="en-US" sz="2000">
                <a:solidFill>
                  <a:srgbClr val="0070C0"/>
                </a:solidFill>
              </a:rPr>
              <a:t>业活动或商业环境，避免成为风险的所有人。</a:t>
            </a:r>
            <a:endParaRPr lang="zh-CN" altLang="en-US" sz="2000">
              <a:solidFill>
                <a:srgbClr val="0070C0"/>
              </a:solidFill>
            </a:endParaRPr>
          </a:p>
          <a:p>
            <a:r>
              <a:rPr lang="en-US" altLang="zh-CN" sz="2000">
                <a:solidFill>
                  <a:srgbClr val="0070C0"/>
                </a:solidFill>
              </a:rPr>
              <a:t>       当风险潜在威胁发生可能性太大，不利后果也太严重，又无其它风险管理策略可用时，主动放弃项目或改变项目目标与行动方案，从而规避风险的一种风险管理策略。</a:t>
            </a:r>
            <a:r>
              <a:rPr lang="zh-CN" altLang="en-US" sz="2000">
                <a:solidFill>
                  <a:srgbClr val="0070C0"/>
                </a:solidFill>
              </a:rPr>
              <a:t>凡风险所造成的损失不能由该项目可能获得利润予以抵消时，避免风险是最可行的简单方法。</a:t>
            </a:r>
            <a:endParaRPr lang="zh-CN" altLang="en-US" sz="2000">
              <a:solidFill>
                <a:srgbClr val="0070C0"/>
              </a:solidFill>
            </a:endParaRPr>
          </a:p>
          <a:p>
            <a:endParaRPr lang="zh-CN" altLang="en-US" sz="2000">
              <a:solidFill>
                <a:srgbClr val="0070C0"/>
              </a:solidFill>
            </a:endParaRPr>
          </a:p>
        </p:txBody>
      </p:sp>
      <p:sp>
        <p:nvSpPr>
          <p:cNvPr id="47" name="文本框 8"/>
          <p:cNvSpPr>
            <a:spLocks noChangeArrowheads="1"/>
          </p:cNvSpPr>
          <p:nvPr>
            <p:custDataLst>
              <p:tags r:id="rId1"/>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二、风险管理策略的类型</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 Box 56"/>
          <p:cNvSpPr txBox="1"/>
          <p:nvPr>
            <p:custDataLst>
              <p:tags r:id="rId2"/>
            </p:custDataLst>
          </p:nvPr>
        </p:nvSpPr>
        <p:spPr>
          <a:xfrm>
            <a:off x="1991858" y="3644591"/>
            <a:ext cx="7288871"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（二）风险控制策略</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207895" y="4267200"/>
            <a:ext cx="8704580" cy="1630045"/>
          </a:xfrm>
          <a:prstGeom prst="rect">
            <a:avLst/>
          </a:prstGeom>
          <a:noFill/>
        </p:spPr>
        <p:txBody>
          <a:bodyPr wrap="square" rtlCol="0" anchor="t">
            <a:spAutoFit/>
          </a:bodyPr>
          <a:p>
            <a:pPr algn="l">
              <a:buClrTx/>
              <a:buSzTx/>
              <a:buNone/>
            </a:pPr>
            <a:r>
              <a:rPr lang="en-US" altLang="zh-CN" sz="2000">
                <a:solidFill>
                  <a:srgbClr val="0070C0"/>
                </a:solidFill>
              </a:rPr>
              <a:t>        </a:t>
            </a:r>
            <a:r>
              <a:rPr lang="zh-CN" altLang="en-US" sz="2000">
                <a:solidFill>
                  <a:srgbClr val="0070C0"/>
                </a:solidFill>
              </a:rPr>
              <a:t>风险控制策略是指控制风险事件发生的动因、环境、条件等，通过缓和或预知等手段来达到减轻风险事件发生时的损失或降低风险事件发生的概率的目的。</a:t>
            </a:r>
            <a:endParaRPr lang="zh-CN" altLang="en-US" sz="2000">
              <a:solidFill>
                <a:srgbClr val="0070C0"/>
              </a:solidFill>
            </a:endParaRPr>
          </a:p>
          <a:p>
            <a:pPr algn="l">
              <a:buClrTx/>
              <a:buSzTx/>
              <a:buNone/>
            </a:pPr>
            <a:r>
              <a:rPr lang="en-US" altLang="zh-CN" sz="2000">
                <a:solidFill>
                  <a:srgbClr val="0070C0"/>
                </a:solidFill>
              </a:rPr>
              <a:t>        </a:t>
            </a:r>
            <a:r>
              <a:rPr lang="zh-CN" altLang="en-US" sz="2000">
                <a:solidFill>
                  <a:srgbClr val="0070C0"/>
                </a:solidFill>
              </a:rPr>
              <a:t>风险控制包含两方面含义：一是控制风险因素，减少风险的发生;二是控制风险发生的频率和降低风险损害程度。</a:t>
            </a:r>
            <a:endParaRPr lang="zh-CN" altLang="en-US" sz="200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56"/>
          <p:cNvSpPr txBox="1"/>
          <p:nvPr/>
        </p:nvSpPr>
        <p:spPr>
          <a:xfrm>
            <a:off x="1919468" y="1196031"/>
            <a:ext cx="7288871" cy="521970"/>
          </a:xfrm>
          <a:prstGeom prst="rect">
            <a:avLst/>
          </a:prstGeom>
          <a:noFill/>
          <a:ln w="9525">
            <a:noFill/>
          </a:ln>
        </p:spPr>
        <p:txBody>
          <a:bodyPr wrap="square">
            <a:spAutoFit/>
          </a:bodyPr>
          <a:lstStyle/>
          <a:p>
            <a:pPr algn="l"/>
            <a:r>
              <a:rPr lang="zh-CN" altLang="en-US" sz="2800" b="1" dirty="0">
                <a:solidFill>
                  <a:srgbClr val="FF0000"/>
                </a:solidFill>
                <a:latin typeface="微软雅黑" panose="020B0503020204020204" pitchFamily="34" charset="-122"/>
                <a:ea typeface="微软雅黑" panose="020B0503020204020204" pitchFamily="34" charset="-122"/>
              </a:rPr>
              <a:t>（三）风险转换策略</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07895" y="1700530"/>
            <a:ext cx="8747760" cy="1390650"/>
          </a:xfrm>
          <a:prstGeom prst="rect">
            <a:avLst/>
          </a:prstGeom>
          <a:noFill/>
        </p:spPr>
        <p:txBody>
          <a:bodyPr wrap="square" rtlCol="0" anchor="t">
            <a:noAutofit/>
          </a:bodyPr>
          <a:p>
            <a:r>
              <a:rPr lang="en-US" altLang="zh-CN"/>
              <a:t>       </a:t>
            </a:r>
            <a:r>
              <a:rPr lang="en-US" altLang="zh-CN" sz="2000">
                <a:solidFill>
                  <a:srgbClr val="0070C0"/>
                </a:solidFill>
              </a:rPr>
              <a:t> </a:t>
            </a:r>
            <a:r>
              <a:rPr lang="zh-CN" altLang="en-US" sz="2000">
                <a:solidFill>
                  <a:srgbClr val="0070C0"/>
                </a:solidFill>
              </a:rPr>
              <a:t>风险转换策略是指企业通过战略调整等手段将企业面临的风险转换成另一个风险。风险转换一般不会直接降低企业总的风险，其简单形式就是在减少某一风险的同时，增加另一风险。风险转换可以在低成本或者无成本的情况下达到目的。</a:t>
            </a:r>
            <a:endParaRPr lang="zh-CN" altLang="en-US" sz="2000">
              <a:solidFill>
                <a:srgbClr val="0070C0"/>
              </a:solidFill>
            </a:endParaRPr>
          </a:p>
        </p:txBody>
      </p:sp>
      <p:sp>
        <p:nvSpPr>
          <p:cNvPr id="47" name="文本框 8"/>
          <p:cNvSpPr>
            <a:spLocks noChangeArrowheads="1"/>
          </p:cNvSpPr>
          <p:nvPr>
            <p:custDataLst>
              <p:tags r:id="rId1"/>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二、风险管理策略的类型</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 Box 56"/>
          <p:cNvSpPr txBox="1"/>
          <p:nvPr>
            <p:custDataLst>
              <p:tags r:id="rId2"/>
            </p:custDataLst>
          </p:nvPr>
        </p:nvSpPr>
        <p:spPr>
          <a:xfrm>
            <a:off x="2063613" y="2996256"/>
            <a:ext cx="7288871"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（四）风险转移策略</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207895" y="3500755"/>
            <a:ext cx="8704580" cy="2861310"/>
          </a:xfrm>
          <a:prstGeom prst="rect">
            <a:avLst/>
          </a:prstGeom>
          <a:noFill/>
        </p:spPr>
        <p:txBody>
          <a:bodyPr wrap="square" rtlCol="0" anchor="t">
            <a:spAutoFit/>
          </a:bodyPr>
          <a:p>
            <a:pPr algn="l">
              <a:buClrTx/>
              <a:buSzTx/>
              <a:buNone/>
            </a:pPr>
            <a:r>
              <a:rPr lang="en-US" altLang="zh-CN" sz="2000">
                <a:solidFill>
                  <a:srgbClr val="0070C0"/>
                </a:solidFill>
              </a:rPr>
              <a:t>        </a:t>
            </a:r>
            <a:r>
              <a:rPr lang="zh-CN" altLang="en-US" sz="2000">
                <a:solidFill>
                  <a:srgbClr val="0070C0"/>
                </a:solidFill>
              </a:rPr>
              <a:t>风险转移策略是指将风险转移至其他人或其它组织，其目的是借用合同或协议，在风险事故一旦发生时将损失的一部分转移到有能力承受或控制项目风险的个人或组织。</a:t>
            </a:r>
            <a:endParaRPr lang="zh-CN" altLang="en-US" sz="2000">
              <a:solidFill>
                <a:srgbClr val="0070C0"/>
              </a:solidFill>
            </a:endParaRPr>
          </a:p>
          <a:p>
            <a:pPr algn="l">
              <a:buClrTx/>
              <a:buSzTx/>
              <a:buNone/>
            </a:pPr>
            <a:r>
              <a:rPr lang="en-US" altLang="zh-CN" sz="2000">
                <a:solidFill>
                  <a:srgbClr val="0070C0"/>
                </a:solidFill>
              </a:rPr>
              <a:t>       </a:t>
            </a:r>
            <a:r>
              <a:rPr lang="zh-CN" altLang="en-US" sz="2000">
                <a:solidFill>
                  <a:srgbClr val="0070C0"/>
                </a:solidFill>
              </a:rPr>
              <a:t>转移风险不会降低其可能的严重程度，只是从一方移除后转移到另一方。企业可采用各种不同的风险转移方式，具体实施时可表现为</a:t>
            </a:r>
            <a:r>
              <a:rPr lang="zh-CN" altLang="en-US" sz="2000">
                <a:solidFill>
                  <a:srgbClr val="FF0000"/>
                </a:solidFill>
              </a:rPr>
              <a:t>财务性风险转移和非财务性风险转移</a:t>
            </a:r>
            <a:r>
              <a:rPr lang="zh-CN" altLang="en-US" sz="2000">
                <a:solidFill>
                  <a:srgbClr val="0070C0"/>
                </a:solidFill>
              </a:rPr>
              <a:t>。</a:t>
            </a:r>
            <a:endParaRPr lang="zh-CN" altLang="en-US" sz="2000">
              <a:solidFill>
                <a:srgbClr val="0070C0"/>
              </a:solidFill>
            </a:endParaRPr>
          </a:p>
          <a:p>
            <a:pPr algn="l">
              <a:buClrTx/>
              <a:buSzTx/>
              <a:buNone/>
            </a:pPr>
            <a:r>
              <a:rPr lang="en-US" altLang="zh-CN" sz="2000">
                <a:solidFill>
                  <a:srgbClr val="0070C0"/>
                </a:solidFill>
              </a:rPr>
              <a:t>       </a:t>
            </a:r>
            <a:r>
              <a:rPr lang="zh-CN" altLang="en-US" sz="2000">
                <a:solidFill>
                  <a:srgbClr val="0070C0"/>
                </a:solidFill>
              </a:rPr>
              <a:t>现代保险制度是转移风险的最理想方式。主要形式有：</a:t>
            </a:r>
            <a:endParaRPr lang="zh-CN" altLang="en-US" sz="2000">
              <a:solidFill>
                <a:srgbClr val="0070C0"/>
              </a:solidFill>
            </a:endParaRPr>
          </a:p>
          <a:p>
            <a:pPr algn="l">
              <a:buClrTx/>
              <a:buSzTx/>
              <a:buNone/>
            </a:pPr>
            <a:r>
              <a:rPr lang="zh-CN" altLang="en-US" sz="2000">
                <a:solidFill>
                  <a:srgbClr val="0070C0"/>
                </a:solidFill>
              </a:rPr>
              <a:t> </a:t>
            </a:r>
            <a:r>
              <a:rPr lang="en-US" altLang="zh-CN" sz="2000">
                <a:solidFill>
                  <a:srgbClr val="0070C0"/>
                </a:solidFill>
              </a:rPr>
              <a:t>      保险</a:t>
            </a:r>
            <a:r>
              <a:rPr lang="zh-CN" altLang="en-US" sz="2000">
                <a:solidFill>
                  <a:srgbClr val="0070C0"/>
                </a:solidFill>
              </a:rPr>
              <a:t>、非保险型的风险转移和风险证券化。</a:t>
            </a:r>
            <a:endParaRPr lang="zh-CN" altLang="en-US" sz="2000">
              <a:solidFill>
                <a:srgbClr val="0070C0"/>
              </a:solidFill>
            </a:endParaRPr>
          </a:p>
          <a:p>
            <a:pPr algn="l">
              <a:buClrTx/>
              <a:buSzTx/>
              <a:buNone/>
            </a:pPr>
            <a:endParaRPr lang="zh-CN" altLang="en-US" sz="200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56"/>
          <p:cNvSpPr txBox="1"/>
          <p:nvPr/>
        </p:nvSpPr>
        <p:spPr>
          <a:xfrm>
            <a:off x="1919468" y="1196031"/>
            <a:ext cx="7288871" cy="521970"/>
          </a:xfrm>
          <a:prstGeom prst="rect">
            <a:avLst/>
          </a:prstGeom>
          <a:noFill/>
          <a:ln w="9525">
            <a:noFill/>
          </a:ln>
        </p:spPr>
        <p:txBody>
          <a:bodyPr wrap="square">
            <a:spAutoFit/>
          </a:bodyPr>
          <a:lstStyle/>
          <a:p>
            <a:pPr algn="l"/>
            <a:r>
              <a:rPr lang="zh-CN" altLang="en-US" sz="2800" b="1" dirty="0">
                <a:solidFill>
                  <a:srgbClr val="FF0000"/>
                </a:solidFill>
                <a:latin typeface="微软雅黑" panose="020B0503020204020204" pitchFamily="34" charset="-122"/>
                <a:ea typeface="微软雅黑" panose="020B0503020204020204" pitchFamily="34" charset="-122"/>
              </a:rPr>
              <a:t>（五）风险对冲策略</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135505" y="1844675"/>
            <a:ext cx="8747760" cy="1143000"/>
          </a:xfrm>
          <a:prstGeom prst="rect">
            <a:avLst/>
          </a:prstGeom>
          <a:noFill/>
        </p:spPr>
        <p:txBody>
          <a:bodyPr wrap="square" rtlCol="0" anchor="t">
            <a:noAutofit/>
          </a:bodyPr>
          <a:p>
            <a:r>
              <a:rPr lang="en-US" altLang="zh-CN"/>
              <a:t>       </a:t>
            </a:r>
            <a:r>
              <a:rPr lang="en-US" altLang="zh-CN" sz="2000">
                <a:solidFill>
                  <a:srgbClr val="0070C0"/>
                </a:solidFill>
              </a:rPr>
              <a:t> </a:t>
            </a:r>
            <a:r>
              <a:rPr lang="zh-CN" altLang="en-US" sz="2000">
                <a:solidFill>
                  <a:srgbClr val="0070C0"/>
                </a:solidFill>
              </a:rPr>
              <a:t>风险对冲是指采取各种手段，引入多个风险因素或承担多个风险，使得这些风险能够互相对冲，也就是使这些风险的影响互相抵消。</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常见的例子有资产组合使用、多种外币结算的使用和战略上的多种经营等。</a:t>
            </a:r>
            <a:endParaRPr lang="zh-CN" altLang="en-US" sz="2000">
              <a:solidFill>
                <a:srgbClr val="0070C0"/>
              </a:solidFill>
            </a:endParaRPr>
          </a:p>
        </p:txBody>
      </p:sp>
      <p:sp>
        <p:nvSpPr>
          <p:cNvPr id="47" name="文本框 8"/>
          <p:cNvSpPr>
            <a:spLocks noChangeArrowheads="1"/>
          </p:cNvSpPr>
          <p:nvPr>
            <p:custDataLst>
              <p:tags r:id="rId1"/>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二、风险管理策略的类型</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 Box 56"/>
          <p:cNvSpPr txBox="1"/>
          <p:nvPr>
            <p:custDataLst>
              <p:tags r:id="rId2"/>
            </p:custDataLst>
          </p:nvPr>
        </p:nvSpPr>
        <p:spPr>
          <a:xfrm>
            <a:off x="1919468" y="3055311"/>
            <a:ext cx="7288871"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（六）风险承担策略</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063750" y="3644900"/>
            <a:ext cx="8704580" cy="2245360"/>
          </a:xfrm>
          <a:prstGeom prst="rect">
            <a:avLst/>
          </a:prstGeom>
          <a:noFill/>
        </p:spPr>
        <p:txBody>
          <a:bodyPr wrap="square" rtlCol="0" anchor="t">
            <a:spAutoFit/>
          </a:bodyPr>
          <a:p>
            <a:pPr algn="l">
              <a:buClrTx/>
              <a:buSzTx/>
              <a:buNone/>
            </a:pPr>
            <a:r>
              <a:rPr lang="en-US" altLang="zh-CN" sz="2000">
                <a:solidFill>
                  <a:srgbClr val="0070C0"/>
                </a:solidFill>
              </a:rPr>
              <a:t>        </a:t>
            </a:r>
            <a:r>
              <a:rPr lang="zh-CN" altLang="en-US" sz="2000">
                <a:solidFill>
                  <a:srgbClr val="0070C0"/>
                </a:solidFill>
              </a:rPr>
              <a:t>风险承担亦称风险保留、风险自留。</a:t>
            </a:r>
            <a:endParaRPr lang="zh-CN" altLang="en-US" sz="2000">
              <a:solidFill>
                <a:srgbClr val="0070C0"/>
              </a:solidFill>
            </a:endParaRPr>
          </a:p>
          <a:p>
            <a:pPr algn="l">
              <a:buClrTx/>
              <a:buSzTx/>
              <a:buNone/>
            </a:pPr>
            <a:r>
              <a:rPr lang="zh-CN" altLang="en-US" sz="2000">
                <a:solidFill>
                  <a:srgbClr val="0070C0"/>
                </a:solidFill>
              </a:rPr>
              <a:t> </a:t>
            </a:r>
            <a:r>
              <a:rPr lang="en-US" altLang="zh-CN" sz="2000">
                <a:solidFill>
                  <a:srgbClr val="0070C0"/>
                </a:solidFill>
              </a:rPr>
              <a:t>       </a:t>
            </a:r>
            <a:r>
              <a:rPr lang="zh-CN" altLang="en-US" sz="2000">
                <a:solidFill>
                  <a:srgbClr val="0070C0"/>
                </a:solidFill>
              </a:rPr>
              <a:t>风险承担是指企业对所面临的风险采取接受的态度，从而承担风险带来的后果。风险承担是指风险保留在企业内部，企业以其内部的资源来弥补损失或者对这些保留下来的风险不采取任何措施。</a:t>
            </a:r>
            <a:endParaRPr lang="zh-CN" altLang="en-US" sz="2000">
              <a:solidFill>
                <a:srgbClr val="0070C0"/>
              </a:solidFill>
            </a:endParaRPr>
          </a:p>
          <a:p>
            <a:pPr algn="l">
              <a:buClrTx/>
              <a:buSzTx/>
              <a:buNone/>
            </a:pPr>
            <a:r>
              <a:rPr lang="zh-CN" altLang="en-US" sz="2000">
                <a:solidFill>
                  <a:srgbClr val="0070C0"/>
                </a:solidFill>
              </a:rPr>
              <a:t> </a:t>
            </a:r>
            <a:r>
              <a:rPr lang="en-US" altLang="zh-CN" sz="2000">
                <a:solidFill>
                  <a:srgbClr val="0070C0"/>
                </a:solidFill>
              </a:rPr>
              <a:t>       </a:t>
            </a:r>
            <a:r>
              <a:rPr lang="zh-CN" altLang="en-US" sz="2000">
                <a:solidFill>
                  <a:srgbClr val="0070C0"/>
                </a:solidFill>
              </a:rPr>
              <a:t>这种办法通常适宜处理那些损失频率小并且损失程度较小的风险，或者适宜处理那些损失频率高但损失程度较小的风险。</a:t>
            </a:r>
            <a:endParaRPr lang="zh-CN" altLang="en-US" sz="2000">
              <a:solidFill>
                <a:srgbClr val="0070C0"/>
              </a:solidFill>
            </a:endParaRPr>
          </a:p>
          <a:p>
            <a:pPr algn="l">
              <a:buClrTx/>
              <a:buSzTx/>
              <a:buNone/>
            </a:pPr>
            <a:r>
              <a:rPr lang="zh-CN" altLang="en-US" sz="2000">
                <a:solidFill>
                  <a:srgbClr val="0070C0"/>
                </a:solidFill>
              </a:rPr>
              <a:t>     </a:t>
            </a:r>
            <a:r>
              <a:rPr lang="en-US" altLang="zh-CN" sz="2000">
                <a:solidFill>
                  <a:srgbClr val="0070C0"/>
                </a:solidFill>
              </a:rPr>
              <a:t>   </a:t>
            </a:r>
            <a:r>
              <a:rPr lang="zh-CN" altLang="en-US" sz="2000">
                <a:solidFill>
                  <a:srgbClr val="0070C0"/>
                </a:solidFill>
              </a:rPr>
              <a:t>企业承担风险的方式可以分为无计划的单纯自留或有计划的自己保险。</a:t>
            </a:r>
            <a:endParaRPr lang="zh-CN" altLang="en-US" sz="200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56"/>
          <p:cNvSpPr txBox="1"/>
          <p:nvPr/>
        </p:nvSpPr>
        <p:spPr>
          <a:xfrm>
            <a:off x="1919468" y="1196031"/>
            <a:ext cx="7288871" cy="521970"/>
          </a:xfrm>
          <a:prstGeom prst="rect">
            <a:avLst/>
          </a:prstGeom>
          <a:noFill/>
          <a:ln w="9525">
            <a:noFill/>
          </a:ln>
        </p:spPr>
        <p:txBody>
          <a:bodyPr wrap="square">
            <a:spAutoFit/>
          </a:bodyPr>
          <a:lstStyle/>
          <a:p>
            <a:r>
              <a:rPr lang="zh-CN" altLang="en-US" sz="2800" b="1" dirty="0">
                <a:solidFill>
                  <a:srgbClr val="FF0000"/>
                </a:solidFill>
                <a:latin typeface="微软雅黑" panose="020B0503020204020204" pitchFamily="34" charset="-122"/>
                <a:ea typeface="微软雅黑" panose="020B0503020204020204" pitchFamily="34" charset="-122"/>
              </a:rPr>
              <a:t>（七）风险储备策略</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07895" y="1700530"/>
            <a:ext cx="8747760" cy="1112520"/>
          </a:xfrm>
          <a:prstGeom prst="rect">
            <a:avLst/>
          </a:prstGeom>
          <a:noFill/>
        </p:spPr>
        <p:txBody>
          <a:bodyPr wrap="square" rtlCol="0" anchor="t">
            <a:noAutofit/>
          </a:bodyPr>
          <a:p>
            <a:r>
              <a:rPr lang="en-US" altLang="zh-CN"/>
              <a:t>    </a:t>
            </a:r>
            <a:r>
              <a:rPr sz="2000">
                <a:solidFill>
                  <a:srgbClr val="0070C0"/>
                </a:solidFill>
              </a:rPr>
              <a:t>   风险储备策略是指根据项目风险规律事先制定应急措施和制定一个科学高效的项目风险计划，一旦项目实际进展情况与计划不同，就动用后备应急措施，项目风险应急措施主要有费用、进度和技术三种。</a:t>
            </a:r>
            <a:endParaRPr sz="2000">
              <a:solidFill>
                <a:srgbClr val="0070C0"/>
              </a:solidFill>
            </a:endParaRPr>
          </a:p>
        </p:txBody>
      </p:sp>
      <p:sp>
        <p:nvSpPr>
          <p:cNvPr id="47" name="文本框 8"/>
          <p:cNvSpPr>
            <a:spLocks noChangeArrowheads="1"/>
          </p:cNvSpPr>
          <p:nvPr>
            <p:custDataLst>
              <p:tags r:id="rId1"/>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二、风险管理策略的类型</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 Box 56"/>
          <p:cNvSpPr txBox="1"/>
          <p:nvPr>
            <p:custDataLst>
              <p:tags r:id="rId2"/>
            </p:custDataLst>
          </p:nvPr>
        </p:nvSpPr>
        <p:spPr>
          <a:xfrm>
            <a:off x="1919468" y="2708601"/>
            <a:ext cx="7288871" cy="521970"/>
          </a:xfrm>
          <a:prstGeom prst="rect">
            <a:avLst/>
          </a:prstGeom>
          <a:noFill/>
          <a:ln w="9525">
            <a:noFill/>
          </a:ln>
        </p:spPr>
        <p:txBody>
          <a:bodyPr wrap="square">
            <a:spAutoFit/>
          </a:bodyPr>
          <a:p>
            <a:r>
              <a:rPr lang="zh-CN" altLang="en-US" sz="2800" b="1" dirty="0">
                <a:solidFill>
                  <a:srgbClr val="FF0000"/>
                </a:solidFill>
                <a:latin typeface="微软雅黑" panose="020B0503020204020204" pitchFamily="34" charset="-122"/>
                <a:ea typeface="微软雅黑" panose="020B0503020204020204" pitchFamily="34" charset="-122"/>
              </a:rPr>
              <a:t>（八）风险补偿策略</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2135505" y="3206115"/>
            <a:ext cx="8704580" cy="1014730"/>
          </a:xfrm>
          <a:prstGeom prst="rect">
            <a:avLst/>
          </a:prstGeom>
          <a:noFill/>
        </p:spPr>
        <p:txBody>
          <a:bodyPr wrap="square" rtlCol="0" anchor="t">
            <a:spAutoFit/>
          </a:bodyPr>
          <a:p>
            <a:pPr>
              <a:buClrTx/>
              <a:buSzTx/>
              <a:buNone/>
            </a:pPr>
            <a:r>
              <a:rPr lang="en-US" altLang="zh-CN" sz="2000">
                <a:solidFill>
                  <a:srgbClr val="0070C0"/>
                </a:solidFill>
              </a:rPr>
              <a:t>        </a:t>
            </a:r>
            <a:r>
              <a:rPr lang="zh-CN" altLang="en-US" sz="2000">
                <a:solidFill>
                  <a:srgbClr val="0070C0"/>
                </a:solidFill>
              </a:rPr>
              <a:t>风险补偿策略是指企业对风险可能造成的损失采取适当的措施进行补偿。风险补偿表现在企业主动承担风险，并采取措施以补偿可能的损失。风险补偿的形式有财务补偿、人力补偿、物资补偿等。</a:t>
            </a:r>
            <a:endParaRPr lang="zh-CN" altLang="en-US" sz="2000">
              <a:solidFill>
                <a:srgbClr val="0070C0"/>
              </a:solidFill>
            </a:endParaRPr>
          </a:p>
        </p:txBody>
      </p:sp>
      <p:pic>
        <p:nvPicPr>
          <p:cNvPr id="3" name="图片 2"/>
          <p:cNvPicPr>
            <a:picLocks noChangeAspect="1"/>
          </p:cNvPicPr>
          <p:nvPr>
            <p:custDataLst>
              <p:tags r:id="rId3"/>
            </p:custDataLst>
          </p:nvPr>
        </p:nvPicPr>
        <p:blipFill>
          <a:blip r:embed="rId4"/>
          <a:stretch>
            <a:fillRect/>
          </a:stretch>
        </p:blipFill>
        <p:spPr>
          <a:xfrm>
            <a:off x="2783840" y="4293235"/>
            <a:ext cx="7463155" cy="221170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063750" y="1052830"/>
            <a:ext cx="9017635" cy="5384800"/>
          </a:xfrm>
          <a:prstGeom prst="rect">
            <a:avLst/>
          </a:prstGeom>
          <a:noFill/>
        </p:spPr>
        <p:txBody>
          <a:bodyPr wrap="square" rtlCol="0" anchor="t">
            <a:spAutoFit/>
          </a:bodyPr>
          <a:p>
            <a:r>
              <a:rPr lang="zh-CN" altLang="en-US" sz="2400" b="1">
                <a:solidFill>
                  <a:srgbClr val="FF0000"/>
                </a:solidFill>
              </a:rPr>
              <a:t>任务描述：</a:t>
            </a:r>
            <a:endParaRPr lang="zh-CN" altLang="en-US" sz="2400" b="1">
              <a:solidFill>
                <a:srgbClr val="FF0000"/>
              </a:solidFill>
            </a:endParaRPr>
          </a:p>
          <a:p>
            <a:r>
              <a:rPr lang="en-US" altLang="zh-CN" sz="2000">
                <a:solidFill>
                  <a:srgbClr val="0070C0"/>
                </a:solidFill>
              </a:rPr>
              <a:t>      </a:t>
            </a:r>
            <a:r>
              <a:rPr sz="2000">
                <a:solidFill>
                  <a:srgbClr val="0070C0"/>
                </a:solidFill>
              </a:rPr>
              <a:t>某制造企业准备对自身进行一次全面的风险衡量，以便将来制定和实施全面风险管理计划提供客观科学的依据。但是由于企业以往一直没有注意相关的损失数据积累，使得风险的精细化定量衡量难以实现。企业的风险经理便准备采用风险坐标图定性衡量技术来对企业进行风险的衡量。他首先组织了一支风险专家小组，然后由这些专家运用头脑风暴的技术列举企业面临的各种风险，最后用德尔菲专家技术筛选出企业面临的最主要的10项风险，它们分别是：</a:t>
            </a:r>
            <a:endParaRPr sz="2000">
              <a:solidFill>
                <a:srgbClr val="0070C0"/>
              </a:solidFill>
            </a:endParaRPr>
          </a:p>
          <a:p>
            <a:r>
              <a:rPr sz="2000">
                <a:solidFill>
                  <a:srgbClr val="0070C0"/>
                </a:solidFill>
              </a:rPr>
              <a:t>①产品责任：极少发生，一旦发生，影响是灾难性的</a:t>
            </a:r>
            <a:endParaRPr sz="2000">
              <a:solidFill>
                <a:srgbClr val="0070C0"/>
              </a:solidFill>
            </a:endParaRPr>
          </a:p>
          <a:p>
            <a:r>
              <a:rPr sz="2000">
                <a:solidFill>
                  <a:srgbClr val="0070C0"/>
                </a:solidFill>
              </a:rPr>
              <a:t>②火灾：较多情况下发生，一旦发生，影响是重大的</a:t>
            </a:r>
            <a:endParaRPr sz="2000">
              <a:solidFill>
                <a:srgbClr val="0070C0"/>
              </a:solidFill>
            </a:endParaRPr>
          </a:p>
          <a:p>
            <a:r>
              <a:rPr sz="2000">
                <a:solidFill>
                  <a:srgbClr val="0070C0"/>
                </a:solidFill>
              </a:rPr>
              <a:t>③员工赔偿：极少发生，一旦发生，影响是轻微的</a:t>
            </a:r>
            <a:endParaRPr sz="2000">
              <a:solidFill>
                <a:srgbClr val="0070C0"/>
              </a:solidFill>
            </a:endParaRPr>
          </a:p>
          <a:p>
            <a:r>
              <a:rPr sz="2000">
                <a:solidFill>
                  <a:srgbClr val="0070C0"/>
                </a:solidFill>
              </a:rPr>
              <a:t>④营业中断：一般不发生，一旦发生，影响是灾难性的</a:t>
            </a:r>
            <a:endParaRPr sz="2000">
              <a:solidFill>
                <a:srgbClr val="0070C0"/>
              </a:solidFill>
            </a:endParaRPr>
          </a:p>
          <a:p>
            <a:r>
              <a:rPr sz="2000">
                <a:solidFill>
                  <a:srgbClr val="0070C0"/>
                </a:solidFill>
              </a:rPr>
              <a:t>⑤自然灾害：一般不发生，一旦发生，影响是灾难性的</a:t>
            </a:r>
            <a:endParaRPr sz="2000">
              <a:solidFill>
                <a:srgbClr val="0070C0"/>
              </a:solidFill>
            </a:endParaRPr>
          </a:p>
          <a:p>
            <a:r>
              <a:rPr sz="2000">
                <a:solidFill>
                  <a:srgbClr val="0070C0"/>
                </a:solidFill>
              </a:rPr>
              <a:t>⑥交通事故：每年可能发生1起，一旦发生，企业日常运行将受轻度影响</a:t>
            </a:r>
            <a:endParaRPr sz="2000">
              <a:solidFill>
                <a:srgbClr val="0070C0"/>
              </a:solidFill>
            </a:endParaRPr>
          </a:p>
          <a:p>
            <a:r>
              <a:rPr sz="2000">
                <a:solidFill>
                  <a:srgbClr val="0070C0"/>
                </a:solidFill>
              </a:rPr>
              <a:t>⑦雇员偷窃：每年至少发生1起，一旦发生，企业日常运行将受轻度影响</a:t>
            </a:r>
            <a:endParaRPr sz="2000">
              <a:solidFill>
                <a:srgbClr val="0070C0"/>
              </a:solidFill>
            </a:endParaRPr>
          </a:p>
          <a:p>
            <a:r>
              <a:rPr sz="2000">
                <a:solidFill>
                  <a:srgbClr val="0070C0"/>
                </a:solidFill>
              </a:rPr>
              <a:t>⑧关键人员损失：每2-5年会发生1起，一旦发生，企业日常运行将受严重影响</a:t>
            </a:r>
            <a:endParaRPr sz="2000">
              <a:solidFill>
                <a:srgbClr val="0070C0"/>
              </a:solidFill>
            </a:endParaRPr>
          </a:p>
          <a:p>
            <a:r>
              <a:rPr sz="2000">
                <a:solidFill>
                  <a:srgbClr val="0070C0"/>
                </a:solidFill>
              </a:rPr>
              <a:t>⑨信用风险：每2-5年会发生1起，一旦发生，企业日常运行将受严重影响</a:t>
            </a:r>
            <a:endParaRPr sz="2000">
              <a:solidFill>
                <a:srgbClr val="0070C0"/>
              </a:solidFill>
            </a:endParaRPr>
          </a:p>
          <a:p>
            <a:r>
              <a:rPr sz="2000">
                <a:solidFill>
                  <a:srgbClr val="0070C0"/>
                </a:solidFill>
              </a:rPr>
              <a:t>⑩机器损坏：每2-5年会发生1起，一旦发生，企业日常运行将受中度影响</a:t>
            </a:r>
            <a:endParaRPr sz="2000">
              <a:solidFill>
                <a:srgbClr val="0070C0"/>
              </a:solidFill>
            </a:endParaRPr>
          </a:p>
        </p:txBody>
      </p:sp>
      <p:sp>
        <p:nvSpPr>
          <p:cNvPr id="7" name="对角圆角矩形 6"/>
          <p:cNvSpPr/>
          <p:nvPr>
            <p:custDataLst>
              <p:tags r:id="rId1"/>
            </p:custDataLst>
          </p:nvPr>
        </p:nvSpPr>
        <p:spPr>
          <a:xfrm>
            <a:off x="1919605" y="332740"/>
            <a:ext cx="2567940" cy="681990"/>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2"/>
            </p:custDataLst>
          </p:nvPr>
        </p:nvSpPr>
        <p:spPr>
          <a:xfrm>
            <a:off x="2207895" y="404495"/>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2260600" y="1778000"/>
            <a:ext cx="1827530" cy="460375"/>
          </a:xfrm>
          <a:prstGeom prst="rect">
            <a:avLst/>
          </a:prstGeom>
          <a:noFill/>
        </p:spPr>
        <p:txBody>
          <a:bodyPr wrap="square" rtlCol="0" anchor="t">
            <a:spAutoFit/>
          </a:bodyPr>
          <a:p>
            <a:r>
              <a:rPr lang="zh-CN" altLang="en-US" sz="2400" b="1">
                <a:solidFill>
                  <a:srgbClr val="FF0000"/>
                </a:solidFill>
                <a:sym typeface="+mn-ea"/>
              </a:rPr>
              <a:t>任务清单：</a:t>
            </a:r>
            <a:endParaRPr lang="zh-CN" altLang="en-US" sz="2400" b="1">
              <a:solidFill>
                <a:srgbClr val="FF0000"/>
              </a:solidFill>
              <a:sym typeface="+mn-ea"/>
            </a:endParaRPr>
          </a:p>
        </p:txBody>
      </p:sp>
      <p:sp>
        <p:nvSpPr>
          <p:cNvPr id="5" name="文本框 4"/>
          <p:cNvSpPr txBox="1"/>
          <p:nvPr>
            <p:custDataLst>
              <p:tags r:id="rId2"/>
            </p:custDataLst>
          </p:nvPr>
        </p:nvSpPr>
        <p:spPr>
          <a:xfrm>
            <a:off x="2207895" y="4619625"/>
            <a:ext cx="1880235" cy="460375"/>
          </a:xfrm>
          <a:prstGeom prst="rect">
            <a:avLst/>
          </a:prstGeom>
          <a:noFill/>
        </p:spPr>
        <p:txBody>
          <a:bodyPr wrap="square" rtlCol="0" anchor="t">
            <a:spAutoFit/>
          </a:bodyPr>
          <a:p>
            <a:r>
              <a:rPr lang="zh-CN" altLang="en-US" sz="2400" b="1">
                <a:solidFill>
                  <a:srgbClr val="FF0000"/>
                </a:solidFill>
                <a:sym typeface="+mn-ea"/>
              </a:rPr>
              <a:t>任务要求：</a:t>
            </a:r>
            <a:endParaRPr lang="zh-CN" altLang="en-US" sz="2400" b="1">
              <a:solidFill>
                <a:srgbClr val="FF0000"/>
              </a:solidFill>
              <a:sym typeface="+mn-ea"/>
            </a:endParaRPr>
          </a:p>
        </p:txBody>
      </p:sp>
      <p:sp>
        <p:nvSpPr>
          <p:cNvPr id="7" name="对角圆角矩形 6"/>
          <p:cNvSpPr/>
          <p:nvPr>
            <p:custDataLst>
              <p:tags r:id="rId3"/>
            </p:custDataLst>
          </p:nvPr>
        </p:nvSpPr>
        <p:spPr>
          <a:xfrm>
            <a:off x="2063750" y="763905"/>
            <a:ext cx="2567940" cy="681990"/>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4"/>
            </p:custDataLst>
          </p:nvPr>
        </p:nvSpPr>
        <p:spPr>
          <a:xfrm>
            <a:off x="2326640" y="836295"/>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1919605" y="5084961"/>
            <a:ext cx="3991094" cy="706755"/>
          </a:xfrm>
          <a:prstGeom prst="rect">
            <a:avLst/>
          </a:prstGeom>
          <a:noFill/>
        </p:spPr>
        <p:txBody>
          <a:bodyPr wrap="square" rtlCol="0" anchor="t">
            <a:spAutoFit/>
          </a:bodyPr>
          <a:p>
            <a:r>
              <a:rPr lang="zh-CN" altLang="en-US" sz="2000">
                <a:solidFill>
                  <a:srgbClr val="0070C0"/>
                </a:solidFill>
              </a:rPr>
              <a:t>1.设计相关质量管理所需表单</a:t>
            </a:r>
            <a:endParaRPr lang="zh-CN" altLang="en-US" sz="2000">
              <a:solidFill>
                <a:srgbClr val="0070C0"/>
              </a:solidFill>
            </a:endParaRPr>
          </a:p>
          <a:p>
            <a:r>
              <a:rPr lang="zh-CN" altLang="en-US" sz="2000">
                <a:solidFill>
                  <a:srgbClr val="0070C0"/>
                </a:solidFill>
              </a:rPr>
              <a:t>2.制定整体质量提升计划与方案</a:t>
            </a:r>
            <a:endParaRPr lang="zh-CN" altLang="en-US" sz="2000">
              <a:solidFill>
                <a:srgbClr val="0070C0"/>
              </a:solidFill>
            </a:endParaRPr>
          </a:p>
        </p:txBody>
      </p:sp>
      <p:pic>
        <p:nvPicPr>
          <p:cNvPr id="13" name="图片 12"/>
          <p:cNvPicPr>
            <a:picLocks noChangeAspect="1"/>
          </p:cNvPicPr>
          <p:nvPr>
            <p:custDataLst>
              <p:tags r:id="rId5"/>
            </p:custDataLst>
          </p:nvPr>
        </p:nvPicPr>
        <p:blipFill>
          <a:blip r:embed="rId6"/>
          <a:stretch>
            <a:fillRect/>
          </a:stretch>
        </p:blipFill>
        <p:spPr>
          <a:xfrm>
            <a:off x="5232400" y="2204720"/>
            <a:ext cx="6104890" cy="2989580"/>
          </a:xfrm>
          <a:prstGeom prst="rect">
            <a:avLst/>
          </a:prstGeom>
        </p:spPr>
      </p:pic>
      <p:sp>
        <p:nvSpPr>
          <p:cNvPr id="14" name="文本框 13"/>
          <p:cNvSpPr txBox="1"/>
          <p:nvPr>
            <p:custDataLst>
              <p:tags r:id="rId7"/>
            </p:custDataLst>
          </p:nvPr>
        </p:nvSpPr>
        <p:spPr>
          <a:xfrm>
            <a:off x="1991964" y="2459888"/>
            <a:ext cx="3890367" cy="1938020"/>
          </a:xfrm>
          <a:prstGeom prst="rect">
            <a:avLst/>
          </a:prstGeom>
          <a:noFill/>
        </p:spPr>
        <p:txBody>
          <a:bodyPr wrap="square" rtlCol="0" anchor="t">
            <a:spAutoFit/>
          </a:bodyPr>
          <a:p>
            <a:r>
              <a:rPr lang="en-US" altLang="zh-CN" sz="2000">
                <a:solidFill>
                  <a:srgbClr val="0070C0"/>
                </a:solidFill>
              </a:rPr>
              <a:t>1.</a:t>
            </a:r>
            <a:r>
              <a:rPr lang="zh-CN" altLang="en-US" sz="2000">
                <a:solidFill>
                  <a:srgbClr val="0070C0"/>
                </a:solidFill>
              </a:rPr>
              <a:t>运用风险矩阵图技术对上述10项风险进行定性衡量</a:t>
            </a:r>
            <a:endParaRPr lang="zh-CN" altLang="en-US" sz="2000">
              <a:solidFill>
                <a:srgbClr val="0070C0"/>
              </a:solidFill>
            </a:endParaRPr>
          </a:p>
          <a:p>
            <a:r>
              <a:rPr lang="en-US" altLang="zh-CN" sz="2000">
                <a:solidFill>
                  <a:srgbClr val="0070C0"/>
                </a:solidFill>
              </a:rPr>
              <a:t>2.</a:t>
            </a:r>
            <a:r>
              <a:rPr lang="zh-CN" altLang="en-US" sz="2000">
                <a:solidFill>
                  <a:srgbClr val="0070C0"/>
                </a:solidFill>
              </a:rPr>
              <a:t>如果有3位企业风险评估专家对上述10项风险损失概率和损失幅度的评估意见如下，请绘制风险坐标图。</a:t>
            </a:r>
            <a:endParaRPr lang="zh-CN" altLang="en-US" sz="2000">
              <a:solidFill>
                <a:srgbClr val="0070C0"/>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2135505" y="476250"/>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2352040" y="548640"/>
            <a:ext cx="2481580" cy="554355"/>
          </a:xfrm>
          <a:prstGeom prst="rect">
            <a:avLst/>
          </a:prstGeom>
          <a:noFill/>
        </p:spPr>
        <p:txBody>
          <a:bodyPr wrap="square" rtlCol="0">
            <a:noAutofit/>
          </a:bodyPr>
          <a:lstStyle/>
          <a:p>
            <a:pPr marR="0" indent="0" defTabSz="1088390" fontAlgn="auto">
              <a:lnSpc>
                <a:spcPct val="100000"/>
              </a:lnSpc>
              <a:spcBef>
                <a:spcPts val="0"/>
              </a:spcBef>
              <a:spcAft>
                <a:spcPts val="0"/>
              </a:spcAft>
              <a:buClrTx/>
              <a:buSzTx/>
              <a:buFontTx/>
              <a:buNone/>
              <a:defRPr/>
            </a:pPr>
            <a:r>
              <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rPr>
              <a:t>课程思政</a:t>
            </a:r>
            <a:endPar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endParaRPr>
          </a:p>
        </p:txBody>
      </p:sp>
      <p:sp>
        <p:nvSpPr>
          <p:cNvPr id="1108995" name="文本占位符 1108994"/>
          <p:cNvSpPr>
            <a:spLocks noGrp="1"/>
          </p:cNvSpPr>
          <p:nvPr>
            <p:ph type="body" idx="1"/>
            <p:custDataLst>
              <p:tags r:id="rId1"/>
            </p:custDataLst>
          </p:nvPr>
        </p:nvSpPr>
        <p:spPr>
          <a:xfrm>
            <a:off x="1847850" y="1412875"/>
            <a:ext cx="8996680" cy="2376805"/>
          </a:xfrm>
        </p:spPr>
        <p:txBody>
          <a:bodyPr lIns="0" rIns="0">
            <a:normAutofit lnSpcReduction="10000"/>
          </a:bodyPr>
          <a:p>
            <a:pPr lvl="1">
              <a:buNone/>
            </a:pPr>
            <a:r>
              <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高铁企业推进安全双重预防机制数字化管理</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，感受数字化技术在风险管理中的应用价值，思考掌握现代智能技术对风险预防与预警的重要作用。</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P324</a:t>
            </a:r>
            <a:endPar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安全生产第一线的劳模精神</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，深刻理解安全生产与经济效益的关系，充分认识扎跟一线刻苦钻研的实干精神，用聪明才智为社会为国家创造价值</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P337</a:t>
            </a:r>
            <a:endPar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107" name="图片 106"/>
          <p:cNvPicPr/>
          <p:nvPr>
            <p:custDataLst>
              <p:tags r:id="rId2"/>
            </p:custDataLst>
          </p:nvPr>
        </p:nvPicPr>
        <p:blipFill>
          <a:blip r:embed="rId3">
            <a:extLst>
              <a:ext uri="{96DAC541-7B7A-43D3-8B79-37D633B846F1}">
                <asvg:svgBlip xmlns:asvg="http://schemas.microsoft.com/office/drawing/2016/SVG/main" r:embed="rId4"/>
              </a:ext>
            </a:extLst>
          </a:blip>
          <a:stretch>
            <a:fillRect/>
          </a:stretch>
        </p:blipFill>
        <p:spPr>
          <a:xfrm>
            <a:off x="5905500" y="3238500"/>
            <a:ext cx="381000" cy="381000"/>
          </a:xfrm>
          <a:prstGeom prst="rect">
            <a:avLst/>
          </a:prstGeom>
          <a:noFill/>
        </p:spPr>
      </p:pic>
      <p:pic>
        <p:nvPicPr>
          <p:cNvPr id="2" name="图片 1"/>
          <p:cNvPicPr>
            <a:picLocks noChangeAspect="1"/>
          </p:cNvPicPr>
          <p:nvPr>
            <p:custDataLst>
              <p:tags r:id="rId5"/>
            </p:custDataLst>
          </p:nvPr>
        </p:nvPicPr>
        <p:blipFill>
          <a:blip r:embed="rId6"/>
          <a:stretch>
            <a:fillRect/>
          </a:stretch>
        </p:blipFill>
        <p:spPr>
          <a:xfrm>
            <a:off x="2752090" y="3672205"/>
            <a:ext cx="3924935" cy="2659380"/>
          </a:xfrm>
          <a:prstGeom prst="rect">
            <a:avLst/>
          </a:prstGeom>
        </p:spPr>
      </p:pic>
      <p:pic>
        <p:nvPicPr>
          <p:cNvPr id="108" name="图片 107"/>
          <p:cNvPicPr/>
          <p:nvPr>
            <p:custDataLst>
              <p:tags r:id="rId7"/>
            </p:custDataLst>
          </p:nvPr>
        </p:nvPicPr>
        <p:blipFill>
          <a:blip r:embed="rId8"/>
          <a:stretch>
            <a:fillRect/>
          </a:stretch>
        </p:blipFill>
        <p:spPr>
          <a:xfrm>
            <a:off x="6744335" y="3644900"/>
            <a:ext cx="3877945" cy="2646045"/>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p:nvPr/>
        </p:nvGrpSpPr>
        <p:grpSpPr bwMode="auto">
          <a:xfrm>
            <a:off x="2063728" y="980440"/>
            <a:ext cx="8443448" cy="3004292"/>
            <a:chOff x="1191" y="2629"/>
            <a:chExt cx="19406" cy="5091"/>
          </a:xfrm>
        </p:grpSpPr>
        <p:sp>
          <p:nvSpPr>
            <p:cNvPr id="10" name="TextBox 9"/>
            <p:cNvSpPr txBox="1"/>
            <p:nvPr/>
          </p:nvSpPr>
          <p:spPr>
            <a:xfrm>
              <a:off x="3777" y="2629"/>
              <a:ext cx="6180" cy="676"/>
            </a:xfrm>
            <a:prstGeom prst="rect">
              <a:avLst/>
            </a:prstGeom>
            <a:noFill/>
          </p:spPr>
          <p:txBody>
            <a:bodyPr>
              <a:spAutoFit/>
            </a:bodyPr>
            <a:lstStyle/>
            <a:p>
              <a:pPr>
                <a:defRPr/>
              </a:pPr>
              <a:r>
                <a:rPr lang="zh-CN" altLang="en-US" sz="2000" b="1" dirty="0">
                  <a:solidFill>
                    <a:schemeClr val="accent5">
                      <a:lumMod val="75000"/>
                    </a:schemeClr>
                  </a:solidFill>
                  <a:latin typeface="+mn-ea"/>
                </a:rPr>
                <a:t>能力目标</a:t>
              </a:r>
              <a:endParaRPr lang="zh-CN" altLang="en-US" sz="2000" b="1" dirty="0">
                <a:solidFill>
                  <a:schemeClr val="accent5">
                    <a:lumMod val="75000"/>
                  </a:schemeClr>
                </a:solidFill>
                <a:latin typeface="+mn-ea"/>
              </a:endParaRPr>
            </a:p>
          </p:txBody>
        </p:sp>
        <p:grpSp>
          <p:nvGrpSpPr>
            <p:cNvPr id="25609" name="组合 4"/>
            <p:cNvGrpSpPr/>
            <p:nvPr/>
          </p:nvGrpSpPr>
          <p:grpSpPr bwMode="auto">
            <a:xfrm>
              <a:off x="2344" y="2668"/>
              <a:ext cx="904" cy="594"/>
              <a:chOff x="1283260" y="1736400"/>
              <a:chExt cx="779351" cy="511273"/>
            </a:xfrm>
          </p:grpSpPr>
          <p:sp>
            <p:nvSpPr>
              <p:cNvPr id="4" name="矩形 3"/>
              <p:cNvSpPr/>
              <p:nvPr/>
            </p:nvSpPr>
            <p:spPr>
              <a:xfrm>
                <a:off x="1283260" y="1736400"/>
                <a:ext cx="142972" cy="5029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654117" y="1744687"/>
                <a:ext cx="408494" cy="50298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5610" name="文本框 2"/>
            <p:cNvSpPr txBox="1">
              <a:spLocks noChangeArrowheads="1"/>
            </p:cNvSpPr>
            <p:nvPr/>
          </p:nvSpPr>
          <p:spPr bwMode="auto">
            <a:xfrm>
              <a:off x="1191" y="3953"/>
              <a:ext cx="13280" cy="2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sz="2000" dirty="0">
                  <a:latin typeface="+mn-ea"/>
                  <a:ea typeface="+mn-ea"/>
                </a:rPr>
                <a:t>1.能够设计企业风险管理的基本框架体系</a:t>
              </a:r>
              <a:endParaRPr sz="2000" dirty="0">
                <a:latin typeface="+mn-ea"/>
                <a:ea typeface="+mn-ea"/>
              </a:endParaRPr>
            </a:p>
            <a:p>
              <a:pPr>
                <a:lnSpc>
                  <a:spcPct val="150000"/>
                </a:lnSpc>
              </a:pPr>
              <a:r>
                <a:rPr sz="2000" dirty="0">
                  <a:latin typeface="+mn-ea"/>
                  <a:ea typeface="+mn-ea"/>
                </a:rPr>
                <a:t>2.能够运用适合的方法识别风险和评估风险</a:t>
              </a:r>
              <a:endParaRPr sz="2000" dirty="0">
                <a:latin typeface="+mn-ea"/>
                <a:ea typeface="+mn-ea"/>
              </a:endParaRPr>
            </a:p>
            <a:p>
              <a:pPr>
                <a:lnSpc>
                  <a:spcPct val="150000"/>
                </a:lnSpc>
              </a:pPr>
              <a:r>
                <a:rPr sz="2000" dirty="0">
                  <a:latin typeface="+mn-ea"/>
                  <a:ea typeface="+mn-ea"/>
                </a:rPr>
                <a:t>3.能够根据企业实际科学选择风险管理策略</a:t>
              </a:r>
              <a:endParaRPr sz="2000" dirty="0">
                <a:latin typeface="+mn-ea"/>
                <a:ea typeface="+mn-ea"/>
              </a:endParaRPr>
            </a:p>
          </p:txBody>
        </p:sp>
        <p:sp>
          <p:nvSpPr>
            <p:cNvPr id="49" name="Text Box 10"/>
            <p:cNvSpPr txBox="1">
              <a:spLocks noChangeArrowheads="1"/>
            </p:cNvSpPr>
            <p:nvPr/>
          </p:nvSpPr>
          <p:spPr bwMode="auto">
            <a:xfrm>
              <a:off x="15755" y="6900"/>
              <a:ext cx="4842" cy="820"/>
            </a:xfrm>
            <a:prstGeom prst="rect">
              <a:avLst/>
            </a:prstGeom>
            <a:noFill/>
            <a:ln w="9525">
              <a:noFill/>
              <a:miter lim="800000"/>
            </a:ln>
          </p:spPr>
          <p:txBody>
            <a:bodyPr lIns="34294" tIns="17147" rIns="34294" bIns="17147">
              <a:spAutoFit/>
            </a:bodyPr>
            <a:lstStyle/>
            <a:p>
              <a:pPr>
                <a:lnSpc>
                  <a:spcPct val="150000"/>
                </a:lnSpc>
                <a:defRPr/>
              </a:pPr>
              <a:r>
                <a:rPr lang="zh-CN" altLang="en-US" sz="1950" b="1" dirty="0">
                  <a:solidFill>
                    <a:schemeClr val="accent5">
                      <a:lumMod val="75000"/>
                    </a:schemeClr>
                  </a:solidFill>
                  <a:latin typeface="+mn-ea"/>
                </a:rPr>
                <a:t>让我们共同学习</a:t>
              </a:r>
              <a:endParaRPr lang="zh-CN" altLang="en-US" sz="1950" b="1" dirty="0">
                <a:solidFill>
                  <a:schemeClr val="accent5">
                    <a:lumMod val="75000"/>
                  </a:schemeClr>
                </a:solidFill>
                <a:latin typeface="+mn-ea"/>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5168"/>
          <a:stretch>
            <a:fillRect/>
          </a:stretch>
        </p:blipFill>
        <p:spPr bwMode="auto">
          <a:xfrm>
            <a:off x="7536180" y="1353821"/>
            <a:ext cx="33909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9"/>
          <p:cNvSpPr txBox="1"/>
          <p:nvPr/>
        </p:nvSpPr>
        <p:spPr>
          <a:xfrm>
            <a:off x="3180299" y="3644606"/>
            <a:ext cx="2944813" cy="400110"/>
          </a:xfrm>
          <a:prstGeom prst="rect">
            <a:avLst/>
          </a:prstGeom>
          <a:noFill/>
        </p:spPr>
        <p:txBody>
          <a:bodyPr>
            <a:spAutoFit/>
          </a:bodyPr>
          <a:lstStyle/>
          <a:p>
            <a:pPr>
              <a:defRPr/>
            </a:pPr>
            <a:r>
              <a:rPr lang="zh-CN" altLang="en-US" sz="2000" b="1" dirty="0">
                <a:solidFill>
                  <a:schemeClr val="accent5">
                    <a:lumMod val="75000"/>
                  </a:schemeClr>
                </a:solidFill>
                <a:latin typeface="+mn-ea"/>
              </a:rPr>
              <a:t>素质目标</a:t>
            </a:r>
            <a:endParaRPr lang="zh-CN" altLang="en-US" sz="2000" b="1" dirty="0">
              <a:solidFill>
                <a:schemeClr val="accent5">
                  <a:lumMod val="75000"/>
                </a:schemeClr>
              </a:solidFill>
              <a:latin typeface="+mn-ea"/>
            </a:endParaRPr>
          </a:p>
        </p:txBody>
      </p:sp>
      <p:sp>
        <p:nvSpPr>
          <p:cNvPr id="25607" name="矩形 11"/>
          <p:cNvSpPr>
            <a:spLocks noChangeArrowheads="1"/>
          </p:cNvSpPr>
          <p:nvPr/>
        </p:nvSpPr>
        <p:spPr bwMode="auto">
          <a:xfrm>
            <a:off x="2163445" y="4220845"/>
            <a:ext cx="834390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altLang="zh-CN" sz="2000" dirty="0">
                <a:latin typeface="+mn-ea"/>
                <a:ea typeface="+mn-ea"/>
              </a:rPr>
              <a:t>1.增强风险意识、安全意识，养成居安思危、未雨绸缪的好习惯</a:t>
            </a:r>
            <a:endParaRPr altLang="zh-CN" sz="2000" dirty="0">
              <a:latin typeface="+mn-ea"/>
              <a:ea typeface="+mn-ea"/>
            </a:endParaRPr>
          </a:p>
          <a:p>
            <a:pPr lvl="0">
              <a:lnSpc>
                <a:spcPct val="150000"/>
              </a:lnSpc>
            </a:pPr>
            <a:r>
              <a:rPr altLang="zh-CN" sz="2000" dirty="0">
                <a:latin typeface="+mn-ea"/>
                <a:ea typeface="+mn-ea"/>
              </a:rPr>
              <a:t>2.历练不怕困难、知难而进的奋斗精神，培养安全防范的主动意识</a:t>
            </a:r>
            <a:endParaRPr altLang="zh-CN" sz="2000" dirty="0">
              <a:latin typeface="+mn-ea"/>
              <a:ea typeface="+mn-ea"/>
            </a:endParaRPr>
          </a:p>
          <a:p>
            <a:pPr lvl="0">
              <a:lnSpc>
                <a:spcPct val="150000"/>
              </a:lnSpc>
            </a:pPr>
            <a:r>
              <a:rPr altLang="zh-CN" sz="2000" dirty="0">
                <a:latin typeface="+mn-ea"/>
                <a:ea typeface="+mn-ea"/>
              </a:rPr>
              <a:t>2.增强忧患意识，责任意识，以底线思维、系统思维适应复杂多变的国际环境，维护产业链供应链自主可控</a:t>
            </a:r>
            <a:r>
              <a:rPr lang="zh-CN" sz="2000" dirty="0">
                <a:latin typeface="+mn-ea"/>
                <a:ea typeface="+mn-ea"/>
              </a:rPr>
              <a:t>。</a:t>
            </a:r>
            <a:endParaRPr lang="zh-CN" sz="2000" dirty="0">
              <a:latin typeface="+mn-ea"/>
              <a:ea typeface="+mn-ea"/>
            </a:endParaRPr>
          </a:p>
        </p:txBody>
      </p:sp>
      <p:sp>
        <p:nvSpPr>
          <p:cNvPr id="15" name="矩形 14"/>
          <p:cNvSpPr/>
          <p:nvPr/>
        </p:nvSpPr>
        <p:spPr bwMode="auto">
          <a:xfrm>
            <a:off x="2855595" y="3668395"/>
            <a:ext cx="206375" cy="34480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 name="矩形 15"/>
          <p:cNvSpPr/>
          <p:nvPr/>
        </p:nvSpPr>
        <p:spPr bwMode="auto">
          <a:xfrm>
            <a:off x="2729865" y="3668395"/>
            <a:ext cx="76200" cy="34480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对角圆角矩形 6"/>
          <p:cNvSpPr/>
          <p:nvPr>
            <p:custDataLst>
              <p:tags r:id="rId1"/>
            </p:custDataLst>
          </p:nvPr>
        </p:nvSpPr>
        <p:spPr>
          <a:xfrm>
            <a:off x="1919605" y="332740"/>
            <a:ext cx="24980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custDataLst>
              <p:tags r:id="rId2"/>
            </p:custDataLst>
          </p:nvPr>
        </p:nvSpPr>
        <p:spPr>
          <a:xfrm>
            <a:off x="2075815" y="404495"/>
            <a:ext cx="2180590" cy="554355"/>
          </a:xfrm>
          <a:prstGeom prst="rect">
            <a:avLst/>
          </a:prstGeom>
          <a:noFill/>
        </p:spPr>
        <p:txBody>
          <a:bodyPr wrap="square" rtlCol="0">
            <a:noAutofit/>
          </a:bodyPr>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课程总结</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pic>
        <p:nvPicPr>
          <p:cNvPr id="4" name="1BCC2C28-871D-48CB-8BE0-2867F7803ADB-4" descr="导图3"/>
          <p:cNvPicPr>
            <a:picLocks noChangeAspect="1"/>
          </p:cNvPicPr>
          <p:nvPr/>
        </p:nvPicPr>
        <p:blipFill>
          <a:blip r:embed="rId3"/>
          <a:stretch>
            <a:fillRect/>
          </a:stretch>
        </p:blipFill>
        <p:spPr>
          <a:xfrm>
            <a:off x="2352040" y="1340485"/>
            <a:ext cx="8019415" cy="3971925"/>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1" cstate="print">
            <a:extLst>
              <a:ext uri="{28A0092B-C50C-407E-A947-70E740481C1C}">
                <a14:useLocalDpi xmlns:a14="http://schemas.microsoft.com/office/drawing/2010/main" val="0"/>
              </a:ext>
            </a:extLst>
          </a:blip>
          <a:srcRect t="7180" b="8199"/>
          <a:stretch>
            <a:fillRect/>
          </a:stretch>
        </p:blipFill>
        <p:spPr>
          <a:xfrm>
            <a:off x="2205" y="-19046"/>
            <a:ext cx="12187592" cy="6875458"/>
          </a:xfrm>
          <a:prstGeom prst="rect">
            <a:avLst/>
          </a:prstGeom>
        </p:spPr>
      </p:pic>
      <p:sp>
        <p:nvSpPr>
          <p:cNvPr id="13" name="矩形 12"/>
          <p:cNvSpPr/>
          <p:nvPr/>
        </p:nvSpPr>
        <p:spPr>
          <a:xfrm>
            <a:off x="-32121" y="-36483"/>
            <a:ext cx="12245353" cy="6879873"/>
          </a:xfrm>
          <a:prstGeom prst="rect">
            <a:avLst/>
          </a:prstGeom>
          <a:gradFill flip="none" rotWithShape="1">
            <a:gsLst>
              <a:gs pos="0">
                <a:schemeClr val="accent1">
                  <a:lumMod val="5000"/>
                  <a:lumOff val="95000"/>
                </a:schemeClr>
              </a:gs>
              <a:gs pos="48000">
                <a:schemeClr val="bg1">
                  <a:alpha val="2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grpSp>
        <p:nvGrpSpPr>
          <p:cNvPr id="31" name="组合 30"/>
          <p:cNvGrpSpPr/>
          <p:nvPr/>
        </p:nvGrpSpPr>
        <p:grpSpPr>
          <a:xfrm>
            <a:off x="5325709" y="1341252"/>
            <a:ext cx="1540584" cy="1540584"/>
            <a:chOff x="1832348" y="1053530"/>
            <a:chExt cx="1540941" cy="1540941"/>
          </a:xfrm>
          <a:solidFill>
            <a:schemeClr val="accent5">
              <a:lumMod val="75000"/>
            </a:schemeClr>
          </a:solidFill>
        </p:grpSpPr>
        <p:sp>
          <p:nvSpPr>
            <p:cNvPr id="32" name="椭圆 31"/>
            <p:cNvSpPr/>
            <p:nvPr/>
          </p:nvSpPr>
          <p:spPr>
            <a:xfrm>
              <a:off x="1832348" y="1053530"/>
              <a:ext cx="1540941" cy="15409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36" name="TextBox 32"/>
            <p:cNvSpPr>
              <a:spLocks noChangeArrowheads="1"/>
            </p:cNvSpPr>
            <p:nvPr/>
          </p:nvSpPr>
          <p:spPr bwMode="auto">
            <a:xfrm>
              <a:off x="1999499" y="1470057"/>
              <a:ext cx="1151277" cy="70788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defTabSz="1088390">
                <a:defRPr/>
              </a:pPr>
              <a:r>
                <a:rPr lang="en-US" altLang="zh-CN" sz="4000" b="1" dirty="0">
                  <a:solidFill>
                    <a:prstClr val="white"/>
                  </a:solidFill>
                  <a:latin typeface="微软雅黑" panose="020B0503020204020204" pitchFamily="34" charset="-122"/>
                  <a:ea typeface="微软雅黑" panose="020B0503020204020204" pitchFamily="34" charset="-122"/>
                  <a:sym typeface="经典特黑简" pitchFamily="1" charset="-122"/>
                </a:rPr>
                <a:t>End</a:t>
              </a:r>
              <a:endParaRPr lang="zh-CN" altLang="en-US" sz="4000" b="1" dirty="0">
                <a:solidFill>
                  <a:prstClr val="white"/>
                </a:solidFill>
                <a:latin typeface="微软雅黑" panose="020B0503020204020204" pitchFamily="34" charset="-122"/>
                <a:ea typeface="微软雅黑" panose="020B0503020204020204" pitchFamily="34" charset="-122"/>
                <a:sym typeface="经典特黑简" pitchFamily="1" charset="-122"/>
              </a:endParaRPr>
            </a:p>
          </p:txBody>
        </p:sp>
      </p:grpSp>
      <p:sp>
        <p:nvSpPr>
          <p:cNvPr id="42" name="TextBox 32"/>
          <p:cNvSpPr>
            <a:spLocks noChangeArrowheads="1"/>
          </p:cNvSpPr>
          <p:nvPr/>
        </p:nvSpPr>
        <p:spPr bwMode="auto">
          <a:xfrm>
            <a:off x="3281469" y="3225231"/>
            <a:ext cx="6204226" cy="1630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1088390">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努力学习  德技并修</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a:p>
            <a:pPr defTabSz="1088390">
              <a:defRPr/>
            </a:pPr>
            <a:endParaRPr lang="en-US" altLang="zh-CN" sz="5000" b="1" dirty="0">
              <a:solidFill>
                <a:prstClr val="black">
                  <a:lumMod val="85000"/>
                  <a:lumOff val="15000"/>
                </a:prstClr>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4007768"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a:off x="5979690" y="4105920"/>
            <a:ext cx="232620" cy="200535"/>
          </a:xfrm>
          <a:prstGeom prst="triangle">
            <a:avLst>
              <a:gd name="adj" fmla="val 48955"/>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03" name="直接连接符 102"/>
          <p:cNvCxnSpPr/>
          <p:nvPr/>
        </p:nvCxnSpPr>
        <p:spPr>
          <a:xfrm>
            <a:off x="6447229"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205" y="4609480"/>
            <a:ext cx="3884180" cy="2248521"/>
            <a:chOff x="0" y="4653930"/>
            <a:chExt cx="3885079" cy="2249041"/>
          </a:xfrm>
          <a:solidFill>
            <a:schemeClr val="accent5">
              <a:lumMod val="75000"/>
            </a:schemeClr>
          </a:solidFill>
        </p:grpSpPr>
        <p:grpSp>
          <p:nvGrpSpPr>
            <p:cNvPr id="87" name="组合 86"/>
            <p:cNvGrpSpPr/>
            <p:nvPr/>
          </p:nvGrpSpPr>
          <p:grpSpPr>
            <a:xfrm>
              <a:off x="0" y="4653930"/>
              <a:ext cx="3885079" cy="2249041"/>
              <a:chOff x="0" y="4653930"/>
              <a:chExt cx="3885079" cy="2249041"/>
            </a:xfrm>
            <a:grpFill/>
          </p:grpSpPr>
          <p:sp>
            <p:nvSpPr>
              <p:cNvPr id="89" name="椭圆 88"/>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0" name="椭圆 89"/>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1" name="椭圆 90"/>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2" name="椭圆 91"/>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3" name="椭圆 92"/>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4" name="椭圆 93"/>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5" name="椭圆 94"/>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6" name="椭圆 95"/>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97" name="直接连接符 96"/>
              <p:cNvCxnSpPr>
                <a:endCxn id="93"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3" idx="6"/>
                <a:endCxn id="95"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6"/>
                <a:endCxn id="96"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3" idx="3"/>
                <a:endCxn id="94"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4"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6"/>
                <a:endCxn id="91"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4"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89"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9" idx="5"/>
                <a:endCxn id="90"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0" idx="2"/>
                <a:endCxn id="95"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0"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1"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9" idx="4"/>
                <a:endCxn id="91"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1"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2"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a:stCxn id="91" idx="6"/>
              <a:endCxn id="95"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9119637" y="0"/>
            <a:ext cx="3145491" cy="2906742"/>
            <a:chOff x="9119542" y="0"/>
            <a:chExt cx="3146219" cy="2907415"/>
          </a:xfrm>
          <a:solidFill>
            <a:schemeClr val="accent5">
              <a:lumMod val="75000"/>
            </a:schemeClr>
          </a:solidFill>
        </p:grpSpPr>
        <p:sp>
          <p:nvSpPr>
            <p:cNvPr id="119" name="椭圆 118"/>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0" name="椭圆 119"/>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1" name="椭圆 120"/>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2" name="椭圆 121"/>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3" name="椭圆 122"/>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4" name="椭圆 123"/>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5" name="椭圆 124"/>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6" name="椭圆 125"/>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27" name="直接连接符 126"/>
            <p:cNvCxnSpPr>
              <a:stCxn id="123"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5"/>
              <a:endCxn id="124"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6"/>
              <a:endCxn id="125"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6"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3" idx="6"/>
              <a:endCxn id="126"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6" idx="3"/>
              <a:endCxn id="124"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4"/>
              <a:endCxn id="125"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2" idx="1"/>
              <a:endCxn id="126"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6"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9"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9" idx="5"/>
              <a:endCxn id="121"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21" idx="4"/>
              <a:endCxn id="124"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21" idx="5"/>
              <a:endCxn id="122"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22" idx="3"/>
              <a:endCxn id="124"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22"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20"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20"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20"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22"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19"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p:bldP spid="10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风险与风险管理</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1</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p:cNvSpPr txBox="1">
            <a:spLocks noChangeArrowheads="1"/>
          </p:cNvSpPr>
          <p:nvPr/>
        </p:nvSpPr>
        <p:spPr bwMode="auto">
          <a:xfrm>
            <a:off x="1991544" y="548680"/>
            <a:ext cx="6732588" cy="737235"/>
          </a:xfrm>
          <a:prstGeom prst="rect">
            <a:avLst/>
          </a:prstGeom>
          <a:solidFill>
            <a:schemeClr val="bg1"/>
          </a:solidFill>
          <a:ln>
            <a:noFill/>
          </a:ln>
        </p:spPr>
        <p:txBody>
          <a:bodyPr bIns="828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defRPr/>
            </a:pPr>
            <a:r>
              <a:rPr lang="zh-CN" altLang="en-US" sz="3600" b="1" dirty="0">
                <a:solidFill>
                  <a:srgbClr val="0070C0"/>
                </a:solidFill>
                <a:latin typeface="微软雅黑" panose="020B0503020204020204" pitchFamily="34" charset="-122"/>
                <a:ea typeface="微软雅黑" panose="020B0503020204020204" pitchFamily="34" charset="-122"/>
              </a:rPr>
              <a:t>一、风险概述</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custDataLst>
              <p:tags r:id="rId1"/>
            </p:custDataLst>
          </p:nvPr>
        </p:nvSpPr>
        <p:spPr bwMode="auto">
          <a:xfrm>
            <a:off x="2207895" y="1196340"/>
            <a:ext cx="3264535" cy="636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一</a:t>
            </a:r>
            <a:r>
              <a:rPr lang="zh-CN" altLang="zh-CN" sz="2800" b="1" dirty="0">
                <a:solidFill>
                  <a:srgbClr val="FF0000"/>
                </a:solidFill>
                <a:latin typeface="微软雅黑" panose="020B0503020204020204" pitchFamily="34" charset="-122"/>
                <a:ea typeface="微软雅黑" panose="020B0503020204020204" pitchFamily="34" charset="-122"/>
              </a:rPr>
              <a:t>）风险的含义</a:t>
            </a:r>
            <a:endParaRPr lang="zh-CN" altLang="zh-CN" sz="28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2279650" y="2060575"/>
            <a:ext cx="8722360" cy="1322070"/>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风险就是事故形成过程中的不确定性，包括危险的出现概率、发生何种事故及其发生概率、导致何种损失及其概率的不确定性。</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不确定性是风险的本质特征，某种行为能否产生有害的后果应以其不确定性而定，只有存在不确定的有害后果的行为，才会承担风险。</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custDataLst>
              <p:tags r:id="rId2"/>
            </p:custDataLst>
          </p:nvPr>
        </p:nvPicPr>
        <p:blipFill>
          <a:blip r:embed="rId3"/>
          <a:stretch>
            <a:fillRect/>
          </a:stretch>
        </p:blipFill>
        <p:spPr>
          <a:xfrm>
            <a:off x="3792220" y="3500755"/>
            <a:ext cx="5431155" cy="281241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1981200" y="548680"/>
            <a:ext cx="8229600" cy="114300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2800" b="1" dirty="0">
                <a:solidFill>
                  <a:srgbClr val="FF0000"/>
                </a:solidFill>
              </a:rPr>
              <a:t>（二）风险的特征</a:t>
            </a:r>
            <a:endParaRPr lang="zh-CN" altLang="en-US" sz="2800" b="1" dirty="0">
              <a:solidFill>
                <a:srgbClr val="FF0000"/>
              </a:solidFill>
            </a:endParaRPr>
          </a:p>
        </p:txBody>
      </p:sp>
      <p:sp>
        <p:nvSpPr>
          <p:cNvPr id="5" name="文本框 4"/>
          <p:cNvSpPr txBox="1"/>
          <p:nvPr/>
        </p:nvSpPr>
        <p:spPr>
          <a:xfrm>
            <a:off x="2063551" y="1523042"/>
            <a:ext cx="9361041" cy="5169535"/>
          </a:xfrm>
          <a:prstGeom prst="rect">
            <a:avLst/>
          </a:prstGeom>
          <a:noFill/>
        </p:spPr>
        <p:txBody>
          <a:bodyPr wrap="square">
            <a:spAutoFit/>
          </a:bodyPr>
          <a:lstStyle/>
          <a:p>
            <a:pPr indent="266700" algn="just">
              <a:lnSpc>
                <a:spcPct val="150000"/>
              </a:lnSpc>
            </a:pPr>
            <a:r>
              <a:rPr lang="en-US" altLang="zh-CN" sz="2000" b="1" kern="100" dirty="0">
                <a:solidFill>
                  <a:schemeClr val="accent1"/>
                </a:solidFill>
                <a:effectLst/>
                <a:latin typeface="+mn-ea"/>
                <a:cs typeface="Arial" panose="020B0604020202020204" pitchFamily="34" charset="0"/>
              </a:rPr>
              <a:t>   </a:t>
            </a:r>
            <a:r>
              <a:rPr lang="zh-CN" altLang="zh-CN" sz="2000" b="1" kern="100" dirty="0">
                <a:solidFill>
                  <a:schemeClr val="accent1"/>
                </a:solidFill>
                <a:effectLst/>
                <a:latin typeface="+mn-ea"/>
                <a:cs typeface="Arial" panose="020B0604020202020204" pitchFamily="34" charset="0"/>
              </a:rPr>
              <a:t>不确定性</a:t>
            </a:r>
            <a:endParaRPr lang="zh-CN" altLang="zh-CN" sz="2000" b="1" kern="100" dirty="0">
              <a:solidFill>
                <a:schemeClr val="accent1"/>
              </a:solidFill>
              <a:effectLst/>
              <a:latin typeface="+mn-ea"/>
              <a:cs typeface="Times New Roman" panose="02020603050405020304" pitchFamily="18" charset="0"/>
            </a:endParaRPr>
          </a:p>
          <a:p>
            <a:pPr indent="266700" algn="just">
              <a:lnSpc>
                <a:spcPct val="150000"/>
              </a:lnSpc>
            </a:pPr>
            <a:r>
              <a:rPr lang="en-US" altLang="zh-CN" sz="2000" kern="100" dirty="0">
                <a:solidFill>
                  <a:srgbClr val="0070C0"/>
                </a:solidFill>
                <a:effectLst/>
                <a:latin typeface="+mn-ea"/>
                <a:cs typeface="Arial" panose="020B0604020202020204" pitchFamily="34" charset="0"/>
              </a:rPr>
              <a:t>   </a:t>
            </a:r>
            <a:r>
              <a:rPr lang="zh-CN" altLang="zh-CN" sz="2000" kern="100" dirty="0">
                <a:solidFill>
                  <a:srgbClr val="0070C0"/>
                </a:solidFill>
                <a:effectLst/>
                <a:latin typeface="+mn-ea"/>
                <a:cs typeface="Arial" panose="020B0604020202020204" pitchFamily="34" charset="0"/>
              </a:rPr>
              <a:t>损失的不确定性，包括了损失是否发生的不确定性、损失发生时间和地点的不确定性、损失程度的不确定性等几个方面。</a:t>
            </a:r>
            <a:endParaRPr lang="zh-CN" altLang="zh-CN" sz="2000" kern="100" dirty="0">
              <a:effectLst/>
              <a:latin typeface="+mn-ea"/>
              <a:cs typeface="Times New Roman" panose="02020603050405020304" pitchFamily="18" charset="0"/>
            </a:endParaRPr>
          </a:p>
          <a:p>
            <a:pPr indent="266700" algn="just">
              <a:lnSpc>
                <a:spcPct val="150000"/>
              </a:lnSpc>
            </a:pPr>
            <a:r>
              <a:rPr lang="en-US" altLang="zh-CN" sz="2000" b="1" kern="100" dirty="0">
                <a:solidFill>
                  <a:schemeClr val="accent1"/>
                </a:solidFill>
                <a:effectLst/>
                <a:latin typeface="+mn-ea"/>
                <a:cs typeface="Arial" panose="020B0604020202020204" pitchFamily="34" charset="0"/>
              </a:rPr>
              <a:t>   </a:t>
            </a:r>
            <a:r>
              <a:rPr lang="zh-CN" altLang="zh-CN" sz="2000" b="1" kern="100" dirty="0">
                <a:solidFill>
                  <a:schemeClr val="accent1"/>
                </a:solidFill>
                <a:effectLst/>
                <a:latin typeface="+mn-ea"/>
                <a:cs typeface="Arial" panose="020B0604020202020204" pitchFamily="34" charset="0"/>
              </a:rPr>
              <a:t>客观性</a:t>
            </a:r>
            <a:endParaRPr lang="zh-CN" altLang="zh-CN" sz="2000" b="1" kern="100" dirty="0">
              <a:solidFill>
                <a:schemeClr val="accent1"/>
              </a:solidFill>
              <a:effectLst/>
              <a:latin typeface="+mn-ea"/>
              <a:cs typeface="Times New Roman" panose="02020603050405020304" pitchFamily="18" charset="0"/>
            </a:endParaRPr>
          </a:p>
          <a:p>
            <a:pPr indent="266700" algn="just">
              <a:lnSpc>
                <a:spcPct val="150000"/>
              </a:lnSpc>
            </a:pPr>
            <a:r>
              <a:rPr lang="en-US" altLang="zh-CN" sz="2000" kern="100" dirty="0">
                <a:solidFill>
                  <a:srgbClr val="0070C0"/>
                </a:solidFill>
                <a:effectLst/>
                <a:latin typeface="+mn-ea"/>
                <a:cs typeface="Arial" panose="020B0604020202020204" pitchFamily="34" charset="0"/>
              </a:rPr>
              <a:t>   </a:t>
            </a:r>
            <a:r>
              <a:rPr lang="zh-CN" altLang="zh-CN" sz="2000" kern="100" dirty="0">
                <a:solidFill>
                  <a:srgbClr val="0070C0"/>
                </a:solidFill>
                <a:effectLst/>
                <a:latin typeface="+mn-ea"/>
                <a:cs typeface="Arial" panose="020B0604020202020204" pitchFamily="34" charset="0"/>
              </a:rPr>
              <a:t>风险是由客观存在的，自然现象和社会现象引起的。人们可以运用多种方法，不断认识和利用这些规律预防意外事故，减少损失，但不可能彻底消除风险。</a:t>
            </a:r>
            <a:endParaRPr lang="en-US" altLang="zh-CN" sz="2000" kern="100" dirty="0">
              <a:solidFill>
                <a:srgbClr val="191919"/>
              </a:solidFill>
              <a:effectLst/>
              <a:latin typeface="+mn-ea"/>
              <a:cs typeface="Arial" panose="020B0604020202020204" pitchFamily="34" charset="0"/>
            </a:endParaRPr>
          </a:p>
          <a:p>
            <a:pPr indent="266700" algn="just">
              <a:lnSpc>
                <a:spcPct val="150000"/>
              </a:lnSpc>
            </a:pPr>
            <a:r>
              <a:rPr lang="en-US" altLang="zh-CN" sz="2000" b="1" kern="100" dirty="0">
                <a:solidFill>
                  <a:schemeClr val="accent1"/>
                </a:solidFill>
                <a:latin typeface="+mn-ea"/>
                <a:cs typeface="Arial" panose="020B0604020202020204" pitchFamily="34" charset="0"/>
              </a:rPr>
              <a:t>   </a:t>
            </a:r>
            <a:r>
              <a:rPr lang="zh-CN" altLang="zh-CN" sz="2000" b="1" kern="100" dirty="0">
                <a:solidFill>
                  <a:schemeClr val="accent1"/>
                </a:solidFill>
                <a:latin typeface="+mn-ea"/>
                <a:cs typeface="Arial" panose="020B0604020202020204" pitchFamily="34" charset="0"/>
              </a:rPr>
              <a:t>偶然性</a:t>
            </a:r>
            <a:endParaRPr lang="zh-CN" altLang="zh-CN" sz="2000" b="1" kern="100" dirty="0">
              <a:solidFill>
                <a:schemeClr val="accent1"/>
              </a:solidFill>
              <a:latin typeface="+mn-ea"/>
              <a:cs typeface="Arial" panose="020B0604020202020204" pitchFamily="34" charset="0"/>
            </a:endParaRPr>
          </a:p>
          <a:p>
            <a:pPr indent="266700" algn="just">
              <a:lnSpc>
                <a:spcPct val="150000"/>
              </a:lnSpc>
            </a:pPr>
            <a:r>
              <a:rPr lang="en-US" altLang="zh-CN" sz="2000" kern="100" dirty="0">
                <a:solidFill>
                  <a:srgbClr val="0070C0"/>
                </a:solidFill>
                <a:latin typeface="+mn-ea"/>
                <a:cs typeface="Arial" panose="020B0604020202020204" pitchFamily="34" charset="0"/>
              </a:rPr>
              <a:t>   </a:t>
            </a:r>
            <a:r>
              <a:rPr lang="zh-CN" altLang="zh-CN" sz="2000" kern="100" dirty="0">
                <a:solidFill>
                  <a:srgbClr val="0070C0"/>
                </a:solidFill>
                <a:latin typeface="+mn-ea"/>
                <a:cs typeface="Arial" panose="020B0604020202020204" pitchFamily="34" charset="0"/>
              </a:rPr>
              <a:t>从全社会看风险是一种普遍的客观存在，风险事件的发生具有必然性，但对于特定个体而言，风险及其损失后果往往以偶然性和不确定性表现出来，如风险事件发生与否，不确定发生的时间，不确定将会如何发生，将导致多大的损失。</a:t>
            </a:r>
            <a:endParaRPr lang="zh-CN" altLang="zh-CN" sz="2000" kern="100" dirty="0">
              <a:solidFill>
                <a:srgbClr val="0070C0"/>
              </a:solidFill>
              <a:latin typeface="+mn-ea"/>
              <a:cs typeface="Arial" panose="020B0604020202020204" pitchFamily="34" charset="0"/>
            </a:endParaRPr>
          </a:p>
          <a:p>
            <a:pPr indent="266700" algn="just">
              <a:lnSpc>
                <a:spcPct val="150000"/>
              </a:lnSpc>
            </a:pPr>
            <a:endParaRPr lang="zh-CN" altLang="zh-CN" sz="2000" kern="100" dirty="0">
              <a:solidFill>
                <a:srgbClr val="0070C0"/>
              </a:solidFill>
              <a:effectLst/>
              <a:latin typeface="+mn-ea"/>
              <a:cs typeface="Arial" panose="020B0604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1919536" y="201324"/>
            <a:ext cx="8229600" cy="114300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2800" b="1" dirty="0">
                <a:solidFill>
                  <a:srgbClr val="FF0000"/>
                </a:solidFill>
              </a:rPr>
              <a:t>（二）风险的特征</a:t>
            </a:r>
            <a:endParaRPr lang="zh-CN" altLang="en-US" sz="2800" b="1" dirty="0">
              <a:solidFill>
                <a:srgbClr val="FF0000"/>
              </a:solidFill>
            </a:endParaRPr>
          </a:p>
        </p:txBody>
      </p:sp>
      <p:sp>
        <p:nvSpPr>
          <p:cNvPr id="5" name="文本框 4"/>
          <p:cNvSpPr txBox="1"/>
          <p:nvPr/>
        </p:nvSpPr>
        <p:spPr>
          <a:xfrm>
            <a:off x="2149475" y="980440"/>
            <a:ext cx="9131300" cy="5169535"/>
          </a:xfrm>
          <a:prstGeom prst="rect">
            <a:avLst/>
          </a:prstGeom>
          <a:noFill/>
        </p:spPr>
        <p:txBody>
          <a:bodyPr wrap="square">
            <a:spAutoFit/>
          </a:bodyPr>
          <a:lstStyle/>
          <a:p>
            <a:pPr indent="266700" algn="just">
              <a:lnSpc>
                <a:spcPct val="150000"/>
              </a:lnSpc>
            </a:pPr>
            <a:r>
              <a:rPr lang="en-US" altLang="zh-CN" sz="2000" b="1" kern="100" dirty="0">
                <a:solidFill>
                  <a:srgbClr val="0366C1"/>
                </a:solidFill>
                <a:effectLst/>
                <a:latin typeface="+mn-ea"/>
                <a:cs typeface="Arial" panose="020B0604020202020204" pitchFamily="34" charset="0"/>
              </a:rPr>
              <a:t>   </a:t>
            </a:r>
            <a:r>
              <a:rPr lang="zh-CN" altLang="zh-CN" sz="2000" b="1" kern="100" dirty="0">
                <a:solidFill>
                  <a:srgbClr val="0366C1"/>
                </a:solidFill>
                <a:effectLst/>
                <a:latin typeface="+mn-ea"/>
                <a:cs typeface="Arial" panose="020B0604020202020204" pitchFamily="34" charset="0"/>
              </a:rPr>
              <a:t>损失性</a:t>
            </a:r>
            <a:endParaRPr lang="zh-CN" altLang="zh-CN" sz="2000" b="1" kern="100" dirty="0">
              <a:solidFill>
                <a:srgbClr val="0366C1"/>
              </a:solidFill>
              <a:effectLst/>
              <a:latin typeface="+mn-ea"/>
              <a:cs typeface="Times New Roman" panose="02020603050405020304" pitchFamily="18" charset="0"/>
            </a:endParaRPr>
          </a:p>
          <a:p>
            <a:pPr indent="266700" algn="just">
              <a:lnSpc>
                <a:spcPct val="150000"/>
              </a:lnSpc>
            </a:pPr>
            <a:r>
              <a:rPr lang="en-US" altLang="zh-CN" sz="2000" kern="100" dirty="0">
                <a:solidFill>
                  <a:srgbClr val="0070C0"/>
                </a:solidFill>
                <a:effectLst/>
                <a:latin typeface="+mn-ea"/>
                <a:cs typeface="Arial" panose="020B0604020202020204" pitchFamily="34" charset="0"/>
              </a:rPr>
              <a:t>   </a:t>
            </a:r>
            <a:r>
              <a:rPr lang="zh-CN" altLang="zh-CN" sz="2000" kern="100" dirty="0">
                <a:solidFill>
                  <a:srgbClr val="0070C0"/>
                </a:solidFill>
                <a:effectLst/>
                <a:latin typeface="+mn-ea"/>
                <a:cs typeface="Arial" panose="020B0604020202020204" pitchFamily="34" charset="0"/>
              </a:rPr>
              <a:t>风险的损失性，是指风险事件发生后会给人们造成经济损失，或者对人的精神造成伤害，损失性是风险的本质特征。</a:t>
            </a:r>
            <a:endParaRPr lang="zh-CN" altLang="zh-CN" sz="2000" kern="100" dirty="0">
              <a:solidFill>
                <a:srgbClr val="0070C0"/>
              </a:solidFill>
              <a:effectLst/>
              <a:latin typeface="+mn-ea"/>
              <a:cs typeface="Times New Roman" panose="02020603050405020304" pitchFamily="18" charset="0"/>
            </a:endParaRPr>
          </a:p>
          <a:p>
            <a:pPr indent="266700" algn="just">
              <a:lnSpc>
                <a:spcPct val="150000"/>
              </a:lnSpc>
            </a:pPr>
            <a:r>
              <a:rPr lang="en-US" altLang="zh-CN" sz="2000" b="1" kern="100" dirty="0">
                <a:solidFill>
                  <a:srgbClr val="0366C1"/>
                </a:solidFill>
                <a:effectLst/>
                <a:latin typeface="+mn-ea"/>
                <a:cs typeface="Arial" panose="020B0604020202020204" pitchFamily="34" charset="0"/>
              </a:rPr>
              <a:t>    </a:t>
            </a:r>
            <a:r>
              <a:rPr lang="zh-CN" altLang="zh-CN" sz="2000" b="1" kern="100" dirty="0">
                <a:solidFill>
                  <a:srgbClr val="0366C1"/>
                </a:solidFill>
                <a:effectLst/>
                <a:latin typeface="+mn-ea"/>
                <a:cs typeface="Arial" panose="020B0604020202020204" pitchFamily="34" charset="0"/>
              </a:rPr>
              <a:t>可测性</a:t>
            </a:r>
            <a:endParaRPr lang="zh-CN" altLang="zh-CN" sz="2000" b="1" kern="100" dirty="0">
              <a:solidFill>
                <a:srgbClr val="0366C1"/>
              </a:solidFill>
              <a:effectLst/>
              <a:latin typeface="+mn-ea"/>
              <a:cs typeface="Times New Roman" panose="02020603050405020304" pitchFamily="18" charset="0"/>
            </a:endParaRPr>
          </a:p>
          <a:p>
            <a:pPr indent="266700" algn="just">
              <a:lnSpc>
                <a:spcPct val="150000"/>
              </a:lnSpc>
            </a:pPr>
            <a:r>
              <a:rPr lang="en-US" altLang="zh-CN" sz="2000" kern="100" dirty="0">
                <a:solidFill>
                  <a:srgbClr val="0070C0"/>
                </a:solidFill>
                <a:effectLst/>
                <a:latin typeface="+mn-ea"/>
                <a:cs typeface="Arial" panose="020B0604020202020204" pitchFamily="34" charset="0"/>
              </a:rPr>
              <a:t>   </a:t>
            </a:r>
            <a:r>
              <a:rPr lang="zh-CN" altLang="zh-CN" sz="2000" kern="100" dirty="0">
                <a:solidFill>
                  <a:srgbClr val="0070C0"/>
                </a:solidFill>
                <a:effectLst/>
                <a:latin typeface="+mn-ea"/>
                <a:cs typeface="Arial" panose="020B0604020202020204" pitchFamily="34" charset="0"/>
              </a:rPr>
              <a:t>风险的可测性是指在获取大量统计资料的前提下，总体的风险是可以度量的，为确保损失估计的准确性必须积累大量的经验数据，作为分析基础，同时要求存在大量独立的同质风险单位。</a:t>
            </a:r>
            <a:endParaRPr lang="zh-CN" altLang="zh-CN" sz="2000" kern="100" dirty="0">
              <a:solidFill>
                <a:srgbClr val="0070C0"/>
              </a:solidFill>
              <a:effectLst/>
              <a:latin typeface="+mn-ea"/>
              <a:cs typeface="Times New Roman" panose="02020603050405020304" pitchFamily="18" charset="0"/>
            </a:endParaRPr>
          </a:p>
          <a:p>
            <a:pPr indent="266700" algn="just">
              <a:lnSpc>
                <a:spcPct val="150000"/>
              </a:lnSpc>
            </a:pPr>
            <a:r>
              <a:rPr lang="en-US" altLang="zh-CN" sz="2000" b="1" kern="100" dirty="0">
                <a:solidFill>
                  <a:srgbClr val="0366C1"/>
                </a:solidFill>
                <a:effectLst/>
                <a:latin typeface="+mn-ea"/>
                <a:cs typeface="Arial" panose="020B0604020202020204" pitchFamily="34" charset="0"/>
              </a:rPr>
              <a:t>   </a:t>
            </a:r>
            <a:r>
              <a:rPr lang="zh-CN" altLang="zh-CN" sz="2000" b="1" kern="100" dirty="0">
                <a:solidFill>
                  <a:srgbClr val="0366C1"/>
                </a:solidFill>
                <a:effectLst/>
                <a:latin typeface="+mn-ea"/>
                <a:cs typeface="Arial" panose="020B0604020202020204" pitchFamily="34" charset="0"/>
              </a:rPr>
              <a:t>可变性</a:t>
            </a:r>
            <a:endParaRPr lang="zh-CN" altLang="zh-CN" sz="2000" b="1" kern="100" dirty="0">
              <a:solidFill>
                <a:srgbClr val="0366C1"/>
              </a:solidFill>
              <a:effectLst/>
              <a:latin typeface="+mn-ea"/>
              <a:cs typeface="Times New Roman" panose="02020603050405020304" pitchFamily="18" charset="0"/>
            </a:endParaRPr>
          </a:p>
          <a:p>
            <a:pPr indent="266700" algn="just">
              <a:lnSpc>
                <a:spcPct val="150000"/>
              </a:lnSpc>
            </a:pPr>
            <a:r>
              <a:rPr lang="en-US" altLang="zh-CN" sz="2000" kern="100" dirty="0">
                <a:solidFill>
                  <a:srgbClr val="0070C0"/>
                </a:solidFill>
                <a:effectLst/>
                <a:latin typeface="+mn-ea"/>
                <a:cs typeface="Arial" panose="020B0604020202020204" pitchFamily="34" charset="0"/>
              </a:rPr>
              <a:t>   </a:t>
            </a:r>
            <a:r>
              <a:rPr lang="zh-CN" altLang="zh-CN" sz="2000" kern="100" dirty="0">
                <a:solidFill>
                  <a:srgbClr val="0070C0"/>
                </a:solidFill>
                <a:effectLst/>
                <a:latin typeface="+mn-ea"/>
                <a:cs typeface="Arial" panose="020B0604020202020204" pitchFamily="34" charset="0"/>
              </a:rPr>
              <a:t>风险的变化源于风险因素的改变，有量与量的改变，有些有风险消失，也有新风险的出现。随着科学技术水平的提高，人们认识险抵御风险的能力不断增强，不少风险得到有效控制，风险事件的发生概率降低，风险损失的范围缩小或消除。</a:t>
            </a:r>
            <a:endParaRPr lang="zh-CN" altLang="zh-CN" sz="2000" kern="100" dirty="0">
              <a:solidFill>
                <a:srgbClr val="0070C0"/>
              </a:solidFill>
              <a:effectLst/>
              <a:latin typeface="+mn-ea"/>
              <a:cs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1919536" y="201324"/>
            <a:ext cx="8229600" cy="114300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2800" b="1" dirty="0">
                <a:solidFill>
                  <a:srgbClr val="FF0000"/>
                </a:solidFill>
              </a:rPr>
              <a:t>（三）风险的构成要素</a:t>
            </a:r>
            <a:endParaRPr lang="en-US" altLang="zh-CN" sz="2800" b="1" dirty="0">
              <a:solidFill>
                <a:srgbClr val="FF0000"/>
              </a:solidFill>
            </a:endParaRPr>
          </a:p>
        </p:txBody>
      </p:sp>
      <p:sp>
        <p:nvSpPr>
          <p:cNvPr id="2" name="文本框 1"/>
          <p:cNvSpPr txBox="1"/>
          <p:nvPr/>
        </p:nvSpPr>
        <p:spPr>
          <a:xfrm>
            <a:off x="2567940" y="1052830"/>
            <a:ext cx="2120265" cy="460375"/>
          </a:xfrm>
          <a:prstGeom prst="rect">
            <a:avLst/>
          </a:prstGeom>
          <a:noFill/>
        </p:spPr>
        <p:txBody>
          <a:bodyPr wrap="square" rtlCol="0">
            <a:spAutoFit/>
          </a:bodyPr>
          <a:p>
            <a:r>
              <a:rPr lang="en-US" altLang="zh-CN"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风险因素</a:t>
            </a:r>
            <a:endPar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2312035" y="1484630"/>
            <a:ext cx="8713470" cy="1938020"/>
          </a:xfrm>
          <a:prstGeom prst="rect">
            <a:avLst/>
          </a:prstGeom>
          <a:noFill/>
        </p:spPr>
        <p:txBody>
          <a:bodyPr wrap="square" rtlCol="0" anchor="t">
            <a:spAutoFit/>
          </a:bodyPr>
          <a:p>
            <a:r>
              <a:rPr lang="en-US" altLang="zh-CN"/>
              <a:t>        </a:t>
            </a:r>
            <a:r>
              <a:rPr lang="zh-CN" altLang="en-US" sz="2000">
                <a:solidFill>
                  <a:srgbClr val="0070C0"/>
                </a:solidFill>
              </a:rPr>
              <a:t>风险因素是指促使某一特定风险事故发生或增加其发生的可能性或扩大其损失程度的原因或条件。它是风险事故发生的潜在原因，是造成损失的内在或间接原因。</a:t>
            </a:r>
            <a:endParaRPr lang="zh-CN" altLang="en-US" sz="2000">
              <a:solidFill>
                <a:srgbClr val="0070C0"/>
              </a:solidFill>
            </a:endParaRPr>
          </a:p>
          <a:p>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根据性质不同，风险因素可分为实质风险因素与道德风险因素、心理风险因素。</a:t>
            </a:r>
            <a:endParaRPr lang="zh-CN" altLang="en-US" sz="2000">
              <a:solidFill>
                <a:srgbClr val="0070C0"/>
              </a:solidFill>
            </a:endParaRPr>
          </a:p>
        </p:txBody>
      </p:sp>
      <p:sp>
        <p:nvSpPr>
          <p:cNvPr id="6" name="文本框 5"/>
          <p:cNvSpPr txBox="1"/>
          <p:nvPr/>
        </p:nvSpPr>
        <p:spPr>
          <a:xfrm>
            <a:off x="2359025" y="3381375"/>
            <a:ext cx="8604250" cy="3169285"/>
          </a:xfrm>
          <a:prstGeom prst="rect">
            <a:avLst/>
          </a:prstGeom>
          <a:noFill/>
        </p:spPr>
        <p:txBody>
          <a:bodyPr wrap="square" rtlCol="0" anchor="t">
            <a:spAutoFit/>
          </a:bodyPr>
          <a:p>
            <a:pPr algn="l">
              <a:buClrTx/>
              <a:buSzTx/>
              <a:buFontTx/>
            </a:pPr>
            <a:r>
              <a:rPr lang="en-US" altLang="zh-CN" sz="2000">
                <a:solidFill>
                  <a:srgbClr val="0070C0"/>
                </a:solidFill>
              </a:rPr>
              <a:t>     </a:t>
            </a:r>
            <a:r>
              <a:rPr lang="zh-CN" altLang="en-US" sz="2000" b="1">
                <a:solidFill>
                  <a:srgbClr val="0070C0"/>
                </a:solidFill>
              </a:rPr>
              <a:t>（1）实质风险因素</a:t>
            </a:r>
            <a:endParaRPr lang="zh-CN" altLang="en-US" sz="2000">
              <a:solidFill>
                <a:srgbClr val="0070C0"/>
              </a:solidFill>
            </a:endParaRPr>
          </a:p>
          <a:p>
            <a:pPr algn="l">
              <a:buClrTx/>
              <a:buSzTx/>
              <a:buFontTx/>
            </a:pPr>
            <a:r>
              <a:rPr lang="zh-CN" altLang="en-US" sz="2000">
                <a:solidFill>
                  <a:srgbClr val="0070C0"/>
                </a:solidFill>
              </a:rPr>
              <a:t>     </a:t>
            </a:r>
            <a:r>
              <a:rPr lang="en-US" altLang="zh-CN" sz="2000">
                <a:solidFill>
                  <a:srgbClr val="0070C0"/>
                </a:solidFill>
              </a:rPr>
              <a:t>  </a:t>
            </a:r>
            <a:r>
              <a:rPr lang="zh-CN" altLang="en-US" sz="2000">
                <a:solidFill>
                  <a:srgbClr val="0070C0"/>
                </a:solidFill>
              </a:rPr>
              <a:t>是指有形的并能直接影响事物物理功能的因素，即某一标的本身所具有的足以引起或增加风险发生的机会和损失幅度的客观原因。</a:t>
            </a:r>
            <a:endParaRPr lang="zh-CN" altLang="en-US" sz="2000">
              <a:solidFill>
                <a:srgbClr val="0070C0"/>
              </a:solidFill>
            </a:endParaRPr>
          </a:p>
          <a:p>
            <a:pPr algn="l">
              <a:buClrTx/>
              <a:buSzTx/>
              <a:buFontTx/>
            </a:pPr>
            <a:r>
              <a:rPr lang="en-US" altLang="zh-CN" sz="2000">
                <a:solidFill>
                  <a:srgbClr val="0070C0"/>
                </a:solidFill>
              </a:rPr>
              <a:t>  </a:t>
            </a:r>
            <a:r>
              <a:rPr lang="en-US" altLang="zh-CN" sz="2000" b="1">
                <a:solidFill>
                  <a:srgbClr val="0070C0"/>
                </a:solidFill>
              </a:rPr>
              <a:t>  </a:t>
            </a:r>
            <a:r>
              <a:rPr lang="zh-CN" altLang="en-US" sz="2000" b="1">
                <a:solidFill>
                  <a:srgbClr val="0070C0"/>
                </a:solidFill>
              </a:rPr>
              <a:t>（2）道德风险因素</a:t>
            </a:r>
            <a:endParaRPr lang="zh-CN" altLang="en-US" sz="2000">
              <a:solidFill>
                <a:srgbClr val="0070C0"/>
              </a:solidFill>
            </a:endParaRPr>
          </a:p>
          <a:p>
            <a:pPr algn="l">
              <a:buClrTx/>
              <a:buSzTx/>
              <a:buFontTx/>
            </a:pPr>
            <a:r>
              <a:rPr lang="zh-CN" altLang="en-US" sz="2000">
                <a:solidFill>
                  <a:srgbClr val="0070C0"/>
                </a:solidFill>
              </a:rPr>
              <a:t>    </a:t>
            </a:r>
            <a:r>
              <a:rPr lang="en-US" altLang="zh-CN" sz="2000">
                <a:solidFill>
                  <a:srgbClr val="0070C0"/>
                </a:solidFill>
              </a:rPr>
              <a:t> </a:t>
            </a:r>
            <a:r>
              <a:rPr lang="zh-CN" altLang="en-US" sz="2000">
                <a:solidFill>
                  <a:srgbClr val="0070C0"/>
                </a:solidFill>
              </a:rPr>
              <a:t> 是指与人的品德修养有关的无形的风险因素，即由于不诚实、不正直或有不轨企图，故意促使风险事故发生，以致引起财产损失和人身伤亡因素。</a:t>
            </a:r>
            <a:endParaRPr lang="zh-CN" altLang="en-US" sz="2000">
              <a:solidFill>
                <a:srgbClr val="0070C0"/>
              </a:solidFill>
            </a:endParaRPr>
          </a:p>
          <a:p>
            <a:pPr algn="l">
              <a:buClrTx/>
              <a:buSzTx/>
              <a:buFontTx/>
            </a:pPr>
            <a:r>
              <a:rPr lang="en-US" altLang="zh-CN" sz="2000">
                <a:solidFill>
                  <a:srgbClr val="0070C0"/>
                </a:solidFill>
              </a:rPr>
              <a:t>    </a:t>
            </a:r>
            <a:r>
              <a:rPr lang="zh-CN" altLang="en-US" sz="2000" b="1">
                <a:solidFill>
                  <a:srgbClr val="0070C0"/>
                </a:solidFill>
              </a:rPr>
              <a:t>（3）心理风险因素</a:t>
            </a:r>
            <a:endParaRPr lang="zh-CN" altLang="en-US" sz="2000">
              <a:solidFill>
                <a:srgbClr val="0070C0"/>
              </a:solidFill>
            </a:endParaRPr>
          </a:p>
          <a:p>
            <a:pPr algn="l">
              <a:buClrTx/>
              <a:buSzTx/>
              <a:buFontTx/>
            </a:pPr>
            <a:r>
              <a:rPr lang="zh-CN" altLang="en-US" sz="2000">
                <a:solidFill>
                  <a:srgbClr val="0070C0"/>
                </a:solidFill>
              </a:rPr>
              <a:t>  </a:t>
            </a:r>
            <a:r>
              <a:rPr lang="en-US" altLang="zh-CN" sz="2000">
                <a:solidFill>
                  <a:srgbClr val="0070C0"/>
                </a:solidFill>
              </a:rPr>
              <a:t>    </a:t>
            </a:r>
            <a:r>
              <a:rPr lang="zh-CN" altLang="en-US" sz="2000">
                <a:solidFill>
                  <a:srgbClr val="0070C0"/>
                </a:solidFill>
              </a:rPr>
              <a:t>是与人的心理状态有关的无形因素，即由于人们疏忽或过失以及主观上不注意、不关心、心存侥幸，以致增加风险事故发生的机会和加大损失的严重性的因素。</a:t>
            </a:r>
            <a:endParaRPr lang="zh-CN" altLang="en-US" sz="2000">
              <a:solidFill>
                <a:srgbClr val="0070C0"/>
              </a:solidFill>
            </a:endParaRPr>
          </a:p>
        </p:txBody>
      </p:sp>
    </p:spTree>
  </p:cSld>
  <p:clrMapOvr>
    <a:masterClrMapping/>
  </p:clrMapOvr>
</p:sld>
</file>

<file path=ppt/tags/tag1.xml><?xml version="1.0" encoding="utf-8"?>
<p:tagLst xmlns:p="http://schemas.openxmlformats.org/presentationml/2006/main">
  <p:tag name="MH" val="20160418164542"/>
  <p:tag name="MH_LIBRARY" val="GRAPHIC"/>
  <p:tag name="MH_TYPE" val="SubTitle"/>
  <p:tag name="MH_ORDER" val="1"/>
</p:tagLst>
</file>

<file path=ppt/tags/tag10.xml><?xml version="1.0" encoding="utf-8"?>
<p:tagLst xmlns:p="http://schemas.openxmlformats.org/presentationml/2006/main">
  <p:tag name="MH" val="20160418164542"/>
  <p:tag name="MH_LIBRARY" val="GRAPHIC"/>
  <p:tag name="MH_TYPE" val="SubTitle"/>
  <p:tag name="MH_ORDER" val="1"/>
</p:tagLst>
</file>

<file path=ppt/tags/tag11.xml><?xml version="1.0" encoding="utf-8"?>
<p:tagLst xmlns:p="http://schemas.openxmlformats.org/presentationml/2006/main">
  <p:tag name="REFSHAPE" val="808719020"/>
</p:tagLst>
</file>

<file path=ppt/tags/tag12.xml><?xml version="1.0" encoding="utf-8"?>
<p:tagLst xmlns:p="http://schemas.openxmlformats.org/presentationml/2006/main">
  <p:tag name="MH" val="20161028152942"/>
  <p:tag name="MH_LIBRARY" val="GRAPHIC"/>
  <p:tag name="MH_ORDER" val="TextBox 13"/>
</p:tagLst>
</file>

<file path=ppt/tags/tag13.xml><?xml version="1.0" encoding="utf-8"?>
<p:tagLst xmlns:p="http://schemas.openxmlformats.org/presentationml/2006/main">
  <p:tag name="MH" val="20161028152942"/>
  <p:tag name="MH_LIBRARY" val="GRAPHIC"/>
  <p:tag name="MH_ORDER" val="TextBox 14"/>
</p:tagLst>
</file>

<file path=ppt/tags/tag14.xml><?xml version="1.0" encoding="utf-8"?>
<p:tagLst xmlns:p="http://schemas.openxmlformats.org/presentationml/2006/main">
  <p:tag name="MH" val="20161028152942"/>
  <p:tag name="MH_LIBRARY" val="GRAPHIC"/>
  <p:tag name="MH_ORDER" val="Straight Connector 15"/>
</p:tagLst>
</file>

<file path=ppt/tags/tag15.xml><?xml version="1.0" encoding="utf-8"?>
<p:tagLst xmlns:p="http://schemas.openxmlformats.org/presentationml/2006/main">
  <p:tag name="MH" val="20161028152942"/>
  <p:tag name="MH_LIBRARY" val="GRAPHIC"/>
  <p:tag name="MH_ORDER" val="TextBox 13"/>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MH" val="20160418164542"/>
  <p:tag name="MH_LIBRARY" val="GRAPHIC"/>
  <p:tag name="MH_TYPE" val="SubTitle"/>
  <p:tag name="MH_ORDER" val="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MH" val="20160418164542"/>
  <p:tag name="MH_LIBRARY" val="GRAPHIC"/>
  <p:tag name="MH_TYPE" val="SubTitle"/>
  <p:tag name="MH_ORDER" val="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MH" val="20161028152942"/>
  <p:tag name="MH_LIBRARY" val="GRAPHIC"/>
  <p:tag name="MH_ORDER" val="TextBox 13"/>
</p:tagLst>
</file>

<file path=ppt/tags/tag35.xml><?xml version="1.0" encoding="utf-8"?>
<p:tagLst xmlns:p="http://schemas.openxmlformats.org/presentationml/2006/main">
  <p:tag name="MH" val="20161028152942"/>
  <p:tag name="MH_LIBRARY" val="GRAPHIC"/>
  <p:tag name="MH_ORDER" val="TextBox 14"/>
</p:tagLst>
</file>

<file path=ppt/tags/tag36.xml><?xml version="1.0" encoding="utf-8"?>
<p:tagLst xmlns:p="http://schemas.openxmlformats.org/presentationml/2006/main">
  <p:tag name="MH" val="20161028152942"/>
  <p:tag name="MH_LIBRARY" val="GRAPHIC"/>
  <p:tag name="MH_ORDER" val="Straight Connector 15"/>
</p:tagLst>
</file>

<file path=ppt/tags/tag37.xml><?xml version="1.0" encoding="utf-8"?>
<p:tagLst xmlns:p="http://schemas.openxmlformats.org/presentationml/2006/main">
  <p:tag name="MH" val="20161028152942"/>
  <p:tag name="MH_LIBRARY" val="GRAPHIC"/>
  <p:tag name="MH_ORDER" val="TextBox 13"/>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60418164542"/>
  <p:tag name="MH_LIBRARY" val="GRAPHIC"/>
  <p:tag name="MH_TYPE" val="SubTitle"/>
  <p:tag name="MH_ORDER"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60418164542"/>
  <p:tag name="MH_LIBRARY" val="GRAPHIC"/>
  <p:tag name="MH_TYPE" val="SubTitle"/>
  <p:tag name="MH_ORDER"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MH" val="20160418164542"/>
  <p:tag name="MH_LIBRARY" val="GRAPHIC"/>
  <p:tag name="MH_TYPE" val="SubTitle"/>
  <p:tag name="MH_ORDER" val="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MH" val="20161028152942"/>
  <p:tag name="MH_LIBRARY" val="GRAPHIC"/>
  <p:tag name="MH_ORDER" val="TextBox 13"/>
</p:tagLst>
</file>

<file path=ppt/tags/tag64.xml><?xml version="1.0" encoding="utf-8"?>
<p:tagLst xmlns:p="http://schemas.openxmlformats.org/presentationml/2006/main">
  <p:tag name="MH" val="20161028152942"/>
  <p:tag name="MH_LIBRARY" val="GRAPHIC"/>
  <p:tag name="MH_ORDER" val="TextBox 14"/>
</p:tagLst>
</file>

<file path=ppt/tags/tag65.xml><?xml version="1.0" encoding="utf-8"?>
<p:tagLst xmlns:p="http://schemas.openxmlformats.org/presentationml/2006/main">
  <p:tag name="MH" val="20161028152942"/>
  <p:tag name="MH_LIBRARY" val="GRAPHIC"/>
  <p:tag name="MH_ORDER" val="Straight Connector 15"/>
</p:tagLst>
</file>

<file path=ppt/tags/tag66.xml><?xml version="1.0" encoding="utf-8"?>
<p:tagLst xmlns:p="http://schemas.openxmlformats.org/presentationml/2006/main">
  <p:tag name="MH" val="20161028152942"/>
  <p:tag name="MH_LIBRARY" val="GRAPHIC"/>
  <p:tag name="MH_ORDER" val="TextBox 13"/>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MH" val="20160418164542"/>
  <p:tag name="MH_LIBRARY" val="GRAPHIC"/>
  <p:tag name="MH_TYPE" val="SubTitle"/>
  <p:tag name="MH_ORDER" val="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MH" val="20160418164542"/>
  <p:tag name="MH_LIBRARY" val="GRAPHIC"/>
  <p:tag name="MH_TYPE" val="SubTitle"/>
  <p:tag name="MH_ORDER" val="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MH" val="20160418164542"/>
  <p:tag name="MH_LIBRARY" val="GRAPHIC"/>
  <p:tag name="MH_TYPE" val="SubTitle"/>
  <p:tag name="MH_ORDER" val="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4.xml><?xml version="1.0" encoding="utf-8"?>
<p:tagLst xmlns:p="http://schemas.openxmlformats.org/presentationml/2006/main">
  <p:tag name="KSO_WPP_MARK_KEY" val="5c3ce29f-b84f-4ae2-b3a1-7467817fbd2b"/>
  <p:tag name="COMMONDATA" val="eyJoZGlkIjoiYzkxNzRmZjM3YjY4NTZlNDFhNWRmN2JjNWZhMDlhYjYifQ=="/>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自定义 94">
      <a:dk1>
        <a:sysClr val="windowText" lastClr="000000"/>
      </a:dk1>
      <a:lt1>
        <a:sysClr val="window" lastClr="FFFFFF"/>
      </a:lt1>
      <a:dk2>
        <a:srgbClr val="1F497D"/>
      </a:dk2>
      <a:lt2>
        <a:srgbClr val="EEECE1"/>
      </a:lt2>
      <a:accent1>
        <a:srgbClr val="3FB2D2"/>
      </a:accent1>
      <a:accent2>
        <a:srgbClr val="92C4B2"/>
      </a:accent2>
      <a:accent3>
        <a:srgbClr val="78A6B6"/>
      </a:accent3>
      <a:accent4>
        <a:srgbClr val="8064A2"/>
      </a:accent4>
      <a:accent5>
        <a:srgbClr val="4BACC6"/>
      </a:accent5>
      <a:accent6>
        <a:srgbClr val="F79646"/>
      </a:accent6>
      <a:hlink>
        <a:srgbClr val="262626"/>
      </a:hlink>
      <a:folHlink>
        <a:srgbClr val="26262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1BCC2C28-871D-48CB-8BE0-2867F7803ADB-4">
      <extobjdata type="1BCC2C28-871D-48CB-8BE0-2867F7803ADB" data="ewoJIkZpbGVDb250ZW50IiA6ICJVRXNEQkJRQUFBQUlBSTE3TGxobm5DeVFyZ0VBQURZRUFBQU1BQUFBWkc5amRXMWxiblF1ZUcxc2ZWVFJUcU5BRkgzZlpQK0I4RTQ3MEZKR3BXdU1hTjJrcXlhdCtqdzczSmE3aFJreUhkVEcrTzg3aksyMjAxWklDTnh6emozRFBRUHArV3RWZXMrZ2xpakYwQTg3eFBkQWNKbWptQS85aCtsMVFQM3pYejkvcEpua1RRVkNlNCtmWE5LaG5kRDNETEpkSTdZeWFqQWYrbThudEplSEhIcEIySStUb04vamcrQnZBalFZTU42ZlFjN3plTURmZmRQZk0wZDZyMlFOU2lNczF4VmJ2V2kwSExPVmJJeTNjZkM3MitBVUt5aFJ3QlBtdXJBNElXU1hjc25LMG9pUHRwZ1U4bVdrWkZQZnNnb080Rm1OdHRxSmQrc1hYT016L0JZNXZMYTQ0enJoQ2tCOExTdWlCd2szZ1BQQ3JpcUpITUo5eWZSTXFxb0ZYMURzZ245TVFyUFZ0NVJMQlV4RHZzN21Zelkyc1gyV1ZDMmNYWTNIQjF3UWpxQnJnOHhjV2tKRW9uNUFRaE8xRjhhblVYSWEwb1BkamdtbzBUZ1RZSE5ZdHN6YTNEaTlXRzNhT1hHbDNiMGRsSTZZMFBxdTFtWUUyL29ucVJZWlcxbjkyZVlrWjhSMStTZlZGUG1pNWZVY0RNVVg1bWFybWRLYjEzU3dheFM0TEk2QVZ0anVhVHNmU3QyOS9DSGVFT0prNEJJZUJPcnRiOEZKckdCaURuYmx1K1pwZDM5TzV1M1ZZbElBNkphVmRqZC9BUFB3SDFCTEF3UVVBQUFBQ0FBOW81aFgyNjU2Q2VnUEFBQTBFZ0FBQ0FBQUFHMXRMbUpyYVhkcE5aZUZkdklNMTIxeGx3SXQ3aEdDRXdJaGdVQUk3aVU0RktsQ0N5MVNvZnE4dmZXLzN6amozTUljZTY4MTE1VUo5bnZzekhuV3NmbTRYNStVSSs5UkRlSjNscko1d2dkQmJhWlFyZmhnVmNBZlp4dk05OXJGNVJHSG82UUdSOWJSKzd2eUtoMlJxOFRSZnpnV2RMUCtFWU1UcS9nK1BSOWtqbzFCV1drN0ZpWlBUdUpNd3NGeGYzNXdtazVYbjJvVENTVUVMTStWL2xxajRYbGxZNU00VjluZUVVaUdROWZKcjZoNXVOQjZHNXZSdUpsQ2g5Slh1SENGS1kyK1V1UTlWeGM0d2FrVlZGdzE2VTRzR3hRRVQ4MGl5TGpmM2RBd2tPVzZWUHVIZXRoZThNc0NDYzFqbHlpYlU0YVJHZU5xbXRQYldFcnZtSjVhUmhVaU9ZSjR0b1FvYXpxSmkvU0w4Y0VmZlpNVXNCa25mY0JyS2JqcGFuWFhiY3FRWVN2c3VZUmlCVUIrUm54YUpHV2xwMC9VbUw2VEo0RlJTTXY2R3JwamxZMllQdzdOSjV2WVRRM20vbFZmYjY5LzdodTZUMmFUdFNiV0QwZVlPdHJsQUZ5c0ZOU1llMzhkVzAwRWZub05kcTR1NGpXK1lQQUg5SEhRdFZNR3N0cklOYVZCNmxRa1BtdzNqNHF0aC9XSG9XS2hnUGhUeklESWhxQ1VQTWdQcFpoT01hOWtmZnBqYW4vUXdiT2x6SE8vTGw4UmxCUkI5cTlZSkt2WU9VYTl6dndFUlNjWHM5aXgxb2tKOVZyM1pGZXU4RlhxU2R0ZmlIMTc4UkF2UEg1c0g3eDZNZGxmTVc4eUh6WFM4UjhxeTV0cWlOS0NvUUtBZlVkUmZhZ25BTWJWZXZ0WlJMVjhJckhlSUVESXQxekQ3ZzVGM2w4LzU0RlNKNFkxdUg0ckw4TVc5bmU4b1RJMDNiSmZyNERSRDA3Q1laL2ZvblFUaFRxWHozek9kdStab0g1TWFkR0owQktwb3lSbUp2UW8yckt3azkzenY0aTl0UnpiY21pSjB6b21hbkc0UVRrTlJzQ2pidldhUGVRVWZiZERnVER4KzNtVk43b0dqZk0rKzJoWG15TStmZXpKWmJJUUVIcTFQeUZFOFZTYUtJejkxNE0zbFZ0dkZiZyt6emRaM2x5cG9MeWI2T0dXcHNCUVNHTzMvL0cvN2loOGVDQUgzd1RHYVpnL0RaeU5ISVBhdWl1RGtHQXdFd2drYzRmTmthTk9ZbGxMUHpkbW13TE02WEo2RFVQTWlhUnp6TWJ0SWRrYzgzSGhWNWxxKzlkOXBUb1cvNC8vOHYvZC93R1BvV0UyZkhIUnpaMmllQ2ZSaDR3SXIyZFY2dUt4eDJ6dHFMQVdKbFBKL3VOODFMSUJnS0w5VTMvV2dDUVhJMTJObWY5WE13TDVUbWN3THJLckkvK3dqK0pDRTI4SDJmWjVOc0FTaG9KUEhERkVYczdKYitVT1M0Wm1aNjlmS05qNTQzOHVBRFRHV0FiZjM5eWsxT0JDbmxEdG44NXZReU1pSGFRc1VzZFBxWHAvTTNWUUtUc1M0LzdxM20rd1cwc2FhenlOTWNwbXc4TmJkbUUxTVVwajYyTG1mTzZoMjZwakFFVHp6bjdKbHVhQkdsOU1HaUV0L2RndTR4blJYeCs2cVQzY200bUU3R04vNHZRN3BIakRyUktNMitnbGh0djVkT3hNT3VpMzdub2ZYQ0lsSkdXZjFVMmVNMUFwM3BhYkJKL25zM0ZycFdVUE9lTmZPZ3FjMG5qdDUzSnFlQThtdW1uOGFiTm83MFJtR29aQ0ZubmNiMWxkSDdZV2lYUHFHUWRNYktOVVFrTWd5R1hEcDlWc3JtNERBNEcvL05tZkIwVzg5djU3bnkzM2VRR09zZnhZNjFqMW9vSG1tVVhoZWtNYlMzNUZyaGVwd2RSaGQwUHg5WmNEbUd6S2RidUMzNDA3R1Z3T29rRzVtVkRGUmZYNVM4Vk9hcTBLaFA2d2EzdlU3cXJoSkRsLy9IK3hGM2JNQ1RjMnZYR1RpTFhqbXArQU1tWTQ5c3RKU25OL2xvSUttRVcvQU5rT1JucUVXb1BBRFRoTjJodGluVy9ieEZxSHd5THhkV0ZGY1hUYzB2VXpVSHp5Ylo5c2p5MUFQazcrOGI4enlJSFp0RGdZZkxEeUgzNk1zaHp3OGZGaVdGRVV1Qk54OGhCcHRiRWE1QWZUUkVBQnN3VzJLSXVWcEpBOHpkbzBPbXhmUWZzaERPZWwvTlZlL1ZFNERndUZkQ2F2K3JpcEcrbVlBRTJrL0xjWkRUZWdGVFFmUDJ1eWdQUkM5UER6ZEY4MFNrOTdqVnBSbjRsNTc5SkxWSWFGUkNWS1JNeUlobmVDdUY0RVlGcis5eS9uVGhoZGwxcDVyc3pLRlorVW8rOVJNRVNqWjBqS2w4K3hxU2daZ1R6NXkzclpuZkdHNUVUdSttVmlRQjF3TnJkcDNxK0ZVaWdwb0RoWjA3QlFMRWFoWGhQSFY1RkZham9WSEN1ZGhQVE00WXc5Rm1vdkFrNm5YWXpIRHBVcEpBOEVRVlFjMEZucjAyMkJwL0JIRnlsOVBpeFNubGNtendDWVRYUTQvWVdGUVRlRGxKTU9EQ2l5aFF0OXN1TlhDVDMxOWlUT09yNy9aNTZyeHBrNTA5cm5udDJZTjA3S2VYTzFZR0FsTFlMNzVoWFlqajZVeHU4V2Vob0Y3N2ZrZDFUbThLRW4rUHo5amhGWU5lRXNpUS82OXJpakpFYkd0NGVZejhSMmlVZThjN1M0Yloza2tFRW9aMVR0cmZ5MjJtSFFwWS9rSGp2NXlVUWRrUTZ0Y09Ndi96dE9uaUxncEoyWk1TRGpqYnNwbFVrTDc5ajJJVG1hRnd5RDVYM1ZaQXdZYU1pUnl5WXU1U2FlWko2UUViMjNXbEdkVE9PUzdGSjBseWNjK1l5b01WYlVIbk9JcStlT0l1dk9aODNuQWxJQWhPY3VONTl5Z1JDcFozcEpabEE4RHlKVVFoTFBNclZxWHErRFBBRjNzcGoveDNyNW1obXBsOVNReUJyaEtPT0JrR3YzYnhjUmwxalkvUTBVTDNMb0pScEJaME5DQjhEeG04OW5neXpraDNTaWJReTljSlpNWEFyZE5zZjNtTTBuU1lXRDI5Sis1Y1JHdkV3L3Nyczl6MUVpUERCenpFUU0zc3hTVHBIU2h3WEk3citjWHdUZnZyMlVGK1lvd1hhcVpkNlpaQXQyNERGV1BqSUtRWUtPNnFXYTNucExyaW1WVFdEaHhiTzE2K0pVcEFUSHJvelV3TW9tL2ZkNnhQRHU1a3VQSmtzYW1wS1J3Y0RnRXVWNU5MVjdRMW5UNklwVjVxZzNHU2dvSktNZWY2KzFBRE9VcmRXdEVCazgyUmRIUFNQeTYwTlNVb0xzd01mME4wUFVsNER3ekVpLytSMTNSaHlEMnNhQnBQdDJBbDl3UXB6Nzk2ODNoVWJwbGZqNEhhWHRiZmR3Y1NMejlscTE3R25VUzNJYlMreXVZTEZmWUp4MmJBYmFyMXg0MnpIb1BGQm10OGNVVEVhWmNtN0owNHFGSkZJTFJlcE1GNHpHblFGL2xQM0l0cmlSS0h6bThZWC8rTzhIa0ZwSGZEOGZnSHBsMDdqZll0WWt0ZnZjb2FMdUZNUStrVjRaVDY3aUhYeFFiL3hyRGtzMlN3TEkyTXZNZmlQcmxpcllURUtoTUtmV2VSaWVZQ3FPejhyeE9PN0tFOEFoZUF0S2VjbGc2SFZRSjZNMTNyQmdRZ1ljSHVvTC9mRi9MM21Vd1ppSll5Zi9LNUVxRkp3N0xmTExQLy9CTGhJaWowdzRPTXUrUUlxZTJETTA5ejZPb3BBTWlURVBCY3FpcEh1bDh2MWQwK3EySEV2alZRZm44N0hsYmtxeHMyS0dQZlRleXlvaUl4YWk3WDN3YlNpNFFDZG1tNm5qQi9MZWdTY3VwSTJHdExRNWFuNVRmVDZwUzlTQnp5MzI3Ui8yM1NEdGdFZmNjU1VhR1VGdUk1MUJyMTUxaUhWd3NSK1ZzemtaK1BwVS8rRFFNbnRTaGRvU3k0ZWpUVlhXOHR6T1lwNjVCa01hUTliZDF3Q1RwL0JReUNaWWtuZEVQTzBOMjM1RUZUU1M5c01DcHBxN3REdTRqb2NzK1R0R0ZZUVgwTWFkUVpBbG1ZSXpxWGVmT2psWURJeGJwNFdiWTlURUJhSEtVQnd5UDVidW1MUk1KcHVlL0w3aVpicEpYUTI3OHQ0K01lODNYb3ZPaVNQQjkwMGV5blVkai9lUkxUSG9SeTNqNU1GbW9mdXQrWFdnSS9vNEpzMU1nc2VYVVNxb0FLREoyN0JWY05SRlZ3czFTUHoxWXlya2JMSy80VHdYbHBpanZ2WUpRdHgyOHJjYS9lbTBHYnZvVE4ydS8vbVBtM2xiWGRlRjhZTThiVE5hcVZVbFhoRUdFam9mM2ZNMXRxdWtBK09iVlhFOXpyNWZsd1dHZ0tSWFI5dnN2elQzU1pCTzcvYm93alM2cmtsR25vS2FPaDBuaHpsL0o1ems0M0NrMVdtT1F3NXk0aGdxeDZqUHFMdndCUmRFc3dKcG9YUjFVVi9GaXI0VWo4dTZicjRFZ0Z3RWVzZWVLTUtuUlJhYUZOQlNMNFhsL2t1czFGYUhrWW5xTXNSWnhyZ3NUOTcwclBCQzdqYlpaNWsvY3lNbTYxZ1NId2lJbU5jbGQ1blNsdW9YVTQySTFFYWJrY1N1M3AyNUtnQzZrUmlsaTBzSXRwazFBUW0xRVladGdhaVNLQzBkZGN6dUlHdTlUZTMrS2FRWDRGNGRmLzZhaUpSRGRkN2ljN0hnb2RFT1dnM3lJRzViTFR1ZVhkd3JiTFJhMEIwc0dGemhvcW9QdFpITkt3eDlIZXBETTZhUjAxUkJZRVp2ZDVmZUVHTEM2Y2dTTzVhNnlqZ3haS2Nwa0o2bk5UTWxuTDg1dnJucmRsK1A1K1M5N2w4K01wbTh1OGVJbzduZjR4d0tBVHJkMUNqL3QrMStmYXJTRXVjLzFVTnUvR01rRDd6R2JoV1ZSVlVpUkhaeW50SXVZMWMzZnBycDl5d1JPZjJNYktZK3MrNGExVngwRDhGaUQ5dGxqUVV6QVRaSVA3aHVWOTQ5YmlrQTZzbXVmWmdiSVRwWmVHSUxFdVI1bXhCRkpiQy9mc2VTaUZqbnlsd2J1RXBrMTIvZnhBZjF3b243ZFZmZldnTldmZHFoa2VkdnRtOGY0cDVFUWpxNUFMYnNUWlp5UnI3UzBMZzZQTHdKSjVvZWVFamo0MDIzL1V5Y0FCWUVkanFpcmZycTJTclZwZUNadllneW8rSTBHZytoOFpNQjdBcFU2L2tmQW5aRFBvd1lBQ29kOGZuOFNOYTZEdENjY2l1Q3FPVnJHWDBvOW1Gc21QbHB0NHNyQW1zdzAvRGY1NjI0ZGpzMnVTdjM3VVorcnozVzlSWEJVWGE3amtuY1d2Y3B0ejdlWG1wbFpPeWN4dER6SFJOdzRrWWlVOERldVZIMDlYcGlpaVFDZ0wwSHZhS0Zra3ZPdDduWFBQQUF1T3FKQTJzWnVTYnBRbGtpQ0o3UldyYTB6OHBxc0g4b041MmRLcytYVFYyQWsvRHh3dUF3VGhPNnE4L3VidTZQNkl0QTdIU3F0VXJvSzVJWWZNaFJUVllZTjl2c09aOXpzU1V1OGYvSzhxQjk3RHRGQzNCYVpKZFVEcTB2a2dSTm1aRVVqSXpRcno2WDBVT2JkZ2lOdVRXajFtaXB6WHpBTWhGbGZMdjV2YnF4WUloQWxxK1hPWVAzKzFzZDM4VGhVb2hQUFJZb05FL3JPSFBtOVNoQzVMSTlZZlFNcDZQSVRLN0NsOEtodjArTHV0VlJmSlJDalpsRUFBemtjdXMzQURqajRHYUJOVUgrUk40RGtVUlFCMUl5eUV1VW1yOWNrVmhFdXlYeE5QTWY4U0luTnpHZHdML3M2ZXE3eDE4NUZKUjlzZEZtZjRINFp1NUMvQWVkdGN0d2R3SWUxUjJWa3lOeUk0L2NXc09rTHM2dnd4MUQ1YlRhelJCeTZxVHVlMzVMcVFObmYvbC9xakRPb2QzNm5FdVpBQkVySFQzSDhSak9xaUgwUERmNkpqVWxRSmE0L1gwUlZ1M0k1ZXFpL3NxeDZmK1gvNi8vZi8rYS92YnZyOGxWNXhKNnAxVy9Lc1NVTHIzWG9LWUhyc2JUNmhDV09neWhpSXdkUGkrL0pGWjU2S0k1QjA5TzAyZk1wajJHaE9PL3B2MzllY0I2djlhd2NSd2dZdjUyeTZ4T2hHeEJxTmxySnZDSm5lOVA5eDBSQVB1cEhHZGVqNUFmaVFjMDZtWFB6M1hvWE5DZDNLWkFZRzM3YmJ4aThtYzhxeEoya05LN24wb1NGM1ZVaXBSQzFENDhOa1FCVWlPRlFqekJUQnU3TFVuNTAxTlpJemlzYmFLMlpJbkkwRGF1M2hlQ1BOVU5ZL0dmRWlheDFlOGtqNUZURkFnZ2NZdnp6L25UakJrMSsyQWVuUyt4TnNMWGRvbDV4UHV6TjluS3FzZzBMNlNwelhkT1IxZlF6V2xEVTJJVXAxR0s2YmlIZFlFT2pNK3NuNzlsa1RVTzJFM0FzTnhBSnZKS3I0cVJjVTdzeEtnMWhGemJoMzBxR0d1WXRTaXpvOUlnZmdZb2MyZnoxTEg0VmlMbEFBWDRBaytaOUNaeFhiZ3puSGo2Rm05VFovZFZIVnpGUDdEUXdiR0FBMDN4d0xSR0FNbEhBbWdxNjMzdjVWNFZYYzc0VUwrWmNsK1dpdmY4eFFsaTVhbUMrb21ZVDJQM3V6UXhtOHlKZU1ySnlhY2c3dTREcGZtdC9sRGNNV1N0YmxmZU1LejVvMTVNU0FVVkZJRzRtNkhlWEJnTDRQZG5NdnJQLzFrMkVLSlRTZi9KS0xkTWpkdzg3ZC85bjN3c0d3SWFvSWpXYks0eG1EWDE3NzFMSVZPWUFHbGJwSHg3M0l5MGFvaHdFYUJrcURqSVoxcFdZcDk4aGRPeUJ0WFhyZDFWWU9yQTBtbktScnFxbmFvRlNYcGt3Q2xYOFRkS1Y1RUk0bGFHSVZBUkNFT3pNRm10NUNJQ01CUUEvWWlTVWNKSGVpLzZQMUJMQXdRVUFBQUFDQUNOZXk1WXhtdjZuellDQUFBY0JRQUFEd0FBQUcxdGNHRm5aUzl3WVdkbExtSnBicDNSM1d1U1lSZ0c4UHQ2ZkRYZktXK0ZXa0VHTTJ4VUVMU0RUc2FvV0FxMW9DeEtpam9KMGptM3VjMU4ya2NITGNKUHNxMTkxRndHNnd2Yktnc1NCaHRFSngwRU8raC9jS25WZVFkMTBLT3Y3a1BlQSsza09ibmdkOS9QZlNIN0pmZ0FiSmRSZTZJd255a2tueDFwcHJZb2tlNVVoRWl5aFludTJQa2puVzQ5MDlxT3M0NXptdk1PaCtPQzQ2TDlwdi9HTGJvRUo2N2dLcTRGaVY1Y0R4RWQ4cG5Rd2F5QzZqNUk2OUxEb0xhRmc0c3BlMmdoK3BQUXFaQ0VuUWUyRTdxVWtvV1dKa0pQTVluenhNMFRuUzB5YzN1UFBlUTB2U0gwS2lmTGhIN2w1Q3Rob0pKNDVPVFhOd3VmRTlVVEFvcEpnNUV3WEVtOGxjVEF0ODYwRUVZVmsyTnRCQmZiSzdCeHFDWkFhclp0Q3RwSmlBOUJHbUFLYkJvQzJDU0U3TXBZZGlsUmVCNHZ6TDdPdlp2UGpmTXJFdWwxa3NydDhSclVGcXZaYXQ2b2dPQm1ab0U5Z3VweENaMkROZ0Z4dG9UT2xkRUVCSm5MTHNXclhhMUw3TkJEVW5YNytndzZvOGJTS0RYeWdqOSsvbE0rbXFkMlBaOE9yb1VYMTJmazAvZXlLKy9MTXpyNURPWWYzQmdSQ2NZWXYyVDdEb0szOWhIeTNybTNNN25wbDJXNXF5Z1BqV3hhdm1IM2IzN3Z3SEZDTjl0WGtwOVU1R1Mxbkt6STMxL2R6WCtTdDNXTFBYcDF5Wk1FU2JCRlVxdE4vQmlYSndpKzJqMTUweTFxN3hiMTcvN0RSVFZONkt0YnpZemxVckd5MnEra3JoTDh0YXR5Y1NYUEl3NVVlVWQ1U3o4WVliQWViNzE1anhoUThuWVNodXI5dGR6NnBvdDZ4ZUdxbmc3eTNrM05oSkgvczNNZmx0ZWV4c3IycUpKOWt1Z2ZVRXNEQkJRQUFBQUlBSTE3TGxqOHdKUW5UQWtBQUhab0FBQU5BQUFBY0dGblpTOXdZV2RsTG5odGJPMWRXMi9jeGhWKzc2OGdtR2R4WjRZenZNQmFCZGJLYWd4WWdXSXBqcDAzWmtWSmhIZVhpMTNLc2ZLV29BMENGQWphaHhab2l4WklpeFlKZ3NUcFE0QUFTZHMvWTFmV3YraGN5T1g5WmxJckpSa1pOc2doNTh5Wk0vTjkzK0hNQ041OC9lbDBvanh4RjB2UG53MVZxQUZWY1dkai84aWJuUXpWdHc5M055ejE5YTNOZmVmRVZlN3VERlVkc0I4STZHdUg1M04zcUxJbnF2S21NNlhYbDU5OWUvbVh2MjFBVlhuWDk2ZlVtcXE4ZGVhTkgrODV5OGRERmFqQ3p2N0NueSszTnQveGpvSlQ1Y0ZRUlZBMzFNSFc1aHV1ZDNJYXNCSUlMTUJLUmcvWm5XbFlxckxOcmUweksrekJJL2FBWU1BZm9QakJ3WGpoVHlhOEd0Q3daZHU2R1JjL0VzV0VsUXdTbnR4enp2MnpnRHB3TUhmR3ROL3NOWjJiZTVBckVlK3llNHNiZHNlQnY3Zzk4VTVtM0hGdU9ySzM2MDBtdS81aTZnUzBkSC9oellJRE56aWJLN3RlRVBnSHA2NGI4RTY5RVY4K2lDKzNuZkhqazRWL05qdml0enhhTEZhMHl5SlE5TVkyVmVYdG1VY3ZwMU5WdWVjZUIzdk80c1JqNDhqR3g1OG5iKyt6U3NtQ2JaKzZNVTJVVUM4UFQ5MnBHR2dXMi91T04zdlBmNS9GVnJsemZFejd5aS9GWU44NVdqanZxMkdWa1QveEZ6eEtLeXVpQWl2RHNlbEQ5Mm0yNk9EVW1idHgyWUFYMHNqeVl1WUpCSG8wMmZiMlJ2NXN4bVBPV2w0NHMrVXhEWEJpTW9IMFRFcE1Jd3ZibW82TFp4SzJvVVl3eXM2bVFhSUY3bzhZemV5a1RvM3pQVzhXdmlhdTMxbjV3a056bjQxb05LUFU4UDJSTTJmMy9GbFV4b3lHdlQ3d0o5NFJiVWNFT1k0MzkvV1FUcXVoYXFqTXdHdkh4NWl3UDNUbzNHTjZUNkVxWm1Sb01Mb00vUnNrT2tWYmRaKzRreDBuY0dobnorYnVRaUF4bk5MeHMxKzYvdFFORnA2N1hGMmZLNk9KdjNTUFJEajIvQ2Z1b2IrMXlhTytBWUdtRTEzUHhwMkhIUnFhald5Y0MzdGtZWFMyU0ppeVlNSDRjVHNiMk5Jd3NmU3NvZHQ4YkRXTEVDdEhJZHZDTzUyT096Q3lGVWQ4ZUV6TkJqam4rVTVWaTRPVnk0TW9OdkVsRHhrUCtVRndQbkZYaExIdFVnVHVCOHJEa09zZUNXcWpUKzdNamtTNXJRTXRmSVN4cmdHTHo1MEVISlRkaWZ2VTUzWnBiVG90VHVrVW5ibkxaZVFZYnpjTkszTFZzS0tRMHBBdFlkVS9yS0NsSVl4aElScUFCbTFvWWFzenJOamdRY01zUkpXTzJQdzNDbEZGRFFLQ1lDR29DTll3QkxsNk94WHRyUUZUQkdPTjlJSXA4OG94WlhIbWtaaGFyMVJ0OUtWVnJ5cFZyNnBVMXlkVWhrNURCczBlUUdYM0FTb0lFZFJzVXBJQUlvdUw2cFdpQ3Y0b1VZVTZvb3BHUFVmM0l2c2pwV0JpUHFadzJkaENWRE1OeDFJZk52SW1PQktKWnBpb0pHWE0xUmlWMXRncHFkRVZmWkIrZ0ZPdXl1YURLeFJDU0F0SitCelc1b3NRTnNJaGYrMktjUmgyUnVLd2R4eVdvaWkzaUZLaWFhVWd5aG1vZ1ZEdS9Sb0E1UjFjSjN6cVA3ZWF3cWVYWll4cStCQXBZK3VHVHhHOXR3UlFheEZxclVIWExFRm1ieGpxWmMyQ21yRTFWTGFxVExOcGlhRkNET0dyU2dWTnJYTXVXR1NpYlRKWVlLTXVHeXlvVXBjT0ZubmFHWXgwMHViWE1oSmd0SUJtaGMrUlhiZlcwUlNNdlN4MlZJT1JJQW5HcXdGanVhQlZvYkVobE5vanFUMlFyaHRIcEM4Y29aNitxNEJlaWlPRGdoN0QvTktxeEJFd3BLamRVRkVERml4WVMweUFFZUVJakFiN0tLcGVhMndLeHA2KzBxckFpTEVFNDlXQVVZcGFSeHlSdm5BRVlsRnp2Tm5kSTljcEFSRzBiUzE3QU1qUU5aMyt4SGhxY3dhb05ZNXFKejQ3TFNNbVBBRE9NUkdaVjF5L2RpZXRNY0lLRzJvRUozYXdwaVMrMkVvSFY0ZVo0TklCc0V2Q1M5K0ZSVnV5aVlaWXk5c1RmL3hZWVZmQ256aktCWDJNdWloK2VGdW56c0laQjVRRTdqN2t5MzI3enRTYm5BL1ZGLy81K3VXL24xMysrZGVYMy85T1ZRNjhEOWo4bzY1R1UxRlZRcU92eGNiMnFhMlRoVE0vall6eDAxbERGZE5xY3haQUZtYmVDeEd6K1Z6WkZ5K09IZ3FmZzNsMCtmeUhENTkvOTZmTHYzOTYrY2N2THI3KzdPSzNIMjhPZ2pudC81ejlJK29QVmdGWUZhVzQ3VDErRnk1QzNhSjUrNjIyTkFlek5FZEh4VERDVVNGaVZNU3B0cHIxM0ZUV1FZZFZNMnp4YVdVME1GS2NkNFRvalNjUFhKbEllb21TRFhEU2hCYlJvSlZ1SGlIZElpdnlMRjRtTG01UUxISmhEWm9ocjVLc3laaEZNeDJvREVORVJMRW5NTzVCb1NmY2RXeHJrQmpDRXpQcnlhaTIrenNWVGNmOVNJMW05WlFvczFVOHBxQlEvV3FHc3lyMjJ4VStqQXBiM0ttTll0bDR0c1RHN2NMbXQydTdOS3A5bzZldEN4Nms2RVRwM1NrN3Rlb3ZWeklmQ3pNWHcvaGRkc3Q1WDV6dlhLWlBoMXJwMDZFNGV6cVVxVUg2ZEdnb1JhRWZSWHFQa25wUHJYdmpNc0UzYkkyTlVFcVVjRGhzY1FZTklORkk3b1JUdjl1RWhZS2NWYWVHU28reUNUZSt2dVM2SWh2UWNUNzRDR2VDejhoSno1K0VFY0ZIZEpKYmVtWHcyK1lFcTg3clVlZDF3UDVrT3Q4dVQ4QkZlVUpvdHlKUGdLK1FKNGdNNGZsM24zWkxGZElubVE3OVJBbFAxOUxKaEhXTGZtWFN2KzEydG5MSlJESGJOMDRpQkphTDlMODhoV2hzQXVjMEI1WWJLdTVJRHliS085TGlnNndoaFNmNW5xdG1LWWNiS1E0M3N4UnVaQ25jckdWdzNKVEJFYWhuYjhvenNQU2JUYXlzU3ZadXpkNG1xbUZ1dHU1VUVuYkoyeVc4L2ZMWnh5OCsrWExGM2krZi9lcjVEOS8weXQ0a3g5NlFmZ2JDanArQm5aaWJZYmdEYTVkVmw0eTlUc1kyR3VmY0JOWXlOakJLR1R0YU5wU00zWnF4WVdacE04ZllKcEdFM1pLd1JYNTk4ZFVmTG43L2oxNTUyc3p4TktJWk5ycldERHYxRGR3K3V5NnBMbmw2blR4dFJUeE41MVlWVFp2eDBueUNNWFN4Z0JYdExKcTJoc3JXUlFBM2NLTjRHdDVFV2labVFhQ2hGWWRaSi9Ia3pvVVpRaTMzMjIwM2pwWEJlcmo0Zi8vODZPVi91MlRMS01mQ2RrdTZWZDcwUTlkN1pkNElqQjNZdDhvRWgzVUg3dXhhdnhIM0ZteTUwMmd6NERXT2RxR2ZyUU5lMmR0bVlwRllIZTlQTE15VVZxQ01WcGhacVVCMVVnRkJRNm13TTd1NldaV3dFVDk5WGFnU3VsU0pSaXBoNFhLQndMYlVobVo1ZXY4S0FkdjlwdStWS1VUcTFFUnJjU2lwTFhXaGowRDlsQ1FCclVFU0RDa0pVaExXSnduZmZuangrVzk2bFFSZFNvS1VoSitOSk9BZUY1UVFORXAxZ1VCVHExbUNscm9nRjVUNjM0M3RvQTA0cHcza1ptaURYRkNTQzBycmx3cGpYVktCcFZSSXFWaXpWSFE4cVpPWENsTktoWlNLbjZsVW9LWjdEeEFWSFNMUHJEWlpadWsydFFHQlZ2TmJaVklxUkJSQlB0QkpxVEJRZHRwS3FhaFlkeEpIaGpwdlNCaFoyVUEzWkVNaUFtYVhBME1WSnFSczlCYXRuNUpzTk4yZjZDd2JXTXFHbEkxcms0MkxmMzMvNHE5ZE5pM3lzbkZETmkya2JFalpXSTlzOFA5Mlorc1gvd2RRU3dNRUZBQUFBQWdBalhzdVdHTTJOT3pBQVFBQXhnVUFBQlVBQUFCeVpXeHpMM0JoWjJWZlptOXliV0YwY3k1NGJXeWxsTjFLd3pBWWhzOEY3eUZreDdwMFRYVkM2dEJKWVNBbzIvdzVMVnUyQmRNZnRpck9jeS9BWSs5QkwwRDBiZ1IzRjM3cDJyVU5DMVJzVDVLUFBtL2V2dmtTMW5rTUpIcmc4NFdJUWhkYit3UWpIbzZpc1FpbkxyNGFlbnR0M0RuZTNXRmVOQS84QkVZSUh0YU5aRFJmWkxPaWducTNvT0dBeHJXTEc1UHN3VTNEaC9RQW8rR01Cenl0UWFFbTU5aFZyZ1ZURVNZdXRuTUJtNmdYb3o2ZndKd1FZdFN5and4YUI3a1dkZFJiUjR0cXZxeE5FSVQ0RTRkdVFOYXNCTWc4SWFVWEpKVkFWUzJUQlpuaE11WXVIa1JTakRGSzRkN1oybjNUQUZFakJEWU5rR01aSVllVTNHdCsyYmtJdWU1ZjFUSlZpUEtHaStrc1NiZFl3V3NmV3BJbG9sVVFNT3hIOStHNklXa3RYTzFXanR0bGdocUpWc1Zpc1NEZzZxdXVIN3M0cmRZellGVU0vRm1PTmJWRVdYZm16L1dFVlMxYkQ1cDRJSjVnMzJEZytZR1FTeGQvZjczOWZMNnZYcDlYSHk5YXkyNUE1ekFIVmE5dUpWSFd6STNzVEptVTZFWkpqWktsNU92ZC9vY21MZHkxNjJ0cWx3ZWN0V3AyN0ZSR296czl6TFNZL1FxMHp5QldPNkJpZ1Z4T3BKaXF5N0hxczBUUTluYWlmT0wxVmRtbFArVVhjUUwzYmxsVlZaSHFCNXVveHlMbHJxZ2djQXp6Ty9rWFVFc0RCQlFBQUFBSUFJMTdMbGdrOE52NE9nQUFBRG9BQUFBU0FBQUFjbVZzY3k5d1lXZGxYM0psYkhNdWVHMXNzN0d2eU0xUktFc3RLczdNejdOVk10UXpVRkpJelV2T1Q4bk1TN2RWS2kxSjA3VlFzcmZqNWJJSlNzMUpMQUdxS2M3SUxDaldCNG9BQUZCTEF3UVVBQUFBQ0FDTmV5NVlYTFdBK3pZRUFBRFlPd0FBQ1FBQUFIUm9aVzFsTG5odGJPMWJTMi9UUUJDK0kvRWZMSE9CUTdFVDV5azVWRTFvcEVvdEtra0U1N1c5VGxaeHZKSHQwSlk3UDRBelZ5UnU4QU1RL0p0SzlGK3d1MzdrWVcvaUZ0SzQ2ZVlTZTNabWRoNmZaMmY5MEE4dko0NzBBWG8rd201TExyMVVaUW02SnJhUU8yekpzOEErYU1pSHI1NCswUWNqT0lFK09aTElMenlUam0wYm1rRkxKaklucjF0eWhmejNBSElOZk1Gb2I4QUV0dVJqeXdNWGNpUTRGKzVnQjN0TVRJczVqOXdoZEJZNUdUZGo3SnRzd2lQVGhHNVFiY25QYWthOVl0VGxpRkpTQ2FsaW1YWERqRWthb1pobUhScHFUR2tTaXEwMXFzMkUwaUFVVlFWMnRSSlQ2bFNQQVN3cjRhbFJxUWFBSlJCVHlvUlNOWnVXYmNlVUNxRkF1MWFyYW9sQmxBYzJLb1JIV1hSZG1mdWVpa2dZelNTU25PZ3gvak13RGJsWEJ0aGdmd1Ntc0l1OUNRaWt0ek5ranMrQVAyN0pCNlZWTllsRUZ6bE9KREM0bXBKWis5aEJGbzk5bmhWcDdnMkJEckg1SFExVzlGdHlmRWxXbWMvSFl6bEZMbHpMa1hDOWgyZzRDdWpNR25mR3VVb3ljVjRYLzlYTjBOVjRWbTRzMW5xcUt3dkozSEd1ZDVyYjh2b3c5L0RNcFJXTHNsYTJCb01ldEpNWXlFdWdLSk5UNUpKS1dCUGd1SDl3bEVUR28zR1I4YmxLa2ZGOVh1d0xzU0NJdm1BMUNNVkdoVWcxa3hDcHp1L2xZMDExdUE2cVJxbGl5YW1JaE90Z0k0cU5wc0c2WFliTm9rRmdjUTFvYkViTE9RZ0M2TGxzLzEwV2U4bmJvWXViZW5GcFI4TVBKZmc1a044QlU4ckpycS84bCtEMkxxbkgxTFAvMTF6bjJFYUpYSXRjcDdsRnJndWQ2eHdMNk5aeXZkaEc4VnRDeG43c1drZWVoeThZYjFXVyt1Z2pmSFRiZFYzaFBjelJPOGd6SFpqdlFjK0pPNEllQ25qWCtZNTNpYkJhekYxaVlaNGJsUE51cDVuYUloZXlCM3hMUWR4VmpzY0ZBTGdxOXg0QXVySm0zZEhiTThQWWp6VnBEKzljUGlDVXNmRkhDZ0JSWnVKeEFRQ3V5cjBIZ0s2c1dVdjBQcUZoVDd6a2RuOHZ1WkdJV2tTa1R2REJSNUhZcHV5K2VoUmlUeXZRc2lZNFJVTEw5dFlhQVlFMXdSRVFLQndFeUJpL3FkQUg4REpnQnZ0WmFwTlJubGwzeTdxdXJGT2NkOVljVFo4bWpObTVNYnNCUnppTnluNzM1Rno1b2VXWGFXd0RjNXp6MVdhKzhRc2pxM1dFVFREMGFIY210Y2ZETGdyT01DMmVaRWNSSDJSOEtwUXFWdUczUW5TV2xTK0ZybjkvLy9Qcng4MlhUemMvUDB2UHI3OStlNUg2YktpTDNTRDhrdXJVejZ5ZWN3YUpIcVlWeTFMWEFVT0dYOGJMbnRpVnN0K3V1cXUyN0tZMXZ6WjFTUnNIOUR2U3R1eHBkaWUvSDU1dTBrYWFIUTRhSStSVGlLZHd6MWIzWEovSWRiQWJxOC95Z3c2emJvQlVEZElJdXREM21jMzk0TXFCOUdsMHB2Y2JwRXFjRzkyM0Y5TVZ2djFoRzh0M2JZQ255RnpRVFFyaEpEcnFJbjlFUThleGMxa3lFY3pCeklsWEhwNGVkRUNBc091UDBEU1ptMWdvbllOZ1JFR3dXaGtUeVRhdHBjQzdpcVhLUEwvNnM4bGtrYTlhNCtRSk9BNmVCVEdmcHZJS200T0p5V1NMblFyVjVoaEh0cXdtS1EyQTdDeEhGd2Niak1nUmlaeEZSM1RsK1F0UVN3TUVGQUFBQUFnQWpYc3VXSU5ja21jT0pnQUFoU1lBQUEwQUFBQjBhSFZ0WW01aGFXd3VjRzVuVlpvRlVCeGR0SzBiQ2U3QkF3UUlEa0VudUFaM25lQVNKRGdFZHc4UUhJSUYxMEJ3ZDRjQVFRYjN3UW51N3ZDRy8xYTlXM2RYVGM5VVQvV3A3dDFyNzdPKzB4Mm1vaVNOaVVhS0JnQUFwcXlNaEJvQXdHSEJmZ2Vpd01PMnZETlZtN0F2MUs4eTJrNEFRRWo3OG9HVFZhTTVBUUJLUUZaQ1RNTTkvVEREeS9uMWRzWjF4dy9iYm5KRXhPK1NZOE5UNnY5QU9LelcyOThTbEVJWVZTZUNsaE9Ya3R0ZFdLT3ErV1hib0xiLy91bXIwYWVCMVRNS0hNUkpUYXNId3ZNSFV3NlJXdC9yNTByZ2oyV1NoNkFHdEsrcE9ja2E0L0tkRDlQTTVlZ0ZCaU53RzVWZVk1T1lpQ2Fac2JldjNqN0FrVUxPSHpLei90M3VOUTNiWjJZeHBpaDBkM1ptMHc4akhQb0hkSTExeG9ZSGlIMGlWdU5nLzRzbXpvU0VwUDFacHJlVGtobWppSmpZTkppS0FDR285Qys1QlRJR3hrUU9zM0FLZTlFc0UrU2VqMEZZRzg5ZEJMbUtSV0wyaGsrVVNES3FNQXdqbGU1Yk9xK0w4Wk55cGtMYis4bHNSaDd6ZmZrWTJDZ1ljcUR1TVJERUlTSFhncEtVRndjSlkxemk0dzFwek1Gcmg3ZUt1YXBnRjNZTUZJdXhDMlYzT1UySmxOL2pER1JZb3RzMlBrVUVKc0FYZHEwY2huVm1kTnp3UGQ1UGNLUWd5Z2hPNHRScTExYmx5Vm81bWt2OUFjMzMxdWxweW0wRDF3NVp4aks5UmpnbWVXeDhwaFk0WWY3SUZoUVNRVWd6VkNnZ09FRTdPSk5YbzJTaXA4RVdNVDFVS3RYS1UvY3piMkJYR1lTYkFWVEh1RnNKb2dScjRFank1VXJSamxHa3pyaFRjRnFNOUoxaUFMS0orYkhLNFZ5bWhaNkJLaFFpeUFCM3c4cFNmMXY0QUVveWlOaDdKenpYZ1d6VzQxODhsYitLNFBzaFJFQ0RJTEx6WEdKbTBVNE8xMndRY3V3dCtNMlBVT25YQ01MT3VkalAveExJam1UMGtsY1d3amNZR0dWbFpaZVhsL1JLNlJhV2xwYldMeUhnc2plbHlMUGtuSkhLelBJU3JZVG9mY0N3RVNCRGc5ZmllcGpLNTdSMXNUc0orZUowOUFwcG9VSUJ3Mm9idzA0bStxMUl1OWUxWFdnUHgxajBCWlpKdWZGWUJVMzh3UFdLbjkvZlhVU3Bpb25uaDJ1LzUydmt0OTdaeFh1aUFoUFgrUGo0c1AvTnMzeTRleEkyZ3JDRnRXb3RWUDA4cHpXSm5SS2Z0cXI2S2RBUjRVMzZJa2tzcE12UlhWeGM0bVQrN1JabUtYbGRyWFlGSFI0ZWFpdFcxS0FuWHdSVG9vQyswNGo5OU5uN093VXRESlJCVk9saUJ4MFgvQ3MvVGNqMm9LanVhNnBnelo4ZzlyL2srVlJ5S1RXTjZ0L2QzVDFacUZ3bzVISjNZYWs0V2EwZkloY3MzN3drcURpSk1RNlV2ZE5UUzdnbHhUNE5DeSszcnFVRXZzbkFOcjBpS1doZjlSVkFESTRncG1BVVViWFRoSFJJMzJsQytmZGM0bkFwTUh6dUpmVk43OHY0c1B3aEhIWmYvbXJCZGwvdERKaXZNYi91eHBIRU5VejVvK0VoQ2dKVTRPQkFUVGlzcUJZMEJLS013T281OTgzVGpTYU9QeTRpQUlwaVBVM0FpOHZtbEtQNCsrWGovWkxncWFTWEQ4L0tEaGpqTG1palA2YWh2bjVyZS91NlFHM3JxMnhhVk42dmJBa1VLZ20wa0pISFA4OE5nYXRYN3U1b0FFTjRNMHNtSHFnaGRpT2xCS3NJNUVrUTlBUTdBd1MzUlFmcHEwMFhlSnkzcDFQdXBvWXlac1NTSkhsUzJPeWJGS1Nra21KSmxtNno2NUVJRTRQa3c2aGg3QmlLNG1DeFNmemVVNHh4eWlJOERWU0hFRlg4Y0hpVXpWTW9KZDdjb3E5YmMzMUxWK3dnNWNkWnR2dTRHbjEzYmthWHZpODFjTTA3OFphandUbEI1ZCtwdWcxSkpLRlJSWGFIZ0lyRTJ4d2h3VmRwaXZ2dWxqWHo1ZXpPWVliekRqdGpPZU41MHJvc1NhWFdPNlNLTFh3OFFPUGprMFlqemNiSlNhd1ovTWZzWWh5Q1FjeVFOcTErWXhlUlhWV0pGQnlBVWdLcEYySDFnZUk3NSthVmhmQXRDbVptb1prMkl2Q2RlaGRDT2F3RnQyOVA0Ym1UMDdEaUt3QkIxV2R4QXZmWUhmTkc5aHE3MmpmMjJTSTRWNVZ5aG10RllrNmhUYlNHTjVKL3pSOFJQWVdVZko4VFlJWURkQTAycUN3VmM3d0Vtclcyd3JzcEVQYWRnZWs0RktNR0FYSVJzNmtzRFdranR3VmN1UFR2a2tZTi9meldacmR3UExZTGY4NGYvc2E5cTlqMGV2TTEwdUJYbGdXc09teHRiUzB0Qnk2Z3BtNzhXaUZYTFl6alJNYTRFWWFDUGRVcy9xdXRhTHdJWUFvOHg2YkJLZEdvTEhrd0UxRno1QjRqR3VWU3lxQnBxQmx1UlAvR3RQL1Nyb1FnVnVmZUZmTFVkNXFiVjR4NEIrdEtiTDhyS3JJNFRQcFVabEV4aXZUb1UxTlRzY2g0VDJDSzU0WUZDT1I5dTVuOC92MzdJblVTelhDUzFMQlBOeHBlTkVjbjFUdU90bExVdUlVOG5aVXFWTUVmL1NmM2NYNVBGV25STEZ3eWZSbXk1aTNXVlYrQ2Z0YVdPdmttUklScDZmaGRsQ2pJZ1pJVjNvZ2NIaWMwU0JLMFlTN2lkclI0ZDdtdlh0SHhkTGUvc0xBZ0dVSFl1eUdFZmppY3dqWExwc2Y1aGpOVWcxUnRsMnNCQ3NVbTQ2MjBoZFozUEd5eWhXS1JjNllvNEV0Q2ZuTGtOVGJPV2RVcHBmTTYvUHNibHljVmRkZkw1aHZYaGJMSjZwWUVsa2dQSU5VcFBqcHJuOXlQa3FZTk1VT2tJNVVBTitrd2RtSDZuMzlyMFZ2VytVdGcrbHVob0xuR3hNbnJaL1VnRGhtNTIyTzJWSjRDT0FxekdXRmFGUm55KzhvQ1JCelJDOHhwSTVIOEhScGlmdi8rVVBDaGo2ZTlxL3BncWtqZDZ3a0ptU2RFNHc3UW4rV3htVHQ1dWovTzRuVllUMXQ1MkJLNlhuUzZQMndnSWlTTUp2MndOOWhORjgvWVJxQVlGVEQreHdqUjFZdUdnWk1GVUZUdGRBRFdpOUhZUmVzUTJhWmk4WkUzeG5zNU5WME9jdUZhWm9lK2dCS1RsNVVLQTdUMDJuZ1Z2NUNEZ0xTb0wxMFRaTml5cjNBaUFzeTB0eVlrRjRkaENkcnV3Ulo1T0hMcmdFYndCK0dKTTJrcWM2WXN0bmxkdzlKNWZURFA1YlExUERFeGNleTlMZEN3NkRnMHJUMHBTK2FQYjRid3dWZU9wU1N5NzlDZnBtdnlkSkZsZzJIYkl6ZHdTNmhXaDhUTjNZWmJWN0hzL3FPdFBqS2w1cWVnM2VVcEh3VWRnZDNITUUxa3M4emNUU095S2hrU2VEQ0ZBWHJ2Qm80Z0JWcWJGdkNHeDI0eFh6YmVXZjk0czNvK3V5ZDJFSHcyTHYzMjhhcWhvNnlrcE9WOFJLQ2t1SGdMa2pacjZ4WkgwRnpRcmV2eWVYcFdYMzNqazdjWkFTN2lnejlXWlNBVTAxQWJoS1VoQlVkcHNDdi82aU1ja0JCYlFnM2ZlWFJ4Vm0rbjZPRlo2M1NiMEMwMUhuMzJGWlAybm9tWldkMytGVE56RjMreFo4MVF6OEY4RFkvOXN1RFVMMk1Xd3V0VWsvN290cnU5RXIrbjh5d2lWcjBkMTVhaUVaL2k2anhvNy9xYjROcTNKL0hLd2h4cGtPUnlLMndPV0FrUjBjVExhaWNaK2x4TzY5bzEwZUtnTExwQ2JSRU94MlBYNnFGMlh0ZExidHBKa0lHQmdlS1BoaEtFNTdFZndnc0JQcHJDbzk4ZmNjWHhpS1hBWGV3cVlQZnFZL0lvNGtvYldScThGMEVhZXU3U0pnL1ZXVTBYbDh6SWlvbUpyZkJ6eiswY0lZeWtjSmsvUHozTzYrd0cvVFgyWCtkTHczU1VJWENYbXdUbUdGSS9XMUFZV2FRV2NMSCswdzhZTHpIdERYM3JlelBJWEJGSkljU1BnNkszd1pDYms3TUdFeG1QRlptdnZ2N1N6bmplWkdhdUpUOWh4UFQwdE5tYlVMK3l1TjVLeStwY01UVzREelJjS3FpYmhXSEZFNjJ4T2oxNVhuVUo1aksva0g4TS9FdXpiNy90RjNrYTMzVVd2cG96bWZXZDlaaXZObU5ydTVpQXpYY3o5RWVZVFB4WmdRZmwva3QySy9XMjBDcVQvZ0tGbEIvQlFtOHduVDIwYXQ5Vnp5RllDSDcvc3NITHIwSEhnWVdra3ZkRFplTlpWM0tOUVM2VTdyVUtURWNXL3NiRXFVaFUvdjIyazcwTXEyTU1tUk9tSklJcmFaVGU0a3dwc0FibEJlc1dEZllyVHcvbm8yeDZqWlhLTnN0ZXgyM1h5MTcyV1Q5Snc3M3ZvU3RZb1QyMHRMUXBFWmVTcGh3MnBGVDRBQm9sQURMVHB6QWM4ViszR2FzejhNbzhoeDE3M1R4eGtsMVhkM203bmJVQ0c2N0M5N0xrRlRvaFJxMEFEd3Bkdk9YZVZORmI3NU11bnZiVHFDUDUzWHM4dXVUOThhYlhIQTZzbzF4aGwzVS9iVk5hZnpiOHJjdVhuVXpWcUpQbDBkMmlyc3FpSktqMFh2L0RjRFJBdjAxL1paV1BTcS9VYVRxaFVQZythYU51ZGNsTlFZSEdRbDc5ZmNwYUs3TFh0Vkl0RFFpVEVEMDExVGsrTEpXWFEzNDBxbmU5TmwzUTQ2eHBPMVBBODJJbmdxMTlEcnBwRkVRQkU0R0EyMUU2ekpHOGIxamsxTGlDNDhyL0VRTFQ0K09CdVlnOFhUeGIrODE2cmVVazBrTEdtM2d1ODVHcDJWbS95Mm5OeDVvV1UyNVRyR1JRdmlOZm9YS1c3MTVSb1FLZE9oZzgvUTMxTmRJQ2VWQlhkL2JSMlYzVytmWm94MGszT2dRQ3FXaS9LODU1SFZST3JOWWt3NW5pRFJ0QzVPbG1RNVNTM1hJaVA4QzEzK2pyWjVsTjZ2MlpzZ2lwUExiV2swQ09HSjVHdkhlVnYyQ3U1b1lTSDgyamJmbjJmQnU3bGczbThjU1pnSyt3YmdsclZEeS9mdjJDeVgxRjlONllYWVlqUDlDVXM4bTROOXh5c3VCeGFlVng2V1d2TzhjV2sxYUg3MlAvVzcrSHUvMks3YzFOekpjeGt0ZVdTeXhTQ2RHQ0tYd3VWRTJZN0dOVFB2dWdueTAyT1lrODdpcjNSNUxVR1BlaTFYZzBQbHNSbTM3Und1N3NYdnNxTHQ1ajczZXZLMDZQSk1UcHpSWW5RVjMxQlpMNjltRVZXU29oV1l3Ync3RG9vZC92b1I4MnpTVy8xK1VlaXliR3dBd3AwaEIrZmpqSGZNTXRlTGVUeDlOcDBJejAyRE05Q3Y0aHc1MGg0SE14UEhCbDZ2V1dmd3I3Mzg5aCsvYTYxTnpmdFBKSkdMQ1RFdzlaTHZQUHNMVlhqL1k1VzE3VFB5WmZucHc3QSt1ZVBWeWVIM2c2eFROZTE1ODJzTllzZ3gzbHEzelNYYktYT0lnUFRKa1Q2Ly9kK2ozcmVWekYxMG1QMHAwcE5KbERvZVVONW84OUtFNUg4MWYxOXdVUW4xMWQ3RkVLRVNmWUFZMDYxVkFlaGFsRlFZa1VRSlJwN2V2ZUI4ZzVmcmJsYXZQS1Qrb1M4MzBSL3R2YmhvYkhvVlMyK2c4TmRRQ3Z5SlNVSG9tTUQySGI1czYrMWNWT1N2eEtCajk5UDBoaDIxNDh6VWZYQlYyeFJlOGNEelUrREFUSmdOYUM3YXRCS1ZkSFpadCsyanI3NlBRL205d1dUVGgyZGVJSE5oMGhHV2x6TFM3VVMva3A3cjZac2lXMkU3VjBDL0FxR2czS0M5ZmUycTMzbStYVXY5UkVmSnhsc0JzNG5jb2Z2ZkVHZUM2ZmI2L3EvZmdXRjBCalI4UjZCUGlTM21aVUV5U3VPUVd1cUMyVjlscEJySGVtWmU4Z2hreTJXVEJVS1ExWTl5aCtrNmEvSThaMDdOdFU0cndkUG5PK3ZXQ1huWmt2TUZMZmNDaHZJU20zR2NjVkZuRFZ1OHIwTnozT1BTZktIRkFoVXBvRU9lT0FhVlBKZnRSbGxwbi9HSlNtRjNsZU8wbzg3R0U4MjdUeGdzWnhvZlpIRzJZSyszM0o5dUhZZWNVUFovcGlCbkhRaWlqREhTV2k1TEtGUUdXbmdxWmpaTUR2SHd5dlpVTXdxeVVZMGlCU1hQQ2o0d3JjNVBJTmszZjEvenp1bjkwdko2VkR4ZjBjU2Q0Tk4yR1BhRjNNUFBnUlcwaGpWRXRvNGtkdE5JNjh5OEtBKzdhK0cyM1pVaHlJNjg1alBrbXcyVDJsanp0TDNsVlVCRUxKOGFCd2xBbGNkWE5hcWg4djAvaDRsM1RXWnIvWWVSNC8vTk5vd1VWNU9qQ3NEUXJILzJhbVZOdnBaRlVNRFBaaTljeFRWMUVaR3h1cnRKbXZwcXBhK25Lbkd3dFRRK2FqNldFbHpMK1R4ZCsrdldxN3BibzJ6dElWZGovSlhqaytkcW9SVDFBdlZIcThtKzJnNkZaVGpmWnh2TEJoSzZoSFIwZUFtbXVQTnc3V09rRi9tZjlPN0E1SGEzVnFxRFZKcWN6TmJiS0dzL3BWbVd1c1IycWQ1dnIrM3FEblZScFF1ZCsvbHJ3TVVMQVpOUEIzVUZYK1doK0lCNEQ5eVlIY0IzbnNDRFdYY1ZWaVlLelYrblg0MGR2a2dqQ01XdHJSWTBGVnc5bEZsYmxaTi9xb3AzeG1HS29NYktGYjJ0b0tlZCtjeEwyVFRrMUwwOVhWaFVLaG8xa2lLeE1UanZvTmN5MDJ5RzBYYWg3SEorV0M2a2Z6cHE3WEpQMGlKOGRGMXZ6UDk4ejk5dnVOWDJ2eW5sWWQ2NVgyclpqYUc0ZjZSaUhIRDQxVjdpNVBPVEgrd2NFQjA3ZEFLWUVrZG1uOHpCSHhzMmpyYnhUUjNuVVhncDB4QlAvN2lCbmFDUDgrY0VIR2tEQVRoczNvaXNmTGRhcjhvZEI3UW1HcUg3VjZjTGdaWloxOVBYL0QzWjErSHhwQ0x0THc1alFCSWJMQThsc3M2bXM2cmJJWjJHUkY0ajl2TXpJdzBGUWZHZGhHOTRnMjV4VjZiZW9sc256bjdPZ2dLN2JCcE80K3Y0U3NXc1ZiNlNnSXNMQmcwQVFqVHh5UlA3dWZOcHVlNXFKTG8vTTA4eGNMR3JUYWJSQjByQVp2bEZvOHdRY0hITmFVd3BMTEZaeU1yRkt0Nzk1cHo4Wm80YnQ5OVA1NEtvL3E2MWVpUG9JbGtYS3FTck5wdXV5bjFUTm1maDc4WVowcW55UUNCcDFEei9XblVtRmltT29mYzlaRzV4TS9OQm9jTERhZGwxUzByM3Y0UGozY2ZpcHgrZk1kOTUxVTVGOEk1TkE4ZzlLMjRvZkUyVkRTNjNrTnBhZzRmcThRY2hlQ2duaGxlcUlLWGMrdmZGN1Z1RFhoeVZFckRoNFpwOWdzbzlLUFhXejhXUDF3a0pud1hPU1ozaStsSThncThObnlXeVBydjI3bnB0dzFyV2hteGswQTBZR09TSXMrUlZvb0VZS29aRDh2UktmcUJoWDRXVWNkTFMvQW5OMSszWVlHdEczS0pORmlsaVAvb0prL2RDMXhVWkhZK1JVbnQ3NjQ2NlNOMGZhZmd2eG1ZM29JN0FIeTF6RmJzTnZDbGtKS2FPdGNKc050dC93dEYrMit1L05YSGFGT0JEcE1jaTQ2L1czWlcrUXJFVlR0amFaZXVHTVBJMHN0SjhmNnlFWWIvbDhxSVg3c3dZYk5wWmZCTDhrMEx1SWIvcVhDSEV3Z3p6WUNscXRINStLK3ZQbmN2S1lCVGRtcVQzSm9zcHdZTmNUbVA2SXl6T2RpdE4rTGhIeEJjQjZubjZSd3MrbzY3MTR3VDA3bFRzTnN6clVnRDhYdm53ZjBjYzN5Q2VWN2NkWW02VVFQQ2k3dDBnZ2xJWWRickVXSnhUa00xSkpOdHZYeVE5ZXBMM09KZkJJTENZZnhIL0Qwa2RlRXpHWkpqYUc1K25sVXh0QnlaMjVVdVV2Skc4MFVWOS94emVINjQrQUdPQzB0M3ZzbjdWNzV0SlpQemZ0TjJqTjNRUUh5NWNmeDFwcWdwTktSL29LNUJYTDMxUi9jcVc3Q2VHbFZiYitwTSswbE40b3hiNVZaYlBWR3VGa2kyVmlYWVJWbmgxamZNbFBXM2wyRjNyWkk2NVI0YjE0Mmh3WE1USmRUQS9NUjI2dkpDenowV3RMUlpDbkp5VzQrQWo3NnBjN2dQQzR2QXhiQ0dxK2VEM1p2c2lNU0UxWC9HTnRrZjRyVm0zWVFZTUl0ZDRCbUQzV0ZNNkFtbDVTSGYxK3lRemF1K3NtbHNrOEYyN1Z2aWh2emh4d3VWdzducHdWK2Exb1FIVmlhZXR5OVZyN0Z4aU1xYTcvY3hYa1dCS3ByN2tabXl4MTNaeUZFT0hEMUdreWdCa3Vrc0kvdWowM0o0TU1ydTR4NzEwdFE0NGIyY0xnN0I5YXFwWUNNRDhDa1EzN1V1NTd3Ukt3ejVKZ0MrK2FKK0pFSS9OTS9ESjFGU09FeFNZSFZHZTBpTU9QK1pOR3Y0dnVJVEYvdm9SeG4xemM4b0Z6cTU1bm12cER3aCtDWXZFWWd5b1VlanBtZnFKOHpWNGp4dlZkMTNqdXI0ZHdIV2tIOUk0Z1FNZ0N6WEtiWGtUQ2txWjR0b25KUitpLzJKUGRXRkhJV1hRdUR6Q3c2MHZCOHFBaXJXTitwSnBuQklXNkRPMGwrbjhYR0RvRUxrS3dFdmNIK0laaE02UUZUbHdaYmN1L3A1N1dsY1B6ZHlVUUZzUUthOHVNY2MrUlJaTXlITlhqS0N1MFhSbTk3UG91eVJ2QVh3NWN5LzlWSUxHRkZIZXMxK25OMEVzTEV2UEc5RjBCa3ptc2JkS29vM250NnZFOW0xVjlvY1diV2xpRGNELyt0S21pYWtvK0hNZG1hSmk2OTh2T096UVRkc2pVbGxvZC9OQ0VOUW56Z3lLckxJdHlVaEhtc3hWajZXMGJYNktHTWhaUWJ0TmpzNElCTHFwbGkzTkJIbEZ4YVgraDdUR1RydkZSM1Q4bGUvbElMalhzRElickpJMHlzRXUvNklGK2phbkpQTzVZQlFualI4VDFtZ2FRdHQ2T2tHZGNVR2hmOXhQcUN3ZXRHclhSajU1SHYwd0d6T2w3cmMxVW1NRmJPQ0gzL1h4d2U3dWFSY2RJcG1GblE2YXlwSDhZMTlneTVadFJLL2w5c1B2c1RXOEsvampHRmxweVdRMTVLbWtoRFdMb3grQ2U3U2dZMEIvNjIrWUZJU21aWFYzbkZlYjUxNzBWRER0bHFkQ3paSVlFTzlvbUd5VUVjblYzMzFvdis2MmxFcHNWV25qZ0RUVTdiTXhXR0t4N3VEemVudWJtNUJvVzBjbVkwVzd4eXFpQWNUREorVHJ6WDNiUHVwbGtvTVdsTzRyTWZVcmZoSUlyaWNNNGsyWktxR25tcUFDSm81ZkVyUjVRNDNVODdFclBiaDR2eDVkc0YrWmRtTVlheWYzMXNEK3VnR1ZCQTBMSHlwc2toZEc0cjkrWkdkMzVMM0UvVWR6WWlFN1BpMVlucEVxdzBjeFZiK0Y5NWVGUlVWN0pYQ25VTW5UYitPSVEvYWw4d0NDWVYrbkNaNWttUVAvTUVYVmdZeVJMSjhvenpiUE8rUFZONDN6eVVBYU5DOCt5UXBPS1cxdU1MenczVnNNOGtBV0ZJcXVEeVQzSmY3eC9oUGxEREFkUUU1OVRrdEhDSzRWTFVISUNyRjFsa1hvblB5R3NzTC82WTJsam12eXBDdFpudHU2bisvTXJVNGFYVkxMa09md0Q2a3NGOUpRbjFJTjVlbmdycXpWaHJnOHZnQUZQUHM3TXpPWG41bHZhODRqMFkreEMrMTVuU1Q3eTRTSWpUMHZUbWZCREV4NlJFeStGVE9wVUU1L1FwcTZJQm1ZV2MwYThucmEvOUZBMVBRcTVFVW1ZajJKYXBoMkdsQmc5RTdoUDd3OTNzWWREcHR3cG9WQytCSFdVRHZ1emFhdTFqSTJXV1RtYVc3alBVNXBXdmUzVjJkNjhmMXNqdFliTSs0L2VTMDVjcTAwZUVzMXEyV09oUE5POGRmWEdlTEFFeUp1KzIzSHdYdFJiSCtjZm1TL1RHei9NL2YrTzdScDRwVVU2MDRrNkRmRGxQRlBqa0tyQTJQa1ZNcklnaFpkUWdIVWpkQXorRy80b01tYks4R0VEUWtELzVpQ25yd0U1VTdpNzdqZjdBREpSWmFLcTlzVVRXbWVpMVFXRGxrVWpaUk9NczkwdU14UW5jejhwdGNlMDVuNmt6T2pRSEFxUndMT2dvNElaUTRESERTeGdKaDVnRWhrT3RGN2taMmoyNkRIeGRNSG9pMzRyNGJ2UkZ2V0NiZlhOeUppZWVPb1lwUjM3eDkvNE5saUc1M1A0Tkk1Qit3b2ZNYlRoRndyVWpnNGtsMlY4N0g2cjVhZ3dGOXBnVVhGSWlUT2tlaWVaNkQ0S0pNTmxTSnJDVDZzMitHdldQbUJGNXh0VFo2eVZtdmZoclNhWTJTWG9IUUMwQmMrcUdzYXFVazdRQjRRZWlzalErNWY5WmxlQi9Lb2h6eDArY3h1VmVkVVVZUjBzbS9YMHBYaHpOaDRBdlE0YXpDQWFQL1dNd2NwbWRhbWFyTGRnSC9nMWFzWlBvZHNRTVREbTdCTVBLWklzU0RtTUZOOWpkUVV3aGtTQVlLUXloTFNZL2pkTXNuQkpGd1BYZ1pzU3RQWDZwSVZsU3lwaThHSzFyby9BZk90ZHJmUVZ3dzd5TmYxSlQySVhhV3NHaTYvbDMxSjdicWlnOTlaR0hNT2NzNlRybm1QS2lFMWNsMzZVUEgreDZOVC9oaW5WaTd3RE1qVXNuaVpJYm9tYjR3SHFpY0hPZk1tcEFKU1VZaWZ5ekNIS24vbXVWSVJvejhuVlhlNzRpWjhrMWxtM25wbUV3ZVJEWDJPYTFHbW9URXpWd29NUm1QelRWWEFndGdDdmtTYmVzcG9nb3dac3FmMTIrN0RDcHlQTUlXWG1BM0YzdUU3Rm9qVTJpcFphUDE2WTVJZmhEajVVbENibXdsUGNDalA1YnVnd3ZmSVhkUDU5dGFKREJnQVpNYkg1T0FwbEdzeGdJWWJ3N1VkZnIrTHNlU3VHNWM5aXdjZ1R6cWNrVUhiRkNYbGUxZFhWUmIzanN6djRORk5sWUZYWFppcXhVSHJ0UzN2eFZPT3BWbnJVdWpGbVdVWjR3bDgza3U4NGhpU2dQVmNJb0Q0UmhONW1JN3dPc3NXWDVYTTBISUNEcjZPajhHREQxOHJyUFJrbEdqTFVlUkYyNWRZNVQ4M2g2T1BreENJT21ocjZsdXdvM2QwOVdUekErUHI0ZS9aQjRnazE3N0VBOHZYS21ZTlBiOUFIUkF1UVErN2NpNTllU3lpbjNRcXkyQU1ubmtRelB5VzhROUdjUDU1SEx1eVlySzZ1N3UvM1NkYW9RQkJjWEYzRmFJdkhSZS84Mk4vZnI1L25Md2FhcmM1NEhHWmJSQkM0MzZzZmxESkUwNFdvb3VWMTV4bXQ2SlExTnpkblpXY01PdWhDMFY2OWU1VW5IWEhtMnpicVFUV3VhMXBrdDkwTU1IdzZmN3k4eEg5SjlNdmtLeTlvZTN4TDNNemVJY0hZTGxyNjJKSGFXWm5OTmZsamFIdVRLS2hYeTVJNnpIaFJ5MnpoZ1RYR3FmM3p3VWQ4dWEzek1nVVl0MFdJMkY4NTZFWGI0UGNTN2RTdyt3aGpUc0I2a3I1ZytsMDFWWjM2S1hZb3VmeFpoSGdVNWJncnNPdG5hZTcxSUc2ZVEvaCt3VXZHRURuQ2s5SXFlc1BQVmVsN3VHWVJ1a21Cb2hsaXkvdTE0dXF5Z2lObU9rNmJnVU1NbE1SMWdYeHIwWEtpMUZIbFl3MTd4dlQvYzZJOTVJWGZ4b005TUJNQlEwdnMwOXMvZE1NUE05eitZWEtGaDE3eGIwUEY4MzdGU2JUWlVydCtDdEVBVVJOVjVrb2ptMzNMVWJEM3dnNWF0NDhGUlBUNk9vVHNiT2FST0EzallFSG5hZ0pHMjMzbmFDc2JvSm1iUUFjbVJHc2tIcXltdVVjRWE2OWx5R0hHL2NIUlE2aG9yQWVEYThpZ3RjamYreHI3MTlIWTc2NzhGaE9UUG5vYWJuQXRRYURLYm9TOU1Rb25NbXRIa1huVmVBaVNMWThRd2Evb1RzcldkNlZWZVZ6ZDlmTjFRaDdsbVFSNjBIMHFWaU1WQ09JVE8xcXBpYVBnV0JURXljMlpWRHFOSXozUnJPRVhrK1hhMEFjWmFyb2NMTUxnMEdvc0RMOSt0OVZ6c1RoWXFaejB0V0Zkc2JtOXpSWjdhUEY1S2EzcXZsZDB0dDNsZEh5MjFDRHNzUENSZEpNMTNxNk5XSFNUK2VkNWlGQ1h5cVRqNGtQYjZicVpoZWNHYW0xNkJ6bWRGV0grMm9iM09wYUxWdDZLY25zV3B5RWQ0WlVaKzhPZlZJYlJ3bnk2ZXd0Zk11anVkWFZYakkvNjFOcDV1anlkMWxjditUQnRxaENUMmNkNldtajlyK05xZjVXK1dkdGQ4KzNEaVRKcmQ3QXBLU2lNZGo5QU94U3poSlpVaEYvT1ZUMHNmSjFsbld5VzZUYW52MDFqZXNTZ1d0SGxaM3hvbXpkeDFvL1pObUtiK0FRV0FaQys4YzFBVDlySGUvTnJuRDZWclF1V0ZpK2pscEs2NjVQb2lMS3I5UFN4bEJkRnFtVHoxSVdsS1FxSEUycytla01KRTVsQkMvcVBCNDMzSFR2ejdwQUk2ZE15SVhwZCs4b1RlL0dQMDBBYTdNQ2xsQlZiMkZKYVVPdU52MllVNXBhVVluZUVFekREYWs1ZVQ4MlN4LzZyb1BDOTZtY2ZzcWh3c0JaQ0NFQUhCWDR3Q0lHcFpKamhpTVVCMHN0S3hGWXljUFlBbzJGc1kyYmZCdFBxN09GYzhVYXlnZUt1YjJ4aWtLQzhST01qZ1FabUdldWgyL29kSXNnOFNMc0R1bVFqNnFWQXdYMk91eTVJMGErZ25sS0l3a3NKVitPd2tnVWwwMGVaRnZ5dysrMFJVNWUwbVhLdjhPU1dZcmdqMWwzOFk4dmhSVTZoODYyV2thYW9Ockk2SGpoc1U3anBpV0hPM1VpRmZadGQ3azhJVVUwTTh6aG1nRWdmUVVJRWppNFVXb2d1aDE1cytDM3FnUTJVdE9pNnJzaTk0U1N5V3hkUEthYWxLQ3Bsc1k0Z01MaHgxMVp2amJ4MElmZXpWalIvOXRBVWw0K2toazh0b3VqZE5LWjRFSmpvcjcrV1RXV0dkeWZ6NVhPVDV2RzdXZ0d2bVQvbnIvMTF2dU5tL0VtbEhYeENmSkIwVlIvS1JKVVh1ZzVPZHl0bVgrQ0doUFFQS0xaYVl6TzZSRWlPVUhBT1paaW1vay9tNzYwV1ZZQ0Nva0VsUGF2MzkzeWVmRXFyT3dMZXpHejZnc3NscjJPcnpZdUJCd0ZLTDIvTTZVUWNERTVQblhsSGgzYitqZjVpVkp2SmlZZ0d6KzNWYUxMTTJzdit6UkpIWHJ5bnozS29YYXdZUEZLTkpyUzdGK3VDcHhVdUJnL3VQai81K2xGS2pKUjVieWYrOHlhc3JqY2FscnlxcVdtVDduV0NjUGdEdXhWTER5S2dBWDdWZ3NYVXJQZ2JGbVNNNHVnQzRFRVNSSjcyUTBOZGZlbG5lV3czQ1BscnBlRjRvODJoYjN0cmFzbTdnOGdmeDhIaTFMUWRjNVhad0lCa0ptVFJBZzdwV1lUUEFrL0x6aFhJdWc4SEc0VVBZYTNxc3k3bVVLcE4rcFhSMzhnYTVOK25FekViYUhLNEhjNE9EZyt2cjYrQ1NUNGZ6TmRzcDVwa0RveDJEaWdZaEYyTWw4VGJDa3RiVysyczlvVEZrZkJPTGk0c0xDNm1ERU9jMkh0SWpabFpvSlhHSWhtZnZlbTlFeDJXWlBSZ01Ua3hPVGs1TVRFeEt3Z3JydVBQUHRpU2xNdTMraHZxcDVISXJ6UjdKaUR2TnlkRXg1RWdubHlweG1XUG9tL1lGQUNBeHY3d0xZTHRRbTJ6b3kwZUdWYUZkUTRjWDlyTDJGMEhFTmpJd1FHTFJnVVFrNEhZMERJRnNldmhtaysvS1l4UmRwS2FucHgvN1BkL0RQTXB4NmdmclQrVjZ0eTByaitYNStmL2E3NC9lQ0hsZWZOQTU4bG4yWk1pTkdhUElESVFVdUxUV3p0dG9FdStCQ3B3Sm0xVUVGUXRzSkM4Q3JnM05tajFrZnBnMlFNdG1mSWZXcDVTSkkzcG4vOEJTcyt5eG5RSHJoajhWNktJM0NOa01GamNlQisyNGpuZU10UnM4OW9kWTZXS3lOSEViRUtLL1JrRUxJc3pLR1E0NEtwV1FWY2pEWUQxejhsUmQ2bEhXQmRHMWtCeTNNMHdMMGRVTEkvcHJrdzVKNUR2Q29NbUJ2bmNPYzdnSTZkR09NV2xCV2tseUE2K2ttOTdwcUpMWFFBOVRIQzNjcmhtZkxncEYzbXRYbTZwc3BoMHpSeHBzcHY3a05CczBpUkc2NmtUQWxzaFRsZjNCYmJzQU1odE1FRGh1ZFRwYWJITGFHdDY5ekFnMTJDcXJNRFl5MS82emZ1cit3Y2lOWDkxanI4ek9UelJLSnRBd2xycEwvbXlJbzFUY2FDNTdrUDI3QVBsbUpGTVJocmc2dHlqeS9sZFJNRzRZa2drSEw4S21BdnZ2aWJaOUxlcTQ3ejFyalZRdThPSk1QdDAvT1V4Z1Zoa1cyT1Q4TkVObm1VSmUzUGJMM2s4UHR3OFBEN3IyYlM1OWtTUmNYNFovOGpxczc0ekRKbHVLSlgxaEw2QnRXRmM1b0pMbG5YdXo2V3dJWFNoTXRjVEk2OVRBREJYZ3dLc2xBWWNXUzBQQU1tVkJnMVNJQ0JUTFdXVFV3S2xNdXd0aXRlUzFMbEs5WW1haWRqWDNud2dvbmNyOS80eTNIMlhyMGtzZkg1MnRrZmhVUU9uRGhOcWFGYVJGbUd2OVFKWWQwWTZER0lBVVI0TUNyNmc2QmdJa3FQM1JRbkk4ZUFwdnZmLzk0RXdvc0FRa3hiQndkYklabzJzWWMyV2FQQlRoa3VYUzVCaU5aZUFSQ0FKRjFTazVFNm5hMkdFNmVnKzdDUGVidFplbk1Hc3pNelBLd3JmNTVlVkhFV3p0dkY5WE93c1UwNVN5aERPWVhpNFVnOUF6c1dINThJcmRMSkdLbC9XUFNNazRnenJZSk9oSTFHVktqS3RZaUJTenp4aEdKa2tCVWVicjA5T1ZVRndFbkJpRUtxMWhraE5vODc5WDBXQk5qYm1NWmRIRzlHK0JWRkhuaFIyZUl4a0NEYjZQZHlNOXNEbWVpSUJBSDRJMFJ2clpJdlUvVm92VjZZNzgvSjBPNzM5Z0RSdGJCd2NGSmM1Q2pES2JOdzB6dGVDcnYzT1hSQkExbmhqQWdJTUNEeWM1RCtLamdWUEFVZjMwT3pjTUkxb05SV09nRUQ0V0NGRjFqczRsUVFJQjRUaFJSK1BxNGt5endYSHZwR0hnNVFlN2hSbkhNQjlZVi84U25tM0xGeTdsblBZK0xPVUd3OEtqL0JZQTl4dEk0QzgraWg5b2xJUUlROVVLZThhVlhpWEZPeXBta2hoWW9lS3ZXTGVxeklrSkFTM0NPQm5RaDhKVDE3Uk5OamEyaXRyYTJuMkI0bUk3YUwzdGVLNWsyMjBtY0tGc3ltSERuVW1YYllrRDc3L0YrSVl5YUVzTXBmTThZWWEybTFZSVpoRjlxWGw0M0E3bXF0UUxGSGJ0SmlyaWViUGxWTGxWMU5VM0pVR2tEZUtKK1NNaS84RkEzOENZZDZJL0w1bDNjOWE5dTR2S2pJc2tSaDl1RVFQNk9FV010TkdoNjZjVGQvZEJwREVzYmgxdHhvQTZxUFlISFhLNGZZTGY2T0NTZDNFeWlNREI4bGx4c1dPRmtDTENVZys3d3VmUGEzMVJiN3plUW96MnorSkh4aWp4NExESEJMOS9xWEdveFU5QW9mb20weFhiNTRETzEwQ0pZaGNUV2dqNDV6Szh5YmJjMGVxckVac0JBU3hEbFpHa1A4SlVETEMweHdsVTZVQ1l1Y1d3eGxaZHVyTzZsQjRsVjFjV29IUWY3UHJ5b2tMT082ZldqcjVST0c0M1JVVkZ2Z2daUkhJdTYwOWZXM0NMSS92eXVnWUhqY2krZjdwTGlDNCtqUUFBRy94REJ1elpFSEtVVHdWby9VR3dqa25sRUVxbWtYSldUTm9SQ2tlc3JHamJtSzVLcTQwTUxPQ2l6TTZFdEdFaGZaZjhwU0lUM2pmQm54ckFxRjZBRWxocDBoOXQ0SDNnRzg1UzcyRFhrSllIaU5MaTl6Y3RwV09xNEV1K0s2YXgxdGxLdUFRaWU5ZWZ0dnYrNm1hdHFhY0wrM2llYjBIUUNWa2ExMzBoaVJlR3BoekszbFFvRkR6bVFlWE1qdDhqY2IrS3FyWGNkS05rUnNiMWhtamNwYjB4WUdLOE9waWZuSm5odGx0c2ZMSHdxU0JVLzNrYkdKaEtHVVVFZE5HeWFGV3UzcHh1OUVlVDN4L1VqR0tSOFk1TlRQeFFvSU5Db1ZGZlpZTnNHQmtZaUMySTd2eHRoSHYvL1FjQWk5Z2pGOWg5dGUwZGx2OTUvQXJraFFqcjlmMktEb29RUys3SUpqay9FMEYyUVFtT2ZHT2pXSUkrWVBqL3ZuWEYvdC91NTdlQ0RIejl6d3J1QkFBc1pDV1ZKTW8vR2dYK1AxQkxBUUlVQXhRQUFBQUlBSTE3TGxobm5DeVFyZ0VBQURZRUFBQU1BQWtBQUFBQUFBQUFBQUMyZ1FBQUFBQmtiMk4xYldWdWRDNTRiV3hWVkFVQUJ4dU5vMlZRU3dFQ0ZBTVVBQUFBQ0FBOW81aFgyNjU2Q2VnUEFBQTBFZ0FBQ0FBSkFBQUFBQUFBQUFBQXRvSFlBUUFBYlcwdVltdHBkMmxWVkFVQUIxY2ppR1ZRU3dFQ0ZBTVVBQUFBQ0FDTmV5NVl4bXY2bnpZQ0FBQWNCUUFBRHdBSkFBQUFBQUFBQUFBQXRvSG1FUUFBYlcxd1lXZGxMM0JoWjJVdVltbHVWVlFGQUFjYmphTmxVRXNCQWhRREZBQUFBQWdBalhzdVdQekFsQ2RNQ1FBQWRtZ0FBQTBBQ1FBQUFBQUFBQUFBQUxhQlNSUUFBSEJoWjJVdmNHRm5aUzU0Yld4VlZBVUFCeHVObzJWUVN3RUNGQU1VQUFBQUNBQ05leTVZWXpZMDdNQUJBQURHQlFBQUZRQUpBQUFBQUFBQUFBQUF0b0hBSFFBQWNtVnNjeTl3WVdkbFgyWnZjbTFoZEhNdWVHMXNWVlFGQUFjYmphTmxVRXNCQWhRREZBQUFBQWdBalhzdVdDVHcyL2c2QUFBQU9nQUFBQklBQ1FBQUFBQUFBQUFBQUxhQnN4OEFBSEpsYkhNdmNHRm5aVjl5Wld4ekxuaHRiRlZVQlFBSEc0MmpaVkJMQVFJVUF4UUFBQUFJQUkxN0xsaGN0WUQ3TmdRQUFOZzdBQUFKQUFrQUFBQUFBQUFBQUFDMmdSMGdBQUIwYUdWdFpTNTRiV3hWVkFVQUJ4dU5vMlZRU3dFQ0ZBTVVBQUFBQ0FDTmV5NVlnMXlTWnc0bUFBQ0ZKZ0FBRFFBSkFBQUFBQUFBQUFBQXRvRjZKQUFBZEdoMWJXSnVZV2xzTG5CdVoxVlVCUUFIRzQyalpWQkxCUVlBQUFBQUNBQUlBQ1VDQUFDelNnQUFBQUE9IiwKCSJGaWxlTmFtZSIgOiAi5a+85Zu+My5lbW14Igp9Cg=="/>
    </extobj>
  </extobjs>
</s:customData>
</file>

<file path=customXml/itemProps93.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9085</Words>
  <Application>WPS 演示</Application>
  <PresentationFormat>宽屏</PresentationFormat>
  <Paragraphs>368</Paragraphs>
  <Slides>41</Slides>
  <Notes>10</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41</vt:i4>
      </vt:variant>
    </vt:vector>
  </HeadingPairs>
  <TitlesOfParts>
    <vt:vector size="65" baseType="lpstr">
      <vt:lpstr>Arial</vt:lpstr>
      <vt:lpstr>宋体</vt:lpstr>
      <vt:lpstr>Wingdings</vt:lpstr>
      <vt:lpstr>微软雅黑</vt:lpstr>
      <vt:lpstr>Impact</vt:lpstr>
      <vt:lpstr>Times New Roman</vt:lpstr>
      <vt:lpstr>经典特黑简</vt:lpstr>
      <vt:lpstr>黑体</vt:lpstr>
      <vt:lpstr>DFPYeaSong-B5</vt:lpstr>
      <vt:lpstr>Arial</vt:lpstr>
      <vt:lpstr>华文隶书</vt:lpstr>
      <vt:lpstr>Microsoft New Tai Lue</vt:lpstr>
      <vt:lpstr>Bodoni MT Black</vt:lpstr>
      <vt:lpstr>Calibri</vt:lpstr>
      <vt:lpstr>Arial Unicode MS</vt:lpstr>
      <vt:lpstr>Calibri Light</vt:lpstr>
      <vt:lpstr>等线 Light</vt:lpstr>
      <vt:lpstr>等线</vt:lpstr>
      <vt:lpstr>Arial Black</vt:lpstr>
      <vt:lpstr>MingLiU-ExtB</vt:lpstr>
      <vt:lpstr>Calibri</vt:lpstr>
      <vt:lpstr>Office 主题​​</vt:lpstr>
      <vt:lpstr>1_Office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一、风险识别</vt:lpstr>
      <vt:lpstr>PowerPoint 演示文稿</vt:lpstr>
      <vt:lpstr>PowerPoint 演示文稿</vt:lpstr>
      <vt:lpstr>PowerPoint 演示文稿</vt:lpstr>
      <vt:lpstr>PowerPoint 演示文稿</vt:lpstr>
      <vt:lpstr>PowerPoint 演示文稿</vt:lpstr>
      <vt:lpstr>PowerPoint 演示文稿</vt:lpstr>
      <vt:lpstr>二、风险评估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单元四供应链管理环境下的采购与物流管理 </dc:title>
  <dc:creator>wt</dc:creator>
  <cp:lastModifiedBy>千里马</cp:lastModifiedBy>
  <cp:revision>272</cp:revision>
  <dcterms:created xsi:type="dcterms:W3CDTF">2008-09-30T13:12:00Z</dcterms:created>
  <dcterms:modified xsi:type="dcterms:W3CDTF">2024-01-14T08:06:12Z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74B6F34AD53B4CB296309D376545DB90</vt:lpwstr>
  </property>
</Properties>
</file>