
<file path=[Content_Types].xml><?xml version="1.0" encoding="utf-8"?>
<Types xmlns="http://schemas.openxmlformats.org/package/2006/content-types">
  <Default Extension="xml" ContentType="application/xml"/>
  <Default Extension="jpeg" ContentType="image/jpeg"/>
  <Default Extension="JPG" ContentType="image/.jpg"/>
  <Default Extension="vml" ContentType="application/vnd.openxmlformats-officedocument.vmlDrawing"/>
  <Default Extension="bin" ContentType="application/vnd.openxmlformats-officedocument.oleObject"/>
  <Default Extension="wmf" ContentType="image/x-wmf"/>
  <Default Extension="png" ContentType="image/png"/>
  <Default Extension="wdp" ContentType="image/vnd.ms-photo"/>
  <Default Extension="rels" ContentType="application/vnd.openxmlformats-package.relationships+xml"/>
  <Override PartName="/customXml/itemProps138.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colors2.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5" r:id="rId3"/>
  </p:sldMasterIdLst>
  <p:notesMasterIdLst>
    <p:notesMasterId r:id="rId5"/>
  </p:notesMasterIdLst>
  <p:handoutMasterIdLst>
    <p:handoutMasterId r:id="rId62"/>
  </p:handoutMasterIdLst>
  <p:sldIdLst>
    <p:sldId id="3974" r:id="rId4"/>
    <p:sldId id="3975" r:id="rId6"/>
    <p:sldId id="3976" r:id="rId7"/>
    <p:sldId id="3977" r:id="rId8"/>
    <p:sldId id="3978" r:id="rId9"/>
    <p:sldId id="3761" r:id="rId10"/>
    <p:sldId id="3770" r:id="rId11"/>
    <p:sldId id="3794" r:id="rId12"/>
    <p:sldId id="3798" r:id="rId13"/>
    <p:sldId id="3799" r:id="rId14"/>
    <p:sldId id="3801" r:id="rId15"/>
    <p:sldId id="3803" r:id="rId16"/>
    <p:sldId id="3812" r:id="rId17"/>
    <p:sldId id="3819" r:id="rId18"/>
    <p:sldId id="3985" r:id="rId19"/>
    <p:sldId id="3838" r:id="rId20"/>
    <p:sldId id="3986" r:id="rId21"/>
    <p:sldId id="3845" r:id="rId22"/>
    <p:sldId id="3848" r:id="rId23"/>
    <p:sldId id="3849" r:id="rId24"/>
    <p:sldId id="3857" r:id="rId25"/>
    <p:sldId id="3987" r:id="rId26"/>
    <p:sldId id="3988" r:id="rId27"/>
    <p:sldId id="3862" r:id="rId28"/>
    <p:sldId id="3990" r:id="rId29"/>
    <p:sldId id="3878" r:id="rId30"/>
    <p:sldId id="3881" r:id="rId31"/>
    <p:sldId id="3891" r:id="rId32"/>
    <p:sldId id="3893" r:id="rId33"/>
    <p:sldId id="4072" r:id="rId34"/>
    <p:sldId id="3917" r:id="rId35"/>
    <p:sldId id="4071" r:id="rId36"/>
    <p:sldId id="3921" r:id="rId37"/>
    <p:sldId id="4073" r:id="rId38"/>
    <p:sldId id="4074" r:id="rId39"/>
    <p:sldId id="3925" r:id="rId40"/>
    <p:sldId id="4075" r:id="rId41"/>
    <p:sldId id="4076" r:id="rId42"/>
    <p:sldId id="3930" r:id="rId43"/>
    <p:sldId id="4078" r:id="rId44"/>
    <p:sldId id="4079" r:id="rId45"/>
    <p:sldId id="3939" r:id="rId46"/>
    <p:sldId id="3946" r:id="rId47"/>
    <p:sldId id="4080" r:id="rId48"/>
    <p:sldId id="3950" r:id="rId49"/>
    <p:sldId id="3951" r:id="rId50"/>
    <p:sldId id="3952" r:id="rId51"/>
    <p:sldId id="4081" r:id="rId52"/>
    <p:sldId id="4096" r:id="rId53"/>
    <p:sldId id="4097" r:id="rId54"/>
    <p:sldId id="4098" r:id="rId55"/>
    <p:sldId id="4099" r:id="rId56"/>
    <p:sldId id="3980" r:id="rId57"/>
    <p:sldId id="3981" r:id="rId58"/>
    <p:sldId id="3982" r:id="rId59"/>
    <p:sldId id="3983" r:id="rId60"/>
    <p:sldId id="3984" r:id="rId61"/>
  </p:sldIdLst>
  <p:sldSz cx="9144000" cy="5143500"/>
  <p:notesSz cx="6797675" cy="9930130"/>
  <p:custDataLst>
    <p:tags r:id="rId69"/>
  </p:custDataLst>
  <p:defaultTextStyle>
    <a:defPPr>
      <a:defRPr lang="zh-CN"/>
    </a:defPPr>
    <a:lvl1pPr marL="0" lvl="0" indent="0" algn="l" defTabSz="914400" rtl="0" eaLnBrk="0" fontAlgn="base" latinLnBrk="0" hangingPunct="0">
      <a:lnSpc>
        <a:spcPct val="100000"/>
      </a:lnSpc>
      <a:spcBef>
        <a:spcPct val="0"/>
      </a:spcBef>
      <a:spcAft>
        <a:spcPct val="0"/>
      </a:spcAft>
      <a:buNone/>
      <a:defRPr sz="2800" b="0" i="0" u="none" kern="1200" baseline="0">
        <a:solidFill>
          <a:schemeClr val="tx2"/>
        </a:solidFill>
        <a:latin typeface="Verdana" panose="020B060403050404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sz="2800" b="0" i="0" u="none" kern="1200" baseline="0">
        <a:solidFill>
          <a:schemeClr val="tx2"/>
        </a:solidFill>
        <a:latin typeface="Verdana" panose="020B060403050404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sz="2800" b="0" i="0" u="none" kern="1200" baseline="0">
        <a:solidFill>
          <a:schemeClr val="tx2"/>
        </a:solidFill>
        <a:latin typeface="Verdana" panose="020B060403050404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sz="2800" b="0" i="0" u="none" kern="1200" baseline="0">
        <a:solidFill>
          <a:schemeClr val="tx2"/>
        </a:solidFill>
        <a:latin typeface="Verdana" panose="020B060403050404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sz="2800" b="0" i="0" u="none" kern="1200" baseline="0">
        <a:solidFill>
          <a:schemeClr val="tx2"/>
        </a:solidFill>
        <a:latin typeface="Verdana" panose="020B060403050404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sz="2800" b="0" i="0" u="none" kern="1200" baseline="0">
        <a:solidFill>
          <a:schemeClr val="tx2"/>
        </a:solidFill>
        <a:latin typeface="Verdana" panose="020B060403050404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sz="2800" b="0" i="0" u="none" kern="1200" baseline="0">
        <a:solidFill>
          <a:schemeClr val="tx2"/>
        </a:solidFill>
        <a:latin typeface="Verdana" panose="020B060403050404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sz="2800" b="0" i="0" u="none" kern="1200" baseline="0">
        <a:solidFill>
          <a:schemeClr val="tx2"/>
        </a:solidFill>
        <a:latin typeface="Verdana" panose="020B060403050404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sz="2800" b="0" i="0" u="none" kern="1200" baseline="0">
        <a:solidFill>
          <a:schemeClr val="tx2"/>
        </a:solidFill>
        <a:latin typeface="Verdana" panose="020B060403050404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userDrawn="1">
          <p15:clr>
            <a:srgbClr val="A4A3A4"/>
          </p15:clr>
        </p15:guide>
        <p15:guide id="2" pos="2847"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ELL" initials="D" lastIdx="1" clrIdx="0"/>
  <p:cmAuthor id="2" name="作者" initials="A" lastIdx="0" clrIdx="1"/>
  <p:cmAuthor id="3" name="1206988966@qq.com" initials="1" lastIdx="1" clrIdx="2"/>
  <p:cmAuthor id="4" name="Wangzhi gang" initials="W" lastIdx="1" clrIdx="0"/>
  <p:cmAuthor id="5" name="姜伟光" initials="姜" lastIdx="1" clrIdx="0"/>
  <p:cmAuthor id="7" name="Administrator" initials="A" lastIdx="4" clrIdx="3"/>
  <p:cmAuthor id="8" name="宋洁然" initials="宋" lastIdx="2" clrIdx="1"/>
  <p:cmAuthor id="9" name="ming qiu" initials="m" lastIdx="17" clrIdx="1"/>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useTimings="0">
    <p:present/>
    <p:sldAll/>
    <p:penClr>
      <a:srgbClr val="FF0000"/>
    </p:penClr>
    <p:extLst>
      <p:ext uri="{2FDB2607-1784-4EEB-B798-7EB5836EED8A}">
        <p14:showMediaCtrls xmlns:p14="http://schemas.microsoft.com/office/powerpoint/2010/main" val="1"/>
      </p:ext>
    </p:extLst>
  </p:showPr>
  <p:clrMru>
    <a:srgbClr val="0033CC"/>
    <a:srgbClr val="FF3300"/>
    <a:srgbClr val="008000"/>
    <a:srgbClr val="006600"/>
    <a:srgbClr val="660066"/>
    <a:srgbClr val="FF9900"/>
    <a:srgbClr val="003300"/>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4B1156A-380E-4F78-BDF5-A606A8083BF9}" styleName="中度样式 4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857"/>
    <p:restoredTop sz="91382"/>
  </p:normalViewPr>
  <p:slideViewPr>
    <p:cSldViewPr showGuides="1">
      <p:cViewPr varScale="1">
        <p:scale>
          <a:sx n="85" d="100"/>
          <a:sy n="85" d="100"/>
        </p:scale>
        <p:origin x="584" y="40"/>
      </p:cViewPr>
      <p:guideLst>
        <p:guide orient="horz" pos="1620"/>
        <p:guide pos="2847"/>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9" Type="http://schemas.openxmlformats.org/officeDocument/2006/relationships/tags" Target="tags/tag139.xml"/><Relationship Id="rId68" Type="http://schemas.openxmlformats.org/officeDocument/2006/relationships/customXml" Target="../customXml/item1.xml"/><Relationship Id="rId67" Type="http://schemas.openxmlformats.org/officeDocument/2006/relationships/customXmlProps" Target="../customXml/itemProps138.xml"/><Relationship Id="rId66" Type="http://schemas.openxmlformats.org/officeDocument/2006/relationships/commentAuthors" Target="commentAuthors.xml"/><Relationship Id="rId65" Type="http://schemas.openxmlformats.org/officeDocument/2006/relationships/tableStyles" Target="tableStyles.xml"/><Relationship Id="rId64" Type="http://schemas.openxmlformats.org/officeDocument/2006/relationships/viewProps" Target="viewProps.xml"/><Relationship Id="rId63" Type="http://schemas.openxmlformats.org/officeDocument/2006/relationships/presProps" Target="presProps.xml"/><Relationship Id="rId62" Type="http://schemas.openxmlformats.org/officeDocument/2006/relationships/handoutMaster" Target="handoutMasters/handoutMaster1.xml"/><Relationship Id="rId61" Type="http://schemas.openxmlformats.org/officeDocument/2006/relationships/slide" Target="slides/slide57.xml"/><Relationship Id="rId60" Type="http://schemas.openxmlformats.org/officeDocument/2006/relationships/slide" Target="slides/slide56.xml"/><Relationship Id="rId6" Type="http://schemas.openxmlformats.org/officeDocument/2006/relationships/slide" Target="slides/slide2.xml"/><Relationship Id="rId59" Type="http://schemas.openxmlformats.org/officeDocument/2006/relationships/slide" Target="slides/slide55.xml"/><Relationship Id="rId58" Type="http://schemas.openxmlformats.org/officeDocument/2006/relationships/slide" Target="slides/slide54.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notesMaster" Target="notesMasters/notesMaster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alignNode1">
    <dgm:fillClrLst meth="repeat">
      <a:schemeClr val="dk2"/>
    </dgm:fillClrLst>
    <dgm:linClrLst meth="repeat">
      <a:schemeClr val="dk2"/>
    </dgm:linClrLst>
    <dgm:effectClrLst/>
    <dgm:txLinClrLst/>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node0">
    <dgm:fillClrLst meth="repeat">
      <a:schemeClr val="dk2"/>
    </dgm:fillClrLst>
    <dgm:linClrLst meth="repeat">
      <a:schemeClr val="lt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473A387F-0C64-4263-A64E-033FEF68BF72}" type="doc">
      <dgm:prSet loTypeId="list" loCatId="list" qsTypeId="urn:microsoft.com/office/officeart/2005/8/quickstyle/simple1" qsCatId="simple" csTypeId="urn:microsoft.com/office/officeart/2005/8/colors/accent1_2" csCatId="accent1" phldr="1"/>
      <dgm:spPr/>
      <dgm:t>
        <a:bodyPr/>
        <a:lstStyle/>
        <a:p>
          <a:endParaRPr lang="zh-CN" altLang="en-US"/>
        </a:p>
      </dgm:t>
    </dgm:pt>
    <dgm:pt modelId="{DA5308BD-1A36-42D6-86F7-0F9D554D0237}">
      <dgm:prSet phldrT="[文本]" phldr="0" custT="1"/>
      <dgm:spPr>
        <a:solidFill>
          <a:srgbClr val="7030A0"/>
        </a:solidFill>
      </dgm:spPr>
      <dgm:t>
        <a:bodyPr vert="horz" wrap="square"/>
        <a:p>
          <a:pPr>
            <a:lnSpc>
              <a:spcPct val="100000"/>
            </a:lnSpc>
            <a:spcBef>
              <a:spcPct val="0"/>
            </a:spcBef>
            <a:spcAft>
              <a:spcPct val="35000"/>
            </a:spcAft>
          </a:pPr>
          <a:r>
            <a:rPr lang="zh-CN" altLang="en-US" sz="3700"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优化资本结构的方法</a:t>
          </a:r>
          <a:r>
            <a:rPr sz="2000"/>
            <a:t/>
          </a:r>
          <a:endParaRPr sz="2000"/>
        </a:p>
      </dgm:t>
    </dgm:pt>
    <dgm:pt modelId="{889EDEDE-DCEA-4244-82BF-BEC51FA04D36}" cxnId="{0BA94922-CE92-438D-8275-5D1A46B7D62E}" type="parTrans">
      <dgm:prSet/>
      <dgm:spPr/>
      <dgm:t>
        <a:bodyPr/>
        <a:lstStyle/>
        <a:p>
          <a:endParaRPr lang="zh-CN" altLang="en-US">
            <a:latin typeface="微软雅黑" panose="020B0503020204020204" pitchFamily="34" charset="-122"/>
            <a:ea typeface="微软雅黑" panose="020B0503020204020204" pitchFamily="34" charset="-122"/>
          </a:endParaRPr>
        </a:p>
      </dgm:t>
    </dgm:pt>
    <dgm:pt modelId="{07BB7747-5172-4559-B176-5434416850CD}" cxnId="{0BA94922-CE92-438D-8275-5D1A46B7D62E}" type="sibTrans">
      <dgm:prSet/>
      <dgm:spPr/>
      <dgm:t>
        <a:bodyPr/>
        <a:lstStyle/>
        <a:p>
          <a:endParaRPr lang="zh-CN" altLang="en-US">
            <a:latin typeface="微软雅黑" panose="020B0503020204020204" pitchFamily="34" charset="-122"/>
            <a:ea typeface="微软雅黑" panose="020B0503020204020204" pitchFamily="34" charset="-122"/>
          </a:endParaRPr>
        </a:p>
      </dgm:t>
    </dgm:pt>
    <dgm:pt modelId="{0B04636E-B47C-4ADC-BD9A-147526F0E2D2}">
      <dgm:prSet phldrT="[文本]" phldr="0" custT="1"/>
      <dgm:spPr>
        <a:solidFill>
          <a:srgbClr val="FFCC66"/>
        </a:solidFill>
      </dgm:spPr>
      <dgm:t>
        <a:bodyPr vert="horz" wrap="square"/>
        <a:p>
          <a:pPr algn="l">
            <a:lnSpc>
              <a:spcPct val="100000"/>
            </a:lnSpc>
            <a:spcBef>
              <a:spcPct val="0"/>
            </a:spcBef>
            <a:spcAft>
              <a:spcPct val="35000"/>
            </a:spcAft>
          </a:pPr>
          <a:r>
            <a:rPr lang="zh-CN" altLang="en-US" sz="2000" dirty="0">
              <a:solidFill>
                <a:schemeClr val="tx1"/>
              </a:solidFill>
              <a:latin typeface="微软雅黑" panose="020B0503020204020204" pitchFamily="34" charset="-122"/>
              <a:ea typeface="微软雅黑" panose="020B0503020204020204" pitchFamily="34" charset="-122"/>
            </a:rPr>
            <a:t>资本成本比较法</a:t>
          </a:r>
          <a:r>
            <a:rPr sz="2000"/>
            <a:t/>
          </a:r>
          <a:endParaRPr sz="2000"/>
        </a:p>
      </dgm:t>
    </dgm:pt>
    <dgm:pt modelId="{9A60B02B-EED1-4914-8D91-3B0F9FA29E3F}" cxnId="{0E4D8860-5161-4520-8DDA-F03DF857D7F3}" type="parTrans">
      <dgm:prSet/>
      <dgm:spPr/>
      <dgm:t>
        <a:bodyPr/>
        <a:lstStyle/>
        <a:p>
          <a:endParaRPr lang="zh-CN" altLang="en-US">
            <a:latin typeface="微软雅黑" panose="020B0503020204020204" pitchFamily="34" charset="-122"/>
            <a:ea typeface="微软雅黑" panose="020B0503020204020204" pitchFamily="34" charset="-122"/>
          </a:endParaRPr>
        </a:p>
      </dgm:t>
    </dgm:pt>
    <dgm:pt modelId="{0A538567-5C85-47AF-8027-603B730D28D7}" cxnId="{0E4D8860-5161-4520-8DDA-F03DF857D7F3}" type="sibTrans">
      <dgm:prSet/>
      <dgm:spPr/>
      <dgm:t>
        <a:bodyPr/>
        <a:lstStyle/>
        <a:p>
          <a:endParaRPr lang="zh-CN" altLang="en-US">
            <a:latin typeface="微软雅黑" panose="020B0503020204020204" pitchFamily="34" charset="-122"/>
            <a:ea typeface="微软雅黑" panose="020B0503020204020204" pitchFamily="34" charset="-122"/>
          </a:endParaRPr>
        </a:p>
      </dgm:t>
    </dgm:pt>
    <dgm:pt modelId="{C1695089-83E2-4BA4-9DB6-E841CF25C023}">
      <dgm:prSet phldrT="[文本]" phldr="0" custT="1"/>
      <dgm:spPr>
        <a:solidFill>
          <a:srgbClr val="FFCC66"/>
        </a:solidFill>
      </dgm:spPr>
      <dgm:t>
        <a:bodyPr vert="horz" wrap="square"/>
        <a:p>
          <a:pPr algn="l">
            <a:lnSpc>
              <a:spcPct val="100000"/>
            </a:lnSpc>
            <a:spcBef>
              <a:spcPct val="0"/>
            </a:spcBef>
            <a:spcAft>
              <a:spcPct val="35000"/>
            </a:spcAft>
          </a:pPr>
          <a:r>
            <a:rPr lang="zh-CN" altLang="en-US" sz="2000" dirty="0">
              <a:solidFill>
                <a:schemeClr val="tx1"/>
              </a:solidFill>
              <a:latin typeface="微软雅黑" panose="020B0503020204020204" pitchFamily="34" charset="-122"/>
              <a:ea typeface="微软雅黑" panose="020B0503020204020204" pitchFamily="34" charset="-122"/>
            </a:rPr>
            <a:t>每股</a:t>
          </a:r>
          <a:r>
            <a:rPr lang="zh-CN" altLang="en-US" sz="2000" dirty="0">
              <a:solidFill>
                <a:schemeClr val="tx1"/>
              </a:solidFill>
              <a:latin typeface="微软雅黑" panose="020B0503020204020204" pitchFamily="34" charset="-122"/>
              <a:ea typeface="微软雅黑" panose="020B0503020204020204" pitchFamily="34" charset="-122"/>
            </a:rPr>
            <a:t>收益</a:t>
          </a:r>
          <a:r>
            <a:rPr lang="zh-CN" altLang="en-US" sz="2000" dirty="0">
              <a:solidFill>
                <a:schemeClr val="tx1"/>
              </a:solidFill>
              <a:latin typeface="微软雅黑" panose="020B0503020204020204" pitchFamily="34" charset="-122"/>
              <a:ea typeface="微软雅黑" panose="020B0503020204020204" pitchFamily="34" charset="-122"/>
            </a:rPr>
            <a:t>无差别点分析法</a:t>
          </a:r>
          <a:r>
            <a:rPr sz="2000"/>
            <a:t/>
          </a:r>
          <a:endParaRPr sz="2000"/>
        </a:p>
      </dgm:t>
    </dgm:pt>
    <dgm:pt modelId="{7F46DB16-A3E1-4276-A9B1-255F892929EC}" cxnId="{C86B9775-B248-415E-81BC-ED60EB8FFD1E}" type="parTrans">
      <dgm:prSet/>
      <dgm:spPr/>
      <dgm:t>
        <a:bodyPr/>
        <a:lstStyle/>
        <a:p>
          <a:endParaRPr lang="zh-CN" altLang="en-US">
            <a:latin typeface="微软雅黑" panose="020B0503020204020204" pitchFamily="34" charset="-122"/>
            <a:ea typeface="微软雅黑" panose="020B0503020204020204" pitchFamily="34" charset="-122"/>
          </a:endParaRPr>
        </a:p>
      </dgm:t>
    </dgm:pt>
    <dgm:pt modelId="{AF13B084-BEEC-48FC-9A3E-ABE6A736A229}" cxnId="{C86B9775-B248-415E-81BC-ED60EB8FFD1E}" type="sibTrans">
      <dgm:prSet/>
      <dgm:spPr/>
      <dgm:t>
        <a:bodyPr/>
        <a:lstStyle/>
        <a:p>
          <a:endParaRPr lang="zh-CN" altLang="en-US">
            <a:latin typeface="微软雅黑" panose="020B0503020204020204" pitchFamily="34" charset="-122"/>
            <a:ea typeface="微软雅黑" panose="020B0503020204020204" pitchFamily="34" charset="-122"/>
          </a:endParaRPr>
        </a:p>
      </dgm:t>
    </dgm:pt>
    <dgm:pt modelId="{349B14AC-4462-4B59-A073-0CDADD53AA93}">
      <dgm:prSet phldrT="[文本]" phldr="0" custT="1"/>
      <dgm:spPr>
        <a:solidFill>
          <a:srgbClr val="FFCC66"/>
        </a:solidFill>
      </dgm:spPr>
      <dgm:t>
        <a:bodyPr vert="horz" wrap="square"/>
        <a:p>
          <a:pPr algn="l">
            <a:lnSpc>
              <a:spcPct val="100000"/>
            </a:lnSpc>
            <a:spcBef>
              <a:spcPct val="0"/>
            </a:spcBef>
            <a:spcAft>
              <a:spcPct val="35000"/>
            </a:spcAft>
          </a:pPr>
          <a:r>
            <a:rPr lang="zh-CN" altLang="en-US" sz="2000" dirty="0">
              <a:solidFill>
                <a:schemeClr val="tx1"/>
              </a:solidFill>
              <a:latin typeface="微软雅黑" panose="020B0503020204020204" pitchFamily="34" charset="-122"/>
              <a:ea typeface="微软雅黑" panose="020B0503020204020204" pitchFamily="34" charset="-122"/>
            </a:rPr>
            <a:t>企业价值比较法</a:t>
          </a:r>
          <a:r>
            <a:rPr lang="zh-CN" altLang="en-US" sz="2000" dirty="0">
              <a:solidFill>
                <a:schemeClr val="tx1"/>
              </a:solidFill>
              <a:latin typeface="微软雅黑" panose="020B0503020204020204" pitchFamily="34" charset="-122"/>
              <a:ea typeface="微软雅黑" panose="020B0503020204020204" pitchFamily="34" charset="-122"/>
            </a:rPr>
            <a:t/>
          </a:r>
          <a:endParaRPr lang="zh-CN" altLang="en-US" sz="2000" dirty="0">
            <a:solidFill>
              <a:schemeClr val="tx1"/>
            </a:solidFill>
            <a:latin typeface="微软雅黑" panose="020B0503020204020204" pitchFamily="34" charset="-122"/>
            <a:ea typeface="微软雅黑" panose="020B0503020204020204" pitchFamily="34" charset="-122"/>
          </a:endParaRPr>
        </a:p>
      </dgm:t>
    </dgm:pt>
    <dgm:pt modelId="{F2F151E3-89D1-4027-B308-4DF7B2572150}" cxnId="{C8A664DE-47D4-45AB-9C7B-A845EF1716E2}" type="parTrans">
      <dgm:prSet/>
      <dgm:spPr/>
      <dgm:t>
        <a:bodyPr/>
        <a:lstStyle/>
        <a:p>
          <a:endParaRPr lang="zh-CN" altLang="en-US">
            <a:latin typeface="微软雅黑" panose="020B0503020204020204" pitchFamily="34" charset="-122"/>
            <a:ea typeface="微软雅黑" panose="020B0503020204020204" pitchFamily="34" charset="-122"/>
          </a:endParaRPr>
        </a:p>
      </dgm:t>
    </dgm:pt>
    <dgm:pt modelId="{19779299-8A28-472A-BB9F-6026467FD8E7}" cxnId="{C8A664DE-47D4-45AB-9C7B-A845EF1716E2}" type="sibTrans">
      <dgm:prSet/>
      <dgm:spPr/>
      <dgm:t>
        <a:bodyPr/>
        <a:lstStyle/>
        <a:p>
          <a:endParaRPr lang="zh-CN" altLang="en-US">
            <a:latin typeface="微软雅黑" panose="020B0503020204020204" pitchFamily="34" charset="-122"/>
            <a:ea typeface="微软雅黑" panose="020B0503020204020204" pitchFamily="34" charset="-122"/>
          </a:endParaRPr>
        </a:p>
      </dgm:t>
    </dgm:pt>
    <dgm:pt modelId="{35D0886B-D480-4A0F-8F59-C1FBF9475C9C}" type="pres">
      <dgm:prSet presAssocID="{473A387F-0C64-4263-A64E-033FEF68BF72}" presName="composite" presStyleCnt="0">
        <dgm:presLayoutVars>
          <dgm:chMax val="1"/>
          <dgm:dir/>
          <dgm:resizeHandles val="exact"/>
        </dgm:presLayoutVars>
      </dgm:prSet>
      <dgm:spPr/>
    </dgm:pt>
    <dgm:pt modelId="{A4B9DB12-B479-4BE9-A298-9A5FE6833C65}" type="pres">
      <dgm:prSet presAssocID="{DA5308BD-1A36-42D6-86F7-0F9D554D0237}" presName="roof" presStyleLbl="dkBgShp" presStyleIdx="0" presStyleCnt="2" custLinFactNeighborX="11812" custLinFactNeighborY="-70874"/>
      <dgm:spPr/>
    </dgm:pt>
    <dgm:pt modelId="{255FD9FE-9F9B-4E3B-856F-AB3B1A41E963}" type="pres">
      <dgm:prSet presAssocID="{DA5308BD-1A36-42D6-86F7-0F9D554D0237}" presName="pillars" presStyleCnt="0"/>
      <dgm:spPr/>
    </dgm:pt>
    <dgm:pt modelId="{F269F4E9-59EA-4127-9971-F2B4E7C046BB}" type="pres">
      <dgm:prSet presAssocID="{DA5308BD-1A36-42D6-86F7-0F9D554D0237}" presName="pillar1" presStyleLbl="node1" presStyleIdx="0" presStyleCnt="3">
        <dgm:presLayoutVars>
          <dgm:bulletEnabled val="1"/>
        </dgm:presLayoutVars>
      </dgm:prSet>
      <dgm:spPr/>
    </dgm:pt>
    <dgm:pt modelId="{7FCF4784-5565-4789-9A11-2481A1327D2F}" type="pres">
      <dgm:prSet presAssocID="{C1695089-83E2-4BA4-9DB6-E841CF25C023}" presName="pillarX" presStyleLbl="node1" presStyleIdx="1" presStyleCnt="3">
        <dgm:presLayoutVars>
          <dgm:bulletEnabled val="1"/>
        </dgm:presLayoutVars>
      </dgm:prSet>
      <dgm:spPr/>
    </dgm:pt>
    <dgm:pt modelId="{75F04EFF-7D16-484D-B7EF-53868BED6A23}" type="pres">
      <dgm:prSet presAssocID="{349B14AC-4462-4B59-A073-0CDADD53AA93}" presName="pillarX" presStyleLbl="node1" presStyleIdx="2" presStyleCnt="3" custLinFactNeighborX="-1505" custLinFactNeighborY="193">
        <dgm:presLayoutVars>
          <dgm:bulletEnabled val="1"/>
        </dgm:presLayoutVars>
      </dgm:prSet>
      <dgm:spPr/>
    </dgm:pt>
    <dgm:pt modelId="{A016C22D-755D-40AE-A509-50904D1B4106}" type="pres">
      <dgm:prSet presAssocID="{DA5308BD-1A36-42D6-86F7-0F9D554D0237}" presName="base" presStyleLbl="dkBgShp" presStyleIdx="1" presStyleCnt="2"/>
      <dgm:spPr/>
    </dgm:pt>
  </dgm:ptLst>
  <dgm:cxnLst>
    <dgm:cxn modelId="{0BA94922-CE92-438D-8275-5D1A46B7D62E}" srcId="{473A387F-0C64-4263-A64E-033FEF68BF72}" destId="{DA5308BD-1A36-42D6-86F7-0F9D554D0237}" srcOrd="0" destOrd="0" parTransId="{889EDEDE-DCEA-4244-82BF-BEC51FA04D36}" sibTransId="{07BB7747-5172-4559-B176-5434416850CD}"/>
    <dgm:cxn modelId="{0E4D8860-5161-4520-8DDA-F03DF857D7F3}" srcId="{DA5308BD-1A36-42D6-86F7-0F9D554D0237}" destId="{0B04636E-B47C-4ADC-BD9A-147526F0E2D2}" srcOrd="0" destOrd="0" parTransId="{9A60B02B-EED1-4914-8D91-3B0F9FA29E3F}" sibTransId="{0A538567-5C85-47AF-8027-603B730D28D7}"/>
    <dgm:cxn modelId="{C86B9775-B248-415E-81BC-ED60EB8FFD1E}" srcId="{DA5308BD-1A36-42D6-86F7-0F9D554D0237}" destId="{C1695089-83E2-4BA4-9DB6-E841CF25C023}" srcOrd="1" destOrd="0" parTransId="{7F46DB16-A3E1-4276-A9B1-255F892929EC}" sibTransId="{AF13B084-BEEC-48FC-9A3E-ABE6A736A229}"/>
    <dgm:cxn modelId="{C8A664DE-47D4-45AB-9C7B-A845EF1716E2}" srcId="{DA5308BD-1A36-42D6-86F7-0F9D554D0237}" destId="{349B14AC-4462-4B59-A073-0CDADD53AA93}" srcOrd="2" destOrd="0" parTransId="{F2F151E3-89D1-4027-B308-4DF7B2572150}" sibTransId="{19779299-8A28-472A-BB9F-6026467FD8E7}"/>
    <dgm:cxn modelId="{F2FA20F9-0D23-4F65-8512-0D03B2535406}" type="presOf" srcId="{473A387F-0C64-4263-A64E-033FEF68BF72}" destId="{35D0886B-D480-4A0F-8F59-C1FBF9475C9C}" srcOrd="0" destOrd="0" presId="urn:microsoft.com/office/officeart/2005/8/layout/hList3"/>
    <dgm:cxn modelId="{E9DB0DE3-922B-44F0-AB5B-819AD8FF473F}" type="presParOf" srcId="{35D0886B-D480-4A0F-8F59-C1FBF9475C9C}" destId="{A4B9DB12-B479-4BE9-A298-9A5FE6833C65}" srcOrd="0" destOrd="0" presId="urn:microsoft.com/office/officeart/2005/8/layout/hList3"/>
    <dgm:cxn modelId="{95E0B6A0-3A2E-41C8-82B9-568E468C5164}" type="presOf" srcId="{DA5308BD-1A36-42D6-86F7-0F9D554D0237}" destId="{A4B9DB12-B479-4BE9-A298-9A5FE6833C65}" srcOrd="0" destOrd="0" presId="urn:microsoft.com/office/officeart/2005/8/layout/hList3"/>
    <dgm:cxn modelId="{08D978FA-777B-4CAB-9FE1-0EF0AE31325A}" type="presParOf" srcId="{35D0886B-D480-4A0F-8F59-C1FBF9475C9C}" destId="{255FD9FE-9F9B-4E3B-856F-AB3B1A41E963}" srcOrd="1" destOrd="0" presId="urn:microsoft.com/office/officeart/2005/8/layout/hList3"/>
    <dgm:cxn modelId="{2CB52426-A3C1-46D4-8C18-B09829382E15}" type="presParOf" srcId="{255FD9FE-9F9B-4E3B-856F-AB3B1A41E963}" destId="{F269F4E9-59EA-4127-9971-F2B4E7C046BB}" srcOrd="0" destOrd="1" presId="urn:microsoft.com/office/officeart/2005/8/layout/hList3"/>
    <dgm:cxn modelId="{0149799A-6E82-467D-AD62-C2B7B6910DDC}" type="presOf" srcId="{0B04636E-B47C-4ADC-BD9A-147526F0E2D2}" destId="{F269F4E9-59EA-4127-9971-F2B4E7C046BB}" srcOrd="0" destOrd="0" presId="urn:microsoft.com/office/officeart/2005/8/layout/hList3"/>
    <dgm:cxn modelId="{917FDF99-14F2-4986-BB6A-AEE806BACE5A}" type="presParOf" srcId="{255FD9FE-9F9B-4E3B-856F-AB3B1A41E963}" destId="{7FCF4784-5565-4789-9A11-2481A1327D2F}" srcOrd="1" destOrd="1" presId="urn:microsoft.com/office/officeart/2005/8/layout/hList3"/>
    <dgm:cxn modelId="{F3FB708B-EC84-486C-B45E-35ECE50D5A14}" type="presOf" srcId="{C1695089-83E2-4BA4-9DB6-E841CF25C023}" destId="{7FCF4784-5565-4789-9A11-2481A1327D2F}" srcOrd="0" destOrd="0" presId="urn:microsoft.com/office/officeart/2005/8/layout/hList3"/>
    <dgm:cxn modelId="{EA538D5D-2AE4-4690-A6A0-CBE23DE57084}" type="presParOf" srcId="{255FD9FE-9F9B-4E3B-856F-AB3B1A41E963}" destId="{75F04EFF-7D16-484D-B7EF-53868BED6A23}" srcOrd="2" destOrd="1" presId="urn:microsoft.com/office/officeart/2005/8/layout/hList3"/>
    <dgm:cxn modelId="{A0357AA7-9569-4CED-8699-883EB3205517}" type="presOf" srcId="{349B14AC-4462-4B59-A073-0CDADD53AA93}" destId="{75F04EFF-7D16-484D-B7EF-53868BED6A23}" srcOrd="0" destOrd="0" presId="urn:microsoft.com/office/officeart/2005/8/layout/hList3"/>
    <dgm:cxn modelId="{A387846C-3B05-402D-81A6-993EF15A4D39}" type="presParOf" srcId="{35D0886B-D480-4A0F-8F59-C1FBF9475C9C}" destId="{A016C22D-755D-40AE-A509-50904D1B4106}" srcOrd="2" destOrd="0" presId="urn:microsoft.com/office/officeart/2005/8/layout/h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1D56998-1E74-4F65-8287-3CAE096CA3F3}" type="doc">
      <dgm:prSet loTypeId="urn:microsoft.com/office/officeart/2005/8/layout/bList2" loCatId="list" qsTypeId="urn:microsoft.com/office/officeart/2005/8/quickstyle/simple4" qsCatId="simple" csTypeId="urn:microsoft.com/office/officeart/2005/8/colors/accent0_3" csCatId="mainScheme" phldr="1"/>
      <dgm:spPr/>
    </dgm:pt>
    <dgm:pt modelId="{BB96ED04-EF6B-4579-9CE9-78424A3EC305}">
      <dgm:prSet phldrT="[文本]"/>
      <dgm:spPr/>
      <dgm:t>
        <a:bodyPr/>
        <a:lstStyle/>
        <a:p>
          <a:r>
            <a:rPr lang="zh-CN" altLang="en-US" dirty="0">
              <a:latin typeface="微软雅黑" panose="020B0503020204020204" pitchFamily="34" charset="-122"/>
              <a:ea typeface="微软雅黑" panose="020B0503020204020204" pitchFamily="34" charset="-122"/>
            </a:rPr>
            <a:t>流动性好</a:t>
          </a:r>
        </a:p>
      </dgm:t>
    </dgm:pt>
    <dgm:pt modelId="{3BA1F7C9-6BD1-4888-AA2C-D54BB2BD60AF}" cxnId="{61DD06CB-5D41-406B-9379-C3E4D537648E}" type="parTrans">
      <dgm:prSet/>
      <dgm:spPr/>
      <dgm:t>
        <a:bodyPr/>
        <a:lstStyle/>
        <a:p>
          <a:endParaRPr lang="zh-CN" altLang="en-US"/>
        </a:p>
      </dgm:t>
    </dgm:pt>
    <dgm:pt modelId="{9AAF0612-C4D5-4DD9-9486-8824C79C2218}" cxnId="{61DD06CB-5D41-406B-9379-C3E4D537648E}" type="sibTrans">
      <dgm:prSet/>
      <dgm:spPr/>
      <dgm:t>
        <a:bodyPr/>
        <a:lstStyle/>
        <a:p>
          <a:endParaRPr lang="zh-CN" altLang="en-US"/>
        </a:p>
      </dgm:t>
    </dgm:pt>
    <dgm:pt modelId="{319B6D94-90DB-43BA-ACB7-9D5019B42086}">
      <dgm:prSet phldrT="[文本]"/>
      <dgm:spPr/>
      <dgm:t>
        <a:bodyPr/>
        <a:lstStyle/>
        <a:p>
          <a:r>
            <a:rPr lang="zh-CN" altLang="en-US" dirty="0">
              <a:latin typeface="微软雅黑" panose="020B0503020204020204" pitchFamily="34" charset="-122"/>
              <a:ea typeface="微软雅黑" panose="020B0503020204020204" pitchFamily="34" charset="-122"/>
            </a:rPr>
            <a:t>收益性差</a:t>
          </a:r>
        </a:p>
      </dgm:t>
    </dgm:pt>
    <dgm:pt modelId="{EB487CD1-8AD7-49B9-855B-1E41B4387BB5}" cxnId="{8E56F036-0181-4FD3-A3C9-4561428F2F89}" type="parTrans">
      <dgm:prSet/>
      <dgm:spPr/>
      <dgm:t>
        <a:bodyPr/>
        <a:lstStyle/>
        <a:p>
          <a:endParaRPr lang="zh-CN" altLang="en-US"/>
        </a:p>
      </dgm:t>
    </dgm:pt>
    <dgm:pt modelId="{E2D1E1AE-3475-4A7B-8724-E2D139DA02EC}" cxnId="{8E56F036-0181-4FD3-A3C9-4561428F2F89}" type="sibTrans">
      <dgm:prSet/>
      <dgm:spPr/>
      <dgm:t>
        <a:bodyPr/>
        <a:lstStyle/>
        <a:p>
          <a:endParaRPr lang="zh-CN" altLang="en-US"/>
        </a:p>
      </dgm:t>
    </dgm:pt>
    <dgm:pt modelId="{DF63A7B6-E284-4C07-9C4E-668FA7C2F0C3}" type="pres">
      <dgm:prSet presAssocID="{01D56998-1E74-4F65-8287-3CAE096CA3F3}" presName="diagram" presStyleCnt="0">
        <dgm:presLayoutVars>
          <dgm:dir/>
          <dgm:animLvl val="lvl"/>
          <dgm:resizeHandles val="exact"/>
        </dgm:presLayoutVars>
      </dgm:prSet>
      <dgm:spPr/>
    </dgm:pt>
    <dgm:pt modelId="{12877C0B-0BDC-4275-BC7F-AEEB3D3E99E9}" type="pres">
      <dgm:prSet presAssocID="{BB96ED04-EF6B-4579-9CE9-78424A3EC305}" presName="compNode" presStyleCnt="0"/>
      <dgm:spPr/>
    </dgm:pt>
    <dgm:pt modelId="{C4352EDE-6B3C-4DDC-924C-8BC1E90C6F8A}" type="pres">
      <dgm:prSet presAssocID="{BB96ED04-EF6B-4579-9CE9-78424A3EC305}" presName="childRect" presStyleLbl="bgAcc1" presStyleIdx="0" presStyleCnt="2" custLinFactNeighborX="440" custLinFactNeighborY="7345">
        <dgm:presLayoutVars>
          <dgm:bulletEnabled val="1"/>
        </dgm:presLayoutVars>
      </dgm:prSet>
      <dgm:spPr/>
    </dgm:pt>
    <dgm:pt modelId="{CE332CE1-3164-460F-9816-8A7743EF23EC}" type="pres">
      <dgm:prSet presAssocID="{BB96ED04-EF6B-4579-9CE9-78424A3EC305}" presName="parentText" presStyleLbl="node1" presStyleIdx="0" presStyleCnt="0">
        <dgm:presLayoutVars>
          <dgm:chMax val="0"/>
          <dgm:bulletEnabled val="1"/>
        </dgm:presLayoutVars>
      </dgm:prSet>
      <dgm:spPr/>
    </dgm:pt>
    <dgm:pt modelId="{5CBCCF13-7076-43DE-A48F-B4DE254BBF70}" type="pres">
      <dgm:prSet presAssocID="{BB96ED04-EF6B-4579-9CE9-78424A3EC305}" presName="parentRect" presStyleLbl="alignNode1" presStyleIdx="0" presStyleCnt="2"/>
      <dgm:spPr/>
    </dgm:pt>
    <dgm:pt modelId="{75E85070-AA44-4564-A6D0-E24FD01FC2AC}" type="pres">
      <dgm:prSet presAssocID="{BB96ED04-EF6B-4579-9CE9-78424A3EC305}" presName="adorn" presStyleLbl="fgAccFollowNode1" presStyleIdx="0" presStyleCnt="2"/>
      <dgm:spPr/>
    </dgm:pt>
    <dgm:pt modelId="{04BE1D1A-238A-48CD-81EC-6F4B095C2C9D}" type="pres">
      <dgm:prSet presAssocID="{9AAF0612-C4D5-4DD9-9486-8824C79C2218}" presName="sibTrans" presStyleLbl="sibTrans2D1" presStyleIdx="0" presStyleCnt="0"/>
      <dgm:spPr/>
    </dgm:pt>
    <dgm:pt modelId="{2CFC9F54-ADB4-4A2F-9D34-FAA86ABD725D}" type="pres">
      <dgm:prSet presAssocID="{319B6D94-90DB-43BA-ACB7-9D5019B42086}" presName="compNode" presStyleCnt="0"/>
      <dgm:spPr/>
    </dgm:pt>
    <dgm:pt modelId="{293DF0C8-1D30-4C18-B243-434F3AD923FE}" type="pres">
      <dgm:prSet presAssocID="{319B6D94-90DB-43BA-ACB7-9D5019B42086}" presName="childRect" presStyleLbl="bgAcc1" presStyleIdx="1" presStyleCnt="2" custLinFactNeighborX="-311" custLinFactNeighborY="8490">
        <dgm:presLayoutVars>
          <dgm:bulletEnabled val="1"/>
        </dgm:presLayoutVars>
      </dgm:prSet>
      <dgm:spPr/>
    </dgm:pt>
    <dgm:pt modelId="{AD9F85C1-27DE-42FC-AF7D-685BA46CAE49}" type="pres">
      <dgm:prSet presAssocID="{319B6D94-90DB-43BA-ACB7-9D5019B42086}" presName="parentText" presStyleLbl="node1" presStyleIdx="0" presStyleCnt="0">
        <dgm:presLayoutVars>
          <dgm:chMax val="0"/>
          <dgm:bulletEnabled val="1"/>
        </dgm:presLayoutVars>
      </dgm:prSet>
      <dgm:spPr/>
    </dgm:pt>
    <dgm:pt modelId="{26A0A6FA-9A36-42CA-BEE6-572D964001FA}" type="pres">
      <dgm:prSet presAssocID="{319B6D94-90DB-43BA-ACB7-9D5019B42086}" presName="parentRect" presStyleLbl="alignNode1" presStyleIdx="1" presStyleCnt="2"/>
      <dgm:spPr/>
    </dgm:pt>
    <dgm:pt modelId="{B163A2B9-382B-49D4-ABD0-EDF3BF8A509B}" type="pres">
      <dgm:prSet presAssocID="{319B6D94-90DB-43BA-ACB7-9D5019B42086}" presName="adorn" presStyleLbl="fgAccFollowNode1" presStyleIdx="1" presStyleCnt="2"/>
      <dgm:spPr/>
    </dgm:pt>
  </dgm:ptLst>
  <dgm:cxnLst>
    <dgm:cxn modelId="{E5314C34-F6B7-4299-BC9E-6DC0151A626C}" type="presOf" srcId="{BB96ED04-EF6B-4579-9CE9-78424A3EC305}" destId="{5CBCCF13-7076-43DE-A48F-B4DE254BBF70}" srcOrd="1" destOrd="0" presId="urn:microsoft.com/office/officeart/2005/8/layout/bList2"/>
    <dgm:cxn modelId="{8E56F036-0181-4FD3-A3C9-4561428F2F89}" srcId="{01D56998-1E74-4F65-8287-3CAE096CA3F3}" destId="{319B6D94-90DB-43BA-ACB7-9D5019B42086}" srcOrd="1" destOrd="0" parTransId="{EB487CD1-8AD7-49B9-855B-1E41B4387BB5}" sibTransId="{E2D1E1AE-3475-4A7B-8724-E2D139DA02EC}"/>
    <dgm:cxn modelId="{F5510D83-307F-4E5D-80D2-A162F2D3AAE9}" type="presOf" srcId="{319B6D94-90DB-43BA-ACB7-9D5019B42086}" destId="{26A0A6FA-9A36-42CA-BEE6-572D964001FA}" srcOrd="1" destOrd="0" presId="urn:microsoft.com/office/officeart/2005/8/layout/bList2"/>
    <dgm:cxn modelId="{3FF80D85-4D35-4E46-8921-338ADDFD1618}" type="presOf" srcId="{319B6D94-90DB-43BA-ACB7-9D5019B42086}" destId="{AD9F85C1-27DE-42FC-AF7D-685BA46CAE49}" srcOrd="0" destOrd="0" presId="urn:microsoft.com/office/officeart/2005/8/layout/bList2"/>
    <dgm:cxn modelId="{752680AE-4E75-4D6B-BBD7-CC8BE2853188}" type="presOf" srcId="{BB96ED04-EF6B-4579-9CE9-78424A3EC305}" destId="{CE332CE1-3164-460F-9816-8A7743EF23EC}" srcOrd="0" destOrd="0" presId="urn:microsoft.com/office/officeart/2005/8/layout/bList2"/>
    <dgm:cxn modelId="{61DD06CB-5D41-406B-9379-C3E4D537648E}" srcId="{01D56998-1E74-4F65-8287-3CAE096CA3F3}" destId="{BB96ED04-EF6B-4579-9CE9-78424A3EC305}" srcOrd="0" destOrd="0" parTransId="{3BA1F7C9-6BD1-4888-AA2C-D54BB2BD60AF}" sibTransId="{9AAF0612-C4D5-4DD9-9486-8824C79C2218}"/>
    <dgm:cxn modelId="{03DEA5E4-1388-4E65-B03D-75C1D7C7F771}" type="presOf" srcId="{9AAF0612-C4D5-4DD9-9486-8824C79C2218}" destId="{04BE1D1A-238A-48CD-81EC-6F4B095C2C9D}" srcOrd="0" destOrd="0" presId="urn:microsoft.com/office/officeart/2005/8/layout/bList2"/>
    <dgm:cxn modelId="{6FA9D4E4-6A02-4F9B-8C39-4DB970EA5C51}" type="presOf" srcId="{01D56998-1E74-4F65-8287-3CAE096CA3F3}" destId="{DF63A7B6-E284-4C07-9C4E-668FA7C2F0C3}" srcOrd="0" destOrd="0" presId="urn:microsoft.com/office/officeart/2005/8/layout/bList2"/>
    <dgm:cxn modelId="{79C20E55-1558-420E-BC72-337E8F6C8942}" type="presParOf" srcId="{DF63A7B6-E284-4C07-9C4E-668FA7C2F0C3}" destId="{12877C0B-0BDC-4275-BC7F-AEEB3D3E99E9}" srcOrd="0" destOrd="0" presId="urn:microsoft.com/office/officeart/2005/8/layout/bList2"/>
    <dgm:cxn modelId="{93E5F1D3-1E7E-4954-9AA4-3D4C9F863CDB}" type="presParOf" srcId="{12877C0B-0BDC-4275-BC7F-AEEB3D3E99E9}" destId="{C4352EDE-6B3C-4DDC-924C-8BC1E90C6F8A}" srcOrd="0" destOrd="0" presId="urn:microsoft.com/office/officeart/2005/8/layout/bList2"/>
    <dgm:cxn modelId="{DDB3B0D5-5BB1-46E2-9AC1-DABE71473D68}" type="presParOf" srcId="{12877C0B-0BDC-4275-BC7F-AEEB3D3E99E9}" destId="{CE332CE1-3164-460F-9816-8A7743EF23EC}" srcOrd="1" destOrd="0" presId="urn:microsoft.com/office/officeart/2005/8/layout/bList2"/>
    <dgm:cxn modelId="{30B86839-E43B-45FD-B2E7-3CA3F4DB7F07}" type="presParOf" srcId="{12877C0B-0BDC-4275-BC7F-AEEB3D3E99E9}" destId="{5CBCCF13-7076-43DE-A48F-B4DE254BBF70}" srcOrd="2" destOrd="0" presId="urn:microsoft.com/office/officeart/2005/8/layout/bList2"/>
    <dgm:cxn modelId="{0D3163EC-83ED-419B-9C41-6FE43B38A51C}" type="presParOf" srcId="{12877C0B-0BDC-4275-BC7F-AEEB3D3E99E9}" destId="{75E85070-AA44-4564-A6D0-E24FD01FC2AC}" srcOrd="3" destOrd="0" presId="urn:microsoft.com/office/officeart/2005/8/layout/bList2"/>
    <dgm:cxn modelId="{BB6B9F92-3CD2-4469-B778-A9CDB60C9422}" type="presParOf" srcId="{DF63A7B6-E284-4C07-9C4E-668FA7C2F0C3}" destId="{04BE1D1A-238A-48CD-81EC-6F4B095C2C9D}" srcOrd="1" destOrd="0" presId="urn:microsoft.com/office/officeart/2005/8/layout/bList2"/>
    <dgm:cxn modelId="{DBA65511-985B-4E48-8C86-7DCF3594674D}" type="presParOf" srcId="{DF63A7B6-E284-4C07-9C4E-668FA7C2F0C3}" destId="{2CFC9F54-ADB4-4A2F-9D34-FAA86ABD725D}" srcOrd="2" destOrd="0" presId="urn:microsoft.com/office/officeart/2005/8/layout/bList2"/>
    <dgm:cxn modelId="{EA06EE22-5046-400D-A6D9-F0056E69362F}" type="presParOf" srcId="{2CFC9F54-ADB4-4A2F-9D34-FAA86ABD725D}" destId="{293DF0C8-1D30-4C18-B243-434F3AD923FE}" srcOrd="0" destOrd="0" presId="urn:microsoft.com/office/officeart/2005/8/layout/bList2"/>
    <dgm:cxn modelId="{4B92A073-7E81-4D26-90D3-F9140BAC7989}" type="presParOf" srcId="{2CFC9F54-ADB4-4A2F-9D34-FAA86ABD725D}" destId="{AD9F85C1-27DE-42FC-AF7D-685BA46CAE49}" srcOrd="1" destOrd="0" presId="urn:microsoft.com/office/officeart/2005/8/layout/bList2"/>
    <dgm:cxn modelId="{C1CC2C7F-7A8D-45D3-AE0D-F551C443F72A}" type="presParOf" srcId="{2CFC9F54-ADB4-4A2F-9D34-FAA86ABD725D}" destId="{26A0A6FA-9A36-42CA-BEE6-572D964001FA}" srcOrd="2" destOrd="0" presId="urn:microsoft.com/office/officeart/2005/8/layout/bList2"/>
    <dgm:cxn modelId="{EBA8DBB9-3C99-4B35-BDA1-0328DA9F9C09}" type="presParOf" srcId="{2CFC9F54-ADB4-4A2F-9D34-FAA86ABD725D}" destId="{B163A2B9-382B-49D4-ABD0-EDF3BF8A509B}" srcOrd="3" destOrd="0" presId="urn:microsoft.com/office/officeart/2005/8/layout/bList2"/>
  </dgm:cxnLst>
  <dgm:bg/>
  <dgm:whole/>
  <dgm:extLst>
    <a:ext uri="http://schemas.microsoft.com/office/drawing/2008/diagram">
      <dsp:dataModelExt xmlns:dsp="http://schemas.microsoft.com/office/drawing/2008/diagram" relId="rId5"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6335395" cy="1501775"/>
        <a:chOff x="0" y="0"/>
        <a:chExt cx="6335395" cy="1501775"/>
      </a:xfrm>
    </dsp:grpSpPr>
    <dsp:sp modelId="{A4B9DB12-B479-4BE9-A298-9A5FE6833C65}">
      <dsp:nvSpPr>
        <dsp:cNvPr id="3" name="矩形 2"/>
        <dsp:cNvSpPr/>
      </dsp:nvSpPr>
      <dsp:spPr bwMode="white">
        <a:xfrm>
          <a:off x="0" y="0"/>
          <a:ext cx="6335395" cy="450533"/>
        </a:xfrm>
        <a:prstGeom prst="rect">
          <a:avLst/>
        </a:prstGeom>
        <a:solidFill>
          <a:srgbClr val="7030A0"/>
        </a:solidFill>
      </dsp:spPr>
      <dsp:style>
        <a:lnRef idx="0">
          <a:schemeClr val="accent1"/>
        </a:lnRef>
        <a:fillRef idx="1">
          <a:schemeClr val="accent1">
            <a:shade val="80000"/>
          </a:schemeClr>
        </a:fillRef>
        <a:effectRef idx="0">
          <a:scrgbClr r="0" g="0" b="0"/>
        </a:effectRef>
        <a:fontRef idx="minor"/>
      </dsp:style>
      <dsp:txBody>
        <a:bodyPr vert="horz" wrap="square" lIns="140970" tIns="140970" rIns="140970" bIns="14097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3700" dirty="0">
              <a:solidFill>
                <a:schemeClr val="lt1"/>
              </a:solidFill>
              <a:latin typeface="微软雅黑" panose="020B0503020204020204" pitchFamily="34" charset="-122"/>
              <a:ea typeface="微软雅黑" panose="020B0503020204020204" pitchFamily="34" charset="-122"/>
            </a:rPr>
            <a:t>  </a:t>
          </a:r>
          <a:r>
            <a:rPr lang="zh-CN" altLang="en-US" sz="2000" dirty="0">
              <a:solidFill>
                <a:schemeClr val="lt1"/>
              </a:solidFill>
              <a:latin typeface="微软雅黑" panose="020B0503020204020204" pitchFamily="34" charset="-122"/>
              <a:ea typeface="微软雅黑" panose="020B0503020204020204" pitchFamily="34" charset="-122"/>
            </a:rPr>
            <a:t>优化资本结构的方法</a:t>
          </a:r>
          <a:endParaRPr sz="2000">
            <a:solidFill>
              <a:schemeClr val="lt1"/>
            </a:solidFill>
          </a:endParaRPr>
        </a:p>
      </dsp:txBody>
      <dsp:txXfrm>
        <a:off x="0" y="0"/>
        <a:ext cx="6335395" cy="450533"/>
      </dsp:txXfrm>
    </dsp:sp>
    <dsp:sp modelId="{F269F4E9-59EA-4127-9971-F2B4E7C046BB}">
      <dsp:nvSpPr>
        <dsp:cNvPr id="4" name="矩形 3"/>
        <dsp:cNvSpPr/>
      </dsp:nvSpPr>
      <dsp:spPr bwMode="white">
        <a:xfrm>
          <a:off x="0" y="450532"/>
          <a:ext cx="2111798" cy="946118"/>
        </a:xfrm>
        <a:prstGeom prst="rect">
          <a:avLst/>
        </a:prstGeom>
        <a:solidFill>
          <a:srgbClr val="FFCC66"/>
        </a:solidFill>
      </dsp:spPr>
      <dsp:style>
        <a:lnRef idx="2">
          <a:schemeClr val="lt1"/>
        </a:lnRef>
        <a:fillRef idx="1">
          <a:schemeClr val="accent1"/>
        </a:fillRef>
        <a:effectRef idx="0">
          <a:scrgbClr r="0" g="0" b="0"/>
        </a:effectRef>
        <a:fontRef idx="minor">
          <a:schemeClr val="lt1"/>
        </a:fontRef>
      </dsp:style>
      <dsp:txBody>
        <a:bodyPr vert="horz" wrap="square" lIns="76200" tIns="76200" rIns="76200" bIns="762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altLang="en-US" sz="2000" dirty="0">
              <a:solidFill>
                <a:schemeClr val="tx1"/>
              </a:solidFill>
              <a:latin typeface="微软雅黑" panose="020B0503020204020204" pitchFamily="34" charset="-122"/>
              <a:ea typeface="微软雅黑" panose="020B0503020204020204" pitchFamily="34" charset="-122"/>
            </a:rPr>
            <a:t>资本成本比较法</a:t>
          </a:r>
          <a:endParaRPr sz="2000"/>
        </a:p>
      </dsp:txBody>
      <dsp:txXfrm>
        <a:off x="0" y="450532"/>
        <a:ext cx="2111798" cy="946118"/>
      </dsp:txXfrm>
    </dsp:sp>
    <dsp:sp modelId="{7FCF4784-5565-4789-9A11-2481A1327D2F}">
      <dsp:nvSpPr>
        <dsp:cNvPr id="5" name="矩形 4"/>
        <dsp:cNvSpPr/>
      </dsp:nvSpPr>
      <dsp:spPr bwMode="white">
        <a:xfrm>
          <a:off x="2111798" y="450532"/>
          <a:ext cx="2111798" cy="946118"/>
        </a:xfrm>
        <a:prstGeom prst="rect">
          <a:avLst/>
        </a:prstGeom>
        <a:solidFill>
          <a:srgbClr val="FFCC66"/>
        </a:solidFill>
      </dsp:spPr>
      <dsp:style>
        <a:lnRef idx="2">
          <a:schemeClr val="lt1"/>
        </a:lnRef>
        <a:fillRef idx="1">
          <a:schemeClr val="accent1"/>
        </a:fillRef>
        <a:effectRef idx="0">
          <a:scrgbClr r="0" g="0" b="0"/>
        </a:effectRef>
        <a:fontRef idx="minor">
          <a:schemeClr val="lt1"/>
        </a:fontRef>
      </dsp:style>
      <dsp:txBody>
        <a:bodyPr vert="horz" wrap="square" lIns="76200" tIns="76200" rIns="76200" bIns="762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altLang="en-US" sz="2000" dirty="0">
              <a:solidFill>
                <a:schemeClr val="tx1"/>
              </a:solidFill>
              <a:latin typeface="微软雅黑" panose="020B0503020204020204" pitchFamily="34" charset="-122"/>
              <a:ea typeface="微软雅黑" panose="020B0503020204020204" pitchFamily="34" charset="-122"/>
            </a:rPr>
            <a:t>每股</a:t>
          </a:r>
          <a:r>
            <a:rPr lang="zh-CN" altLang="en-US" sz="2000" dirty="0">
              <a:solidFill>
                <a:schemeClr val="tx1"/>
              </a:solidFill>
              <a:latin typeface="微软雅黑" panose="020B0503020204020204" pitchFamily="34" charset="-122"/>
              <a:ea typeface="微软雅黑" panose="020B0503020204020204" pitchFamily="34" charset="-122"/>
            </a:rPr>
            <a:t>收益</a:t>
          </a:r>
          <a:r>
            <a:rPr lang="zh-CN" altLang="en-US" sz="2000" dirty="0">
              <a:solidFill>
                <a:schemeClr val="tx1"/>
              </a:solidFill>
              <a:latin typeface="微软雅黑" panose="020B0503020204020204" pitchFamily="34" charset="-122"/>
              <a:ea typeface="微软雅黑" panose="020B0503020204020204" pitchFamily="34" charset="-122"/>
            </a:rPr>
            <a:t>无差别点分析法</a:t>
          </a:r>
          <a:endParaRPr sz="2000"/>
        </a:p>
      </dsp:txBody>
      <dsp:txXfrm>
        <a:off x="2111798" y="450532"/>
        <a:ext cx="2111798" cy="946118"/>
      </dsp:txXfrm>
    </dsp:sp>
    <dsp:sp modelId="{75F04EFF-7D16-484D-B7EF-53868BED6A23}">
      <dsp:nvSpPr>
        <dsp:cNvPr id="6" name="矩形 5"/>
        <dsp:cNvSpPr/>
      </dsp:nvSpPr>
      <dsp:spPr bwMode="white">
        <a:xfrm>
          <a:off x="4191814" y="452359"/>
          <a:ext cx="2111798" cy="946118"/>
        </a:xfrm>
        <a:prstGeom prst="rect">
          <a:avLst/>
        </a:prstGeom>
        <a:solidFill>
          <a:srgbClr val="FFCC66"/>
        </a:solidFill>
      </dsp:spPr>
      <dsp:style>
        <a:lnRef idx="2">
          <a:schemeClr val="lt1"/>
        </a:lnRef>
        <a:fillRef idx="1">
          <a:schemeClr val="accent1"/>
        </a:fillRef>
        <a:effectRef idx="0">
          <a:scrgbClr r="0" g="0" b="0"/>
        </a:effectRef>
        <a:fontRef idx="minor">
          <a:schemeClr val="lt1"/>
        </a:fontRef>
      </dsp:style>
      <dsp:txBody>
        <a:bodyPr vert="horz" wrap="square" lIns="76200" tIns="76200" rIns="76200" bIns="762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gn="l">
            <a:lnSpc>
              <a:spcPct val="100000"/>
            </a:lnSpc>
            <a:spcBef>
              <a:spcPct val="0"/>
            </a:spcBef>
            <a:spcAft>
              <a:spcPct val="35000"/>
            </a:spcAft>
          </a:pPr>
          <a:r>
            <a:rPr lang="zh-CN" altLang="en-US" sz="2000" dirty="0">
              <a:solidFill>
                <a:schemeClr val="tx1"/>
              </a:solidFill>
              <a:latin typeface="微软雅黑" panose="020B0503020204020204" pitchFamily="34" charset="-122"/>
              <a:ea typeface="微软雅黑" panose="020B0503020204020204" pitchFamily="34" charset="-122"/>
            </a:rPr>
            <a:t>企业价值比较法</a:t>
          </a:r>
          <a:endParaRPr lang="zh-CN" altLang="en-US" sz="2000" dirty="0">
            <a:solidFill>
              <a:schemeClr val="tx1"/>
            </a:solidFill>
            <a:latin typeface="微软雅黑" panose="020B0503020204020204" pitchFamily="34" charset="-122"/>
            <a:ea typeface="微软雅黑" panose="020B0503020204020204" pitchFamily="34" charset="-122"/>
          </a:endParaRPr>
        </a:p>
      </dsp:txBody>
      <dsp:txXfrm>
        <a:off x="4191814" y="452359"/>
        <a:ext cx="2111798" cy="946118"/>
      </dsp:txXfrm>
    </dsp:sp>
    <dsp:sp modelId="{A016C22D-755D-40AE-A509-50904D1B4106}">
      <dsp:nvSpPr>
        <dsp:cNvPr id="7" name="矩形 6"/>
        <dsp:cNvSpPr/>
      </dsp:nvSpPr>
      <dsp:spPr bwMode="white">
        <a:xfrm>
          <a:off x="0" y="1396651"/>
          <a:ext cx="6335395" cy="105124"/>
        </a:xfrm>
        <a:prstGeom prst="rect">
          <a:avLst/>
        </a:prstGeom>
      </dsp:spPr>
      <dsp:style>
        <a:lnRef idx="0">
          <a:schemeClr val="accent1"/>
        </a:lnRef>
        <a:fillRef idx="1">
          <a:schemeClr val="accent1">
            <a:shade val="80000"/>
          </a:schemeClr>
        </a:fillRef>
        <a:effectRef idx="0">
          <a:scrgbClr r="0" g="0" b="0"/>
        </a:effectRef>
        <a:fontRef idx="minor"/>
      </dsp:style>
      <dsp:txXfrm>
        <a:off x="0" y="1396651"/>
        <a:ext cx="6335395" cy="105124"/>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6096000" cy="2580640"/>
        <a:chOff x="0" y="0"/>
        <a:chExt cx="6096000" cy="2580640"/>
      </a:xfrm>
    </dsp:grpSpPr>
    <dsp:sp modelId="{C4352EDE-6B3C-4DDC-924C-8BC1E90C6F8A}">
      <dsp:nvSpPr>
        <dsp:cNvPr id="3" name="同侧圆角矩形 2"/>
        <dsp:cNvSpPr/>
      </dsp:nvSpPr>
      <dsp:spPr bwMode="white">
        <a:xfrm>
          <a:off x="529774" y="123794"/>
          <a:ext cx="2245029" cy="1676571"/>
        </a:xfrm>
        <a:prstGeom prst="round2SameRect">
          <a:avLst>
            <a:gd name="adj1" fmla="val 8000"/>
            <a:gd name="adj2" fmla="val 0"/>
          </a:avLst>
        </a:prstGeom>
      </dsp:spPr>
      <dsp:style>
        <a:lnRef idx="1">
          <a:schemeClr val="dk2"/>
        </a:lnRef>
        <a:fillRef idx="1">
          <a:schemeClr val="lt2">
            <a:alpha val="90000"/>
          </a:schemeClr>
        </a:fillRef>
        <a:effectRef idx="0">
          <a:scrgbClr r="0" g="0" b="0"/>
        </a:effectRef>
        <a:fontRef idx="minor"/>
      </dsp:style>
      <dsp:txBody>
        <a:bodyPr lIns="82550" tIns="247650" rIns="82550" bIns="82550" anchor="t"/>
        <a:lstStyle>
          <a:lvl1pPr algn="l">
            <a:defRPr sz="6500"/>
          </a:lvl1pPr>
          <a:lvl2pPr marL="285750" indent="-285750" algn="l">
            <a:defRPr sz="5100"/>
          </a:lvl2pPr>
          <a:lvl3pPr marL="571500" indent="-285750" algn="l">
            <a:defRPr sz="5100"/>
          </a:lvl3pPr>
          <a:lvl4pPr marL="857250" indent="-285750" algn="l">
            <a:defRPr sz="5100"/>
          </a:lvl4pPr>
          <a:lvl5pPr marL="1143000" indent="-285750" algn="l">
            <a:defRPr sz="5100"/>
          </a:lvl5pPr>
          <a:lvl6pPr marL="1428750" indent="-285750" algn="l">
            <a:defRPr sz="5100"/>
          </a:lvl6pPr>
          <a:lvl7pPr marL="1714500" indent="-285750" algn="l">
            <a:defRPr sz="5100"/>
          </a:lvl7pPr>
          <a:lvl8pPr marL="2000250" indent="-285750" algn="l">
            <a:defRPr sz="5100"/>
          </a:lvl8pPr>
          <a:lvl9pPr marL="2286000" indent="-285750" algn="l">
            <a:defRPr sz="5100"/>
          </a:lvl9pPr>
        </a:lstStyle>
        <a:p>
          <a:endParaRPr>
            <a:solidFill>
              <a:schemeClr val="dk1"/>
            </a:solidFill>
          </a:endParaRPr>
        </a:p>
      </dsp:txBody>
      <dsp:txXfrm>
        <a:off x="529774" y="123794"/>
        <a:ext cx="2245029" cy="1676571"/>
      </dsp:txXfrm>
    </dsp:sp>
    <dsp:sp modelId="{5CBCCF13-7076-43DE-A48F-B4DE254BBF70}">
      <dsp:nvSpPr>
        <dsp:cNvPr id="4" name="矩形 3"/>
        <dsp:cNvSpPr/>
      </dsp:nvSpPr>
      <dsp:spPr bwMode="white">
        <a:xfrm>
          <a:off x="519896" y="1677221"/>
          <a:ext cx="2245029" cy="720926"/>
        </a:xfrm>
        <a:prstGeom prst="rect">
          <a:avLst/>
        </a:prstGeom>
      </dsp:spPr>
      <dsp:style>
        <a:lnRef idx="1">
          <a:schemeClr val="dk2"/>
        </a:lnRef>
        <a:fillRef idx="3">
          <a:schemeClr val="dk2"/>
        </a:fillRef>
        <a:effectRef idx="2">
          <a:scrgbClr r="0" g="0" b="0"/>
        </a:effectRef>
        <a:fontRef idx="minor">
          <a:schemeClr val="lt1"/>
        </a:fontRef>
      </dsp:style>
      <dsp:txBody>
        <a:bodyPr lIns="106680" tIns="0" rIns="35560" bIns="0" anchor="ctr"/>
        <a:lstStyle>
          <a:lvl1pPr algn="l">
            <a:defRPr sz="28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0">
            <a:lnSpc>
              <a:spcPct val="100000"/>
            </a:lnSpc>
            <a:spcBef>
              <a:spcPct val="0"/>
            </a:spcBef>
            <a:spcAft>
              <a:spcPct val="35000"/>
            </a:spcAft>
          </a:pPr>
          <a:r>
            <a:rPr lang="zh-CN" altLang="en-US" dirty="0">
              <a:latin typeface="微软雅黑" panose="020B0503020204020204" pitchFamily="34" charset="-122"/>
              <a:ea typeface="微软雅黑" panose="020B0503020204020204" pitchFamily="34" charset="-122"/>
            </a:rPr>
            <a:t>流动性好</a:t>
          </a:r>
        </a:p>
      </dsp:txBody>
      <dsp:txXfrm>
        <a:off x="519896" y="1677221"/>
        <a:ext cx="2245029" cy="720926"/>
      </dsp:txXfrm>
    </dsp:sp>
    <dsp:sp modelId="{75E85070-AA44-4564-A6D0-E24FD01FC2AC}">
      <dsp:nvSpPr>
        <dsp:cNvPr id="5" name="椭圆 4"/>
        <dsp:cNvSpPr/>
      </dsp:nvSpPr>
      <dsp:spPr bwMode="white">
        <a:xfrm>
          <a:off x="2166453" y="1794230"/>
          <a:ext cx="785760" cy="785760"/>
        </a:xfrm>
        <a:prstGeom prst="ellipse">
          <a:avLst/>
        </a:prstGeom>
      </dsp:spPr>
      <dsp:style>
        <a:lnRef idx="1">
          <a:schemeClr val="dk2">
            <a:alpha val="90000"/>
            <a:tint val="40000"/>
          </a:schemeClr>
        </a:lnRef>
        <a:fillRef idx="1">
          <a:schemeClr val="dk2">
            <a:alpha val="90000"/>
            <a:tint val="40000"/>
          </a:schemeClr>
        </a:fillRef>
        <a:effectRef idx="0">
          <a:scrgbClr r="0" g="0" b="0"/>
        </a:effectRef>
        <a:fontRef idx="minor"/>
      </dsp:style>
      <dsp:txXfrm>
        <a:off x="2166453" y="1794230"/>
        <a:ext cx="785760" cy="785760"/>
      </dsp:txXfrm>
    </dsp:sp>
    <dsp:sp modelId="{293DF0C8-1D30-4C18-B243-434F3AD923FE}">
      <dsp:nvSpPr>
        <dsp:cNvPr id="6" name="同侧圆角矩形 5"/>
        <dsp:cNvSpPr/>
      </dsp:nvSpPr>
      <dsp:spPr bwMode="white">
        <a:xfrm>
          <a:off x="3139899" y="142991"/>
          <a:ext cx="2245029" cy="1676571"/>
        </a:xfrm>
        <a:prstGeom prst="round2SameRect">
          <a:avLst>
            <a:gd name="adj1" fmla="val 8000"/>
            <a:gd name="adj2" fmla="val 0"/>
          </a:avLst>
        </a:prstGeom>
      </dsp:spPr>
      <dsp:style>
        <a:lnRef idx="1">
          <a:schemeClr val="dk2"/>
        </a:lnRef>
        <a:fillRef idx="1">
          <a:schemeClr val="lt2">
            <a:alpha val="90000"/>
          </a:schemeClr>
        </a:fillRef>
        <a:effectRef idx="0">
          <a:scrgbClr r="0" g="0" b="0"/>
        </a:effectRef>
        <a:fontRef idx="minor"/>
      </dsp:style>
      <dsp:txBody>
        <a:bodyPr lIns="82550" tIns="247650" rIns="82550" bIns="82550" anchor="t"/>
        <a:lstStyle>
          <a:lvl1pPr algn="l">
            <a:defRPr sz="6500"/>
          </a:lvl1pPr>
          <a:lvl2pPr marL="285750" indent="-285750" algn="l">
            <a:defRPr sz="5100"/>
          </a:lvl2pPr>
          <a:lvl3pPr marL="571500" indent="-285750" algn="l">
            <a:defRPr sz="5100"/>
          </a:lvl3pPr>
          <a:lvl4pPr marL="857250" indent="-285750" algn="l">
            <a:defRPr sz="5100"/>
          </a:lvl4pPr>
          <a:lvl5pPr marL="1143000" indent="-285750" algn="l">
            <a:defRPr sz="5100"/>
          </a:lvl5pPr>
          <a:lvl6pPr marL="1428750" indent="-285750" algn="l">
            <a:defRPr sz="5100"/>
          </a:lvl6pPr>
          <a:lvl7pPr marL="1714500" indent="-285750" algn="l">
            <a:defRPr sz="5100"/>
          </a:lvl7pPr>
          <a:lvl8pPr marL="2000250" indent="-285750" algn="l">
            <a:defRPr sz="5100"/>
          </a:lvl8pPr>
          <a:lvl9pPr marL="2286000" indent="-285750" algn="l">
            <a:defRPr sz="5100"/>
          </a:lvl9pPr>
        </a:lstStyle>
        <a:p>
          <a:endParaRPr>
            <a:solidFill>
              <a:schemeClr val="dk1"/>
            </a:solidFill>
          </a:endParaRPr>
        </a:p>
      </dsp:txBody>
      <dsp:txXfrm>
        <a:off x="3139899" y="142991"/>
        <a:ext cx="2245029" cy="1676571"/>
      </dsp:txXfrm>
    </dsp:sp>
    <dsp:sp modelId="{26A0A6FA-9A36-42CA-BEE6-572D964001FA}">
      <dsp:nvSpPr>
        <dsp:cNvPr id="7" name="矩形 6"/>
        <dsp:cNvSpPr/>
      </dsp:nvSpPr>
      <dsp:spPr bwMode="white">
        <a:xfrm>
          <a:off x="3146881" y="1677221"/>
          <a:ext cx="2245029" cy="720926"/>
        </a:xfrm>
        <a:prstGeom prst="rect">
          <a:avLst/>
        </a:prstGeom>
      </dsp:spPr>
      <dsp:style>
        <a:lnRef idx="1">
          <a:schemeClr val="dk2"/>
        </a:lnRef>
        <a:fillRef idx="3">
          <a:schemeClr val="dk2"/>
        </a:fillRef>
        <a:effectRef idx="2">
          <a:scrgbClr r="0" g="0" b="0"/>
        </a:effectRef>
        <a:fontRef idx="minor">
          <a:schemeClr val="lt1"/>
        </a:fontRef>
      </dsp:style>
      <dsp:txBody>
        <a:bodyPr lIns="106680" tIns="0" rIns="35560" bIns="0" anchor="ctr"/>
        <a:lstStyle>
          <a:lvl1pPr algn="l">
            <a:defRPr sz="2800"/>
          </a:lvl1pPr>
          <a:lvl2pPr marL="228600" indent="-228600" algn="l">
            <a:defRPr sz="2100"/>
          </a:lvl2pPr>
          <a:lvl3pPr marL="457200" indent="-228600" algn="l">
            <a:defRPr sz="2100"/>
          </a:lvl3pPr>
          <a:lvl4pPr marL="685800" indent="-228600" algn="l">
            <a:defRPr sz="2100"/>
          </a:lvl4pPr>
          <a:lvl5pPr marL="914400" indent="-228600" algn="l">
            <a:defRPr sz="2100"/>
          </a:lvl5pPr>
          <a:lvl6pPr marL="1143000" indent="-228600" algn="l">
            <a:defRPr sz="2100"/>
          </a:lvl6pPr>
          <a:lvl7pPr marL="1371600" indent="-228600" algn="l">
            <a:defRPr sz="2100"/>
          </a:lvl7pPr>
          <a:lvl8pPr marL="1600200" indent="-228600" algn="l">
            <a:defRPr sz="2100"/>
          </a:lvl8pPr>
          <a:lvl9pPr marL="1828800" indent="-228600" algn="l">
            <a:defRPr sz="2100"/>
          </a:lvl9pPr>
        </a:lstStyle>
        <a:p>
          <a:pPr lvl="0">
            <a:lnSpc>
              <a:spcPct val="100000"/>
            </a:lnSpc>
            <a:spcBef>
              <a:spcPct val="0"/>
            </a:spcBef>
            <a:spcAft>
              <a:spcPct val="35000"/>
            </a:spcAft>
          </a:pPr>
          <a:r>
            <a:rPr lang="zh-CN" altLang="en-US" dirty="0">
              <a:latin typeface="微软雅黑" panose="020B0503020204020204" pitchFamily="34" charset="-122"/>
              <a:ea typeface="微软雅黑" panose="020B0503020204020204" pitchFamily="34" charset="-122"/>
            </a:rPr>
            <a:t>收益性差</a:t>
          </a:r>
        </a:p>
      </dsp:txBody>
      <dsp:txXfrm>
        <a:off x="3146881" y="1677221"/>
        <a:ext cx="2245029" cy="720926"/>
      </dsp:txXfrm>
    </dsp:sp>
    <dsp:sp modelId="{B163A2B9-382B-49D4-ABD0-EDF3BF8A509B}">
      <dsp:nvSpPr>
        <dsp:cNvPr id="8" name="椭圆 7"/>
        <dsp:cNvSpPr/>
      </dsp:nvSpPr>
      <dsp:spPr bwMode="white">
        <a:xfrm>
          <a:off x="4793438" y="1794230"/>
          <a:ext cx="785760" cy="785760"/>
        </a:xfrm>
        <a:prstGeom prst="ellipse">
          <a:avLst/>
        </a:prstGeom>
      </dsp:spPr>
      <dsp:style>
        <a:lnRef idx="1">
          <a:schemeClr val="dk2">
            <a:alpha val="90000"/>
            <a:tint val="40000"/>
          </a:schemeClr>
        </a:lnRef>
        <a:fillRef idx="1">
          <a:schemeClr val="dk2">
            <a:alpha val="90000"/>
            <a:tint val="40000"/>
          </a:schemeClr>
        </a:fillRef>
        <a:effectRef idx="0">
          <a:scrgbClr r="0" g="0" b="0"/>
        </a:effectRef>
        <a:fontRef idx="minor"/>
      </dsp:style>
      <dsp:txXfrm>
        <a:off x="4793438" y="1794230"/>
        <a:ext cx="785760" cy="785760"/>
      </dsp:txXfrm>
    </dsp:sp>
  </dsp:spTree>
</dsp:drawing>
</file>

<file path=ppt/diagrams/layout1.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rSet qsTypeId="urn:microsoft.com/office/officeart/2005/8/quickstyle/simple5"/>
        </dgm:pt>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bList2">
  <dgm:title val=""/>
  <dgm:desc val=""/>
  <dgm:catLst>
    <dgm:cat type="list" pri="7000"/>
    <dgm:cat type="convert" pri="16000"/>
    <dgm:cat type="picture" pri="28000"/>
    <dgm:cat type="pictureconvert" pri="28000"/>
  </dgm:catLst>
  <dgm:sampData useDef="1">
    <dgm:dataModel>
      <dgm:ptLst/>
      <dgm:bg/>
      <dgm:whole/>
    </dgm:dataModel>
  </dgm:sampData>
  <dgm:styleData>
    <dgm:dataModel>
      <dgm:ptLst>
        <dgm:pt modelId="0" type="doc">
          <dgm:prSet qsTypeId="urn:microsoft.com/office/officeart/2005/8/quickstyle/simple5"/>
        </dgm:pt>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dir/>
      <dgm:animLvl val="lvl"/>
      <dgm:resizeHandles val="exact"/>
    </dgm:varLst>
    <dgm:choose name="Name0">
      <dgm:if name="Name1" axis="self" func="var" arg="dir" op="equ" val="norm">
        <dgm:alg type="snake">
          <dgm:param type="off" val="ctr"/>
          <dgm:param type="contDir" val="sameDir"/>
          <dgm:param type="grDir" val="tL"/>
          <dgm:param type="flowDir" val="row"/>
        </dgm:alg>
      </dgm:if>
      <dgm:else name="Name2">
        <dgm:alg type="snake">
          <dgm:param type="off" val="ctr"/>
          <dgm:param type="contDir" val="sameDir"/>
          <dgm:param type="grDir" val="tR"/>
          <dgm:param type="flowDir" val="row"/>
        </dgm:alg>
      </dgm:else>
    </dgm:choose>
    <dgm:shape xmlns:r="http://schemas.openxmlformats.org/officeDocument/2006/relationships" r:blip="">
      <dgm:adjLst/>
    </dgm:shape>
    <dgm:presOf/>
    <dgm:constrLst>
      <dgm:constr type="w" for="ch" forName="compNode" refType="w"/>
      <dgm:constr type="w" for="ch" ptType="sibTrans" refType="w" refFor="ch" refForName="compNode" op="equ" fact="0.08"/>
      <dgm:constr type="sp" refType="w" refFor="ch" refForName="compNode" op="equ" fact="0.16"/>
      <dgm:constr type="primFontSz" for="des" forName="parentText" op="equ" val="65"/>
      <dgm:constr type="primFontSz" for="des" forName="childRect" op="equ" val="65"/>
    </dgm:constrLst>
    <dgm:ruleLst/>
    <dgm:forEach name="nodesForEach" axis="ch" ptType="node">
      <dgm:layoutNode name="compNode">
        <dgm:alg type="composite">
          <dgm:param type="ar" val="0.943"/>
        </dgm:alg>
        <dgm:shape xmlns:r="http://schemas.openxmlformats.org/officeDocument/2006/relationships" r:blip="">
          <dgm:adjLst/>
        </dgm:shape>
        <dgm:presOf/>
        <dgm:choose name="Name3">
          <dgm:if name="Name4" axis="self" func="var" arg="dir" op="equ" val="norm">
            <dgm:constrLst>
              <dgm:constr type="w" val="1"/>
              <dgm:constr type="h" refType="w" fact="1.06"/>
              <dgm:constr type="h" for="ch" forName="childRect" refType="h" fact="0.65"/>
              <dgm:constr type="w" for="ch" forName="childRect" refType="w" fact="0.923"/>
              <dgm:constr type="l" for="ch" forName="childRect"/>
              <dgm:constr type="t" for="ch" forName="childRect"/>
              <dgm:constr type="w" for="ch" forName="parentText" refType="w" fact="0.65"/>
              <dgm:constr type="h" for="ch" forName="parentText" refType="h" refFor="ch" refForName="childRect" fact="0.43"/>
              <dgm:constr type="l" for="ch" forName="parentText"/>
              <dgm:constr type="t" for="ch" forName="parentText" refType="h" refFor="ch" refForName="childRect"/>
              <dgm:constr type="w" for="ch" forName="parentRect" refType="w" fact="0.923"/>
              <dgm:constr type="h" for="ch" forName="parentRect" refType="h" refFor="ch" refForName="parentText"/>
              <dgm:constr type="l" for="ch" forName="parentRect"/>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r" for="ch" forName="adorn" refType="w"/>
            </dgm:constrLst>
          </dgm:if>
          <dgm:else name="Name5">
            <dgm:constrLst>
              <dgm:constr type="w" val="1"/>
              <dgm:constr type="h" refType="w" fact="1.06"/>
              <dgm:constr type="h" for="ch" forName="childRect" refType="h" fact="0.65"/>
              <dgm:constr type="w" for="ch" forName="childRect" refType="w" fact="0.923"/>
              <dgm:constr type="r" for="ch" forName="childRect" refType="w"/>
              <dgm:constr type="t" for="ch" forName="childRect"/>
              <dgm:constr type="w" for="ch" forName="parentText" refType="w" fact="0.65"/>
              <dgm:constr type="h" for="ch" forName="parentText" refType="h" refFor="ch" refForName="childRect" fact="0.43"/>
              <dgm:constr type="r" for="ch" forName="parentText" refType="w"/>
              <dgm:constr type="t" for="ch" forName="parentText" refType="h" refFor="ch" refForName="childRect"/>
              <dgm:constr type="w" for="ch" forName="parentRect" refType="w" fact="0.923"/>
              <dgm:constr type="h" for="ch" forName="parentRect" refType="h" refFor="ch" refForName="parentText"/>
              <dgm:constr type="r" for="ch" forName="parentRect" refType="w"/>
              <dgm:constr type="t" for="ch" forName="parentRect" refType="t" refFor="ch" refForName="parentText"/>
              <dgm:constr type="w" for="ch" forName="adorn" refType="w" refFor="ch" refForName="parentRect" fact="0.35"/>
              <dgm:constr type="h" for="ch" forName="adorn" refType="w" refFor="ch" refForName="parentRect" fact="0.35"/>
              <dgm:constr type="b" for="ch" forName="adorn" refType="h"/>
              <dgm:constr type="l" for="ch" forName="adorn"/>
            </dgm:constrLst>
          </dgm:else>
        </dgm:choose>
        <dgm:ruleLst/>
        <dgm:layoutNode name="childRect" styleLbl="bgAcc1">
          <dgm:varLst>
            <dgm:bulletEnabled val="1"/>
          </dgm:varLst>
          <dgm:alg type="tx">
            <dgm:param type="stBulletLvl" val="1"/>
          </dgm:alg>
          <dgm:shape xmlns:r="http://schemas.openxmlformats.org/officeDocument/2006/relationships" type="round2SameRect" r:blip="">
            <dgm:adjLst>
              <dgm:adj idx="1" val="0.08"/>
            </dgm:adjLst>
          </dgm:shape>
          <dgm:presOf axis="des" ptType="node"/>
          <dgm:constrLst>
            <dgm:constr type="secFontSz" refType="primFontSz"/>
            <dgm:constr type="tMarg" refType="primFontSz" fact="0.3"/>
            <dgm:constr type="bMarg" refType="primFontSz" fact="0.1"/>
            <dgm:constr type="lMarg" refType="primFontSz" fact="0.1"/>
            <dgm:constr type="rMarg" refType="primFontSz" fact="0.1"/>
          </dgm:constrLst>
          <dgm:ruleLst>
            <dgm:rule type="primFontSz" val="5" fact="NaN" max="NaN"/>
          </dgm:ruleLst>
        </dgm:layoutNode>
        <dgm:layoutNode name="parentText">
          <dgm:varLst>
            <dgm:chMax val="0"/>
            <dgm:bulletEnabled val="1"/>
          </dgm:varLst>
          <dgm:choose name="Name6">
            <dgm:if name="Name7" func="var" arg="dir" op="equ" val="norm">
              <dgm:alg type="tx">
                <dgm:param type="parTxLTRAlign" val="l"/>
                <dgm:param type="parTxRTLAlign" val="l"/>
              </dgm:alg>
            </dgm:if>
            <dgm:else name="Name8">
              <dgm:alg type="tx">
                <dgm:param type="parTxLTRAlign" val="r"/>
                <dgm:param type="parTxRTLAlign" val="r"/>
              </dgm:alg>
            </dgm:else>
          </dgm:choose>
          <dgm:shape xmlns:r="http://schemas.openxmlformats.org/officeDocument/2006/relationships" type="rect" r:blip="" zOrderOff="1" hideGeom="1">
            <dgm:adjLst/>
          </dgm:shape>
          <dgm:presOf axis="self" ptType="node"/>
          <dgm:constrLst>
            <dgm:constr type="tMarg"/>
            <dgm:constr type="bMarg"/>
            <dgm:constr type="lMarg" refType="primFontSz" fact="0.3"/>
            <dgm:constr type="rMarg" refType="primFontSz" fact="0.1"/>
          </dgm:constrLst>
          <dgm:ruleLst>
            <dgm:rule type="primFontSz" val="5" fact="NaN" max="NaN"/>
          </dgm:ruleLst>
        </dgm:layoutNode>
        <dgm:layoutNode name="parentRect" styleLbl="alignNode1">
          <dgm:alg type="sp"/>
          <dgm:shape xmlns:r="http://schemas.openxmlformats.org/officeDocument/2006/relationships" type="rect" r:blip="">
            <dgm:adjLst/>
          </dgm:shape>
          <dgm:presOf axis="self" ptType="node"/>
          <dgm:constrLst/>
          <dgm:ruleLst/>
        </dgm:layoutNode>
        <dgm:layoutNode name="adorn" styleLbl="fgAccFollowNod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constr type="w" val="1"/>
            <dgm:constr type="h" refType="w"/>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alignNode1">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asst0">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0">
        <a:scrgbClr r="0" g="0" b="0"/>
      </a:lnRef>
      <a:fillRef idx="1">
        <a:scrgbClr r="0" g="0" b="0"/>
      </a:fillRef>
      <a:effectRef idx="2">
        <a:scrgbClr r="0" g="0" b="0"/>
      </a:effectRef>
      <a:fontRef idx="minor"/>
    </dgm:style>
  </dgm:styleLbl>
  <dgm:styleLbl name="fgShp">
    <dgm:scene3d>
      <a:camera prst="orthographicFront"/>
      <a:lightRig rig="threePt" dir="t"/>
    </dgm:scene3d>
    <dgm:txPr/>
    <dgm:style>
      <a:lnRef idx="0">
        <a:scrgbClr r="0" g="0" b="0"/>
      </a:lnRef>
      <a:fillRef idx="3">
        <a:scrgbClr r="0" g="0" b="0"/>
      </a:fillRef>
      <a:effectRef idx="2">
        <a:scrgbClr r="0" g="0" b="0"/>
      </a:effectRef>
      <a:fontRef idx="minor"/>
    </dgm:style>
  </dgm:styleLbl>
  <dgm:styleLbl name="fg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node0">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1">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txPr/>
    <dgm:style>
      <a:lnRef idx="1">
        <a:scrgbClr r="0" g="0" b="0"/>
      </a:lnRef>
      <a:fillRef idx="3">
        <a:scrgbClr r="0" g="0" b="0"/>
      </a:fillRef>
      <a:effectRef idx="2">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3">
        <a:scrgbClr r="0" g="0" b="0"/>
      </a:fillRef>
      <a:effectRef idx="2">
        <a:scrgbClr r="0" g="0" b="0"/>
      </a:effectRef>
      <a:fontRef idx="minor">
        <a:schemeClr val="lt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0">
        <a:scrgbClr r="0" g="0" b="0"/>
      </a:lnRef>
      <a:fillRef idx="3">
        <a:scrgbClr r="0" g="0" b="0"/>
      </a:fillRef>
      <a:effectRef idx="0">
        <a:scrgbClr r="0" g="0" b="0"/>
      </a:effectRef>
      <a:fontRef idx="minor">
        <a:schemeClr val="tx1"/>
      </a:fontRef>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image" Target="../media/image8.wmf"/></Relationships>
</file>

<file path=ppt/drawings/_rels/vmlDrawing2.vml.rels><?xml version="1.0" encoding="UTF-8" standalone="yes"?>
<Relationships xmlns="http://schemas.openxmlformats.org/package/2006/relationships"><Relationship Id="rId4" Type="http://schemas.openxmlformats.org/officeDocument/2006/relationships/image" Target="../media/image15.wmf"/><Relationship Id="rId3" Type="http://schemas.openxmlformats.org/officeDocument/2006/relationships/image" Target="../media/image14.wmf"/><Relationship Id="rId2" Type="http://schemas.openxmlformats.org/officeDocument/2006/relationships/image" Target="../media/image13.wmf"/><Relationship Id="rId1" Type="http://schemas.openxmlformats.org/officeDocument/2006/relationships/image" Target="../media/image12.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0.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1.wmf"/></Relationships>
</file>

<file path=ppt/drawings/_rels/vmlDrawing6.vml.rels><?xml version="1.0" encoding="UTF-8" standalone="yes"?>
<Relationships xmlns="http://schemas.openxmlformats.org/package/2006/relationships"><Relationship Id="rId5" Type="http://schemas.openxmlformats.org/officeDocument/2006/relationships/image" Target="../media/image32.wmf"/><Relationship Id="rId4" Type="http://schemas.openxmlformats.org/officeDocument/2006/relationships/image" Target="../media/image31.wmf"/><Relationship Id="rId3" Type="http://schemas.openxmlformats.org/officeDocument/2006/relationships/image" Target="../media/image30.wmf"/><Relationship Id="rId2" Type="http://schemas.openxmlformats.org/officeDocument/2006/relationships/image" Target="../media/image29.wmf"/><Relationship Id="rId1" Type="http://schemas.openxmlformats.org/officeDocument/2006/relationships/image" Target="../media/image28.wmf"/></Relationships>
</file>

<file path=ppt/drawings/_rels/vmlDrawing7.vml.rels><?xml version="1.0" encoding="UTF-8" standalone="yes"?>
<Relationships xmlns="http://schemas.openxmlformats.org/package/2006/relationships"><Relationship Id="rId5" Type="http://schemas.openxmlformats.org/officeDocument/2006/relationships/image" Target="../media/image37.wmf"/><Relationship Id="rId4" Type="http://schemas.openxmlformats.org/officeDocument/2006/relationships/image" Target="../media/image36.wmf"/><Relationship Id="rId3" Type="http://schemas.openxmlformats.org/officeDocument/2006/relationships/image" Target="../media/image35.wmf"/><Relationship Id="rId2" Type="http://schemas.openxmlformats.org/officeDocument/2006/relationships/image" Target="../media/image34.wmf"/><Relationship Id="rId1" Type="http://schemas.openxmlformats.org/officeDocument/2006/relationships/image" Target="../media/image3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46400" cy="496888"/>
          </a:xfrm>
          <a:prstGeom prst="rect">
            <a:avLst/>
          </a:prstGeom>
        </p:spPr>
        <p:txBody>
          <a:bodyPr vert="horz" lIns="91440" tIns="45720" rIns="91440" bIns="45720" rtlCol="0"/>
          <a:lstStyle>
            <a:lvl1pPr algn="l" eaLnBrk="1" hangingPunct="1">
              <a:lnSpc>
                <a:spcPct val="90000"/>
              </a:lnSpc>
              <a:defRPr sz="1200"/>
            </a:lvl1pPr>
          </a:lstStyle>
          <a:p>
            <a:pPr marL="0" marR="0" lvl="0" indent="0" algn="l" defTabSz="914400" rtl="0" eaLnBrk="1" fontAlgn="base" latinLnBrk="0" hangingPunct="1">
              <a:lnSpc>
                <a:spcPct val="9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Verdana" panose="020B060403050404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eaLnBrk="1" hangingPunct="1">
              <a:lnSpc>
                <a:spcPct val="90000"/>
              </a:lnSpc>
              <a:defRPr sz="1200"/>
            </a:lvl1pPr>
          </a:lstStyle>
          <a:p>
            <a:pPr marL="0" marR="0" lvl="0" indent="0" algn="r" defTabSz="914400" rtl="0" eaLnBrk="1" fontAlgn="base" latinLnBrk="0" hangingPunct="1">
              <a:lnSpc>
                <a:spcPct val="90000"/>
              </a:lnSpc>
              <a:spcBef>
                <a:spcPct val="0"/>
              </a:spcBef>
              <a:spcAft>
                <a:spcPct val="0"/>
              </a:spcAft>
              <a:buClrTx/>
              <a:buSzTx/>
              <a:buFontTx/>
              <a:buNone/>
              <a:defRPr/>
            </a:pPr>
            <a:fld id="{672CC37D-7B24-49C0-8700-E793A8E0A4EF}" type="datetimeFigureOut">
              <a:rPr kumimoji="0" lang="zh-CN" altLang="en-US" sz="1200" b="0" i="0" u="none" strike="noStrike" kern="1200" cap="none" spc="0" normalizeH="0" baseline="0" noProof="0">
                <a:ln>
                  <a:noFill/>
                </a:ln>
                <a:solidFill>
                  <a:schemeClr val="tx2"/>
                </a:solidFill>
                <a:effectLst/>
                <a:uLnTx/>
                <a:uFillTx/>
                <a:latin typeface="Verdana" panose="020B060403050404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2"/>
              </a:solidFill>
              <a:effectLst/>
              <a:uLnTx/>
              <a:uFillTx/>
              <a:latin typeface="Verdana" panose="020B060403050404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9431338"/>
            <a:ext cx="2946400" cy="496888"/>
          </a:xfrm>
          <a:prstGeom prst="rect">
            <a:avLst/>
          </a:prstGeom>
        </p:spPr>
        <p:txBody>
          <a:bodyPr vert="horz" lIns="91440" tIns="45720" rIns="91440" bIns="45720" rtlCol="0" anchor="b"/>
          <a:lstStyle>
            <a:lvl1pPr algn="l" eaLnBrk="1" hangingPunct="1">
              <a:lnSpc>
                <a:spcPct val="90000"/>
              </a:lnSpc>
              <a:defRPr sz="1200"/>
            </a:lvl1pPr>
          </a:lstStyle>
          <a:p>
            <a:pPr marL="0" marR="0" lvl="0" indent="0" algn="l" defTabSz="914400" rtl="0" eaLnBrk="1" fontAlgn="base" latinLnBrk="0" hangingPunct="1">
              <a:lnSpc>
                <a:spcPct val="9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2"/>
              </a:solidFill>
              <a:effectLst/>
              <a:uLnTx/>
              <a:uFillTx/>
              <a:latin typeface="Verdana" panose="020B060403050404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49688" y="9431338"/>
            <a:ext cx="2946400" cy="496888"/>
          </a:xfrm>
          <a:prstGeom prst="rect">
            <a:avLst/>
          </a:prstGeom>
        </p:spPr>
        <p:txBody>
          <a:bodyPr vert="horz" wrap="square" lIns="91440" tIns="45720" rIns="91440" bIns="45720" numCol="1" anchor="b" anchorCtr="0" compatLnSpc="1"/>
          <a:p>
            <a:pPr lvl="0" algn="r" eaLnBrk="1" hangingPunct="1">
              <a:lnSpc>
                <a:spcPct val="90000"/>
              </a:lnSpc>
              <a:buNone/>
            </a:pPr>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33719298" name="Rectangle 2"/>
          <p:cNvSpPr>
            <a:spLocks noGrp="1" noChangeArrowheads="1"/>
          </p:cNvSpPr>
          <p:nvPr>
            <p:ph type="hdr" sz="quarter"/>
          </p:nvPr>
        </p:nvSpPr>
        <p:spPr bwMode="auto">
          <a:xfrm>
            <a:off x="0" y="0"/>
            <a:ext cx="2946400" cy="496888"/>
          </a:xfrm>
          <a:prstGeom prst="rect">
            <a:avLst/>
          </a:prstGeom>
          <a:noFill/>
          <a:ln>
            <a:noFill/>
          </a:ln>
          <a:effectLst/>
        </p:spPr>
        <p:txBody>
          <a:bodyPr vert="horz" wrap="square" lIns="91440" tIns="45720" rIns="91440" bIns="45720" numCol="1" anchor="t" anchorCtr="0" compatLnSpc="1"/>
          <a:lstStyle>
            <a:lvl1pPr eaLnBrk="1" hangingPunct="1">
              <a:lnSpc>
                <a:spcPct val="100000"/>
              </a:lnSpc>
              <a:defRPr sz="1200">
                <a:solidFill>
                  <a:schemeClr val="tx1"/>
                </a:solidFill>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719299" name="Rectangle 3"/>
          <p:cNvSpPr>
            <a:spLocks noGrp="1" noChangeArrowheads="1"/>
          </p:cNvSpPr>
          <p:nvPr>
            <p:ph type="dt" idx="1"/>
          </p:nvPr>
        </p:nvSpPr>
        <p:spPr bwMode="auto">
          <a:xfrm>
            <a:off x="3849688" y="0"/>
            <a:ext cx="2946400" cy="496888"/>
          </a:xfrm>
          <a:prstGeom prst="rect">
            <a:avLst/>
          </a:prstGeom>
          <a:noFill/>
          <a:ln>
            <a:noFill/>
          </a:ln>
          <a:effectLst/>
        </p:spPr>
        <p:txBody>
          <a:bodyPr vert="horz" wrap="square" lIns="91440" tIns="45720" rIns="91440" bIns="45720" numCol="1" anchor="t" anchorCtr="0" compatLnSpc="1"/>
          <a:lstStyle>
            <a:lvl1pPr algn="r" eaLnBrk="1" hangingPunct="1">
              <a:lnSpc>
                <a:spcPct val="100000"/>
              </a:lnSpc>
              <a:defRPr sz="1200">
                <a:solidFill>
                  <a:schemeClr val="tx1"/>
                </a:solidFill>
                <a:latin typeface="Arial" panose="020B0604020202020204" pitchFamily="34" charset="0"/>
              </a:defRPr>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076" name="Rectangle 4"/>
          <p:cNvSpPr>
            <a:spLocks noRot="1" noTextEdit="1"/>
          </p:cNvSpPr>
          <p:nvPr>
            <p:ph type="sldImg" idx="2"/>
          </p:nvPr>
        </p:nvSpPr>
        <p:spPr>
          <a:xfrm>
            <a:off x="88900" y="744538"/>
            <a:ext cx="6619875" cy="3724275"/>
          </a:xfrm>
          <a:prstGeom prst="rect">
            <a:avLst/>
          </a:prstGeom>
          <a:noFill/>
          <a:ln w="9525" cap="flat" cmpd="sng">
            <a:solidFill>
              <a:srgbClr val="000000"/>
            </a:solidFill>
            <a:prstDash val="solid"/>
            <a:miter/>
            <a:headEnd type="none" w="med" len="med"/>
            <a:tailEnd type="none" w="med" len="med"/>
          </a:ln>
        </p:spPr>
      </p:sp>
      <p:sp>
        <p:nvSpPr>
          <p:cNvPr id="33719301" name="Rectangle 5"/>
          <p:cNvSpPr>
            <a:spLocks noGrp="1" noChangeArrowheads="1"/>
          </p:cNvSpPr>
          <p:nvPr>
            <p:ph type="body" sz="quarter" idx="3"/>
          </p:nvPr>
        </p:nvSpPr>
        <p:spPr bwMode="auto">
          <a:xfrm>
            <a:off x="679450" y="4716463"/>
            <a:ext cx="5438775" cy="4468813"/>
          </a:xfrm>
          <a:prstGeom prst="rect">
            <a:avLst/>
          </a:prstGeom>
          <a:noFill/>
          <a:ln>
            <a:noFill/>
          </a:ln>
          <a:effec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第二级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第三级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第四级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t>第五级</a:t>
            </a: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719302" name="Rectangle 6"/>
          <p:cNvSpPr>
            <a:spLocks noGrp="1" noChangeArrowheads="1"/>
          </p:cNvSpPr>
          <p:nvPr>
            <p:ph type="ftr" sz="quarter" idx="4"/>
          </p:nvPr>
        </p:nvSpPr>
        <p:spPr bwMode="auto">
          <a:xfrm>
            <a:off x="0" y="9431338"/>
            <a:ext cx="2946400" cy="496888"/>
          </a:xfrm>
          <a:prstGeom prst="rect">
            <a:avLst/>
          </a:prstGeom>
          <a:noFill/>
          <a:ln>
            <a:noFill/>
          </a:ln>
          <a:effectLst/>
        </p:spPr>
        <p:txBody>
          <a:bodyPr vert="horz" wrap="square" lIns="91440" tIns="45720" rIns="91440" bIns="45720" numCol="1" anchor="b" anchorCtr="0" compatLnSpc="1"/>
          <a:lstStyle>
            <a:lvl1pPr eaLnBrk="1" hangingPunct="1">
              <a:lnSpc>
                <a:spcPct val="100000"/>
              </a:lnSpc>
              <a:defRPr sz="1200">
                <a:solidFill>
                  <a:schemeClr val="tx1"/>
                </a:solidFill>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3719303" name="Rectangle 7"/>
          <p:cNvSpPr>
            <a:spLocks noGrp="1" noChangeArrowheads="1"/>
          </p:cNvSpPr>
          <p:nvPr>
            <p:ph type="sldNum" sz="quarter" idx="5"/>
          </p:nvPr>
        </p:nvSpPr>
        <p:spPr bwMode="auto">
          <a:xfrm>
            <a:off x="3849688" y="9431338"/>
            <a:ext cx="2946400" cy="496888"/>
          </a:xfrm>
          <a:prstGeom prst="rect">
            <a:avLst/>
          </a:prstGeom>
          <a:noFill/>
          <a:ln>
            <a:noFill/>
          </a:ln>
          <a:effectLst/>
        </p:spPr>
        <p:txBody>
          <a:bodyPr vert="horz" wrap="square" lIns="91440" tIns="45720" rIns="91440" bIns="45720" numCol="1" anchor="b" anchorCtr="0" compatLnSpc="1"/>
          <a:p>
            <a:pPr lvl="0" algn="r" eaLnBrk="1" hangingPunct="1">
              <a:buNone/>
            </a:pPr>
            <a:fld id="{9A0DB2DC-4C9A-4742-B13C-FB6460FD3503}" type="slidenum">
              <a:rPr lang="en-US" altLang="zh-CN" sz="1200" dirty="0">
                <a:solidFill>
                  <a:schemeClr val="tx1"/>
                </a:solidFill>
                <a:latin typeface="Arial" panose="020B0604020202020204" pitchFamily="34" charset="0"/>
              </a:rPr>
            </a:fld>
            <a:endParaRPr lang="en-US" altLang="zh-CN" sz="1200" dirty="0">
              <a:solidFill>
                <a:schemeClr val="tx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FA927EC-E87B-43F4-BA15-B760CB123B1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FA927EC-E87B-43F4-BA15-B760CB123B1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a:xfrm>
            <a:off x="685800" y="1143000"/>
            <a:ext cx="5486400" cy="3086100"/>
          </a:xfrm>
        </p:spPr>
      </p:sp>
      <p:sp>
        <p:nvSpPr>
          <p:cNvPr id="24579" name="备注占位符 2"/>
          <p:cNvSpPr>
            <a:spLocks noGrp="1"/>
          </p:cNvSpPr>
          <p:nvPr>
            <p:ph type="body" idx="1"/>
          </p:nvPr>
        </p:nvSpPr>
        <p:spPr>
          <a:noFill/>
        </p:spPr>
        <p:txBody>
          <a:bodyPr/>
          <a:lstStyle/>
          <a:p>
            <a:endParaRPr lang="zh-CN" altLang="en-US"/>
          </a:p>
        </p:txBody>
      </p:sp>
      <p:sp>
        <p:nvSpPr>
          <p:cNvPr id="245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2A80572-D0D2-4559-99BC-9819F85E6515}" type="slidenum">
              <a:rPr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a:xfrm>
            <a:off x="685800" y="1143000"/>
            <a:ext cx="5486400" cy="3086100"/>
          </a:xfrm>
        </p:spPr>
      </p:sp>
      <p:sp>
        <p:nvSpPr>
          <p:cNvPr id="26627" name="备注占位符 2"/>
          <p:cNvSpPr>
            <a:spLocks noGrp="1"/>
          </p:cNvSpPr>
          <p:nvPr>
            <p:ph type="body" idx="1"/>
          </p:nvPr>
        </p:nvSpPr>
        <p:spPr>
          <a:noFill/>
        </p:spPr>
        <p:txBody>
          <a:bodyPr/>
          <a:lstStyle/>
          <a:p>
            <a:endParaRPr lang="zh-CN" altLang="en-US"/>
          </a:p>
        </p:txBody>
      </p:sp>
      <p:sp>
        <p:nvSpPr>
          <p:cNvPr id="266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21F7694E-18E7-4631-B82B-9A2A1AD9F1B4}" type="slidenum">
              <a:rPr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1088390" rtl="0" eaLnBrk="1" fontAlgn="auto" latinLnBrk="0" hangingPunct="1">
              <a:lnSpc>
                <a:spcPct val="100000"/>
              </a:lnSpc>
              <a:spcBef>
                <a:spcPts val="0"/>
              </a:spcBef>
              <a:spcAft>
                <a:spcPts val="0"/>
              </a:spcAft>
              <a:buClrTx/>
              <a:buSzTx/>
              <a:buFontTx/>
              <a:buNone/>
              <a:defRPr/>
            </a:pPr>
            <a:fld id="{1FA927EC-E87B-43F4-BA15-B760CB123B1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088390" rtl="0" eaLnBrk="1" fontAlgn="auto" latinLnBrk="0" hangingPunct="1">
              <a:lnSpc>
                <a:spcPct val="100000"/>
              </a:lnSpc>
              <a:spcBef>
                <a:spcPts val="0"/>
              </a:spcBef>
              <a:spcAft>
                <a:spcPts val="0"/>
              </a:spcAft>
              <a:buClrTx/>
              <a:buSzTx/>
              <a:buFontTx/>
              <a:buNone/>
              <a:defRPr/>
            </a:pPr>
            <a:fld id="{1FA927EC-E87B-43F4-BA15-B760CB123B1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tags" Target="../tags/tag2.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tags" Target="../tags/tag3.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tags" Target="../tags/tag4.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tags" Target="../tags/tag5.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tags" Target="../tags/tag6.xm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90000"/>
              </a:lnSpc>
              <a:spcBef>
                <a:spcPct val="0"/>
              </a:spcBef>
              <a:spcAft>
                <a:spcPct val="0"/>
              </a:spcAft>
              <a:buClrTx/>
              <a:buSzTx/>
              <a:buFontTx/>
              <a:buNone/>
              <a:defRPr/>
            </a:pPr>
            <a:fld id="{503D176B-5624-48FA-A2E5-44484293D72D}" type="datetimeFigureOut">
              <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9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lnSpc>
                <a:spcPct val="90000"/>
              </a:lnSpc>
              <a:buNone/>
            </a:pPr>
            <a:fld id="{9A0DB2DC-4C9A-4742-B13C-FB6460FD3503}" type="slidenum">
              <a:rPr lang="zh-CN" altLang="en-US" dirty="0">
                <a:latin typeface="Verdana" panose="020B0604030504040204" pitchFamily="34" charset="0"/>
              </a:rPr>
            </a:fld>
            <a:endParaRPr lang="zh-CN" altLang="en-US" dirty="0">
              <a:latin typeface="Verdana" panose="020B060403050404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90000"/>
              </a:lnSpc>
              <a:spcBef>
                <a:spcPct val="0"/>
              </a:spcBef>
              <a:spcAft>
                <a:spcPct val="0"/>
              </a:spcAft>
              <a:buClrTx/>
              <a:buSzTx/>
              <a:buFontTx/>
              <a:buNone/>
              <a:defRPr/>
            </a:pPr>
            <a:fld id="{503D176B-5624-48FA-A2E5-44484293D72D}" type="datetimeFigureOut">
              <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9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lnSpc>
                <a:spcPct val="90000"/>
              </a:lnSpc>
              <a:buNone/>
            </a:pPr>
            <a:fld id="{9A0DB2DC-4C9A-4742-B13C-FB6460FD3503}" type="slidenum">
              <a:rPr lang="zh-CN" altLang="en-US" dirty="0">
                <a:latin typeface="Verdana" panose="020B0604030504040204" pitchFamily="34" charset="0"/>
              </a:rPr>
            </a:fld>
            <a:endParaRPr lang="zh-CN" altLang="en-US" dirty="0">
              <a:latin typeface="Verdana" panose="020B060403050404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90000"/>
              </a:lnSpc>
              <a:spcBef>
                <a:spcPct val="0"/>
              </a:spcBef>
              <a:spcAft>
                <a:spcPct val="0"/>
              </a:spcAft>
              <a:buClrTx/>
              <a:buSzTx/>
              <a:buFontTx/>
              <a:buNone/>
              <a:defRPr/>
            </a:pPr>
            <a:fld id="{503D176B-5624-48FA-A2E5-44484293D72D}" type="datetimeFigureOut">
              <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9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lnSpc>
                <a:spcPct val="90000"/>
              </a:lnSpc>
              <a:buNone/>
            </a:pPr>
            <a:fld id="{9A0DB2DC-4C9A-4742-B13C-FB6460FD3503}" type="slidenum">
              <a:rPr lang="zh-CN" altLang="en-US" dirty="0">
                <a:latin typeface="Verdana" panose="020B0604030504040204" pitchFamily="34" charset="0"/>
              </a:rPr>
            </a:fld>
            <a:endParaRPr lang="zh-CN" altLang="en-US" dirty="0">
              <a:latin typeface="Verdana" panose="020B060403050404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468313" y="1383507"/>
            <a:ext cx="8229600" cy="3308747"/>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5" name="Rectangle 6"/>
          <p:cNvSpPr>
            <a:spLocks noGrp="1" noChangeArrowheads="1"/>
          </p:cNvSpPr>
          <p:nvPr>
            <p:ph type="ftr" sz="quarter" idx="3"/>
          </p:nvPr>
        </p:nvSpPr>
        <p:spPr>
          <a:xfrm>
            <a:off x="3124200" y="4686300"/>
            <a:ext cx="2895600" cy="342900"/>
          </a:xfrm>
          <a:prstGeom prst="rect">
            <a:avLst/>
          </a:prstGeom>
        </p:spPr>
        <p:txBody>
          <a:bodyPr vert="horz" lIns="91440" tIns="45720" rIns="91440" bIns="45720" rtlCol="0" anchor="ctr"/>
          <a:lstStyle>
            <a:lvl1pPr>
              <a:defRPr/>
            </a:lvl1pPr>
          </a:lstStyle>
          <a:p>
            <a:pPr marL="0" marR="0" lvl="0" indent="0" algn="ctr" defTabSz="914400" rtl="0" eaLnBrk="1" fontAlgn="base" latinLnBrk="0" hangingPunct="1">
              <a:lnSpc>
                <a:spcPct val="9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endParaRPr>
          </a:p>
        </p:txBody>
      </p:sp>
      <p:sp>
        <p:nvSpPr>
          <p:cNvPr id="2" name="日期占位符 1"/>
          <p:cNvSpPr>
            <a:spLocks noGrp="1"/>
          </p:cNvSpPr>
          <p:nvPr>
            <p:ph type="dt" sz="half" idx="10"/>
          </p:nvPr>
        </p:nvSpPr>
        <p:spPr/>
        <p:txBody>
          <a:bodyPr/>
          <a:p>
            <a:pPr marL="0" marR="0" lvl="0" indent="0" algn="l" defTabSz="914400" rtl="0" eaLnBrk="1" fontAlgn="base" latinLnBrk="0" hangingPunct="1">
              <a:lnSpc>
                <a:spcPct val="90000"/>
              </a:lnSpc>
              <a:spcBef>
                <a:spcPct val="0"/>
              </a:spcBef>
              <a:spcAft>
                <a:spcPct val="0"/>
              </a:spcAft>
              <a:buClrTx/>
              <a:buSzTx/>
              <a:buFontTx/>
              <a:buNone/>
              <a:defRPr/>
            </a:pPr>
            <a:fld id="{503D176B-5624-48FA-A2E5-44484293D72D}" type="datetimeFigureOut">
              <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endParaRPr>
          </a:p>
        </p:txBody>
      </p:sp>
      <p:sp>
        <p:nvSpPr>
          <p:cNvPr id="4" name="灯片编号占位符 3"/>
          <p:cNvSpPr>
            <a:spLocks noGrp="1"/>
          </p:cNvSpPr>
          <p:nvPr>
            <p:ph type="sldNum" sz="quarter" idx="11"/>
          </p:nvPr>
        </p:nvSpPr>
        <p:spPr/>
        <p:txBody>
          <a:bodyPr/>
          <a:p>
            <a:pPr lvl="0" eaLnBrk="1" hangingPunct="1">
              <a:lnSpc>
                <a:spcPct val="90000"/>
              </a:lnSpc>
              <a:buNone/>
            </a:pPr>
            <a:fld id="{9A0DB2DC-4C9A-4742-B13C-FB6460FD3503}" type="slidenum">
              <a:rPr lang="zh-CN" altLang="en-US" dirty="0">
                <a:latin typeface="Verdana" panose="020B0604030504040204" pitchFamily="34" charset="0"/>
              </a:rPr>
            </a:fld>
            <a:endParaRPr lang="zh-CN" altLang="en-US" dirty="0">
              <a:latin typeface="Verdana" panose="020B060403050404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6" name="日期占位符 1"/>
          <p:cNvSpPr>
            <a:spLocks noGrp="1"/>
          </p:cNvSpPr>
          <p:nvPr>
            <p:ph type="dt" sz="half" idx="10"/>
          </p:nvPr>
        </p:nvSpPr>
        <p:spPr/>
        <p:txBody>
          <a:bodyPr/>
          <a:lstStyle>
            <a:lvl1pPr>
              <a:defRPr/>
            </a:lvl1pPr>
          </a:lstStyle>
          <a:p>
            <a:pPr>
              <a:defRPr/>
            </a:pPr>
            <a:endParaRPr lang="zh-CN" altLang="en-US"/>
          </a:p>
        </p:txBody>
      </p:sp>
      <p:sp>
        <p:nvSpPr>
          <p:cNvPr id="8" name="灯片编号占位符 3"/>
          <p:cNvSpPr>
            <a:spLocks noGrp="1"/>
          </p:cNvSpPr>
          <p:nvPr>
            <p:ph type="sldNum" sz="quarter" idx="12"/>
          </p:nvPr>
        </p:nvSpPr>
        <p:spPr/>
        <p:txBody>
          <a:bodyPr/>
          <a:lstStyle>
            <a:lvl1pPr>
              <a:defRPr/>
            </a:lvl1pPr>
          </a:lstStyle>
          <a:p>
            <a:pPr>
              <a:defRPr/>
            </a:pPr>
            <a:fld id="{4DB808D4-1373-4CA6-8E46-7B9C3B8E8EBA}" type="slidenum">
              <a:rPr lang="zh-CN" altLang="en-US"/>
            </a:fld>
            <a:endParaRPr lang="zh-CN" altLang="en-US"/>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3" name="矩形 22"/>
          <p:cNvSpPr/>
          <p:nvPr userDrawn="1"/>
        </p:nvSpPr>
        <p:spPr>
          <a:xfrm>
            <a:off x="6606" y="0"/>
            <a:ext cx="1188287" cy="51435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24" name="组合 23"/>
          <p:cNvGrpSpPr/>
          <p:nvPr userDrawn="1"/>
        </p:nvGrpSpPr>
        <p:grpSpPr>
          <a:xfrm>
            <a:off x="66167" y="1506626"/>
            <a:ext cx="1207395" cy="758198"/>
            <a:chOff x="277280" y="1914573"/>
            <a:chExt cx="1609650" cy="1011165"/>
          </a:xfrm>
        </p:grpSpPr>
        <p:sp>
          <p:nvSpPr>
            <p:cNvPr id="25" name="圆角矩形 24"/>
            <p:cNvSpPr/>
            <p:nvPr/>
          </p:nvSpPr>
          <p:spPr>
            <a:xfrm>
              <a:off x="277280" y="1914573"/>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28" name="组合 27"/>
          <p:cNvGrpSpPr/>
          <p:nvPr userDrawn="1"/>
        </p:nvGrpSpPr>
        <p:grpSpPr>
          <a:xfrm>
            <a:off x="172465" y="4292537"/>
            <a:ext cx="906382" cy="619199"/>
            <a:chOff x="5489796" y="4545945"/>
            <a:chExt cx="1208352" cy="1169242"/>
          </a:xfrm>
        </p:grpSpPr>
        <p:sp>
          <p:nvSpPr>
            <p:cNvPr id="29" name="文本框 38">
              <a:hlinkClick r:id="" action="ppaction://noaction"/>
            </p:cNvPr>
            <p:cNvSpPr>
              <a:spLocks noChangeArrowheads="1"/>
            </p:cNvSpPr>
            <p:nvPr/>
          </p:nvSpPr>
          <p:spPr bwMode="auto">
            <a:xfrm>
              <a:off x="5489796" y="5237953"/>
              <a:ext cx="1208352" cy="477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05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05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350">
                <a:solidFill>
                  <a:srgbClr val="FFFFFF"/>
                </a:solidFill>
              </a:endParaRPr>
            </a:p>
          </p:txBody>
        </p:sp>
      </p:grpSp>
      <p:grpSp>
        <p:nvGrpSpPr>
          <p:cNvPr id="31" name="组合 30"/>
          <p:cNvGrpSpPr/>
          <p:nvPr userDrawn="1"/>
        </p:nvGrpSpPr>
        <p:grpSpPr>
          <a:xfrm>
            <a:off x="162404" y="2256528"/>
            <a:ext cx="906847" cy="485656"/>
            <a:chOff x="360040" y="3147601"/>
            <a:chExt cx="1208972" cy="647691"/>
          </a:xfrm>
        </p:grpSpPr>
        <p:sp>
          <p:nvSpPr>
            <p:cNvPr id="32" name="文本框 36">
              <a:hlinkClick r:id="" action="ppaction://noaction"/>
            </p:cNvPr>
            <p:cNvSpPr>
              <a:spLocks noChangeArrowheads="1"/>
            </p:cNvSpPr>
            <p:nvPr userDrawn="1"/>
          </p:nvSpPr>
          <p:spPr bwMode="auto">
            <a:xfrm>
              <a:off x="360040" y="3458241"/>
              <a:ext cx="1208972" cy="337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05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05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FFFFFF"/>
                </a:solidFill>
              </a:endParaRPr>
            </a:p>
          </p:txBody>
        </p:sp>
      </p:grpSp>
      <p:grpSp>
        <p:nvGrpSpPr>
          <p:cNvPr id="34" name="组合 33"/>
          <p:cNvGrpSpPr/>
          <p:nvPr userDrawn="1"/>
        </p:nvGrpSpPr>
        <p:grpSpPr>
          <a:xfrm>
            <a:off x="162790" y="3576530"/>
            <a:ext cx="906461" cy="567176"/>
            <a:chOff x="3741439" y="5810237"/>
            <a:chExt cx="1208458" cy="756410"/>
          </a:xfrm>
        </p:grpSpPr>
        <p:sp>
          <p:nvSpPr>
            <p:cNvPr id="35" name="文本框 38">
              <a:hlinkClick r:id="" action="ppaction://noaction"/>
            </p:cNvPr>
            <p:cNvSpPr>
              <a:spLocks noChangeArrowheads="1"/>
            </p:cNvSpPr>
            <p:nvPr/>
          </p:nvSpPr>
          <p:spPr bwMode="auto">
            <a:xfrm>
              <a:off x="3741439" y="6229596"/>
              <a:ext cx="1208458" cy="337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05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05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350">
                <a:solidFill>
                  <a:srgbClr val="FFFFFF"/>
                </a:solidFill>
              </a:endParaRPr>
            </a:p>
          </p:txBody>
        </p:sp>
      </p:grpSp>
      <p:grpSp>
        <p:nvGrpSpPr>
          <p:cNvPr id="37" name="组合 36"/>
          <p:cNvGrpSpPr/>
          <p:nvPr userDrawn="1"/>
        </p:nvGrpSpPr>
        <p:grpSpPr>
          <a:xfrm>
            <a:off x="62866" y="1541229"/>
            <a:ext cx="1106702" cy="605381"/>
            <a:chOff x="2771986" y="1993595"/>
            <a:chExt cx="1562950" cy="855266"/>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sz="135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570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05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05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287164" y="644734"/>
            <a:ext cx="613960" cy="636271"/>
            <a:chOff x="405485" y="859845"/>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2" name="MH_SubTitle_1"/>
            <p:cNvSpPr/>
            <p:nvPr>
              <p:custDataLst>
                <p:tags r:id="rId2"/>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18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17598" y="954675"/>
              <a:ext cx="594282" cy="583488"/>
            </a:xfrm>
            <a:prstGeom prst="rect">
              <a:avLst/>
            </a:prstGeom>
          </p:spPr>
          <p:txBody>
            <a:bodyPr wrap="none">
              <a:spAutoFit/>
            </a:bodyPr>
            <a:lstStyle/>
            <a:p>
              <a:pPr algn="ctr">
                <a:defRPr/>
              </a:pPr>
              <a:r>
                <a:rPr lang="en-US" altLang="zh-CN" sz="2250" b="1" dirty="0">
                  <a:solidFill>
                    <a:schemeClr val="bg1"/>
                  </a:solidFill>
                  <a:latin typeface="Impact" panose="020B0806030902050204" pitchFamily="34" charset="0"/>
                  <a:ea typeface="微软雅黑" panose="020B0503020204020204" pitchFamily="34" charset="-122"/>
                </a:rPr>
                <a:t>01</a:t>
              </a:r>
              <a:endParaRPr lang="zh-CN" altLang="en-US" sz="225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175419" y="2907470"/>
            <a:ext cx="906847" cy="534898"/>
            <a:chOff x="-351733" y="3321313"/>
            <a:chExt cx="1208972" cy="713363"/>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35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37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05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05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8244886" y="4784794"/>
            <a:ext cx="0" cy="107987"/>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8244886" y="4730800"/>
            <a:ext cx="562476" cy="162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900" dirty="0">
                <a:solidFill>
                  <a:schemeClr val="bg1">
                    <a:lumMod val="50000"/>
                  </a:schemeClr>
                </a:solidFill>
              </a:rPr>
              <a:t>Page. </a:t>
            </a:r>
            <a:endParaRPr lang="zh-CN" altLang="en-US" sz="900" dirty="0">
              <a:solidFill>
                <a:schemeClr val="bg1">
                  <a:lumMod val="50000"/>
                </a:schemeClr>
              </a:solidFill>
            </a:endParaRPr>
          </a:p>
        </p:txBody>
      </p:sp>
      <p:sp>
        <p:nvSpPr>
          <p:cNvPr id="48" name="Rectangle 5"/>
          <p:cNvSpPr>
            <a:spLocks noChangeArrowheads="1"/>
          </p:cNvSpPr>
          <p:nvPr userDrawn="1"/>
        </p:nvSpPr>
        <p:spPr bwMode="gray">
          <a:xfrm>
            <a:off x="8564751" y="4732013"/>
            <a:ext cx="472751" cy="167896"/>
          </a:xfrm>
          <a:prstGeom prst="rect">
            <a:avLst/>
          </a:prstGeom>
          <a:noFill/>
          <a:ln w="9525">
            <a:noFill/>
            <a:miter lim="800000"/>
          </a:ln>
        </p:spPr>
        <p:txBody>
          <a:bodyPr/>
          <a:lstStyle/>
          <a:p>
            <a:fld id="{0B6D6995-4C9D-4B2B-8F70-F313D5F5D1FC}" type="slidenum">
              <a:rPr lang="de-DE" sz="900" b="0" kern="1200" spc="0" baseline="0" smtClean="0">
                <a:solidFill>
                  <a:schemeClr val="tx1">
                    <a:lumMod val="50000"/>
                    <a:lumOff val="50000"/>
                  </a:schemeClr>
                </a:solidFill>
                <a:latin typeface="+mn-lt"/>
                <a:ea typeface="+mn-ea"/>
                <a:cs typeface="+mn-cs"/>
              </a:rPr>
            </a:fld>
            <a:endParaRPr lang="de-DE" sz="9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23" name="矩形 22"/>
          <p:cNvSpPr/>
          <p:nvPr userDrawn="1"/>
        </p:nvSpPr>
        <p:spPr>
          <a:xfrm>
            <a:off x="0" y="0"/>
            <a:ext cx="1188287" cy="51435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24" name="组合 23"/>
          <p:cNvGrpSpPr/>
          <p:nvPr userDrawn="1"/>
        </p:nvGrpSpPr>
        <p:grpSpPr>
          <a:xfrm>
            <a:off x="62866" y="2215103"/>
            <a:ext cx="1212802" cy="749135"/>
            <a:chOff x="229875" y="1926660"/>
            <a:chExt cx="1616859" cy="999078"/>
          </a:xfrm>
        </p:grpSpPr>
        <p:sp>
          <p:nvSpPr>
            <p:cNvPr id="25" name="圆角矩形 24"/>
            <p:cNvSpPr/>
            <p:nvPr/>
          </p:nvSpPr>
          <p:spPr>
            <a:xfrm>
              <a:off x="229875" y="1926660"/>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28" name="组合 27"/>
          <p:cNvGrpSpPr/>
          <p:nvPr userDrawn="1"/>
        </p:nvGrpSpPr>
        <p:grpSpPr>
          <a:xfrm>
            <a:off x="172465" y="4292537"/>
            <a:ext cx="906382" cy="619199"/>
            <a:chOff x="5489796" y="4545945"/>
            <a:chExt cx="1208352" cy="1169242"/>
          </a:xfrm>
        </p:grpSpPr>
        <p:sp>
          <p:nvSpPr>
            <p:cNvPr id="29" name="文本框 38">
              <a:hlinkClick r:id="" action="ppaction://noaction"/>
            </p:cNvPr>
            <p:cNvSpPr>
              <a:spLocks noChangeArrowheads="1"/>
            </p:cNvSpPr>
            <p:nvPr/>
          </p:nvSpPr>
          <p:spPr bwMode="auto">
            <a:xfrm>
              <a:off x="5489796" y="5237953"/>
              <a:ext cx="1208352" cy="477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05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05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350">
                <a:solidFill>
                  <a:srgbClr val="FFFFFF"/>
                </a:solidFill>
              </a:endParaRPr>
            </a:p>
          </p:txBody>
        </p:sp>
      </p:grpSp>
      <p:grpSp>
        <p:nvGrpSpPr>
          <p:cNvPr id="31" name="组合 30"/>
          <p:cNvGrpSpPr/>
          <p:nvPr userDrawn="1"/>
        </p:nvGrpSpPr>
        <p:grpSpPr>
          <a:xfrm>
            <a:off x="140719" y="2260922"/>
            <a:ext cx="906847" cy="485656"/>
            <a:chOff x="360040" y="3147601"/>
            <a:chExt cx="1208972" cy="647691"/>
          </a:xfrm>
        </p:grpSpPr>
        <p:sp>
          <p:nvSpPr>
            <p:cNvPr id="32" name="文本框 36">
              <a:hlinkClick r:id="" action="ppaction://noaction"/>
            </p:cNvPr>
            <p:cNvSpPr>
              <a:spLocks noChangeArrowheads="1"/>
            </p:cNvSpPr>
            <p:nvPr userDrawn="1"/>
          </p:nvSpPr>
          <p:spPr bwMode="auto">
            <a:xfrm>
              <a:off x="360040" y="3458241"/>
              <a:ext cx="1208972" cy="337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05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05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accent5">
                <a:lumMod val="75000"/>
              </a:schemeClr>
            </a:solidFill>
            <a:ln w="12700">
              <a:solidFill>
                <a:srgbClr val="183A6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FFFFFF"/>
                </a:solidFill>
              </a:endParaRPr>
            </a:p>
          </p:txBody>
        </p:sp>
      </p:grpSp>
      <p:grpSp>
        <p:nvGrpSpPr>
          <p:cNvPr id="34" name="组合 33"/>
          <p:cNvGrpSpPr/>
          <p:nvPr userDrawn="1"/>
        </p:nvGrpSpPr>
        <p:grpSpPr>
          <a:xfrm>
            <a:off x="162790" y="3576530"/>
            <a:ext cx="906461" cy="567176"/>
            <a:chOff x="3741439" y="5810237"/>
            <a:chExt cx="1208458" cy="756410"/>
          </a:xfrm>
        </p:grpSpPr>
        <p:sp>
          <p:nvSpPr>
            <p:cNvPr id="35" name="文本框 38">
              <a:hlinkClick r:id="" action="ppaction://noaction"/>
            </p:cNvPr>
            <p:cNvSpPr>
              <a:spLocks noChangeArrowheads="1"/>
            </p:cNvSpPr>
            <p:nvPr/>
          </p:nvSpPr>
          <p:spPr bwMode="auto">
            <a:xfrm>
              <a:off x="3741439" y="6229596"/>
              <a:ext cx="1208458" cy="337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05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05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350">
                <a:solidFill>
                  <a:srgbClr val="FFFFFF"/>
                </a:solidFill>
              </a:endParaRPr>
            </a:p>
          </p:txBody>
        </p:sp>
      </p:grpSp>
      <p:grpSp>
        <p:nvGrpSpPr>
          <p:cNvPr id="37" name="组合 36"/>
          <p:cNvGrpSpPr/>
          <p:nvPr userDrawn="1"/>
        </p:nvGrpSpPr>
        <p:grpSpPr>
          <a:xfrm>
            <a:off x="62866" y="1541229"/>
            <a:ext cx="1106702" cy="605381"/>
            <a:chOff x="2771986" y="1993595"/>
            <a:chExt cx="1562950" cy="855266"/>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35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5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05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05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287164" y="644734"/>
            <a:ext cx="613960" cy="636271"/>
            <a:chOff x="405485" y="859845"/>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2" name="MH_SubTitle_1"/>
            <p:cNvSpPr/>
            <p:nvPr>
              <p:custDataLst>
                <p:tags r:id="rId2"/>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18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494318" y="954675"/>
              <a:ext cx="640843" cy="583488"/>
            </a:xfrm>
            <a:prstGeom prst="rect">
              <a:avLst/>
            </a:prstGeom>
          </p:spPr>
          <p:txBody>
            <a:bodyPr wrap="none">
              <a:spAutoFit/>
            </a:bodyPr>
            <a:lstStyle/>
            <a:p>
              <a:pPr algn="ctr">
                <a:defRPr/>
              </a:pPr>
              <a:r>
                <a:rPr lang="en-US" altLang="zh-CN" sz="2250" b="1" dirty="0">
                  <a:solidFill>
                    <a:schemeClr val="bg1"/>
                  </a:solidFill>
                  <a:latin typeface="Impact" panose="020B0806030902050204" pitchFamily="34" charset="0"/>
                  <a:ea typeface="微软雅黑" panose="020B0503020204020204" pitchFamily="34" charset="-122"/>
                </a:rPr>
                <a:t>02</a:t>
              </a:r>
              <a:endParaRPr lang="zh-CN" altLang="en-US" sz="225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175419" y="2907470"/>
            <a:ext cx="906847" cy="534899"/>
            <a:chOff x="-351733" y="3321313"/>
            <a:chExt cx="1208972" cy="713363"/>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35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37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05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05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8244886" y="4784794"/>
            <a:ext cx="0" cy="107987"/>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8244886" y="4730800"/>
            <a:ext cx="562476" cy="162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900" dirty="0">
                <a:solidFill>
                  <a:schemeClr val="bg1">
                    <a:lumMod val="50000"/>
                  </a:schemeClr>
                </a:solidFill>
              </a:rPr>
              <a:t>Page. </a:t>
            </a:r>
            <a:endParaRPr lang="zh-CN" altLang="en-US" sz="900" dirty="0">
              <a:solidFill>
                <a:schemeClr val="bg1">
                  <a:lumMod val="50000"/>
                </a:schemeClr>
              </a:solidFill>
            </a:endParaRPr>
          </a:p>
        </p:txBody>
      </p:sp>
      <p:sp>
        <p:nvSpPr>
          <p:cNvPr id="48" name="Rectangle 5"/>
          <p:cNvSpPr>
            <a:spLocks noChangeArrowheads="1"/>
          </p:cNvSpPr>
          <p:nvPr userDrawn="1"/>
        </p:nvSpPr>
        <p:spPr bwMode="gray">
          <a:xfrm>
            <a:off x="8564751" y="4732013"/>
            <a:ext cx="472751" cy="167896"/>
          </a:xfrm>
          <a:prstGeom prst="rect">
            <a:avLst/>
          </a:prstGeom>
          <a:noFill/>
          <a:ln w="9525">
            <a:noFill/>
            <a:miter lim="800000"/>
          </a:ln>
        </p:spPr>
        <p:txBody>
          <a:bodyPr/>
          <a:lstStyle/>
          <a:p>
            <a:fld id="{0B6D6995-4C9D-4B2B-8F70-F313D5F5D1FC}" type="slidenum">
              <a:rPr lang="de-DE" sz="900" b="0" kern="1200" spc="0" baseline="0" smtClean="0">
                <a:solidFill>
                  <a:schemeClr val="tx1">
                    <a:lumMod val="50000"/>
                    <a:lumOff val="50000"/>
                  </a:schemeClr>
                </a:solidFill>
                <a:latin typeface="+mn-lt"/>
                <a:ea typeface="+mn-ea"/>
                <a:cs typeface="+mn-cs"/>
              </a:rPr>
            </a:fld>
            <a:endParaRPr lang="de-DE" sz="9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仅标题">
    <p:spTree>
      <p:nvGrpSpPr>
        <p:cNvPr id="1" name=""/>
        <p:cNvGrpSpPr/>
        <p:nvPr/>
      </p:nvGrpSpPr>
      <p:grpSpPr>
        <a:xfrm>
          <a:off x="0" y="0"/>
          <a:ext cx="0" cy="0"/>
          <a:chOff x="0" y="0"/>
          <a:chExt cx="0" cy="0"/>
        </a:xfrm>
      </p:grpSpPr>
      <p:sp>
        <p:nvSpPr>
          <p:cNvPr id="23" name="矩形 22"/>
          <p:cNvSpPr/>
          <p:nvPr userDrawn="1"/>
        </p:nvSpPr>
        <p:spPr>
          <a:xfrm>
            <a:off x="21684" y="-1402"/>
            <a:ext cx="1188287" cy="51435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24" name="组合 23"/>
          <p:cNvGrpSpPr/>
          <p:nvPr userDrawn="1"/>
        </p:nvGrpSpPr>
        <p:grpSpPr>
          <a:xfrm>
            <a:off x="117646" y="4292480"/>
            <a:ext cx="1207395" cy="758198"/>
            <a:chOff x="277280" y="1914573"/>
            <a:chExt cx="1609650" cy="1011165"/>
          </a:xfrm>
        </p:grpSpPr>
        <p:sp>
          <p:nvSpPr>
            <p:cNvPr id="25" name="圆角矩形 24"/>
            <p:cNvSpPr/>
            <p:nvPr/>
          </p:nvSpPr>
          <p:spPr>
            <a:xfrm>
              <a:off x="277280" y="1914573"/>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28" name="组合 27"/>
          <p:cNvGrpSpPr/>
          <p:nvPr userDrawn="1"/>
        </p:nvGrpSpPr>
        <p:grpSpPr>
          <a:xfrm>
            <a:off x="224650" y="4329974"/>
            <a:ext cx="906382" cy="590842"/>
            <a:chOff x="5507847" y="4545945"/>
            <a:chExt cx="1208352" cy="1115696"/>
          </a:xfrm>
        </p:grpSpPr>
        <p:sp>
          <p:nvSpPr>
            <p:cNvPr id="29" name="文本框 38">
              <a:hlinkClick r:id="" action="ppaction://noaction"/>
            </p:cNvPr>
            <p:cNvSpPr>
              <a:spLocks noChangeArrowheads="1"/>
            </p:cNvSpPr>
            <p:nvPr/>
          </p:nvSpPr>
          <p:spPr bwMode="auto">
            <a:xfrm>
              <a:off x="5507847" y="5184407"/>
              <a:ext cx="1208352" cy="477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05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05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accent5">
                <a:lumMod val="75000"/>
              </a:schemeClr>
            </a:solidFill>
            <a:ln>
              <a:solidFill>
                <a:srgbClr val="183A6A"/>
              </a:solidFill>
            </a:ln>
          </p:spPr>
          <p:txBody>
            <a:bodyPr anchor="ctr">
              <a:scene3d>
                <a:camera prst="orthographicFront"/>
                <a:lightRig rig="threePt" dir="t"/>
              </a:scene3d>
              <a:sp3d>
                <a:contourClr>
                  <a:srgbClr val="FFFFFF"/>
                </a:contourClr>
              </a:sp3d>
            </a:bodyPr>
            <a:lstStyle/>
            <a:p>
              <a:pPr algn="ctr">
                <a:defRPr/>
              </a:pPr>
              <a:endParaRPr lang="zh-CN" altLang="en-US" sz="1350">
                <a:solidFill>
                  <a:srgbClr val="FFFFFF"/>
                </a:solidFill>
              </a:endParaRPr>
            </a:p>
          </p:txBody>
        </p:sp>
      </p:grpSp>
      <p:grpSp>
        <p:nvGrpSpPr>
          <p:cNvPr id="31" name="组合 30"/>
          <p:cNvGrpSpPr/>
          <p:nvPr userDrawn="1"/>
        </p:nvGrpSpPr>
        <p:grpSpPr>
          <a:xfrm>
            <a:off x="162404" y="2256528"/>
            <a:ext cx="906847" cy="485656"/>
            <a:chOff x="360040" y="3147601"/>
            <a:chExt cx="1208972" cy="647691"/>
          </a:xfrm>
        </p:grpSpPr>
        <p:sp>
          <p:nvSpPr>
            <p:cNvPr id="32" name="文本框 36">
              <a:hlinkClick r:id="" action="ppaction://noaction"/>
            </p:cNvPr>
            <p:cNvSpPr>
              <a:spLocks noChangeArrowheads="1"/>
            </p:cNvSpPr>
            <p:nvPr userDrawn="1"/>
          </p:nvSpPr>
          <p:spPr bwMode="auto">
            <a:xfrm>
              <a:off x="360040" y="3458241"/>
              <a:ext cx="1208972" cy="337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05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05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FFFFFF"/>
                </a:solidFill>
              </a:endParaRPr>
            </a:p>
          </p:txBody>
        </p:sp>
      </p:grpSp>
      <p:grpSp>
        <p:nvGrpSpPr>
          <p:cNvPr id="34" name="组合 33"/>
          <p:cNvGrpSpPr/>
          <p:nvPr userDrawn="1"/>
        </p:nvGrpSpPr>
        <p:grpSpPr>
          <a:xfrm>
            <a:off x="162790" y="3576530"/>
            <a:ext cx="906461" cy="567176"/>
            <a:chOff x="3741439" y="5810237"/>
            <a:chExt cx="1208458" cy="756410"/>
          </a:xfrm>
        </p:grpSpPr>
        <p:sp>
          <p:nvSpPr>
            <p:cNvPr id="35" name="文本框 38">
              <a:hlinkClick r:id="" action="ppaction://noaction"/>
            </p:cNvPr>
            <p:cNvSpPr>
              <a:spLocks noChangeArrowheads="1"/>
            </p:cNvSpPr>
            <p:nvPr/>
          </p:nvSpPr>
          <p:spPr bwMode="auto">
            <a:xfrm>
              <a:off x="3741439" y="6229596"/>
              <a:ext cx="1208458" cy="337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05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05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350">
                <a:solidFill>
                  <a:srgbClr val="FFFFFF"/>
                </a:solidFill>
              </a:endParaRPr>
            </a:p>
          </p:txBody>
        </p:sp>
      </p:grpSp>
      <p:grpSp>
        <p:nvGrpSpPr>
          <p:cNvPr id="37" name="组合 36"/>
          <p:cNvGrpSpPr/>
          <p:nvPr userDrawn="1"/>
        </p:nvGrpSpPr>
        <p:grpSpPr>
          <a:xfrm>
            <a:off x="62476" y="1503589"/>
            <a:ext cx="1106702" cy="605381"/>
            <a:chOff x="2771986" y="1993595"/>
            <a:chExt cx="1562950" cy="855266"/>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35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5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05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05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287164" y="644734"/>
            <a:ext cx="613960" cy="636271"/>
            <a:chOff x="405485" y="859845"/>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2" name="MH_SubTitle_1"/>
            <p:cNvSpPr/>
            <p:nvPr>
              <p:custDataLst>
                <p:tags r:id="rId2"/>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18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487968" y="954675"/>
              <a:ext cx="653541" cy="583488"/>
            </a:xfrm>
            <a:prstGeom prst="rect">
              <a:avLst/>
            </a:prstGeom>
          </p:spPr>
          <p:txBody>
            <a:bodyPr wrap="none">
              <a:spAutoFit/>
            </a:bodyPr>
            <a:lstStyle/>
            <a:p>
              <a:pPr algn="ctr">
                <a:defRPr/>
              </a:pPr>
              <a:r>
                <a:rPr lang="en-US" altLang="zh-CN" sz="2250" b="1" dirty="0">
                  <a:solidFill>
                    <a:schemeClr val="bg1"/>
                  </a:solidFill>
                  <a:latin typeface="Impact" panose="020B0806030902050204" pitchFamily="34" charset="0"/>
                  <a:ea typeface="微软雅黑" panose="020B0503020204020204" pitchFamily="34" charset="-122"/>
                </a:rPr>
                <a:t>05</a:t>
              </a:r>
              <a:endParaRPr lang="zh-CN" altLang="en-US" sz="225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175419" y="2907470"/>
            <a:ext cx="906847" cy="534899"/>
            <a:chOff x="-351733" y="3321313"/>
            <a:chExt cx="1208972" cy="713363"/>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35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37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05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05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8244886" y="4784794"/>
            <a:ext cx="0" cy="107987"/>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8244886" y="4730800"/>
            <a:ext cx="562476" cy="162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900" dirty="0">
                <a:solidFill>
                  <a:schemeClr val="bg1">
                    <a:lumMod val="50000"/>
                  </a:schemeClr>
                </a:solidFill>
              </a:rPr>
              <a:t>Page. </a:t>
            </a:r>
            <a:endParaRPr lang="zh-CN" altLang="en-US" sz="900" dirty="0">
              <a:solidFill>
                <a:schemeClr val="bg1">
                  <a:lumMod val="50000"/>
                </a:schemeClr>
              </a:solidFill>
            </a:endParaRPr>
          </a:p>
        </p:txBody>
      </p:sp>
      <p:sp>
        <p:nvSpPr>
          <p:cNvPr id="48" name="Rectangle 5"/>
          <p:cNvSpPr>
            <a:spLocks noChangeArrowheads="1"/>
          </p:cNvSpPr>
          <p:nvPr userDrawn="1"/>
        </p:nvSpPr>
        <p:spPr bwMode="gray">
          <a:xfrm>
            <a:off x="8564751" y="4732013"/>
            <a:ext cx="472751" cy="167896"/>
          </a:xfrm>
          <a:prstGeom prst="rect">
            <a:avLst/>
          </a:prstGeom>
          <a:noFill/>
          <a:ln w="9525">
            <a:noFill/>
            <a:miter lim="800000"/>
          </a:ln>
        </p:spPr>
        <p:txBody>
          <a:bodyPr/>
          <a:lstStyle/>
          <a:p>
            <a:fld id="{0B6D6995-4C9D-4B2B-8F70-F313D5F5D1FC}" type="slidenum">
              <a:rPr lang="de-DE" sz="900" b="0" kern="1200" spc="0" baseline="0" smtClean="0">
                <a:solidFill>
                  <a:schemeClr val="tx1">
                    <a:lumMod val="50000"/>
                    <a:lumOff val="50000"/>
                  </a:schemeClr>
                </a:solidFill>
                <a:latin typeface="+mn-lt"/>
                <a:ea typeface="+mn-ea"/>
                <a:cs typeface="+mn-cs"/>
              </a:rPr>
            </a:fld>
            <a:endParaRPr lang="de-DE" sz="9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90000"/>
              </a:lnSpc>
              <a:spcBef>
                <a:spcPct val="0"/>
              </a:spcBef>
              <a:spcAft>
                <a:spcPct val="0"/>
              </a:spcAft>
              <a:buClrTx/>
              <a:buSzTx/>
              <a:buFontTx/>
              <a:buNone/>
              <a:defRPr/>
            </a:pPr>
            <a:fld id="{503D176B-5624-48FA-A2E5-44484293D72D}" type="datetimeFigureOut">
              <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9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lnSpc>
                <a:spcPct val="90000"/>
              </a:lnSpc>
              <a:buNone/>
            </a:pPr>
            <a:fld id="{9A0DB2DC-4C9A-4742-B13C-FB6460FD3503}" type="slidenum">
              <a:rPr lang="zh-CN" altLang="en-US" dirty="0">
                <a:latin typeface="Verdana" panose="020B0604030504040204" pitchFamily="34" charset="0"/>
              </a:rPr>
            </a:fld>
            <a:endParaRPr lang="zh-CN" altLang="en-US" dirty="0">
              <a:latin typeface="Verdana" panose="020B060403050404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67544" y="249492"/>
            <a:ext cx="8229600" cy="475562"/>
          </a:xfrm>
        </p:spPr>
        <p:txBody>
          <a:bodyPr/>
          <a:lstStyle>
            <a:lvl1pPr>
              <a:defRPr sz="3600" b="1">
                <a:solidFill>
                  <a:srgbClr val="0033CC"/>
                </a:solidFill>
                <a:latin typeface="黑体" panose="02010609060101010101" pitchFamily="49" charset="-122"/>
                <a:ea typeface="黑体" panose="02010609060101010101" pitchFamily="49"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395536" y="951571"/>
            <a:ext cx="8229600" cy="3664502"/>
          </a:xfrm>
        </p:spPr>
        <p:txBody>
          <a:bodyPr/>
          <a:lstStyle>
            <a:lvl1pPr>
              <a:defRPr sz="2800">
                <a:latin typeface="微软雅黑" panose="020B0503020204020204" pitchFamily="34" charset="-122"/>
                <a:ea typeface="微软雅黑" panose="020B0503020204020204" pitchFamily="34" charset="-122"/>
              </a:defRPr>
            </a:lvl1pPr>
            <a:lvl2pPr>
              <a:defRPr sz="2800">
                <a:latin typeface="微软雅黑" panose="020B0503020204020204" pitchFamily="34" charset="-122"/>
                <a:ea typeface="微软雅黑" panose="020B0503020204020204" pitchFamily="34" charset="-122"/>
              </a:defRPr>
            </a:lvl2pPr>
            <a:lvl3pPr>
              <a:defRPr sz="2800">
                <a:latin typeface="微软雅黑" panose="020B0503020204020204" pitchFamily="34" charset="-122"/>
                <a:ea typeface="微软雅黑" panose="020B0503020204020204" pitchFamily="34" charset="-122"/>
              </a:defRPr>
            </a:lvl3pPr>
            <a:lvl4pPr>
              <a:defRPr sz="2800">
                <a:latin typeface="微软雅黑" panose="020B0503020204020204" pitchFamily="34" charset="-122"/>
                <a:ea typeface="微软雅黑" panose="020B0503020204020204" pitchFamily="34" charset="-122"/>
              </a:defRPr>
            </a:lvl4pPr>
            <a:lvl5pPr>
              <a:defRPr sz="2800">
                <a:latin typeface="微软雅黑" panose="020B0503020204020204" pitchFamily="34" charset="-122"/>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90000"/>
              </a:lnSpc>
              <a:spcBef>
                <a:spcPct val="0"/>
              </a:spcBef>
              <a:spcAft>
                <a:spcPct val="0"/>
              </a:spcAft>
              <a:buClrTx/>
              <a:buSzTx/>
              <a:buFontTx/>
              <a:buNone/>
              <a:defRPr/>
            </a:pPr>
            <a:fld id="{503D176B-5624-48FA-A2E5-44484293D72D}" type="datetimeFigureOut">
              <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9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lnSpc>
                <a:spcPct val="90000"/>
              </a:lnSpc>
              <a:buNone/>
            </a:pPr>
            <a:fld id="{9A0DB2DC-4C9A-4742-B13C-FB6460FD3503}" type="slidenum">
              <a:rPr lang="zh-CN" altLang="en-US" dirty="0">
                <a:latin typeface="Verdana" panose="020B0604030504040204" pitchFamily="34" charset="0"/>
              </a:rPr>
            </a:fld>
            <a:endParaRPr lang="zh-CN" altLang="en-US" dirty="0">
              <a:latin typeface="Verdana" panose="020B060403050404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90000"/>
              </a:lnSpc>
              <a:spcBef>
                <a:spcPct val="0"/>
              </a:spcBef>
              <a:spcAft>
                <a:spcPct val="0"/>
              </a:spcAft>
              <a:buClrTx/>
              <a:buSzTx/>
              <a:buFontTx/>
              <a:buNone/>
              <a:defRPr/>
            </a:pPr>
            <a:fld id="{503D176B-5624-48FA-A2E5-44484293D72D}" type="datetimeFigureOut">
              <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9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lnSpc>
                <a:spcPct val="90000"/>
              </a:lnSpc>
              <a:buNone/>
            </a:pPr>
            <a:fld id="{9A0DB2DC-4C9A-4742-B13C-FB6460FD3503}" type="slidenum">
              <a:rPr lang="zh-CN" altLang="en-US" dirty="0">
                <a:latin typeface="Verdana" panose="020B0604030504040204" pitchFamily="34" charset="0"/>
              </a:rPr>
            </a:fld>
            <a:endParaRPr lang="zh-CN" altLang="en-US" dirty="0">
              <a:latin typeface="Verdana" panose="020B060403050404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67544" y="249492"/>
            <a:ext cx="8229600" cy="475562"/>
          </a:xfrm>
        </p:spPr>
        <p:txBody>
          <a:bodyPr/>
          <a:lstStyle>
            <a:lvl1pPr>
              <a:defRPr sz="3600" b="1">
                <a:solidFill>
                  <a:srgbClr val="0033CC"/>
                </a:solidFill>
                <a:latin typeface="黑体" panose="02010609060101010101" pitchFamily="49" charset="-122"/>
                <a:ea typeface="黑体" panose="02010609060101010101" pitchFamily="49" charset="-122"/>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395536" y="951571"/>
            <a:ext cx="8229600" cy="3664502"/>
          </a:xfrm>
        </p:spPr>
        <p:txBody>
          <a:bodyPr/>
          <a:lstStyle>
            <a:lvl1pPr>
              <a:defRPr sz="2800">
                <a:latin typeface="微软雅黑" panose="020B0503020204020204" pitchFamily="34" charset="-122"/>
                <a:ea typeface="微软雅黑" panose="020B0503020204020204" pitchFamily="34" charset="-122"/>
              </a:defRPr>
            </a:lvl1pPr>
            <a:lvl2pPr>
              <a:defRPr sz="2800">
                <a:latin typeface="微软雅黑" panose="020B0503020204020204" pitchFamily="34" charset="-122"/>
                <a:ea typeface="微软雅黑" panose="020B0503020204020204" pitchFamily="34" charset="-122"/>
              </a:defRPr>
            </a:lvl2pPr>
            <a:lvl3pPr>
              <a:defRPr sz="2800">
                <a:latin typeface="微软雅黑" panose="020B0503020204020204" pitchFamily="34" charset="-122"/>
                <a:ea typeface="微软雅黑" panose="020B0503020204020204" pitchFamily="34" charset="-122"/>
              </a:defRPr>
            </a:lvl3pPr>
            <a:lvl4pPr>
              <a:defRPr sz="2800">
                <a:latin typeface="微软雅黑" panose="020B0503020204020204" pitchFamily="34" charset="-122"/>
                <a:ea typeface="微软雅黑" panose="020B0503020204020204" pitchFamily="34" charset="-122"/>
              </a:defRPr>
            </a:lvl4pPr>
            <a:lvl5pPr>
              <a:defRPr sz="2800">
                <a:latin typeface="微软雅黑" panose="020B0503020204020204" pitchFamily="34" charset="-122"/>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90000"/>
              </a:lnSpc>
              <a:spcBef>
                <a:spcPct val="0"/>
              </a:spcBef>
              <a:spcAft>
                <a:spcPct val="0"/>
              </a:spcAft>
              <a:buClrTx/>
              <a:buSzTx/>
              <a:buFontTx/>
              <a:buNone/>
              <a:defRPr/>
            </a:pPr>
            <a:fld id="{503D176B-5624-48FA-A2E5-44484293D72D}" type="datetimeFigureOut">
              <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9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lnSpc>
                <a:spcPct val="90000"/>
              </a:lnSpc>
              <a:buNone/>
            </a:pPr>
            <a:fld id="{9A0DB2DC-4C9A-4742-B13C-FB6460FD3503}" type="slidenum">
              <a:rPr lang="zh-CN" altLang="en-US" dirty="0">
                <a:latin typeface="Verdana" panose="020B0604030504040204" pitchFamily="34" charset="0"/>
              </a:rPr>
            </a:fld>
            <a:endParaRPr lang="zh-CN" altLang="en-US" dirty="0">
              <a:latin typeface="Verdana" panose="020B060403050404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90000"/>
              </a:lnSpc>
              <a:spcBef>
                <a:spcPct val="0"/>
              </a:spcBef>
              <a:spcAft>
                <a:spcPct val="0"/>
              </a:spcAft>
              <a:buClrTx/>
              <a:buSzTx/>
              <a:buFontTx/>
              <a:buNone/>
              <a:defRPr/>
            </a:pPr>
            <a:fld id="{503D176B-5624-48FA-A2E5-44484293D72D}" type="datetimeFigureOut">
              <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9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lnSpc>
                <a:spcPct val="90000"/>
              </a:lnSpc>
              <a:buNone/>
            </a:pPr>
            <a:fld id="{9A0DB2DC-4C9A-4742-B13C-FB6460FD3503}" type="slidenum">
              <a:rPr lang="zh-CN" altLang="en-US" dirty="0">
                <a:latin typeface="Verdana" panose="020B0604030504040204" pitchFamily="34" charset="0"/>
              </a:rPr>
            </a:fld>
            <a:endParaRPr lang="zh-CN" altLang="en-US" dirty="0">
              <a:latin typeface="Verdana" panose="020B060403050404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90000"/>
              </a:lnSpc>
              <a:spcBef>
                <a:spcPct val="0"/>
              </a:spcBef>
              <a:spcAft>
                <a:spcPct val="0"/>
              </a:spcAft>
              <a:buClrTx/>
              <a:buSzTx/>
              <a:buFontTx/>
              <a:buNone/>
              <a:defRPr/>
            </a:pPr>
            <a:fld id="{503D176B-5624-48FA-A2E5-44484293D72D}" type="datetimeFigureOut">
              <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9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lnSpc>
                <a:spcPct val="90000"/>
              </a:lnSpc>
              <a:buNone/>
            </a:pPr>
            <a:fld id="{9A0DB2DC-4C9A-4742-B13C-FB6460FD3503}" type="slidenum">
              <a:rPr lang="zh-CN" altLang="en-US" dirty="0">
                <a:latin typeface="Verdana" panose="020B0604030504040204" pitchFamily="34" charset="0"/>
              </a:rPr>
            </a:fld>
            <a:endParaRPr lang="zh-CN" altLang="en-US" dirty="0">
              <a:latin typeface="Verdana" panose="020B060403050404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90000"/>
              </a:lnSpc>
              <a:spcBef>
                <a:spcPct val="0"/>
              </a:spcBef>
              <a:spcAft>
                <a:spcPct val="0"/>
              </a:spcAft>
              <a:buClrTx/>
              <a:buSzTx/>
              <a:buFontTx/>
              <a:buNone/>
              <a:defRPr/>
            </a:pPr>
            <a:fld id="{503D176B-5624-48FA-A2E5-44484293D72D}" type="datetimeFigureOut">
              <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9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lnSpc>
                <a:spcPct val="90000"/>
              </a:lnSpc>
              <a:buNone/>
            </a:pPr>
            <a:fld id="{9A0DB2DC-4C9A-4742-B13C-FB6460FD3503}" type="slidenum">
              <a:rPr lang="zh-CN" altLang="en-US" dirty="0">
                <a:latin typeface="Verdana" panose="020B0604030504040204" pitchFamily="34" charset="0"/>
              </a:rPr>
            </a:fld>
            <a:endParaRPr lang="zh-CN" altLang="en-US" dirty="0">
              <a:latin typeface="Verdana" panose="020B060403050404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90000"/>
              </a:lnSpc>
              <a:spcBef>
                <a:spcPct val="0"/>
              </a:spcBef>
              <a:spcAft>
                <a:spcPct val="0"/>
              </a:spcAft>
              <a:buClrTx/>
              <a:buSzTx/>
              <a:buFontTx/>
              <a:buNone/>
              <a:defRPr/>
            </a:pPr>
            <a:fld id="{503D176B-5624-48FA-A2E5-44484293D72D}" type="datetimeFigureOut">
              <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9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lnSpc>
                <a:spcPct val="90000"/>
              </a:lnSpc>
              <a:buNone/>
            </a:pPr>
            <a:fld id="{9A0DB2DC-4C9A-4742-B13C-FB6460FD3503}" type="slidenum">
              <a:rPr lang="zh-CN" altLang="en-US" dirty="0">
                <a:latin typeface="Verdana" panose="020B0604030504040204" pitchFamily="34" charset="0"/>
              </a:rPr>
            </a:fld>
            <a:endParaRPr lang="zh-CN" altLang="en-US" dirty="0">
              <a:latin typeface="Verdana" panose="020B060403050404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90000"/>
              </a:lnSpc>
              <a:spcBef>
                <a:spcPct val="0"/>
              </a:spcBef>
              <a:spcAft>
                <a:spcPct val="0"/>
              </a:spcAft>
              <a:buClrTx/>
              <a:buSzTx/>
              <a:buFontTx/>
              <a:buNone/>
              <a:defRPr/>
            </a:pPr>
            <a:fld id="{503D176B-5624-48FA-A2E5-44484293D72D}" type="datetimeFigureOut">
              <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9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lnSpc>
                <a:spcPct val="90000"/>
              </a:lnSpc>
              <a:buNone/>
            </a:pPr>
            <a:fld id="{9A0DB2DC-4C9A-4742-B13C-FB6460FD3503}" type="slidenum">
              <a:rPr lang="zh-CN" altLang="en-US" dirty="0">
                <a:latin typeface="Verdana" panose="020B0604030504040204" pitchFamily="34" charset="0"/>
              </a:rPr>
            </a:fld>
            <a:endParaRPr lang="zh-CN" altLang="en-US" dirty="0">
              <a:latin typeface="Verdana" panose="020B060403050404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90000"/>
              </a:lnSpc>
              <a:spcBef>
                <a:spcPct val="0"/>
              </a:spcBef>
              <a:spcAft>
                <a:spcPct val="0"/>
              </a:spcAft>
              <a:buClrTx/>
              <a:buSzTx/>
              <a:buFontTx/>
              <a:buNone/>
              <a:defRPr/>
            </a:pPr>
            <a:fld id="{503D176B-5624-48FA-A2E5-44484293D72D}" type="datetimeFigureOut">
              <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9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lnSpc>
                <a:spcPct val="90000"/>
              </a:lnSpc>
              <a:buNone/>
            </a:pPr>
            <a:fld id="{9A0DB2DC-4C9A-4742-B13C-FB6460FD3503}" type="slidenum">
              <a:rPr lang="zh-CN" altLang="en-US" dirty="0">
                <a:latin typeface="Verdana" panose="020B0604030504040204" pitchFamily="34" charset="0"/>
              </a:rPr>
            </a:fld>
            <a:endParaRPr lang="zh-CN" altLang="en-US" dirty="0">
              <a:latin typeface="Verdana" panose="020B060403050404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90000"/>
              </a:lnSpc>
              <a:spcBef>
                <a:spcPct val="0"/>
              </a:spcBef>
              <a:spcAft>
                <a:spcPct val="0"/>
              </a:spcAft>
              <a:buClrTx/>
              <a:buSzTx/>
              <a:buFontTx/>
              <a:buNone/>
              <a:defRPr/>
            </a:pPr>
            <a:fld id="{503D176B-5624-48FA-A2E5-44484293D72D}" type="datetimeFigureOut">
              <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9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lnSpc>
                <a:spcPct val="90000"/>
              </a:lnSpc>
              <a:buNone/>
            </a:pPr>
            <a:fld id="{9A0DB2DC-4C9A-4742-B13C-FB6460FD3503}" type="slidenum">
              <a:rPr lang="zh-CN" altLang="en-US" dirty="0">
                <a:latin typeface="Verdana" panose="020B0604030504040204" pitchFamily="34" charset="0"/>
              </a:rPr>
            </a:fld>
            <a:endParaRPr lang="zh-CN" altLang="en-US" dirty="0">
              <a:latin typeface="Verdana" panose="020B060403050404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90000"/>
              </a:lnSpc>
              <a:spcBef>
                <a:spcPct val="0"/>
              </a:spcBef>
              <a:spcAft>
                <a:spcPct val="0"/>
              </a:spcAft>
              <a:buClrTx/>
              <a:buSzTx/>
              <a:buFontTx/>
              <a:buNone/>
              <a:defRPr/>
            </a:pPr>
            <a:fld id="{503D176B-5624-48FA-A2E5-44484293D72D}" type="datetimeFigureOut">
              <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9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lnSpc>
                <a:spcPct val="90000"/>
              </a:lnSpc>
              <a:buNone/>
            </a:pPr>
            <a:fld id="{9A0DB2DC-4C9A-4742-B13C-FB6460FD3503}" type="slidenum">
              <a:rPr lang="zh-CN" altLang="en-US" dirty="0">
                <a:latin typeface="Verdana" panose="020B0604030504040204" pitchFamily="34" charset="0"/>
              </a:rPr>
            </a:fld>
            <a:endParaRPr lang="zh-CN" altLang="en-US" dirty="0">
              <a:latin typeface="Verdana" panose="020B060403050404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_标题和内容">
    <p:bg>
      <p:bgPr>
        <a:solidFill>
          <a:schemeClr val="bg1"/>
        </a:solid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468313" y="1383507"/>
            <a:ext cx="8229600" cy="3308747"/>
          </a:xfrm>
          <a:prstGeom prst="rect">
            <a:avLst/>
          </a:prstGeom>
        </p:spPr>
        <p:txBody>
          <a:bodyPr/>
          <a:lstStyle>
            <a:lvl1pPr>
              <a:defRPr>
                <a:latin typeface="微软雅黑 Light" panose="020B0502040204020203" pitchFamily="34" charset="-122"/>
                <a:ea typeface="微软雅黑 Light" panose="020B0502040204020203" pitchFamily="34" charset="-122"/>
              </a:defRPr>
            </a:lvl1pPr>
            <a:lvl2pPr>
              <a:defRPr>
                <a:latin typeface="微软雅黑 Light" panose="020B0502040204020203" pitchFamily="34" charset="-122"/>
                <a:ea typeface="微软雅黑 Light" panose="020B0502040204020203" pitchFamily="34" charset="-122"/>
              </a:defRPr>
            </a:lvl2pPr>
            <a:lvl3pPr>
              <a:defRPr>
                <a:latin typeface="微软雅黑 Light" panose="020B0502040204020203" pitchFamily="34" charset="-122"/>
                <a:ea typeface="微软雅黑 Light" panose="020B0502040204020203" pitchFamily="34" charset="-122"/>
              </a:defRPr>
            </a:lvl3pPr>
            <a:lvl4pPr>
              <a:defRPr>
                <a:latin typeface="微软雅黑 Light" panose="020B0502040204020203" pitchFamily="34" charset="-122"/>
                <a:ea typeface="微软雅黑 Light" panose="020B0502040204020203" pitchFamily="34" charset="-122"/>
              </a:defRPr>
            </a:lvl4pPr>
            <a:lvl5pPr>
              <a:defRPr>
                <a:latin typeface="微软雅黑 Light" panose="020B0502040204020203" pitchFamily="34" charset="-122"/>
                <a:ea typeface="微软雅黑 Light" panose="020B0502040204020203" pitchFamily="34"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5" name="Rectangle 6"/>
          <p:cNvSpPr>
            <a:spLocks noGrp="1" noChangeArrowheads="1"/>
          </p:cNvSpPr>
          <p:nvPr>
            <p:ph type="ftr" sz="quarter" idx="3"/>
          </p:nvPr>
        </p:nvSpPr>
        <p:spPr>
          <a:xfrm>
            <a:off x="3124200" y="4686300"/>
            <a:ext cx="2895600" cy="342900"/>
          </a:xfrm>
          <a:prstGeom prst="rect">
            <a:avLst/>
          </a:prstGeom>
        </p:spPr>
        <p:txBody>
          <a:bodyPr vert="horz" lIns="91440" tIns="45720" rIns="91440" bIns="45720" rtlCol="0" anchor="ctr"/>
          <a:lstStyle>
            <a:lvl1pPr>
              <a:defRPr/>
            </a:lvl1pPr>
          </a:lstStyle>
          <a:p>
            <a:pPr marL="0" marR="0" lvl="0" indent="0" algn="ctr" defTabSz="914400" rtl="0" eaLnBrk="1" fontAlgn="base" latinLnBrk="0" hangingPunct="1">
              <a:lnSpc>
                <a:spcPct val="9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endParaRPr>
          </a:p>
        </p:txBody>
      </p:sp>
      <p:sp>
        <p:nvSpPr>
          <p:cNvPr id="2" name="日期占位符 1"/>
          <p:cNvSpPr>
            <a:spLocks noGrp="1"/>
          </p:cNvSpPr>
          <p:nvPr>
            <p:ph type="dt" sz="half" idx="10"/>
          </p:nvPr>
        </p:nvSpPr>
        <p:spPr/>
        <p:txBody>
          <a:bodyPr/>
          <a:p>
            <a:pPr marL="0" marR="0" lvl="0" indent="0" algn="l" defTabSz="914400" rtl="0" eaLnBrk="1" fontAlgn="base" latinLnBrk="0" hangingPunct="1">
              <a:lnSpc>
                <a:spcPct val="90000"/>
              </a:lnSpc>
              <a:spcBef>
                <a:spcPct val="0"/>
              </a:spcBef>
              <a:spcAft>
                <a:spcPct val="0"/>
              </a:spcAft>
              <a:buClrTx/>
              <a:buSzTx/>
              <a:buFontTx/>
              <a:buNone/>
              <a:defRPr/>
            </a:pPr>
            <a:fld id="{503D176B-5624-48FA-A2E5-44484293D72D}" type="datetimeFigureOut">
              <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endParaRPr>
          </a:p>
        </p:txBody>
      </p:sp>
      <p:sp>
        <p:nvSpPr>
          <p:cNvPr id="4" name="灯片编号占位符 3"/>
          <p:cNvSpPr>
            <a:spLocks noGrp="1"/>
          </p:cNvSpPr>
          <p:nvPr>
            <p:ph type="sldNum" sz="quarter" idx="11"/>
          </p:nvPr>
        </p:nvSpPr>
        <p:spPr/>
        <p:txBody>
          <a:bodyPr/>
          <a:p>
            <a:pPr lvl="0" eaLnBrk="1" hangingPunct="1">
              <a:lnSpc>
                <a:spcPct val="90000"/>
              </a:lnSpc>
              <a:buNone/>
            </a:pPr>
            <a:fld id="{9A0DB2DC-4C9A-4742-B13C-FB6460FD3503}" type="slidenum">
              <a:rPr lang="zh-CN" altLang="en-US" dirty="0">
                <a:latin typeface="Verdana" panose="020B0604030504040204" pitchFamily="34" charset="0"/>
              </a:rPr>
            </a:fld>
            <a:endParaRPr lang="zh-CN" altLang="en-US" dirty="0">
              <a:latin typeface="Verdana" panose="020B060403050404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6" name="日期占位符 1"/>
          <p:cNvSpPr>
            <a:spLocks noGrp="1"/>
          </p:cNvSpPr>
          <p:nvPr>
            <p:ph type="dt" sz="half" idx="10"/>
          </p:nvPr>
        </p:nvSpPr>
        <p:spPr/>
        <p:txBody>
          <a:bodyPr/>
          <a:lstStyle>
            <a:lvl1pPr>
              <a:defRPr/>
            </a:lvl1pPr>
          </a:lstStyle>
          <a:p>
            <a:pPr>
              <a:defRPr/>
            </a:pPr>
            <a:endParaRPr lang="zh-CN" altLang="en-US"/>
          </a:p>
        </p:txBody>
      </p:sp>
      <p:sp>
        <p:nvSpPr>
          <p:cNvPr id="8" name="灯片编号占位符 3"/>
          <p:cNvSpPr>
            <a:spLocks noGrp="1"/>
          </p:cNvSpPr>
          <p:nvPr>
            <p:ph type="sldNum" sz="quarter" idx="12"/>
          </p:nvPr>
        </p:nvSpPr>
        <p:spPr/>
        <p:txBody>
          <a:bodyPr/>
          <a:lstStyle>
            <a:lvl1pPr>
              <a:defRPr/>
            </a:lvl1pPr>
          </a:lstStyle>
          <a:p>
            <a:pPr>
              <a:defRPr/>
            </a:pPr>
            <a:fld id="{4DB808D4-1373-4CA6-8E46-7B9C3B8E8EBA}" type="slidenum">
              <a:rPr lang="zh-CN" altLang="en-US"/>
            </a:fld>
            <a:endParaRPr lang="zh-CN" altLang="en-U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90000"/>
              </a:lnSpc>
              <a:spcBef>
                <a:spcPct val="0"/>
              </a:spcBef>
              <a:spcAft>
                <a:spcPct val="0"/>
              </a:spcAft>
              <a:buClrTx/>
              <a:buSzTx/>
              <a:buFontTx/>
              <a:buNone/>
              <a:defRPr/>
            </a:pPr>
            <a:fld id="{503D176B-5624-48FA-A2E5-44484293D72D}" type="datetimeFigureOut">
              <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9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eaLnBrk="1" hangingPunct="1">
              <a:lnSpc>
                <a:spcPct val="90000"/>
              </a:lnSpc>
              <a:buNone/>
            </a:pPr>
            <a:fld id="{9A0DB2DC-4C9A-4742-B13C-FB6460FD3503}" type="slidenum">
              <a:rPr lang="zh-CN" altLang="en-US" dirty="0">
                <a:latin typeface="Verdana" panose="020B0604030504040204" pitchFamily="34" charset="0"/>
              </a:rPr>
            </a:fld>
            <a:endParaRPr lang="zh-CN" altLang="en-US" dirty="0">
              <a:latin typeface="Verdana" panose="020B060403050404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3" name="矩形 22"/>
          <p:cNvSpPr/>
          <p:nvPr userDrawn="1"/>
        </p:nvSpPr>
        <p:spPr>
          <a:xfrm>
            <a:off x="6606" y="0"/>
            <a:ext cx="1188287" cy="51435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24" name="组合 23"/>
          <p:cNvGrpSpPr/>
          <p:nvPr userDrawn="1"/>
        </p:nvGrpSpPr>
        <p:grpSpPr>
          <a:xfrm>
            <a:off x="66167" y="1506626"/>
            <a:ext cx="1207395" cy="758198"/>
            <a:chOff x="277280" y="1914573"/>
            <a:chExt cx="1609650" cy="1011165"/>
          </a:xfrm>
        </p:grpSpPr>
        <p:sp>
          <p:nvSpPr>
            <p:cNvPr id="25" name="圆角矩形 24"/>
            <p:cNvSpPr/>
            <p:nvPr/>
          </p:nvSpPr>
          <p:spPr>
            <a:xfrm>
              <a:off x="277280" y="1914573"/>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28" name="组合 27"/>
          <p:cNvGrpSpPr/>
          <p:nvPr userDrawn="1"/>
        </p:nvGrpSpPr>
        <p:grpSpPr>
          <a:xfrm>
            <a:off x="172465" y="4292537"/>
            <a:ext cx="906382" cy="619199"/>
            <a:chOff x="5489796" y="4545945"/>
            <a:chExt cx="1208352" cy="1169242"/>
          </a:xfrm>
        </p:grpSpPr>
        <p:sp>
          <p:nvSpPr>
            <p:cNvPr id="29" name="文本框 38">
              <a:hlinkClick r:id="" action="ppaction://noaction"/>
            </p:cNvPr>
            <p:cNvSpPr>
              <a:spLocks noChangeArrowheads="1"/>
            </p:cNvSpPr>
            <p:nvPr/>
          </p:nvSpPr>
          <p:spPr bwMode="auto">
            <a:xfrm>
              <a:off x="5489796" y="5237953"/>
              <a:ext cx="1208352" cy="477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05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05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350">
                <a:solidFill>
                  <a:srgbClr val="FFFFFF"/>
                </a:solidFill>
              </a:endParaRPr>
            </a:p>
          </p:txBody>
        </p:sp>
      </p:grpSp>
      <p:grpSp>
        <p:nvGrpSpPr>
          <p:cNvPr id="31" name="组合 30"/>
          <p:cNvGrpSpPr/>
          <p:nvPr userDrawn="1"/>
        </p:nvGrpSpPr>
        <p:grpSpPr>
          <a:xfrm>
            <a:off x="162404" y="2256528"/>
            <a:ext cx="906847" cy="485656"/>
            <a:chOff x="360040" y="3147601"/>
            <a:chExt cx="1208972" cy="647691"/>
          </a:xfrm>
        </p:grpSpPr>
        <p:sp>
          <p:nvSpPr>
            <p:cNvPr id="32" name="文本框 36">
              <a:hlinkClick r:id="" action="ppaction://noaction"/>
            </p:cNvPr>
            <p:cNvSpPr>
              <a:spLocks noChangeArrowheads="1"/>
            </p:cNvSpPr>
            <p:nvPr userDrawn="1"/>
          </p:nvSpPr>
          <p:spPr bwMode="auto">
            <a:xfrm>
              <a:off x="360040" y="3458241"/>
              <a:ext cx="1208972" cy="337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05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05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FFFFFF"/>
                </a:solidFill>
              </a:endParaRPr>
            </a:p>
          </p:txBody>
        </p:sp>
      </p:grpSp>
      <p:grpSp>
        <p:nvGrpSpPr>
          <p:cNvPr id="34" name="组合 33"/>
          <p:cNvGrpSpPr/>
          <p:nvPr userDrawn="1"/>
        </p:nvGrpSpPr>
        <p:grpSpPr>
          <a:xfrm>
            <a:off x="162790" y="3576530"/>
            <a:ext cx="906461" cy="567176"/>
            <a:chOff x="3741439" y="5810237"/>
            <a:chExt cx="1208458" cy="756410"/>
          </a:xfrm>
        </p:grpSpPr>
        <p:sp>
          <p:nvSpPr>
            <p:cNvPr id="35" name="文本框 38">
              <a:hlinkClick r:id="" action="ppaction://noaction"/>
            </p:cNvPr>
            <p:cNvSpPr>
              <a:spLocks noChangeArrowheads="1"/>
            </p:cNvSpPr>
            <p:nvPr/>
          </p:nvSpPr>
          <p:spPr bwMode="auto">
            <a:xfrm>
              <a:off x="3741439" y="6229596"/>
              <a:ext cx="1208458" cy="337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05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05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350">
                <a:solidFill>
                  <a:srgbClr val="FFFFFF"/>
                </a:solidFill>
              </a:endParaRPr>
            </a:p>
          </p:txBody>
        </p:sp>
      </p:grpSp>
      <p:grpSp>
        <p:nvGrpSpPr>
          <p:cNvPr id="37" name="组合 36"/>
          <p:cNvGrpSpPr/>
          <p:nvPr userDrawn="1"/>
        </p:nvGrpSpPr>
        <p:grpSpPr>
          <a:xfrm>
            <a:off x="62866" y="1541229"/>
            <a:ext cx="1106702" cy="605381"/>
            <a:chOff x="2771986" y="1993595"/>
            <a:chExt cx="1562950" cy="855266"/>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sz="135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570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05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05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287164" y="644734"/>
            <a:ext cx="613960" cy="636271"/>
            <a:chOff x="405485" y="859845"/>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2" name="MH_SubTitle_1"/>
            <p:cNvSpPr/>
            <p:nvPr>
              <p:custDataLst>
                <p:tags r:id="rId2"/>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18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17598" y="954675"/>
              <a:ext cx="594282" cy="583488"/>
            </a:xfrm>
            <a:prstGeom prst="rect">
              <a:avLst/>
            </a:prstGeom>
          </p:spPr>
          <p:txBody>
            <a:bodyPr wrap="none">
              <a:spAutoFit/>
            </a:bodyPr>
            <a:lstStyle/>
            <a:p>
              <a:pPr algn="ctr">
                <a:defRPr/>
              </a:pPr>
              <a:r>
                <a:rPr lang="en-US" altLang="zh-CN" sz="2250" b="1" dirty="0">
                  <a:solidFill>
                    <a:schemeClr val="bg1"/>
                  </a:solidFill>
                  <a:latin typeface="Impact" panose="020B0806030902050204" pitchFamily="34" charset="0"/>
                  <a:ea typeface="微软雅黑" panose="020B0503020204020204" pitchFamily="34" charset="-122"/>
                </a:rPr>
                <a:t>01</a:t>
              </a:r>
              <a:endParaRPr lang="zh-CN" altLang="en-US" sz="225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175419" y="2907470"/>
            <a:ext cx="906847" cy="534898"/>
            <a:chOff x="-351733" y="3321313"/>
            <a:chExt cx="1208972" cy="713363"/>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35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37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05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05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8244886" y="4784794"/>
            <a:ext cx="0" cy="107987"/>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8244886" y="4730800"/>
            <a:ext cx="562476" cy="162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900" dirty="0">
                <a:solidFill>
                  <a:schemeClr val="bg1">
                    <a:lumMod val="50000"/>
                  </a:schemeClr>
                </a:solidFill>
              </a:rPr>
              <a:t>Page. </a:t>
            </a:r>
            <a:endParaRPr lang="zh-CN" altLang="en-US" sz="900" dirty="0">
              <a:solidFill>
                <a:schemeClr val="bg1">
                  <a:lumMod val="50000"/>
                </a:schemeClr>
              </a:solidFill>
            </a:endParaRPr>
          </a:p>
        </p:txBody>
      </p:sp>
      <p:sp>
        <p:nvSpPr>
          <p:cNvPr id="48" name="Rectangle 5"/>
          <p:cNvSpPr>
            <a:spLocks noChangeArrowheads="1"/>
          </p:cNvSpPr>
          <p:nvPr userDrawn="1"/>
        </p:nvSpPr>
        <p:spPr bwMode="gray">
          <a:xfrm>
            <a:off x="8564751" y="4732013"/>
            <a:ext cx="472751" cy="167896"/>
          </a:xfrm>
          <a:prstGeom prst="rect">
            <a:avLst/>
          </a:prstGeom>
          <a:noFill/>
          <a:ln w="9525">
            <a:noFill/>
            <a:miter lim="800000"/>
          </a:ln>
        </p:spPr>
        <p:txBody>
          <a:bodyPr/>
          <a:lstStyle/>
          <a:p>
            <a:fld id="{0B6D6995-4C9D-4B2B-8F70-F313D5F5D1FC}" type="slidenum">
              <a:rPr lang="de-DE" sz="900" b="0" kern="1200" spc="0" baseline="0" smtClean="0">
                <a:solidFill>
                  <a:schemeClr val="tx1">
                    <a:lumMod val="50000"/>
                    <a:lumOff val="50000"/>
                  </a:schemeClr>
                </a:solidFill>
                <a:latin typeface="+mn-lt"/>
                <a:ea typeface="+mn-ea"/>
                <a:cs typeface="+mn-cs"/>
              </a:rPr>
            </a:fld>
            <a:endParaRPr lang="de-DE" sz="9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23" name="矩形 22"/>
          <p:cNvSpPr/>
          <p:nvPr userDrawn="1"/>
        </p:nvSpPr>
        <p:spPr>
          <a:xfrm>
            <a:off x="0" y="0"/>
            <a:ext cx="1188287" cy="51435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24" name="组合 23"/>
          <p:cNvGrpSpPr/>
          <p:nvPr userDrawn="1"/>
        </p:nvGrpSpPr>
        <p:grpSpPr>
          <a:xfrm>
            <a:off x="62866" y="2215103"/>
            <a:ext cx="1212802" cy="749135"/>
            <a:chOff x="229875" y="1926660"/>
            <a:chExt cx="1616859" cy="999078"/>
          </a:xfrm>
        </p:grpSpPr>
        <p:sp>
          <p:nvSpPr>
            <p:cNvPr id="25" name="圆角矩形 24"/>
            <p:cNvSpPr/>
            <p:nvPr/>
          </p:nvSpPr>
          <p:spPr>
            <a:xfrm>
              <a:off x="229875" y="1926660"/>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28" name="组合 27"/>
          <p:cNvGrpSpPr/>
          <p:nvPr userDrawn="1"/>
        </p:nvGrpSpPr>
        <p:grpSpPr>
          <a:xfrm>
            <a:off x="172465" y="4292537"/>
            <a:ext cx="906382" cy="619199"/>
            <a:chOff x="5489796" y="4545945"/>
            <a:chExt cx="1208352" cy="1169242"/>
          </a:xfrm>
        </p:grpSpPr>
        <p:sp>
          <p:nvSpPr>
            <p:cNvPr id="29" name="文本框 38">
              <a:hlinkClick r:id="" action="ppaction://noaction"/>
            </p:cNvPr>
            <p:cNvSpPr>
              <a:spLocks noChangeArrowheads="1"/>
            </p:cNvSpPr>
            <p:nvPr/>
          </p:nvSpPr>
          <p:spPr bwMode="auto">
            <a:xfrm>
              <a:off x="5489796" y="5237953"/>
              <a:ext cx="1208352" cy="477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05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05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350">
                <a:solidFill>
                  <a:srgbClr val="FFFFFF"/>
                </a:solidFill>
              </a:endParaRPr>
            </a:p>
          </p:txBody>
        </p:sp>
      </p:grpSp>
      <p:grpSp>
        <p:nvGrpSpPr>
          <p:cNvPr id="31" name="组合 30"/>
          <p:cNvGrpSpPr/>
          <p:nvPr userDrawn="1"/>
        </p:nvGrpSpPr>
        <p:grpSpPr>
          <a:xfrm>
            <a:off x="140719" y="2260922"/>
            <a:ext cx="906847" cy="485656"/>
            <a:chOff x="360040" y="3147601"/>
            <a:chExt cx="1208972" cy="647691"/>
          </a:xfrm>
        </p:grpSpPr>
        <p:sp>
          <p:nvSpPr>
            <p:cNvPr id="32" name="文本框 36">
              <a:hlinkClick r:id="" action="ppaction://noaction"/>
            </p:cNvPr>
            <p:cNvSpPr>
              <a:spLocks noChangeArrowheads="1"/>
            </p:cNvSpPr>
            <p:nvPr userDrawn="1"/>
          </p:nvSpPr>
          <p:spPr bwMode="auto">
            <a:xfrm>
              <a:off x="360040" y="3458241"/>
              <a:ext cx="1208972" cy="337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05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05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accent5">
                <a:lumMod val="75000"/>
              </a:schemeClr>
            </a:solidFill>
            <a:ln w="12700">
              <a:solidFill>
                <a:srgbClr val="183A6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FFFFFF"/>
                </a:solidFill>
              </a:endParaRPr>
            </a:p>
          </p:txBody>
        </p:sp>
      </p:grpSp>
      <p:grpSp>
        <p:nvGrpSpPr>
          <p:cNvPr id="34" name="组合 33"/>
          <p:cNvGrpSpPr/>
          <p:nvPr userDrawn="1"/>
        </p:nvGrpSpPr>
        <p:grpSpPr>
          <a:xfrm>
            <a:off x="162790" y="3576530"/>
            <a:ext cx="906461" cy="567176"/>
            <a:chOff x="3741439" y="5810237"/>
            <a:chExt cx="1208458" cy="756410"/>
          </a:xfrm>
        </p:grpSpPr>
        <p:sp>
          <p:nvSpPr>
            <p:cNvPr id="35" name="文本框 38">
              <a:hlinkClick r:id="" action="ppaction://noaction"/>
            </p:cNvPr>
            <p:cNvSpPr>
              <a:spLocks noChangeArrowheads="1"/>
            </p:cNvSpPr>
            <p:nvPr/>
          </p:nvSpPr>
          <p:spPr bwMode="auto">
            <a:xfrm>
              <a:off x="3741439" y="6229596"/>
              <a:ext cx="1208458" cy="337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05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05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350">
                <a:solidFill>
                  <a:srgbClr val="FFFFFF"/>
                </a:solidFill>
              </a:endParaRPr>
            </a:p>
          </p:txBody>
        </p:sp>
      </p:grpSp>
      <p:grpSp>
        <p:nvGrpSpPr>
          <p:cNvPr id="37" name="组合 36"/>
          <p:cNvGrpSpPr/>
          <p:nvPr userDrawn="1"/>
        </p:nvGrpSpPr>
        <p:grpSpPr>
          <a:xfrm>
            <a:off x="62866" y="1541229"/>
            <a:ext cx="1106702" cy="605381"/>
            <a:chOff x="2771986" y="1993595"/>
            <a:chExt cx="1562950" cy="855266"/>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35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5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05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05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287164" y="644734"/>
            <a:ext cx="613960" cy="636271"/>
            <a:chOff x="405485" y="859845"/>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2" name="MH_SubTitle_1"/>
            <p:cNvSpPr/>
            <p:nvPr>
              <p:custDataLst>
                <p:tags r:id="rId2"/>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18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494318" y="954675"/>
              <a:ext cx="640843" cy="583488"/>
            </a:xfrm>
            <a:prstGeom prst="rect">
              <a:avLst/>
            </a:prstGeom>
          </p:spPr>
          <p:txBody>
            <a:bodyPr wrap="none">
              <a:spAutoFit/>
            </a:bodyPr>
            <a:lstStyle/>
            <a:p>
              <a:pPr algn="ctr">
                <a:defRPr/>
              </a:pPr>
              <a:r>
                <a:rPr lang="en-US" altLang="zh-CN" sz="2250" b="1" dirty="0">
                  <a:solidFill>
                    <a:schemeClr val="bg1"/>
                  </a:solidFill>
                  <a:latin typeface="Impact" panose="020B0806030902050204" pitchFamily="34" charset="0"/>
                  <a:ea typeface="微软雅黑" panose="020B0503020204020204" pitchFamily="34" charset="-122"/>
                </a:rPr>
                <a:t>02</a:t>
              </a:r>
              <a:endParaRPr lang="zh-CN" altLang="en-US" sz="225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175419" y="2907470"/>
            <a:ext cx="906847" cy="534899"/>
            <a:chOff x="-351733" y="3321313"/>
            <a:chExt cx="1208972" cy="713363"/>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35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37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05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05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8244886" y="4784794"/>
            <a:ext cx="0" cy="107987"/>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8244886" y="4730800"/>
            <a:ext cx="562476" cy="162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900" dirty="0">
                <a:solidFill>
                  <a:schemeClr val="bg1">
                    <a:lumMod val="50000"/>
                  </a:schemeClr>
                </a:solidFill>
              </a:rPr>
              <a:t>Page. </a:t>
            </a:r>
            <a:endParaRPr lang="zh-CN" altLang="en-US" sz="900" dirty="0">
              <a:solidFill>
                <a:schemeClr val="bg1">
                  <a:lumMod val="50000"/>
                </a:schemeClr>
              </a:solidFill>
            </a:endParaRPr>
          </a:p>
        </p:txBody>
      </p:sp>
      <p:sp>
        <p:nvSpPr>
          <p:cNvPr id="48" name="Rectangle 5"/>
          <p:cNvSpPr>
            <a:spLocks noChangeArrowheads="1"/>
          </p:cNvSpPr>
          <p:nvPr userDrawn="1"/>
        </p:nvSpPr>
        <p:spPr bwMode="gray">
          <a:xfrm>
            <a:off x="8564751" y="4732013"/>
            <a:ext cx="472751" cy="167896"/>
          </a:xfrm>
          <a:prstGeom prst="rect">
            <a:avLst/>
          </a:prstGeom>
          <a:noFill/>
          <a:ln w="9525">
            <a:noFill/>
            <a:miter lim="800000"/>
          </a:ln>
        </p:spPr>
        <p:txBody>
          <a:bodyPr/>
          <a:lstStyle/>
          <a:p>
            <a:fld id="{0B6D6995-4C9D-4B2B-8F70-F313D5F5D1FC}" type="slidenum">
              <a:rPr lang="de-DE" sz="900" b="0" kern="1200" spc="0" baseline="0" smtClean="0">
                <a:solidFill>
                  <a:schemeClr val="tx1">
                    <a:lumMod val="50000"/>
                    <a:lumOff val="50000"/>
                  </a:schemeClr>
                </a:solidFill>
                <a:latin typeface="+mn-lt"/>
                <a:ea typeface="+mn-ea"/>
                <a:cs typeface="+mn-cs"/>
              </a:rPr>
            </a:fld>
            <a:endParaRPr lang="de-DE" sz="9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3_仅标题">
    <p:spTree>
      <p:nvGrpSpPr>
        <p:cNvPr id="1" name=""/>
        <p:cNvGrpSpPr/>
        <p:nvPr/>
      </p:nvGrpSpPr>
      <p:grpSpPr>
        <a:xfrm>
          <a:off x="0" y="0"/>
          <a:ext cx="0" cy="0"/>
          <a:chOff x="0" y="0"/>
          <a:chExt cx="0" cy="0"/>
        </a:xfrm>
      </p:grpSpPr>
      <p:sp>
        <p:nvSpPr>
          <p:cNvPr id="23" name="矩形 22"/>
          <p:cNvSpPr/>
          <p:nvPr userDrawn="1"/>
        </p:nvSpPr>
        <p:spPr>
          <a:xfrm>
            <a:off x="21684" y="-1402"/>
            <a:ext cx="1188287" cy="51435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nvGrpSpPr>
          <p:cNvPr id="24" name="组合 23"/>
          <p:cNvGrpSpPr/>
          <p:nvPr userDrawn="1"/>
        </p:nvGrpSpPr>
        <p:grpSpPr>
          <a:xfrm>
            <a:off x="117646" y="4292480"/>
            <a:ext cx="1207395" cy="758198"/>
            <a:chOff x="277280" y="1914573"/>
            <a:chExt cx="1609650" cy="1011165"/>
          </a:xfrm>
        </p:grpSpPr>
        <p:sp>
          <p:nvSpPr>
            <p:cNvPr id="25" name="圆角矩形 24"/>
            <p:cNvSpPr/>
            <p:nvPr/>
          </p:nvSpPr>
          <p:spPr>
            <a:xfrm>
              <a:off x="277280" y="1914573"/>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28" name="组合 27"/>
          <p:cNvGrpSpPr/>
          <p:nvPr userDrawn="1"/>
        </p:nvGrpSpPr>
        <p:grpSpPr>
          <a:xfrm>
            <a:off x="224650" y="4329974"/>
            <a:ext cx="906382" cy="590842"/>
            <a:chOff x="5507847" y="4545945"/>
            <a:chExt cx="1208352" cy="1115696"/>
          </a:xfrm>
        </p:grpSpPr>
        <p:sp>
          <p:nvSpPr>
            <p:cNvPr id="29" name="文本框 38">
              <a:hlinkClick r:id="" action="ppaction://noaction"/>
            </p:cNvPr>
            <p:cNvSpPr>
              <a:spLocks noChangeArrowheads="1"/>
            </p:cNvSpPr>
            <p:nvPr/>
          </p:nvSpPr>
          <p:spPr bwMode="auto">
            <a:xfrm>
              <a:off x="5507847" y="5184407"/>
              <a:ext cx="1208352" cy="477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05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05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accent5">
                <a:lumMod val="75000"/>
              </a:schemeClr>
            </a:solidFill>
            <a:ln>
              <a:solidFill>
                <a:srgbClr val="183A6A"/>
              </a:solidFill>
            </a:ln>
          </p:spPr>
          <p:txBody>
            <a:bodyPr anchor="ctr">
              <a:scene3d>
                <a:camera prst="orthographicFront"/>
                <a:lightRig rig="threePt" dir="t"/>
              </a:scene3d>
              <a:sp3d>
                <a:contourClr>
                  <a:srgbClr val="FFFFFF"/>
                </a:contourClr>
              </a:sp3d>
            </a:bodyPr>
            <a:lstStyle/>
            <a:p>
              <a:pPr algn="ctr">
                <a:defRPr/>
              </a:pPr>
              <a:endParaRPr lang="zh-CN" altLang="en-US" sz="1350">
                <a:solidFill>
                  <a:srgbClr val="FFFFFF"/>
                </a:solidFill>
              </a:endParaRPr>
            </a:p>
          </p:txBody>
        </p:sp>
      </p:grpSp>
      <p:grpSp>
        <p:nvGrpSpPr>
          <p:cNvPr id="31" name="组合 30"/>
          <p:cNvGrpSpPr/>
          <p:nvPr userDrawn="1"/>
        </p:nvGrpSpPr>
        <p:grpSpPr>
          <a:xfrm>
            <a:off x="162404" y="2256528"/>
            <a:ext cx="906847" cy="485656"/>
            <a:chOff x="360040" y="3147601"/>
            <a:chExt cx="1208972" cy="647691"/>
          </a:xfrm>
        </p:grpSpPr>
        <p:sp>
          <p:nvSpPr>
            <p:cNvPr id="32" name="文本框 36">
              <a:hlinkClick r:id="" action="ppaction://noaction"/>
            </p:cNvPr>
            <p:cNvSpPr>
              <a:spLocks noChangeArrowheads="1"/>
            </p:cNvSpPr>
            <p:nvPr userDrawn="1"/>
          </p:nvSpPr>
          <p:spPr bwMode="auto">
            <a:xfrm>
              <a:off x="360040" y="3458241"/>
              <a:ext cx="1208972" cy="337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05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05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350">
                <a:solidFill>
                  <a:srgbClr val="FFFFFF"/>
                </a:solidFill>
              </a:endParaRPr>
            </a:p>
          </p:txBody>
        </p:sp>
      </p:grpSp>
      <p:grpSp>
        <p:nvGrpSpPr>
          <p:cNvPr id="34" name="组合 33"/>
          <p:cNvGrpSpPr/>
          <p:nvPr userDrawn="1"/>
        </p:nvGrpSpPr>
        <p:grpSpPr>
          <a:xfrm>
            <a:off x="162790" y="3576530"/>
            <a:ext cx="906461" cy="567176"/>
            <a:chOff x="3741439" y="5810237"/>
            <a:chExt cx="1208458" cy="756410"/>
          </a:xfrm>
        </p:grpSpPr>
        <p:sp>
          <p:nvSpPr>
            <p:cNvPr id="35" name="文本框 38">
              <a:hlinkClick r:id="" action="ppaction://noaction"/>
            </p:cNvPr>
            <p:cNvSpPr>
              <a:spLocks noChangeArrowheads="1"/>
            </p:cNvSpPr>
            <p:nvPr/>
          </p:nvSpPr>
          <p:spPr bwMode="auto">
            <a:xfrm>
              <a:off x="3741439" y="6229596"/>
              <a:ext cx="1208458" cy="337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05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05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350">
                <a:solidFill>
                  <a:srgbClr val="FFFFFF"/>
                </a:solidFill>
              </a:endParaRPr>
            </a:p>
          </p:txBody>
        </p:sp>
      </p:grpSp>
      <p:grpSp>
        <p:nvGrpSpPr>
          <p:cNvPr id="37" name="组合 36"/>
          <p:cNvGrpSpPr/>
          <p:nvPr userDrawn="1"/>
        </p:nvGrpSpPr>
        <p:grpSpPr>
          <a:xfrm>
            <a:off x="62476" y="1503589"/>
            <a:ext cx="1106702" cy="605381"/>
            <a:chOff x="2771986" y="1993595"/>
            <a:chExt cx="1562950" cy="855266"/>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35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57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05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05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287164" y="644734"/>
            <a:ext cx="613960" cy="636271"/>
            <a:chOff x="405485" y="859845"/>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2" name="MH_SubTitle_1"/>
            <p:cNvSpPr/>
            <p:nvPr>
              <p:custDataLst>
                <p:tags r:id="rId2"/>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18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487968" y="954675"/>
              <a:ext cx="653541" cy="583488"/>
            </a:xfrm>
            <a:prstGeom prst="rect">
              <a:avLst/>
            </a:prstGeom>
          </p:spPr>
          <p:txBody>
            <a:bodyPr wrap="none">
              <a:spAutoFit/>
            </a:bodyPr>
            <a:lstStyle/>
            <a:p>
              <a:pPr algn="ctr">
                <a:defRPr/>
              </a:pPr>
              <a:r>
                <a:rPr lang="en-US" altLang="zh-CN" sz="2250" b="1" dirty="0">
                  <a:solidFill>
                    <a:schemeClr val="bg1"/>
                  </a:solidFill>
                  <a:latin typeface="Impact" panose="020B0806030902050204" pitchFamily="34" charset="0"/>
                  <a:ea typeface="微软雅黑" panose="020B0503020204020204" pitchFamily="34" charset="-122"/>
                </a:rPr>
                <a:t>05</a:t>
              </a:r>
              <a:endParaRPr lang="zh-CN" altLang="en-US" sz="225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175419" y="2907470"/>
            <a:ext cx="906847" cy="534899"/>
            <a:chOff x="-351733" y="3321313"/>
            <a:chExt cx="1208972" cy="713363"/>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35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370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05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05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8244886" y="4784794"/>
            <a:ext cx="0" cy="107987"/>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8244886" y="4730800"/>
            <a:ext cx="562476" cy="1626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900" dirty="0">
                <a:solidFill>
                  <a:schemeClr val="bg1">
                    <a:lumMod val="50000"/>
                  </a:schemeClr>
                </a:solidFill>
              </a:rPr>
              <a:t>Page. </a:t>
            </a:r>
            <a:endParaRPr lang="zh-CN" altLang="en-US" sz="900" dirty="0">
              <a:solidFill>
                <a:schemeClr val="bg1">
                  <a:lumMod val="50000"/>
                </a:schemeClr>
              </a:solidFill>
            </a:endParaRPr>
          </a:p>
        </p:txBody>
      </p:sp>
      <p:sp>
        <p:nvSpPr>
          <p:cNvPr id="48" name="Rectangle 5"/>
          <p:cNvSpPr>
            <a:spLocks noChangeArrowheads="1"/>
          </p:cNvSpPr>
          <p:nvPr userDrawn="1"/>
        </p:nvSpPr>
        <p:spPr bwMode="gray">
          <a:xfrm>
            <a:off x="8564751" y="4732013"/>
            <a:ext cx="472751" cy="167896"/>
          </a:xfrm>
          <a:prstGeom prst="rect">
            <a:avLst/>
          </a:prstGeom>
          <a:noFill/>
          <a:ln w="9525">
            <a:noFill/>
            <a:miter lim="800000"/>
          </a:ln>
        </p:spPr>
        <p:txBody>
          <a:bodyPr/>
          <a:lstStyle/>
          <a:p>
            <a:fld id="{0B6D6995-4C9D-4B2B-8F70-F313D5F5D1FC}" type="slidenum">
              <a:rPr lang="de-DE" sz="900" b="0" kern="1200" spc="0" baseline="0" smtClean="0">
                <a:solidFill>
                  <a:schemeClr val="tx1">
                    <a:lumMod val="50000"/>
                    <a:lumOff val="50000"/>
                  </a:schemeClr>
                </a:solidFill>
                <a:latin typeface="+mn-lt"/>
                <a:ea typeface="+mn-ea"/>
                <a:cs typeface="+mn-cs"/>
              </a:rPr>
            </a:fld>
            <a:endParaRPr lang="de-DE" sz="9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90000"/>
              </a:lnSpc>
              <a:spcBef>
                <a:spcPct val="0"/>
              </a:spcBef>
              <a:spcAft>
                <a:spcPct val="0"/>
              </a:spcAft>
              <a:buClrTx/>
              <a:buSzTx/>
              <a:buFontTx/>
              <a:buNone/>
              <a:defRPr/>
            </a:pPr>
            <a:fld id="{503D176B-5624-48FA-A2E5-44484293D72D}" type="datetimeFigureOut">
              <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9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lnSpc>
                <a:spcPct val="90000"/>
              </a:lnSpc>
              <a:buNone/>
            </a:pPr>
            <a:fld id="{9A0DB2DC-4C9A-4742-B13C-FB6460FD3503}" type="slidenum">
              <a:rPr lang="zh-CN" altLang="en-US" dirty="0">
                <a:latin typeface="Verdana" panose="020B0604030504040204" pitchFamily="34" charset="0"/>
              </a:rPr>
            </a:fld>
            <a:endParaRPr lang="zh-CN" altLang="en-US" dirty="0">
              <a:latin typeface="Verdana" panose="020B060403050404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90000"/>
              </a:lnSpc>
              <a:spcBef>
                <a:spcPct val="0"/>
              </a:spcBef>
              <a:spcAft>
                <a:spcPct val="0"/>
              </a:spcAft>
              <a:buClrTx/>
              <a:buSzTx/>
              <a:buFontTx/>
              <a:buNone/>
              <a:defRPr/>
            </a:pPr>
            <a:fld id="{503D176B-5624-48FA-A2E5-44484293D72D}" type="datetimeFigureOut">
              <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9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eaLnBrk="1" hangingPunct="1">
              <a:lnSpc>
                <a:spcPct val="90000"/>
              </a:lnSpc>
              <a:buNone/>
            </a:pPr>
            <a:fld id="{9A0DB2DC-4C9A-4742-B13C-FB6460FD3503}" type="slidenum">
              <a:rPr lang="zh-CN" altLang="en-US" dirty="0">
                <a:latin typeface="Verdana" panose="020B0604030504040204" pitchFamily="34" charset="0"/>
              </a:rPr>
            </a:fld>
            <a:endParaRPr lang="zh-CN" altLang="en-US" dirty="0">
              <a:latin typeface="Verdana" panose="020B060403050404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90000"/>
              </a:lnSpc>
              <a:spcBef>
                <a:spcPct val="0"/>
              </a:spcBef>
              <a:spcAft>
                <a:spcPct val="0"/>
              </a:spcAft>
              <a:buClrTx/>
              <a:buSzTx/>
              <a:buFontTx/>
              <a:buNone/>
              <a:defRPr/>
            </a:pPr>
            <a:fld id="{503D176B-5624-48FA-A2E5-44484293D72D}" type="datetimeFigureOut">
              <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9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eaLnBrk="1" hangingPunct="1">
              <a:lnSpc>
                <a:spcPct val="90000"/>
              </a:lnSpc>
              <a:buNone/>
            </a:pPr>
            <a:fld id="{9A0DB2DC-4C9A-4742-B13C-FB6460FD3503}" type="slidenum">
              <a:rPr lang="zh-CN" altLang="en-US" dirty="0">
                <a:latin typeface="Verdana" panose="020B0604030504040204" pitchFamily="34" charset="0"/>
              </a:rPr>
            </a:fld>
            <a:endParaRPr lang="zh-CN" altLang="en-US" dirty="0">
              <a:latin typeface="Verdana" panose="020B060403050404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90000"/>
              </a:lnSpc>
              <a:spcBef>
                <a:spcPct val="0"/>
              </a:spcBef>
              <a:spcAft>
                <a:spcPct val="0"/>
              </a:spcAft>
              <a:buClrTx/>
              <a:buSzTx/>
              <a:buFontTx/>
              <a:buNone/>
              <a:defRPr/>
            </a:pPr>
            <a:fld id="{503D176B-5624-48FA-A2E5-44484293D72D}" type="datetimeFigureOut">
              <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9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eaLnBrk="1" hangingPunct="1">
              <a:lnSpc>
                <a:spcPct val="90000"/>
              </a:lnSpc>
              <a:buNone/>
            </a:pPr>
            <a:fld id="{9A0DB2DC-4C9A-4742-B13C-FB6460FD3503}" type="slidenum">
              <a:rPr lang="zh-CN" altLang="en-US" dirty="0">
                <a:latin typeface="Verdana" panose="020B0604030504040204" pitchFamily="34" charset="0"/>
              </a:rPr>
            </a:fld>
            <a:endParaRPr lang="zh-CN" altLang="en-US" dirty="0">
              <a:latin typeface="Verdana" panose="020B060403050404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90000"/>
              </a:lnSpc>
              <a:spcBef>
                <a:spcPct val="0"/>
              </a:spcBef>
              <a:spcAft>
                <a:spcPct val="0"/>
              </a:spcAft>
              <a:buClrTx/>
              <a:buSzTx/>
              <a:buFontTx/>
              <a:buNone/>
              <a:defRPr/>
            </a:pPr>
            <a:fld id="{503D176B-5624-48FA-A2E5-44484293D72D}" type="datetimeFigureOut">
              <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9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lnSpc>
                <a:spcPct val="90000"/>
              </a:lnSpc>
              <a:buNone/>
            </a:pPr>
            <a:fld id="{9A0DB2DC-4C9A-4742-B13C-FB6460FD3503}" type="slidenum">
              <a:rPr lang="zh-CN" altLang="en-US" dirty="0">
                <a:latin typeface="Verdana" panose="020B0604030504040204" pitchFamily="34" charset="0"/>
              </a:rPr>
            </a:fld>
            <a:endParaRPr lang="zh-CN" altLang="en-US" dirty="0">
              <a:latin typeface="Verdana" panose="020B060403050404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90000"/>
              </a:lnSpc>
              <a:spcBef>
                <a:spcPct val="0"/>
              </a:spcBef>
              <a:spcAft>
                <a:spcPct val="0"/>
              </a:spcAft>
              <a:buClrTx/>
              <a:buSzTx/>
              <a:buFontTx/>
              <a:buNone/>
              <a:defRPr/>
            </a:pPr>
            <a:fld id="{503D176B-5624-48FA-A2E5-44484293D72D}" type="datetimeFigureOut">
              <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9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eaLnBrk="1" hangingPunct="1">
              <a:lnSpc>
                <a:spcPct val="90000"/>
              </a:lnSpc>
              <a:buNone/>
            </a:pPr>
            <a:fld id="{9A0DB2DC-4C9A-4742-B13C-FB6460FD3503}" type="slidenum">
              <a:rPr lang="zh-CN" altLang="en-US" dirty="0">
                <a:latin typeface="Verdana" panose="020B0604030504040204" pitchFamily="34" charset="0"/>
              </a:rPr>
            </a:fld>
            <a:endParaRPr lang="zh-CN" altLang="en-US" dirty="0">
              <a:latin typeface="Verdana" panose="020B060403050404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5.xml"/><Relationship Id="rId8" Type="http://schemas.openxmlformats.org/officeDocument/2006/relationships/slideLayout" Target="../slideLayouts/slideLayout24.xml"/><Relationship Id="rId7" Type="http://schemas.openxmlformats.org/officeDocument/2006/relationships/slideLayout" Target="../slideLayouts/slideLayout23.xml"/><Relationship Id="rId6" Type="http://schemas.openxmlformats.org/officeDocument/2006/relationships/slideLayout" Target="../slideLayouts/slideLayout22.xml"/><Relationship Id="rId5" Type="http://schemas.openxmlformats.org/officeDocument/2006/relationships/slideLayout" Target="../slideLayouts/slideLayout21.xml"/><Relationship Id="rId4" Type="http://schemas.openxmlformats.org/officeDocument/2006/relationships/slideLayout" Target="../slideLayouts/slideLayout20.xml"/><Relationship Id="rId3" Type="http://schemas.openxmlformats.org/officeDocument/2006/relationships/slideLayout" Target="../slideLayouts/slideLayout19.xml"/><Relationship Id="rId2" Type="http://schemas.openxmlformats.org/officeDocument/2006/relationships/slideLayout" Target="../slideLayouts/slideLayout18.xml"/><Relationship Id="rId17" Type="http://schemas.openxmlformats.org/officeDocument/2006/relationships/theme" Target="../theme/theme2.xml"/><Relationship Id="rId16" Type="http://schemas.openxmlformats.org/officeDocument/2006/relationships/slideLayout" Target="../slideLayouts/slideLayout32.xml"/><Relationship Id="rId15" Type="http://schemas.openxmlformats.org/officeDocument/2006/relationships/slideLayout" Target="../slideLayouts/slideLayout31.xml"/><Relationship Id="rId14" Type="http://schemas.openxmlformats.org/officeDocument/2006/relationships/slideLayout" Target="../slideLayouts/slideLayout30.xml"/><Relationship Id="rId13" Type="http://schemas.openxmlformats.org/officeDocument/2006/relationships/slideLayout" Target="../slideLayouts/slideLayout29.xml"/><Relationship Id="rId12" Type="http://schemas.openxmlformats.org/officeDocument/2006/relationships/slideLayout" Target="../slideLayouts/slideLayout28.xml"/><Relationship Id="rId11" Type="http://schemas.openxmlformats.org/officeDocument/2006/relationships/slideLayout" Target="../slideLayouts/slideLayout27.xml"/><Relationship Id="rId10" Type="http://schemas.openxmlformats.org/officeDocument/2006/relationships/slideLayout" Target="../slideLayouts/slideLayout26.xml"/><Relationship Id="rId1"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457200" y="206375"/>
            <a:ext cx="8229600" cy="85725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文本占位符 2"/>
          <p:cNvSpPr>
            <a:spLocks noGrp="1"/>
          </p:cNvSpPr>
          <p:nvPr>
            <p:ph type="body" idx="1"/>
          </p:nvPr>
        </p:nvSpPr>
        <p:spPr>
          <a:xfrm>
            <a:off x="457200" y="1200150"/>
            <a:ext cx="8229600" cy="339407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457200" y="4767263"/>
            <a:ext cx="2133600" cy="274638"/>
          </a:xfrm>
          <a:prstGeom prst="rect">
            <a:avLst/>
          </a:prstGeom>
        </p:spPr>
        <p:txBody>
          <a:bodyPr vert="horz" lIns="91440" tIns="45720" rIns="91440" bIns="45720" rtlCol="0" anchor="ctr"/>
          <a:lstStyle>
            <a:lvl1pPr algn="l" eaLnBrk="1" hangingPunct="1">
              <a:lnSpc>
                <a:spcPct val="90000"/>
              </a:lnSpc>
              <a:defRPr sz="1200">
                <a:solidFill>
                  <a:schemeClr val="tx1">
                    <a:tint val="75000"/>
                  </a:schemeClr>
                </a:solidFill>
              </a:defRPr>
            </a:lvl1pPr>
          </a:lstStyle>
          <a:p>
            <a:pPr marL="0" marR="0" lvl="0" indent="0" algn="l" defTabSz="914400" rtl="0" eaLnBrk="1" fontAlgn="base" latinLnBrk="0" hangingPunct="1">
              <a:lnSpc>
                <a:spcPct val="90000"/>
              </a:lnSpc>
              <a:spcBef>
                <a:spcPct val="0"/>
              </a:spcBef>
              <a:spcAft>
                <a:spcPct val="0"/>
              </a:spcAft>
              <a:buClrTx/>
              <a:buSzTx/>
              <a:buFontTx/>
              <a:buNone/>
              <a:defRPr/>
            </a:pPr>
            <a:fld id="{503D176B-5624-48FA-A2E5-44484293D72D}" type="datetimeFigureOut">
              <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vert="horz" lIns="91440" tIns="45720" rIns="91440" bIns="45720" rtlCol="0" anchor="ctr"/>
          <a:lstStyle>
            <a:lvl1pPr algn="ctr" eaLnBrk="1" hangingPunct="1">
              <a:lnSpc>
                <a:spcPct val="90000"/>
              </a:lnSpc>
              <a:defRPr sz="1200">
                <a:solidFill>
                  <a:schemeClr val="tx1">
                    <a:tint val="75000"/>
                  </a:schemeClr>
                </a:solidFill>
              </a:defRPr>
            </a:lvl1pPr>
          </a:lstStyle>
          <a:p>
            <a:pPr marL="0" marR="0" lvl="0" indent="0" algn="ctr" defTabSz="914400" rtl="0" eaLnBrk="1" fontAlgn="base" latinLnBrk="0" hangingPunct="1">
              <a:lnSpc>
                <a:spcPct val="9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lnSpc>
                <a:spcPct val="90000"/>
              </a:lnSpc>
              <a:buNone/>
            </a:pPr>
            <a:fld id="{9A0DB2DC-4C9A-4742-B13C-FB6460FD3503}" type="slidenum">
              <a:rPr lang="zh-CN" altLang="en-US" dirty="0">
                <a:latin typeface="Verdana" panose="020B0604030504040204" pitchFamily="34" charset="0"/>
              </a:rPr>
            </a:fld>
            <a:endParaRPr lang="zh-CN" altLang="en-US" dirty="0">
              <a:latin typeface="Verdana" panose="020B0604030504040204" pitchFamily="34" charset="0"/>
            </a:endParaRPr>
          </a:p>
        </p:txBody>
      </p:sp>
      <p:grpSp>
        <p:nvGrpSpPr>
          <p:cNvPr id="1031" name="Group 129"/>
          <p:cNvGrpSpPr/>
          <p:nvPr userDrawn="1"/>
        </p:nvGrpSpPr>
        <p:grpSpPr>
          <a:xfrm>
            <a:off x="1792288" y="4913313"/>
            <a:ext cx="614362" cy="263525"/>
            <a:chOff x="1129" y="4127"/>
            <a:chExt cx="387" cy="221"/>
          </a:xfrm>
        </p:grpSpPr>
        <p:sp>
          <p:nvSpPr>
            <p:cNvPr id="10" name="Text Box 130">
              <a:hlinkClick r:id="" action="ppaction://hlinkshowjump?jump=firstslide"/>
            </p:cNvPr>
            <p:cNvSpPr txBox="1">
              <a:spLocks noChangeArrowheads="1"/>
            </p:cNvSpPr>
            <p:nvPr/>
          </p:nvSpPr>
          <p:spPr bwMode="auto">
            <a:xfrm flipH="1">
              <a:off x="1184" y="4127"/>
              <a:ext cx="272" cy="129"/>
            </a:xfrm>
            <a:prstGeom prst="rect">
              <a:avLst/>
            </a:prstGeom>
            <a:noFill/>
            <a:ln>
              <a:noFill/>
            </a:ln>
            <a:effectLst/>
          </p:spPr>
          <p:txBody>
            <a:bodyPr>
              <a:spAutoFit/>
            </a:bodyPr>
            <a:lstStyle>
              <a:lvl1pPr eaLnBrk="0" hangingPunct="0">
                <a:defRPr sz="2800">
                  <a:solidFill>
                    <a:schemeClr val="tx2"/>
                  </a:solidFill>
                  <a:latin typeface="Verdana" panose="020B0604030504040204" pitchFamily="34" charset="0"/>
                  <a:ea typeface="宋体" panose="02010600030101010101" pitchFamily="2" charset="-122"/>
                </a:defRPr>
              </a:lvl1pPr>
              <a:lvl2pPr marL="742950" indent="-285750" eaLnBrk="0" hangingPunct="0">
                <a:defRPr sz="2800">
                  <a:solidFill>
                    <a:schemeClr val="tx2"/>
                  </a:solidFill>
                  <a:latin typeface="Verdana" panose="020B0604030504040204" pitchFamily="34" charset="0"/>
                  <a:ea typeface="宋体" panose="02010600030101010101" pitchFamily="2" charset="-122"/>
                </a:defRPr>
              </a:lvl2pPr>
              <a:lvl3pPr marL="1143000" indent="-228600" eaLnBrk="0" hangingPunct="0">
                <a:defRPr sz="2800">
                  <a:solidFill>
                    <a:schemeClr val="tx2"/>
                  </a:solidFill>
                  <a:latin typeface="Verdana" panose="020B0604030504040204" pitchFamily="34" charset="0"/>
                  <a:ea typeface="宋体" panose="02010600030101010101" pitchFamily="2" charset="-122"/>
                </a:defRPr>
              </a:lvl3pPr>
              <a:lvl4pPr marL="1600200" indent="-228600" eaLnBrk="0" hangingPunct="0">
                <a:defRPr sz="2800">
                  <a:solidFill>
                    <a:schemeClr val="tx2"/>
                  </a:solidFill>
                  <a:latin typeface="Verdana" panose="020B0604030504040204" pitchFamily="34" charset="0"/>
                  <a:ea typeface="宋体" panose="02010600030101010101" pitchFamily="2" charset="-122"/>
                </a:defRPr>
              </a:lvl4pPr>
              <a:lvl5pPr marL="2057400" indent="-228600" eaLnBrk="0" hangingPunct="0">
                <a:defRPr sz="2800">
                  <a:solidFill>
                    <a:schemeClr val="tx2"/>
                  </a:solidFill>
                  <a:latin typeface="Verdana" panose="020B0604030504040204" pitchFamily="34" charset="0"/>
                  <a:ea typeface="宋体" panose="02010600030101010101" pitchFamily="2" charset="-122"/>
                </a:defRPr>
              </a:lvl5pPr>
              <a:lvl6pPr marL="2514600" indent="-228600" eaLnBrk="0" fontAlgn="base" hangingPunct="0">
                <a:lnSpc>
                  <a:spcPct val="90000"/>
                </a:lnSpc>
                <a:spcBef>
                  <a:spcPct val="0"/>
                </a:spcBef>
                <a:spcAft>
                  <a:spcPct val="0"/>
                </a:spcAft>
                <a:defRPr sz="2800">
                  <a:solidFill>
                    <a:schemeClr val="tx2"/>
                  </a:solidFill>
                  <a:latin typeface="Verdana" panose="020B0604030504040204" pitchFamily="34" charset="0"/>
                  <a:ea typeface="宋体" panose="02010600030101010101" pitchFamily="2" charset="-122"/>
                </a:defRPr>
              </a:lvl6pPr>
              <a:lvl7pPr marL="2971800" indent="-228600" eaLnBrk="0" fontAlgn="base" hangingPunct="0">
                <a:lnSpc>
                  <a:spcPct val="90000"/>
                </a:lnSpc>
                <a:spcBef>
                  <a:spcPct val="0"/>
                </a:spcBef>
                <a:spcAft>
                  <a:spcPct val="0"/>
                </a:spcAft>
                <a:defRPr sz="2800">
                  <a:solidFill>
                    <a:schemeClr val="tx2"/>
                  </a:solidFill>
                  <a:latin typeface="Verdana" panose="020B0604030504040204" pitchFamily="34" charset="0"/>
                  <a:ea typeface="宋体" panose="02010600030101010101" pitchFamily="2" charset="-122"/>
                </a:defRPr>
              </a:lvl7pPr>
              <a:lvl8pPr marL="3429000" indent="-228600" eaLnBrk="0" fontAlgn="base" hangingPunct="0">
                <a:lnSpc>
                  <a:spcPct val="90000"/>
                </a:lnSpc>
                <a:spcBef>
                  <a:spcPct val="0"/>
                </a:spcBef>
                <a:spcAft>
                  <a:spcPct val="0"/>
                </a:spcAft>
                <a:defRPr sz="2800">
                  <a:solidFill>
                    <a:schemeClr val="tx2"/>
                  </a:solidFill>
                  <a:latin typeface="Verdana" panose="020B0604030504040204" pitchFamily="34" charset="0"/>
                  <a:ea typeface="宋体" panose="02010600030101010101" pitchFamily="2" charset="-122"/>
                </a:defRPr>
              </a:lvl8pPr>
              <a:lvl9pPr marL="3886200" indent="-228600" eaLnBrk="0" fontAlgn="base" hangingPunct="0">
                <a:lnSpc>
                  <a:spcPct val="90000"/>
                </a:lnSpc>
                <a:spcBef>
                  <a:spcPct val="0"/>
                </a:spcBef>
                <a:spcAft>
                  <a:spcPct val="0"/>
                </a:spcAft>
                <a:defRPr sz="2800">
                  <a:solidFill>
                    <a:schemeClr val="tx2"/>
                  </a:solidFill>
                  <a:latin typeface="Verdan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0" lang="en-US" altLang="zh-CN" sz="400" b="1"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rPr>
                <a:t>●</a:t>
              </a:r>
              <a:endParaRPr kumimoji="0" lang="en-US" altLang="zh-CN" sz="400" b="1"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11" name="Text Box 131"/>
            <p:cNvSpPr txBox="1">
              <a:spLocks noChangeArrowheads="1"/>
            </p:cNvSpPr>
            <p:nvPr/>
          </p:nvSpPr>
          <p:spPr bwMode="auto">
            <a:xfrm flipH="1">
              <a:off x="1217" y="4178"/>
              <a:ext cx="272" cy="128"/>
            </a:xfrm>
            <a:prstGeom prst="rect">
              <a:avLst/>
            </a:prstGeom>
            <a:noFill/>
            <a:ln>
              <a:noFill/>
            </a:ln>
            <a:effectLst/>
          </p:spPr>
          <p:txBody>
            <a:bodyPr>
              <a:spAutoFit/>
            </a:bodyPr>
            <a:lstStyle>
              <a:lvl1pPr eaLnBrk="0" hangingPunct="0">
                <a:defRPr sz="2800">
                  <a:solidFill>
                    <a:schemeClr val="tx2"/>
                  </a:solidFill>
                  <a:latin typeface="Verdana" panose="020B0604030504040204" pitchFamily="34" charset="0"/>
                  <a:ea typeface="宋体" panose="02010600030101010101" pitchFamily="2" charset="-122"/>
                </a:defRPr>
              </a:lvl1pPr>
              <a:lvl2pPr marL="742950" indent="-285750" eaLnBrk="0" hangingPunct="0">
                <a:defRPr sz="2800">
                  <a:solidFill>
                    <a:schemeClr val="tx2"/>
                  </a:solidFill>
                  <a:latin typeface="Verdana" panose="020B0604030504040204" pitchFamily="34" charset="0"/>
                  <a:ea typeface="宋体" panose="02010600030101010101" pitchFamily="2" charset="-122"/>
                </a:defRPr>
              </a:lvl2pPr>
              <a:lvl3pPr marL="1143000" indent="-228600" eaLnBrk="0" hangingPunct="0">
                <a:defRPr sz="2800">
                  <a:solidFill>
                    <a:schemeClr val="tx2"/>
                  </a:solidFill>
                  <a:latin typeface="Verdana" panose="020B0604030504040204" pitchFamily="34" charset="0"/>
                  <a:ea typeface="宋体" panose="02010600030101010101" pitchFamily="2" charset="-122"/>
                </a:defRPr>
              </a:lvl3pPr>
              <a:lvl4pPr marL="1600200" indent="-228600" eaLnBrk="0" hangingPunct="0">
                <a:defRPr sz="2800">
                  <a:solidFill>
                    <a:schemeClr val="tx2"/>
                  </a:solidFill>
                  <a:latin typeface="Verdana" panose="020B0604030504040204" pitchFamily="34" charset="0"/>
                  <a:ea typeface="宋体" panose="02010600030101010101" pitchFamily="2" charset="-122"/>
                </a:defRPr>
              </a:lvl4pPr>
              <a:lvl5pPr marL="2057400" indent="-228600" eaLnBrk="0" hangingPunct="0">
                <a:defRPr sz="2800">
                  <a:solidFill>
                    <a:schemeClr val="tx2"/>
                  </a:solidFill>
                  <a:latin typeface="Verdana" panose="020B0604030504040204" pitchFamily="34" charset="0"/>
                  <a:ea typeface="宋体" panose="02010600030101010101" pitchFamily="2" charset="-122"/>
                </a:defRPr>
              </a:lvl5pPr>
              <a:lvl6pPr marL="2514600" indent="-228600" eaLnBrk="0" fontAlgn="base" hangingPunct="0">
                <a:lnSpc>
                  <a:spcPct val="90000"/>
                </a:lnSpc>
                <a:spcBef>
                  <a:spcPct val="0"/>
                </a:spcBef>
                <a:spcAft>
                  <a:spcPct val="0"/>
                </a:spcAft>
                <a:defRPr sz="2800">
                  <a:solidFill>
                    <a:schemeClr val="tx2"/>
                  </a:solidFill>
                  <a:latin typeface="Verdana" panose="020B0604030504040204" pitchFamily="34" charset="0"/>
                  <a:ea typeface="宋体" panose="02010600030101010101" pitchFamily="2" charset="-122"/>
                </a:defRPr>
              </a:lvl6pPr>
              <a:lvl7pPr marL="2971800" indent="-228600" eaLnBrk="0" fontAlgn="base" hangingPunct="0">
                <a:lnSpc>
                  <a:spcPct val="90000"/>
                </a:lnSpc>
                <a:spcBef>
                  <a:spcPct val="0"/>
                </a:spcBef>
                <a:spcAft>
                  <a:spcPct val="0"/>
                </a:spcAft>
                <a:defRPr sz="2800">
                  <a:solidFill>
                    <a:schemeClr val="tx2"/>
                  </a:solidFill>
                  <a:latin typeface="Verdana" panose="020B0604030504040204" pitchFamily="34" charset="0"/>
                  <a:ea typeface="宋体" panose="02010600030101010101" pitchFamily="2" charset="-122"/>
                </a:defRPr>
              </a:lvl7pPr>
              <a:lvl8pPr marL="3429000" indent="-228600" eaLnBrk="0" fontAlgn="base" hangingPunct="0">
                <a:lnSpc>
                  <a:spcPct val="90000"/>
                </a:lnSpc>
                <a:spcBef>
                  <a:spcPct val="0"/>
                </a:spcBef>
                <a:spcAft>
                  <a:spcPct val="0"/>
                </a:spcAft>
                <a:defRPr sz="2800">
                  <a:solidFill>
                    <a:schemeClr val="tx2"/>
                  </a:solidFill>
                  <a:latin typeface="Verdana" panose="020B0604030504040204" pitchFamily="34" charset="0"/>
                  <a:ea typeface="宋体" panose="02010600030101010101" pitchFamily="2" charset="-122"/>
                </a:defRPr>
              </a:lvl8pPr>
              <a:lvl9pPr marL="3886200" indent="-228600" eaLnBrk="0" fontAlgn="base" hangingPunct="0">
                <a:lnSpc>
                  <a:spcPct val="90000"/>
                </a:lnSpc>
                <a:spcBef>
                  <a:spcPct val="0"/>
                </a:spcBef>
                <a:spcAft>
                  <a:spcPct val="0"/>
                </a:spcAft>
                <a:defRPr sz="2800">
                  <a:solidFill>
                    <a:schemeClr val="tx2"/>
                  </a:solidFill>
                  <a:latin typeface="Verdan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0" lang="en-US" altLang="zh-CN" sz="400" b="1"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rPr>
                <a:t>●</a:t>
              </a:r>
              <a:endParaRPr kumimoji="0" lang="en-US" altLang="zh-CN" sz="400" b="1"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12" name="Text Box 132"/>
            <p:cNvSpPr txBox="1">
              <a:spLocks noChangeArrowheads="1"/>
            </p:cNvSpPr>
            <p:nvPr/>
          </p:nvSpPr>
          <p:spPr bwMode="auto">
            <a:xfrm flipH="1">
              <a:off x="1244" y="4219"/>
              <a:ext cx="272" cy="129"/>
            </a:xfrm>
            <a:prstGeom prst="rect">
              <a:avLst/>
            </a:prstGeom>
            <a:noFill/>
            <a:ln>
              <a:noFill/>
            </a:ln>
            <a:effectLst/>
          </p:spPr>
          <p:txBody>
            <a:bodyPr>
              <a:spAutoFit/>
            </a:bodyPr>
            <a:lstStyle>
              <a:lvl1pPr eaLnBrk="0" hangingPunct="0">
                <a:defRPr sz="2800">
                  <a:solidFill>
                    <a:schemeClr val="tx2"/>
                  </a:solidFill>
                  <a:latin typeface="Verdana" panose="020B0604030504040204" pitchFamily="34" charset="0"/>
                  <a:ea typeface="宋体" panose="02010600030101010101" pitchFamily="2" charset="-122"/>
                </a:defRPr>
              </a:lvl1pPr>
              <a:lvl2pPr marL="742950" indent="-285750" eaLnBrk="0" hangingPunct="0">
                <a:defRPr sz="2800">
                  <a:solidFill>
                    <a:schemeClr val="tx2"/>
                  </a:solidFill>
                  <a:latin typeface="Verdana" panose="020B0604030504040204" pitchFamily="34" charset="0"/>
                  <a:ea typeface="宋体" panose="02010600030101010101" pitchFamily="2" charset="-122"/>
                </a:defRPr>
              </a:lvl2pPr>
              <a:lvl3pPr marL="1143000" indent="-228600" eaLnBrk="0" hangingPunct="0">
                <a:defRPr sz="2800">
                  <a:solidFill>
                    <a:schemeClr val="tx2"/>
                  </a:solidFill>
                  <a:latin typeface="Verdana" panose="020B0604030504040204" pitchFamily="34" charset="0"/>
                  <a:ea typeface="宋体" panose="02010600030101010101" pitchFamily="2" charset="-122"/>
                </a:defRPr>
              </a:lvl3pPr>
              <a:lvl4pPr marL="1600200" indent="-228600" eaLnBrk="0" hangingPunct="0">
                <a:defRPr sz="2800">
                  <a:solidFill>
                    <a:schemeClr val="tx2"/>
                  </a:solidFill>
                  <a:latin typeface="Verdana" panose="020B0604030504040204" pitchFamily="34" charset="0"/>
                  <a:ea typeface="宋体" panose="02010600030101010101" pitchFamily="2" charset="-122"/>
                </a:defRPr>
              </a:lvl4pPr>
              <a:lvl5pPr marL="2057400" indent="-228600" eaLnBrk="0" hangingPunct="0">
                <a:defRPr sz="2800">
                  <a:solidFill>
                    <a:schemeClr val="tx2"/>
                  </a:solidFill>
                  <a:latin typeface="Verdana" panose="020B0604030504040204" pitchFamily="34" charset="0"/>
                  <a:ea typeface="宋体" panose="02010600030101010101" pitchFamily="2" charset="-122"/>
                </a:defRPr>
              </a:lvl5pPr>
              <a:lvl6pPr marL="2514600" indent="-228600" eaLnBrk="0" fontAlgn="base" hangingPunct="0">
                <a:lnSpc>
                  <a:spcPct val="90000"/>
                </a:lnSpc>
                <a:spcBef>
                  <a:spcPct val="0"/>
                </a:spcBef>
                <a:spcAft>
                  <a:spcPct val="0"/>
                </a:spcAft>
                <a:defRPr sz="2800">
                  <a:solidFill>
                    <a:schemeClr val="tx2"/>
                  </a:solidFill>
                  <a:latin typeface="Verdana" panose="020B0604030504040204" pitchFamily="34" charset="0"/>
                  <a:ea typeface="宋体" panose="02010600030101010101" pitchFamily="2" charset="-122"/>
                </a:defRPr>
              </a:lvl6pPr>
              <a:lvl7pPr marL="2971800" indent="-228600" eaLnBrk="0" fontAlgn="base" hangingPunct="0">
                <a:lnSpc>
                  <a:spcPct val="90000"/>
                </a:lnSpc>
                <a:spcBef>
                  <a:spcPct val="0"/>
                </a:spcBef>
                <a:spcAft>
                  <a:spcPct val="0"/>
                </a:spcAft>
                <a:defRPr sz="2800">
                  <a:solidFill>
                    <a:schemeClr val="tx2"/>
                  </a:solidFill>
                  <a:latin typeface="Verdana" panose="020B0604030504040204" pitchFamily="34" charset="0"/>
                  <a:ea typeface="宋体" panose="02010600030101010101" pitchFamily="2" charset="-122"/>
                </a:defRPr>
              </a:lvl7pPr>
              <a:lvl8pPr marL="3429000" indent="-228600" eaLnBrk="0" fontAlgn="base" hangingPunct="0">
                <a:lnSpc>
                  <a:spcPct val="90000"/>
                </a:lnSpc>
                <a:spcBef>
                  <a:spcPct val="0"/>
                </a:spcBef>
                <a:spcAft>
                  <a:spcPct val="0"/>
                </a:spcAft>
                <a:defRPr sz="2800">
                  <a:solidFill>
                    <a:schemeClr val="tx2"/>
                  </a:solidFill>
                  <a:latin typeface="Verdana" panose="020B0604030504040204" pitchFamily="34" charset="0"/>
                  <a:ea typeface="宋体" panose="02010600030101010101" pitchFamily="2" charset="-122"/>
                </a:defRPr>
              </a:lvl8pPr>
              <a:lvl9pPr marL="3886200" indent="-228600" eaLnBrk="0" fontAlgn="base" hangingPunct="0">
                <a:lnSpc>
                  <a:spcPct val="90000"/>
                </a:lnSpc>
                <a:spcBef>
                  <a:spcPct val="0"/>
                </a:spcBef>
                <a:spcAft>
                  <a:spcPct val="0"/>
                </a:spcAft>
                <a:defRPr sz="2800">
                  <a:solidFill>
                    <a:schemeClr val="tx2"/>
                  </a:solidFill>
                  <a:latin typeface="Verdan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0" lang="en-US" altLang="zh-CN" sz="400" b="1"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rPr>
                <a:t>●</a:t>
              </a:r>
              <a:endParaRPr kumimoji="0" lang="en-US" altLang="zh-CN" sz="400" b="1"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13" name="Text Box 133">
              <a:hlinkClick r:id="" action="ppaction://hlinkshowjump?jump=firstslide"/>
            </p:cNvPr>
            <p:cNvSpPr txBox="1">
              <a:spLocks noChangeArrowheads="1"/>
            </p:cNvSpPr>
            <p:nvPr/>
          </p:nvSpPr>
          <p:spPr bwMode="auto">
            <a:xfrm>
              <a:off x="1156" y="4176"/>
              <a:ext cx="272" cy="129"/>
            </a:xfrm>
            <a:prstGeom prst="rect">
              <a:avLst/>
            </a:prstGeom>
            <a:noFill/>
            <a:ln>
              <a:noFill/>
            </a:ln>
            <a:effectLst/>
          </p:spPr>
          <p:txBody>
            <a:bodyPr>
              <a:spAutoFit/>
            </a:bodyPr>
            <a:lstStyle>
              <a:lvl1pPr eaLnBrk="0" hangingPunct="0">
                <a:defRPr sz="2800">
                  <a:solidFill>
                    <a:schemeClr val="tx2"/>
                  </a:solidFill>
                  <a:latin typeface="Verdana" panose="020B0604030504040204" pitchFamily="34" charset="0"/>
                  <a:ea typeface="宋体" panose="02010600030101010101" pitchFamily="2" charset="-122"/>
                </a:defRPr>
              </a:lvl1pPr>
              <a:lvl2pPr marL="742950" indent="-285750" eaLnBrk="0" hangingPunct="0">
                <a:defRPr sz="2800">
                  <a:solidFill>
                    <a:schemeClr val="tx2"/>
                  </a:solidFill>
                  <a:latin typeface="Verdana" panose="020B0604030504040204" pitchFamily="34" charset="0"/>
                  <a:ea typeface="宋体" panose="02010600030101010101" pitchFamily="2" charset="-122"/>
                </a:defRPr>
              </a:lvl2pPr>
              <a:lvl3pPr marL="1143000" indent="-228600" eaLnBrk="0" hangingPunct="0">
                <a:defRPr sz="2800">
                  <a:solidFill>
                    <a:schemeClr val="tx2"/>
                  </a:solidFill>
                  <a:latin typeface="Verdana" panose="020B0604030504040204" pitchFamily="34" charset="0"/>
                  <a:ea typeface="宋体" panose="02010600030101010101" pitchFamily="2" charset="-122"/>
                </a:defRPr>
              </a:lvl3pPr>
              <a:lvl4pPr marL="1600200" indent="-228600" eaLnBrk="0" hangingPunct="0">
                <a:defRPr sz="2800">
                  <a:solidFill>
                    <a:schemeClr val="tx2"/>
                  </a:solidFill>
                  <a:latin typeface="Verdana" panose="020B0604030504040204" pitchFamily="34" charset="0"/>
                  <a:ea typeface="宋体" panose="02010600030101010101" pitchFamily="2" charset="-122"/>
                </a:defRPr>
              </a:lvl4pPr>
              <a:lvl5pPr marL="2057400" indent="-228600" eaLnBrk="0" hangingPunct="0">
                <a:defRPr sz="2800">
                  <a:solidFill>
                    <a:schemeClr val="tx2"/>
                  </a:solidFill>
                  <a:latin typeface="Verdana" panose="020B0604030504040204" pitchFamily="34" charset="0"/>
                  <a:ea typeface="宋体" panose="02010600030101010101" pitchFamily="2" charset="-122"/>
                </a:defRPr>
              </a:lvl5pPr>
              <a:lvl6pPr marL="2514600" indent="-228600" eaLnBrk="0" fontAlgn="base" hangingPunct="0">
                <a:lnSpc>
                  <a:spcPct val="90000"/>
                </a:lnSpc>
                <a:spcBef>
                  <a:spcPct val="0"/>
                </a:spcBef>
                <a:spcAft>
                  <a:spcPct val="0"/>
                </a:spcAft>
                <a:defRPr sz="2800">
                  <a:solidFill>
                    <a:schemeClr val="tx2"/>
                  </a:solidFill>
                  <a:latin typeface="Verdana" panose="020B0604030504040204" pitchFamily="34" charset="0"/>
                  <a:ea typeface="宋体" panose="02010600030101010101" pitchFamily="2" charset="-122"/>
                </a:defRPr>
              </a:lvl6pPr>
              <a:lvl7pPr marL="2971800" indent="-228600" eaLnBrk="0" fontAlgn="base" hangingPunct="0">
                <a:lnSpc>
                  <a:spcPct val="90000"/>
                </a:lnSpc>
                <a:spcBef>
                  <a:spcPct val="0"/>
                </a:spcBef>
                <a:spcAft>
                  <a:spcPct val="0"/>
                </a:spcAft>
                <a:defRPr sz="2800">
                  <a:solidFill>
                    <a:schemeClr val="tx2"/>
                  </a:solidFill>
                  <a:latin typeface="Verdana" panose="020B0604030504040204" pitchFamily="34" charset="0"/>
                  <a:ea typeface="宋体" panose="02010600030101010101" pitchFamily="2" charset="-122"/>
                </a:defRPr>
              </a:lvl7pPr>
              <a:lvl8pPr marL="3429000" indent="-228600" eaLnBrk="0" fontAlgn="base" hangingPunct="0">
                <a:lnSpc>
                  <a:spcPct val="90000"/>
                </a:lnSpc>
                <a:spcBef>
                  <a:spcPct val="0"/>
                </a:spcBef>
                <a:spcAft>
                  <a:spcPct val="0"/>
                </a:spcAft>
                <a:defRPr sz="2800">
                  <a:solidFill>
                    <a:schemeClr val="tx2"/>
                  </a:solidFill>
                  <a:latin typeface="Verdana" panose="020B0604030504040204" pitchFamily="34" charset="0"/>
                  <a:ea typeface="宋体" panose="02010600030101010101" pitchFamily="2" charset="-122"/>
                </a:defRPr>
              </a:lvl8pPr>
              <a:lvl9pPr marL="3886200" indent="-228600" eaLnBrk="0" fontAlgn="base" hangingPunct="0">
                <a:lnSpc>
                  <a:spcPct val="90000"/>
                </a:lnSpc>
                <a:spcBef>
                  <a:spcPct val="0"/>
                </a:spcBef>
                <a:spcAft>
                  <a:spcPct val="0"/>
                </a:spcAft>
                <a:defRPr sz="2800">
                  <a:solidFill>
                    <a:schemeClr val="tx2"/>
                  </a:solidFill>
                  <a:latin typeface="Verdan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0" lang="en-US" altLang="zh-CN" sz="400" b="1"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rPr>
                <a:t>●</a:t>
              </a:r>
              <a:endParaRPr kumimoji="0" lang="en-US" altLang="zh-CN" sz="400" b="1"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14" name="Text Box 134">
              <a:hlinkClick r:id="" action="ppaction://hlinkshowjump?jump=firstslide"/>
            </p:cNvPr>
            <p:cNvSpPr txBox="1">
              <a:spLocks noChangeArrowheads="1"/>
            </p:cNvSpPr>
            <p:nvPr/>
          </p:nvSpPr>
          <p:spPr bwMode="auto">
            <a:xfrm>
              <a:off x="1129" y="4218"/>
              <a:ext cx="272" cy="129"/>
            </a:xfrm>
            <a:prstGeom prst="rect">
              <a:avLst/>
            </a:prstGeom>
            <a:noFill/>
            <a:ln>
              <a:noFill/>
            </a:ln>
            <a:effectLst/>
          </p:spPr>
          <p:txBody>
            <a:bodyPr>
              <a:spAutoFit/>
            </a:bodyPr>
            <a:lstStyle>
              <a:lvl1pPr eaLnBrk="0" hangingPunct="0">
                <a:defRPr sz="2800">
                  <a:solidFill>
                    <a:schemeClr val="tx2"/>
                  </a:solidFill>
                  <a:latin typeface="Verdana" panose="020B0604030504040204" pitchFamily="34" charset="0"/>
                  <a:ea typeface="宋体" panose="02010600030101010101" pitchFamily="2" charset="-122"/>
                </a:defRPr>
              </a:lvl1pPr>
              <a:lvl2pPr marL="742950" indent="-285750" eaLnBrk="0" hangingPunct="0">
                <a:defRPr sz="2800">
                  <a:solidFill>
                    <a:schemeClr val="tx2"/>
                  </a:solidFill>
                  <a:latin typeface="Verdana" panose="020B0604030504040204" pitchFamily="34" charset="0"/>
                  <a:ea typeface="宋体" panose="02010600030101010101" pitchFamily="2" charset="-122"/>
                </a:defRPr>
              </a:lvl2pPr>
              <a:lvl3pPr marL="1143000" indent="-228600" eaLnBrk="0" hangingPunct="0">
                <a:defRPr sz="2800">
                  <a:solidFill>
                    <a:schemeClr val="tx2"/>
                  </a:solidFill>
                  <a:latin typeface="Verdana" panose="020B0604030504040204" pitchFamily="34" charset="0"/>
                  <a:ea typeface="宋体" panose="02010600030101010101" pitchFamily="2" charset="-122"/>
                </a:defRPr>
              </a:lvl3pPr>
              <a:lvl4pPr marL="1600200" indent="-228600" eaLnBrk="0" hangingPunct="0">
                <a:defRPr sz="2800">
                  <a:solidFill>
                    <a:schemeClr val="tx2"/>
                  </a:solidFill>
                  <a:latin typeface="Verdana" panose="020B0604030504040204" pitchFamily="34" charset="0"/>
                  <a:ea typeface="宋体" panose="02010600030101010101" pitchFamily="2" charset="-122"/>
                </a:defRPr>
              </a:lvl4pPr>
              <a:lvl5pPr marL="2057400" indent="-228600" eaLnBrk="0" hangingPunct="0">
                <a:defRPr sz="2800">
                  <a:solidFill>
                    <a:schemeClr val="tx2"/>
                  </a:solidFill>
                  <a:latin typeface="Verdana" panose="020B0604030504040204" pitchFamily="34" charset="0"/>
                  <a:ea typeface="宋体" panose="02010600030101010101" pitchFamily="2" charset="-122"/>
                </a:defRPr>
              </a:lvl5pPr>
              <a:lvl6pPr marL="2514600" indent="-228600" eaLnBrk="0" fontAlgn="base" hangingPunct="0">
                <a:lnSpc>
                  <a:spcPct val="90000"/>
                </a:lnSpc>
                <a:spcBef>
                  <a:spcPct val="0"/>
                </a:spcBef>
                <a:spcAft>
                  <a:spcPct val="0"/>
                </a:spcAft>
                <a:defRPr sz="2800">
                  <a:solidFill>
                    <a:schemeClr val="tx2"/>
                  </a:solidFill>
                  <a:latin typeface="Verdana" panose="020B0604030504040204" pitchFamily="34" charset="0"/>
                  <a:ea typeface="宋体" panose="02010600030101010101" pitchFamily="2" charset="-122"/>
                </a:defRPr>
              </a:lvl6pPr>
              <a:lvl7pPr marL="2971800" indent="-228600" eaLnBrk="0" fontAlgn="base" hangingPunct="0">
                <a:lnSpc>
                  <a:spcPct val="90000"/>
                </a:lnSpc>
                <a:spcBef>
                  <a:spcPct val="0"/>
                </a:spcBef>
                <a:spcAft>
                  <a:spcPct val="0"/>
                </a:spcAft>
                <a:defRPr sz="2800">
                  <a:solidFill>
                    <a:schemeClr val="tx2"/>
                  </a:solidFill>
                  <a:latin typeface="Verdana" panose="020B0604030504040204" pitchFamily="34" charset="0"/>
                  <a:ea typeface="宋体" panose="02010600030101010101" pitchFamily="2" charset="-122"/>
                </a:defRPr>
              </a:lvl7pPr>
              <a:lvl8pPr marL="3429000" indent="-228600" eaLnBrk="0" fontAlgn="base" hangingPunct="0">
                <a:lnSpc>
                  <a:spcPct val="90000"/>
                </a:lnSpc>
                <a:spcBef>
                  <a:spcPct val="0"/>
                </a:spcBef>
                <a:spcAft>
                  <a:spcPct val="0"/>
                </a:spcAft>
                <a:defRPr sz="2800">
                  <a:solidFill>
                    <a:schemeClr val="tx2"/>
                  </a:solidFill>
                  <a:latin typeface="Verdana" panose="020B0604030504040204" pitchFamily="34" charset="0"/>
                  <a:ea typeface="宋体" panose="02010600030101010101" pitchFamily="2" charset="-122"/>
                </a:defRPr>
              </a:lvl8pPr>
              <a:lvl9pPr marL="3886200" indent="-228600" eaLnBrk="0" fontAlgn="base" hangingPunct="0">
                <a:lnSpc>
                  <a:spcPct val="90000"/>
                </a:lnSpc>
                <a:spcBef>
                  <a:spcPct val="0"/>
                </a:spcBef>
                <a:spcAft>
                  <a:spcPct val="0"/>
                </a:spcAft>
                <a:defRPr sz="2800">
                  <a:solidFill>
                    <a:schemeClr val="tx2"/>
                  </a:solidFill>
                  <a:latin typeface="Verdan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0" lang="en-US" altLang="zh-CN" sz="400" b="1"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rPr>
                <a:t>●</a:t>
              </a:r>
              <a:endParaRPr kumimoji="0" lang="en-US" altLang="zh-CN" sz="400" b="1"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457200" y="206375"/>
            <a:ext cx="8229600" cy="857250"/>
          </a:xfrm>
          <a:prstGeom prst="rect">
            <a:avLst/>
          </a:prstGeom>
          <a:noFill/>
          <a:ln w="9525">
            <a:noFill/>
          </a:ln>
        </p:spPr>
        <p:txBody>
          <a:bodyPr anchor="ctr" anchorCtr="0"/>
          <a:p>
            <a:pPr lvl="0"/>
            <a:r>
              <a:rPr lang="zh-CN" altLang="en-US" dirty="0"/>
              <a:t>单击此处编辑母版标题样式</a:t>
            </a:r>
            <a:endParaRPr lang="zh-CN" altLang="en-US" dirty="0"/>
          </a:p>
        </p:txBody>
      </p:sp>
      <p:sp>
        <p:nvSpPr>
          <p:cNvPr id="1027" name="文本占位符 2"/>
          <p:cNvSpPr>
            <a:spLocks noGrp="1"/>
          </p:cNvSpPr>
          <p:nvPr>
            <p:ph type="body" idx="1"/>
          </p:nvPr>
        </p:nvSpPr>
        <p:spPr>
          <a:xfrm>
            <a:off x="457200" y="1200150"/>
            <a:ext cx="8229600" cy="3394075"/>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457200" y="4767263"/>
            <a:ext cx="2133600" cy="274638"/>
          </a:xfrm>
          <a:prstGeom prst="rect">
            <a:avLst/>
          </a:prstGeom>
        </p:spPr>
        <p:txBody>
          <a:bodyPr vert="horz" lIns="91440" tIns="45720" rIns="91440" bIns="45720" rtlCol="0" anchor="ctr"/>
          <a:lstStyle>
            <a:lvl1pPr algn="l" eaLnBrk="1" hangingPunct="1">
              <a:lnSpc>
                <a:spcPct val="90000"/>
              </a:lnSpc>
              <a:defRPr sz="1200">
                <a:solidFill>
                  <a:schemeClr val="tx1">
                    <a:tint val="75000"/>
                  </a:schemeClr>
                </a:solidFill>
              </a:defRPr>
            </a:lvl1pPr>
          </a:lstStyle>
          <a:p>
            <a:pPr marL="0" marR="0" lvl="0" indent="0" algn="l" defTabSz="914400" rtl="0" eaLnBrk="1" fontAlgn="base" latinLnBrk="0" hangingPunct="1">
              <a:lnSpc>
                <a:spcPct val="90000"/>
              </a:lnSpc>
              <a:spcBef>
                <a:spcPct val="0"/>
              </a:spcBef>
              <a:spcAft>
                <a:spcPct val="0"/>
              </a:spcAft>
              <a:buClrTx/>
              <a:buSzTx/>
              <a:buFontTx/>
              <a:buNone/>
              <a:defRPr/>
            </a:pPr>
            <a:fld id="{503D176B-5624-48FA-A2E5-44484293D72D}" type="datetimeFigureOut">
              <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endParaRPr>
          </a:p>
        </p:txBody>
      </p:sp>
      <p:sp>
        <p:nvSpPr>
          <p:cNvPr id="5" name="页脚占位符 4"/>
          <p:cNvSpPr>
            <a:spLocks noGrp="1"/>
          </p:cNvSpPr>
          <p:nvPr>
            <p:ph type="ftr" sz="quarter" idx="3"/>
          </p:nvPr>
        </p:nvSpPr>
        <p:spPr>
          <a:xfrm>
            <a:off x="3124200" y="4767263"/>
            <a:ext cx="2895600" cy="274638"/>
          </a:xfrm>
          <a:prstGeom prst="rect">
            <a:avLst/>
          </a:prstGeom>
        </p:spPr>
        <p:txBody>
          <a:bodyPr vert="horz" lIns="91440" tIns="45720" rIns="91440" bIns="45720" rtlCol="0" anchor="ctr"/>
          <a:lstStyle>
            <a:lvl1pPr algn="ctr" eaLnBrk="1" hangingPunct="1">
              <a:lnSpc>
                <a:spcPct val="90000"/>
              </a:lnSpc>
              <a:defRPr sz="1200">
                <a:solidFill>
                  <a:schemeClr val="tx1">
                    <a:tint val="75000"/>
                  </a:schemeClr>
                </a:solidFill>
              </a:defRPr>
            </a:lvl1pPr>
          </a:lstStyle>
          <a:p>
            <a:pPr marL="0" marR="0" lvl="0" indent="0" algn="ctr" defTabSz="914400" rtl="0" eaLnBrk="1" fontAlgn="base" latinLnBrk="0" hangingPunct="1">
              <a:lnSpc>
                <a:spcPct val="9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Verdana" panose="020B0604030504040204" pitchFamily="34" charset="0"/>
              <a:ea typeface="宋体" panose="02010600030101010101" pitchFamily="2" charset="-122"/>
              <a:cs typeface="+mn-cs"/>
            </a:endParaRPr>
          </a:p>
        </p:txBody>
      </p:sp>
      <p:sp>
        <p:nvSpPr>
          <p:cNvPr id="6" name="灯片编号占位符 5"/>
          <p:cNvSpPr>
            <a:spLocks noGrp="1"/>
          </p:cNvSpPr>
          <p:nvPr>
            <p:ph type="sldNum" sz="quarter" idx="4"/>
          </p:nvPr>
        </p:nvSpPr>
        <p:spPr>
          <a:xfrm>
            <a:off x="6553200" y="4767263"/>
            <a:ext cx="2133600" cy="274638"/>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lnSpc>
                <a:spcPct val="90000"/>
              </a:lnSpc>
              <a:buNone/>
            </a:pPr>
            <a:fld id="{9A0DB2DC-4C9A-4742-B13C-FB6460FD3503}" type="slidenum">
              <a:rPr lang="zh-CN" altLang="en-US" dirty="0">
                <a:latin typeface="Verdana" panose="020B0604030504040204" pitchFamily="34" charset="0"/>
              </a:rPr>
            </a:fld>
            <a:endParaRPr lang="zh-CN" altLang="en-US" dirty="0">
              <a:latin typeface="Verdana" panose="020B0604030504040204" pitchFamily="34" charset="0"/>
            </a:endParaRPr>
          </a:p>
        </p:txBody>
      </p:sp>
      <p:grpSp>
        <p:nvGrpSpPr>
          <p:cNvPr id="1031" name="Group 129"/>
          <p:cNvGrpSpPr/>
          <p:nvPr userDrawn="1"/>
        </p:nvGrpSpPr>
        <p:grpSpPr>
          <a:xfrm>
            <a:off x="1792288" y="4913313"/>
            <a:ext cx="614362" cy="263525"/>
            <a:chOff x="1129" y="4127"/>
            <a:chExt cx="387" cy="221"/>
          </a:xfrm>
        </p:grpSpPr>
        <p:sp>
          <p:nvSpPr>
            <p:cNvPr id="10" name="Text Box 130">
              <a:hlinkClick r:id="" action="ppaction://hlinkshowjump?jump=firstslide"/>
            </p:cNvPr>
            <p:cNvSpPr txBox="1">
              <a:spLocks noChangeArrowheads="1"/>
            </p:cNvSpPr>
            <p:nvPr/>
          </p:nvSpPr>
          <p:spPr bwMode="auto">
            <a:xfrm flipH="1">
              <a:off x="1184" y="4127"/>
              <a:ext cx="272" cy="129"/>
            </a:xfrm>
            <a:prstGeom prst="rect">
              <a:avLst/>
            </a:prstGeom>
            <a:noFill/>
            <a:ln>
              <a:noFill/>
            </a:ln>
            <a:effectLst/>
          </p:spPr>
          <p:txBody>
            <a:bodyPr>
              <a:spAutoFit/>
            </a:bodyPr>
            <a:lstStyle>
              <a:lvl1pPr eaLnBrk="0" hangingPunct="0">
                <a:defRPr sz="2800">
                  <a:solidFill>
                    <a:schemeClr val="tx2"/>
                  </a:solidFill>
                  <a:latin typeface="Verdana" panose="020B0604030504040204" pitchFamily="34" charset="0"/>
                  <a:ea typeface="宋体" panose="02010600030101010101" pitchFamily="2" charset="-122"/>
                </a:defRPr>
              </a:lvl1pPr>
              <a:lvl2pPr marL="742950" indent="-285750" eaLnBrk="0" hangingPunct="0">
                <a:defRPr sz="2800">
                  <a:solidFill>
                    <a:schemeClr val="tx2"/>
                  </a:solidFill>
                  <a:latin typeface="Verdana" panose="020B0604030504040204" pitchFamily="34" charset="0"/>
                  <a:ea typeface="宋体" panose="02010600030101010101" pitchFamily="2" charset="-122"/>
                </a:defRPr>
              </a:lvl2pPr>
              <a:lvl3pPr marL="1143000" indent="-228600" eaLnBrk="0" hangingPunct="0">
                <a:defRPr sz="2800">
                  <a:solidFill>
                    <a:schemeClr val="tx2"/>
                  </a:solidFill>
                  <a:latin typeface="Verdana" panose="020B0604030504040204" pitchFamily="34" charset="0"/>
                  <a:ea typeface="宋体" panose="02010600030101010101" pitchFamily="2" charset="-122"/>
                </a:defRPr>
              </a:lvl3pPr>
              <a:lvl4pPr marL="1600200" indent="-228600" eaLnBrk="0" hangingPunct="0">
                <a:defRPr sz="2800">
                  <a:solidFill>
                    <a:schemeClr val="tx2"/>
                  </a:solidFill>
                  <a:latin typeface="Verdana" panose="020B0604030504040204" pitchFamily="34" charset="0"/>
                  <a:ea typeface="宋体" panose="02010600030101010101" pitchFamily="2" charset="-122"/>
                </a:defRPr>
              </a:lvl4pPr>
              <a:lvl5pPr marL="2057400" indent="-228600" eaLnBrk="0" hangingPunct="0">
                <a:defRPr sz="2800">
                  <a:solidFill>
                    <a:schemeClr val="tx2"/>
                  </a:solidFill>
                  <a:latin typeface="Verdana" panose="020B0604030504040204" pitchFamily="34" charset="0"/>
                  <a:ea typeface="宋体" panose="02010600030101010101" pitchFamily="2" charset="-122"/>
                </a:defRPr>
              </a:lvl5pPr>
              <a:lvl6pPr marL="2514600" indent="-228600" eaLnBrk="0" fontAlgn="base" hangingPunct="0">
                <a:lnSpc>
                  <a:spcPct val="90000"/>
                </a:lnSpc>
                <a:spcBef>
                  <a:spcPct val="0"/>
                </a:spcBef>
                <a:spcAft>
                  <a:spcPct val="0"/>
                </a:spcAft>
                <a:defRPr sz="2800">
                  <a:solidFill>
                    <a:schemeClr val="tx2"/>
                  </a:solidFill>
                  <a:latin typeface="Verdana" panose="020B0604030504040204" pitchFamily="34" charset="0"/>
                  <a:ea typeface="宋体" panose="02010600030101010101" pitchFamily="2" charset="-122"/>
                </a:defRPr>
              </a:lvl6pPr>
              <a:lvl7pPr marL="2971800" indent="-228600" eaLnBrk="0" fontAlgn="base" hangingPunct="0">
                <a:lnSpc>
                  <a:spcPct val="90000"/>
                </a:lnSpc>
                <a:spcBef>
                  <a:spcPct val="0"/>
                </a:spcBef>
                <a:spcAft>
                  <a:spcPct val="0"/>
                </a:spcAft>
                <a:defRPr sz="2800">
                  <a:solidFill>
                    <a:schemeClr val="tx2"/>
                  </a:solidFill>
                  <a:latin typeface="Verdana" panose="020B0604030504040204" pitchFamily="34" charset="0"/>
                  <a:ea typeface="宋体" panose="02010600030101010101" pitchFamily="2" charset="-122"/>
                </a:defRPr>
              </a:lvl7pPr>
              <a:lvl8pPr marL="3429000" indent="-228600" eaLnBrk="0" fontAlgn="base" hangingPunct="0">
                <a:lnSpc>
                  <a:spcPct val="90000"/>
                </a:lnSpc>
                <a:spcBef>
                  <a:spcPct val="0"/>
                </a:spcBef>
                <a:spcAft>
                  <a:spcPct val="0"/>
                </a:spcAft>
                <a:defRPr sz="2800">
                  <a:solidFill>
                    <a:schemeClr val="tx2"/>
                  </a:solidFill>
                  <a:latin typeface="Verdana" panose="020B0604030504040204" pitchFamily="34" charset="0"/>
                  <a:ea typeface="宋体" panose="02010600030101010101" pitchFamily="2" charset="-122"/>
                </a:defRPr>
              </a:lvl8pPr>
              <a:lvl9pPr marL="3886200" indent="-228600" eaLnBrk="0" fontAlgn="base" hangingPunct="0">
                <a:lnSpc>
                  <a:spcPct val="90000"/>
                </a:lnSpc>
                <a:spcBef>
                  <a:spcPct val="0"/>
                </a:spcBef>
                <a:spcAft>
                  <a:spcPct val="0"/>
                </a:spcAft>
                <a:defRPr sz="2800">
                  <a:solidFill>
                    <a:schemeClr val="tx2"/>
                  </a:solidFill>
                  <a:latin typeface="Verdan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0" lang="en-US" altLang="zh-CN" sz="400" b="1"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rPr>
                <a:t>●</a:t>
              </a:r>
              <a:endParaRPr kumimoji="0" lang="en-US" altLang="zh-CN" sz="400" b="1"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11" name="Text Box 131"/>
            <p:cNvSpPr txBox="1">
              <a:spLocks noChangeArrowheads="1"/>
            </p:cNvSpPr>
            <p:nvPr/>
          </p:nvSpPr>
          <p:spPr bwMode="auto">
            <a:xfrm flipH="1">
              <a:off x="1217" y="4178"/>
              <a:ext cx="272" cy="128"/>
            </a:xfrm>
            <a:prstGeom prst="rect">
              <a:avLst/>
            </a:prstGeom>
            <a:noFill/>
            <a:ln>
              <a:noFill/>
            </a:ln>
            <a:effectLst/>
          </p:spPr>
          <p:txBody>
            <a:bodyPr>
              <a:spAutoFit/>
            </a:bodyPr>
            <a:lstStyle>
              <a:lvl1pPr eaLnBrk="0" hangingPunct="0">
                <a:defRPr sz="2800">
                  <a:solidFill>
                    <a:schemeClr val="tx2"/>
                  </a:solidFill>
                  <a:latin typeface="Verdana" panose="020B0604030504040204" pitchFamily="34" charset="0"/>
                  <a:ea typeface="宋体" panose="02010600030101010101" pitchFamily="2" charset="-122"/>
                </a:defRPr>
              </a:lvl1pPr>
              <a:lvl2pPr marL="742950" indent="-285750" eaLnBrk="0" hangingPunct="0">
                <a:defRPr sz="2800">
                  <a:solidFill>
                    <a:schemeClr val="tx2"/>
                  </a:solidFill>
                  <a:latin typeface="Verdana" panose="020B0604030504040204" pitchFamily="34" charset="0"/>
                  <a:ea typeface="宋体" panose="02010600030101010101" pitchFamily="2" charset="-122"/>
                </a:defRPr>
              </a:lvl2pPr>
              <a:lvl3pPr marL="1143000" indent="-228600" eaLnBrk="0" hangingPunct="0">
                <a:defRPr sz="2800">
                  <a:solidFill>
                    <a:schemeClr val="tx2"/>
                  </a:solidFill>
                  <a:latin typeface="Verdana" panose="020B0604030504040204" pitchFamily="34" charset="0"/>
                  <a:ea typeface="宋体" panose="02010600030101010101" pitchFamily="2" charset="-122"/>
                </a:defRPr>
              </a:lvl3pPr>
              <a:lvl4pPr marL="1600200" indent="-228600" eaLnBrk="0" hangingPunct="0">
                <a:defRPr sz="2800">
                  <a:solidFill>
                    <a:schemeClr val="tx2"/>
                  </a:solidFill>
                  <a:latin typeface="Verdana" panose="020B0604030504040204" pitchFamily="34" charset="0"/>
                  <a:ea typeface="宋体" panose="02010600030101010101" pitchFamily="2" charset="-122"/>
                </a:defRPr>
              </a:lvl4pPr>
              <a:lvl5pPr marL="2057400" indent="-228600" eaLnBrk="0" hangingPunct="0">
                <a:defRPr sz="2800">
                  <a:solidFill>
                    <a:schemeClr val="tx2"/>
                  </a:solidFill>
                  <a:latin typeface="Verdana" panose="020B0604030504040204" pitchFamily="34" charset="0"/>
                  <a:ea typeface="宋体" panose="02010600030101010101" pitchFamily="2" charset="-122"/>
                </a:defRPr>
              </a:lvl5pPr>
              <a:lvl6pPr marL="2514600" indent="-228600" eaLnBrk="0" fontAlgn="base" hangingPunct="0">
                <a:lnSpc>
                  <a:spcPct val="90000"/>
                </a:lnSpc>
                <a:spcBef>
                  <a:spcPct val="0"/>
                </a:spcBef>
                <a:spcAft>
                  <a:spcPct val="0"/>
                </a:spcAft>
                <a:defRPr sz="2800">
                  <a:solidFill>
                    <a:schemeClr val="tx2"/>
                  </a:solidFill>
                  <a:latin typeface="Verdana" panose="020B0604030504040204" pitchFamily="34" charset="0"/>
                  <a:ea typeface="宋体" panose="02010600030101010101" pitchFamily="2" charset="-122"/>
                </a:defRPr>
              </a:lvl6pPr>
              <a:lvl7pPr marL="2971800" indent="-228600" eaLnBrk="0" fontAlgn="base" hangingPunct="0">
                <a:lnSpc>
                  <a:spcPct val="90000"/>
                </a:lnSpc>
                <a:spcBef>
                  <a:spcPct val="0"/>
                </a:spcBef>
                <a:spcAft>
                  <a:spcPct val="0"/>
                </a:spcAft>
                <a:defRPr sz="2800">
                  <a:solidFill>
                    <a:schemeClr val="tx2"/>
                  </a:solidFill>
                  <a:latin typeface="Verdana" panose="020B0604030504040204" pitchFamily="34" charset="0"/>
                  <a:ea typeface="宋体" panose="02010600030101010101" pitchFamily="2" charset="-122"/>
                </a:defRPr>
              </a:lvl7pPr>
              <a:lvl8pPr marL="3429000" indent="-228600" eaLnBrk="0" fontAlgn="base" hangingPunct="0">
                <a:lnSpc>
                  <a:spcPct val="90000"/>
                </a:lnSpc>
                <a:spcBef>
                  <a:spcPct val="0"/>
                </a:spcBef>
                <a:spcAft>
                  <a:spcPct val="0"/>
                </a:spcAft>
                <a:defRPr sz="2800">
                  <a:solidFill>
                    <a:schemeClr val="tx2"/>
                  </a:solidFill>
                  <a:latin typeface="Verdana" panose="020B0604030504040204" pitchFamily="34" charset="0"/>
                  <a:ea typeface="宋体" panose="02010600030101010101" pitchFamily="2" charset="-122"/>
                </a:defRPr>
              </a:lvl8pPr>
              <a:lvl9pPr marL="3886200" indent="-228600" eaLnBrk="0" fontAlgn="base" hangingPunct="0">
                <a:lnSpc>
                  <a:spcPct val="90000"/>
                </a:lnSpc>
                <a:spcBef>
                  <a:spcPct val="0"/>
                </a:spcBef>
                <a:spcAft>
                  <a:spcPct val="0"/>
                </a:spcAft>
                <a:defRPr sz="2800">
                  <a:solidFill>
                    <a:schemeClr val="tx2"/>
                  </a:solidFill>
                  <a:latin typeface="Verdan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0" lang="en-US" altLang="zh-CN" sz="400" b="1"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rPr>
                <a:t>●</a:t>
              </a:r>
              <a:endParaRPr kumimoji="0" lang="en-US" altLang="zh-CN" sz="400" b="1"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12" name="Text Box 132"/>
            <p:cNvSpPr txBox="1">
              <a:spLocks noChangeArrowheads="1"/>
            </p:cNvSpPr>
            <p:nvPr/>
          </p:nvSpPr>
          <p:spPr bwMode="auto">
            <a:xfrm flipH="1">
              <a:off x="1244" y="4219"/>
              <a:ext cx="272" cy="129"/>
            </a:xfrm>
            <a:prstGeom prst="rect">
              <a:avLst/>
            </a:prstGeom>
            <a:noFill/>
            <a:ln>
              <a:noFill/>
            </a:ln>
            <a:effectLst/>
          </p:spPr>
          <p:txBody>
            <a:bodyPr>
              <a:spAutoFit/>
            </a:bodyPr>
            <a:lstStyle>
              <a:lvl1pPr eaLnBrk="0" hangingPunct="0">
                <a:defRPr sz="2800">
                  <a:solidFill>
                    <a:schemeClr val="tx2"/>
                  </a:solidFill>
                  <a:latin typeface="Verdana" panose="020B0604030504040204" pitchFamily="34" charset="0"/>
                  <a:ea typeface="宋体" panose="02010600030101010101" pitchFamily="2" charset="-122"/>
                </a:defRPr>
              </a:lvl1pPr>
              <a:lvl2pPr marL="742950" indent="-285750" eaLnBrk="0" hangingPunct="0">
                <a:defRPr sz="2800">
                  <a:solidFill>
                    <a:schemeClr val="tx2"/>
                  </a:solidFill>
                  <a:latin typeface="Verdana" panose="020B0604030504040204" pitchFamily="34" charset="0"/>
                  <a:ea typeface="宋体" panose="02010600030101010101" pitchFamily="2" charset="-122"/>
                </a:defRPr>
              </a:lvl2pPr>
              <a:lvl3pPr marL="1143000" indent="-228600" eaLnBrk="0" hangingPunct="0">
                <a:defRPr sz="2800">
                  <a:solidFill>
                    <a:schemeClr val="tx2"/>
                  </a:solidFill>
                  <a:latin typeface="Verdana" panose="020B0604030504040204" pitchFamily="34" charset="0"/>
                  <a:ea typeface="宋体" panose="02010600030101010101" pitchFamily="2" charset="-122"/>
                </a:defRPr>
              </a:lvl3pPr>
              <a:lvl4pPr marL="1600200" indent="-228600" eaLnBrk="0" hangingPunct="0">
                <a:defRPr sz="2800">
                  <a:solidFill>
                    <a:schemeClr val="tx2"/>
                  </a:solidFill>
                  <a:latin typeface="Verdana" panose="020B0604030504040204" pitchFamily="34" charset="0"/>
                  <a:ea typeface="宋体" panose="02010600030101010101" pitchFamily="2" charset="-122"/>
                </a:defRPr>
              </a:lvl4pPr>
              <a:lvl5pPr marL="2057400" indent="-228600" eaLnBrk="0" hangingPunct="0">
                <a:defRPr sz="2800">
                  <a:solidFill>
                    <a:schemeClr val="tx2"/>
                  </a:solidFill>
                  <a:latin typeface="Verdana" panose="020B0604030504040204" pitchFamily="34" charset="0"/>
                  <a:ea typeface="宋体" panose="02010600030101010101" pitchFamily="2" charset="-122"/>
                </a:defRPr>
              </a:lvl5pPr>
              <a:lvl6pPr marL="2514600" indent="-228600" eaLnBrk="0" fontAlgn="base" hangingPunct="0">
                <a:lnSpc>
                  <a:spcPct val="90000"/>
                </a:lnSpc>
                <a:spcBef>
                  <a:spcPct val="0"/>
                </a:spcBef>
                <a:spcAft>
                  <a:spcPct val="0"/>
                </a:spcAft>
                <a:defRPr sz="2800">
                  <a:solidFill>
                    <a:schemeClr val="tx2"/>
                  </a:solidFill>
                  <a:latin typeface="Verdana" panose="020B0604030504040204" pitchFamily="34" charset="0"/>
                  <a:ea typeface="宋体" panose="02010600030101010101" pitchFamily="2" charset="-122"/>
                </a:defRPr>
              </a:lvl6pPr>
              <a:lvl7pPr marL="2971800" indent="-228600" eaLnBrk="0" fontAlgn="base" hangingPunct="0">
                <a:lnSpc>
                  <a:spcPct val="90000"/>
                </a:lnSpc>
                <a:spcBef>
                  <a:spcPct val="0"/>
                </a:spcBef>
                <a:spcAft>
                  <a:spcPct val="0"/>
                </a:spcAft>
                <a:defRPr sz="2800">
                  <a:solidFill>
                    <a:schemeClr val="tx2"/>
                  </a:solidFill>
                  <a:latin typeface="Verdana" panose="020B0604030504040204" pitchFamily="34" charset="0"/>
                  <a:ea typeface="宋体" panose="02010600030101010101" pitchFamily="2" charset="-122"/>
                </a:defRPr>
              </a:lvl7pPr>
              <a:lvl8pPr marL="3429000" indent="-228600" eaLnBrk="0" fontAlgn="base" hangingPunct="0">
                <a:lnSpc>
                  <a:spcPct val="90000"/>
                </a:lnSpc>
                <a:spcBef>
                  <a:spcPct val="0"/>
                </a:spcBef>
                <a:spcAft>
                  <a:spcPct val="0"/>
                </a:spcAft>
                <a:defRPr sz="2800">
                  <a:solidFill>
                    <a:schemeClr val="tx2"/>
                  </a:solidFill>
                  <a:latin typeface="Verdana" panose="020B0604030504040204" pitchFamily="34" charset="0"/>
                  <a:ea typeface="宋体" panose="02010600030101010101" pitchFamily="2" charset="-122"/>
                </a:defRPr>
              </a:lvl8pPr>
              <a:lvl9pPr marL="3886200" indent="-228600" eaLnBrk="0" fontAlgn="base" hangingPunct="0">
                <a:lnSpc>
                  <a:spcPct val="90000"/>
                </a:lnSpc>
                <a:spcBef>
                  <a:spcPct val="0"/>
                </a:spcBef>
                <a:spcAft>
                  <a:spcPct val="0"/>
                </a:spcAft>
                <a:defRPr sz="2800">
                  <a:solidFill>
                    <a:schemeClr val="tx2"/>
                  </a:solidFill>
                  <a:latin typeface="Verdan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0" lang="en-US" altLang="zh-CN" sz="400" b="1"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rPr>
                <a:t>●</a:t>
              </a:r>
              <a:endParaRPr kumimoji="0" lang="en-US" altLang="zh-CN" sz="400" b="1"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13" name="Text Box 133">
              <a:hlinkClick r:id="" action="ppaction://hlinkshowjump?jump=firstslide"/>
            </p:cNvPr>
            <p:cNvSpPr txBox="1">
              <a:spLocks noChangeArrowheads="1"/>
            </p:cNvSpPr>
            <p:nvPr/>
          </p:nvSpPr>
          <p:spPr bwMode="auto">
            <a:xfrm>
              <a:off x="1156" y="4176"/>
              <a:ext cx="272" cy="129"/>
            </a:xfrm>
            <a:prstGeom prst="rect">
              <a:avLst/>
            </a:prstGeom>
            <a:noFill/>
            <a:ln>
              <a:noFill/>
            </a:ln>
            <a:effectLst/>
          </p:spPr>
          <p:txBody>
            <a:bodyPr>
              <a:spAutoFit/>
            </a:bodyPr>
            <a:lstStyle>
              <a:lvl1pPr eaLnBrk="0" hangingPunct="0">
                <a:defRPr sz="2800">
                  <a:solidFill>
                    <a:schemeClr val="tx2"/>
                  </a:solidFill>
                  <a:latin typeface="Verdana" panose="020B0604030504040204" pitchFamily="34" charset="0"/>
                  <a:ea typeface="宋体" panose="02010600030101010101" pitchFamily="2" charset="-122"/>
                </a:defRPr>
              </a:lvl1pPr>
              <a:lvl2pPr marL="742950" indent="-285750" eaLnBrk="0" hangingPunct="0">
                <a:defRPr sz="2800">
                  <a:solidFill>
                    <a:schemeClr val="tx2"/>
                  </a:solidFill>
                  <a:latin typeface="Verdana" panose="020B0604030504040204" pitchFamily="34" charset="0"/>
                  <a:ea typeface="宋体" panose="02010600030101010101" pitchFamily="2" charset="-122"/>
                </a:defRPr>
              </a:lvl2pPr>
              <a:lvl3pPr marL="1143000" indent="-228600" eaLnBrk="0" hangingPunct="0">
                <a:defRPr sz="2800">
                  <a:solidFill>
                    <a:schemeClr val="tx2"/>
                  </a:solidFill>
                  <a:latin typeface="Verdana" panose="020B0604030504040204" pitchFamily="34" charset="0"/>
                  <a:ea typeface="宋体" panose="02010600030101010101" pitchFamily="2" charset="-122"/>
                </a:defRPr>
              </a:lvl3pPr>
              <a:lvl4pPr marL="1600200" indent="-228600" eaLnBrk="0" hangingPunct="0">
                <a:defRPr sz="2800">
                  <a:solidFill>
                    <a:schemeClr val="tx2"/>
                  </a:solidFill>
                  <a:latin typeface="Verdana" panose="020B0604030504040204" pitchFamily="34" charset="0"/>
                  <a:ea typeface="宋体" panose="02010600030101010101" pitchFamily="2" charset="-122"/>
                </a:defRPr>
              </a:lvl4pPr>
              <a:lvl5pPr marL="2057400" indent="-228600" eaLnBrk="0" hangingPunct="0">
                <a:defRPr sz="2800">
                  <a:solidFill>
                    <a:schemeClr val="tx2"/>
                  </a:solidFill>
                  <a:latin typeface="Verdana" panose="020B0604030504040204" pitchFamily="34" charset="0"/>
                  <a:ea typeface="宋体" panose="02010600030101010101" pitchFamily="2" charset="-122"/>
                </a:defRPr>
              </a:lvl5pPr>
              <a:lvl6pPr marL="2514600" indent="-228600" eaLnBrk="0" fontAlgn="base" hangingPunct="0">
                <a:lnSpc>
                  <a:spcPct val="90000"/>
                </a:lnSpc>
                <a:spcBef>
                  <a:spcPct val="0"/>
                </a:spcBef>
                <a:spcAft>
                  <a:spcPct val="0"/>
                </a:spcAft>
                <a:defRPr sz="2800">
                  <a:solidFill>
                    <a:schemeClr val="tx2"/>
                  </a:solidFill>
                  <a:latin typeface="Verdana" panose="020B0604030504040204" pitchFamily="34" charset="0"/>
                  <a:ea typeface="宋体" panose="02010600030101010101" pitchFamily="2" charset="-122"/>
                </a:defRPr>
              </a:lvl6pPr>
              <a:lvl7pPr marL="2971800" indent="-228600" eaLnBrk="0" fontAlgn="base" hangingPunct="0">
                <a:lnSpc>
                  <a:spcPct val="90000"/>
                </a:lnSpc>
                <a:spcBef>
                  <a:spcPct val="0"/>
                </a:spcBef>
                <a:spcAft>
                  <a:spcPct val="0"/>
                </a:spcAft>
                <a:defRPr sz="2800">
                  <a:solidFill>
                    <a:schemeClr val="tx2"/>
                  </a:solidFill>
                  <a:latin typeface="Verdana" panose="020B0604030504040204" pitchFamily="34" charset="0"/>
                  <a:ea typeface="宋体" panose="02010600030101010101" pitchFamily="2" charset="-122"/>
                </a:defRPr>
              </a:lvl7pPr>
              <a:lvl8pPr marL="3429000" indent="-228600" eaLnBrk="0" fontAlgn="base" hangingPunct="0">
                <a:lnSpc>
                  <a:spcPct val="90000"/>
                </a:lnSpc>
                <a:spcBef>
                  <a:spcPct val="0"/>
                </a:spcBef>
                <a:spcAft>
                  <a:spcPct val="0"/>
                </a:spcAft>
                <a:defRPr sz="2800">
                  <a:solidFill>
                    <a:schemeClr val="tx2"/>
                  </a:solidFill>
                  <a:latin typeface="Verdana" panose="020B0604030504040204" pitchFamily="34" charset="0"/>
                  <a:ea typeface="宋体" panose="02010600030101010101" pitchFamily="2" charset="-122"/>
                </a:defRPr>
              </a:lvl8pPr>
              <a:lvl9pPr marL="3886200" indent="-228600" eaLnBrk="0" fontAlgn="base" hangingPunct="0">
                <a:lnSpc>
                  <a:spcPct val="90000"/>
                </a:lnSpc>
                <a:spcBef>
                  <a:spcPct val="0"/>
                </a:spcBef>
                <a:spcAft>
                  <a:spcPct val="0"/>
                </a:spcAft>
                <a:defRPr sz="2800">
                  <a:solidFill>
                    <a:schemeClr val="tx2"/>
                  </a:solidFill>
                  <a:latin typeface="Verdan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0" lang="en-US" altLang="zh-CN" sz="400" b="1"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rPr>
                <a:t>●</a:t>
              </a:r>
              <a:endParaRPr kumimoji="0" lang="en-US" altLang="zh-CN" sz="400" b="1"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sp>
          <p:nvSpPr>
            <p:cNvPr id="14" name="Text Box 134">
              <a:hlinkClick r:id="" action="ppaction://hlinkshowjump?jump=firstslide"/>
            </p:cNvPr>
            <p:cNvSpPr txBox="1">
              <a:spLocks noChangeArrowheads="1"/>
            </p:cNvSpPr>
            <p:nvPr/>
          </p:nvSpPr>
          <p:spPr bwMode="auto">
            <a:xfrm>
              <a:off x="1129" y="4218"/>
              <a:ext cx="272" cy="129"/>
            </a:xfrm>
            <a:prstGeom prst="rect">
              <a:avLst/>
            </a:prstGeom>
            <a:noFill/>
            <a:ln>
              <a:noFill/>
            </a:ln>
            <a:effectLst/>
          </p:spPr>
          <p:txBody>
            <a:bodyPr>
              <a:spAutoFit/>
            </a:bodyPr>
            <a:lstStyle>
              <a:lvl1pPr eaLnBrk="0" hangingPunct="0">
                <a:defRPr sz="2800">
                  <a:solidFill>
                    <a:schemeClr val="tx2"/>
                  </a:solidFill>
                  <a:latin typeface="Verdana" panose="020B0604030504040204" pitchFamily="34" charset="0"/>
                  <a:ea typeface="宋体" panose="02010600030101010101" pitchFamily="2" charset="-122"/>
                </a:defRPr>
              </a:lvl1pPr>
              <a:lvl2pPr marL="742950" indent="-285750" eaLnBrk="0" hangingPunct="0">
                <a:defRPr sz="2800">
                  <a:solidFill>
                    <a:schemeClr val="tx2"/>
                  </a:solidFill>
                  <a:latin typeface="Verdana" panose="020B0604030504040204" pitchFamily="34" charset="0"/>
                  <a:ea typeface="宋体" panose="02010600030101010101" pitchFamily="2" charset="-122"/>
                </a:defRPr>
              </a:lvl2pPr>
              <a:lvl3pPr marL="1143000" indent="-228600" eaLnBrk="0" hangingPunct="0">
                <a:defRPr sz="2800">
                  <a:solidFill>
                    <a:schemeClr val="tx2"/>
                  </a:solidFill>
                  <a:latin typeface="Verdana" panose="020B0604030504040204" pitchFamily="34" charset="0"/>
                  <a:ea typeface="宋体" panose="02010600030101010101" pitchFamily="2" charset="-122"/>
                </a:defRPr>
              </a:lvl3pPr>
              <a:lvl4pPr marL="1600200" indent="-228600" eaLnBrk="0" hangingPunct="0">
                <a:defRPr sz="2800">
                  <a:solidFill>
                    <a:schemeClr val="tx2"/>
                  </a:solidFill>
                  <a:latin typeface="Verdana" panose="020B0604030504040204" pitchFamily="34" charset="0"/>
                  <a:ea typeface="宋体" panose="02010600030101010101" pitchFamily="2" charset="-122"/>
                </a:defRPr>
              </a:lvl4pPr>
              <a:lvl5pPr marL="2057400" indent="-228600" eaLnBrk="0" hangingPunct="0">
                <a:defRPr sz="2800">
                  <a:solidFill>
                    <a:schemeClr val="tx2"/>
                  </a:solidFill>
                  <a:latin typeface="Verdana" panose="020B0604030504040204" pitchFamily="34" charset="0"/>
                  <a:ea typeface="宋体" panose="02010600030101010101" pitchFamily="2" charset="-122"/>
                </a:defRPr>
              </a:lvl5pPr>
              <a:lvl6pPr marL="2514600" indent="-228600" eaLnBrk="0" fontAlgn="base" hangingPunct="0">
                <a:lnSpc>
                  <a:spcPct val="90000"/>
                </a:lnSpc>
                <a:spcBef>
                  <a:spcPct val="0"/>
                </a:spcBef>
                <a:spcAft>
                  <a:spcPct val="0"/>
                </a:spcAft>
                <a:defRPr sz="2800">
                  <a:solidFill>
                    <a:schemeClr val="tx2"/>
                  </a:solidFill>
                  <a:latin typeface="Verdana" panose="020B0604030504040204" pitchFamily="34" charset="0"/>
                  <a:ea typeface="宋体" panose="02010600030101010101" pitchFamily="2" charset="-122"/>
                </a:defRPr>
              </a:lvl6pPr>
              <a:lvl7pPr marL="2971800" indent="-228600" eaLnBrk="0" fontAlgn="base" hangingPunct="0">
                <a:lnSpc>
                  <a:spcPct val="90000"/>
                </a:lnSpc>
                <a:spcBef>
                  <a:spcPct val="0"/>
                </a:spcBef>
                <a:spcAft>
                  <a:spcPct val="0"/>
                </a:spcAft>
                <a:defRPr sz="2800">
                  <a:solidFill>
                    <a:schemeClr val="tx2"/>
                  </a:solidFill>
                  <a:latin typeface="Verdana" panose="020B0604030504040204" pitchFamily="34" charset="0"/>
                  <a:ea typeface="宋体" panose="02010600030101010101" pitchFamily="2" charset="-122"/>
                </a:defRPr>
              </a:lvl7pPr>
              <a:lvl8pPr marL="3429000" indent="-228600" eaLnBrk="0" fontAlgn="base" hangingPunct="0">
                <a:lnSpc>
                  <a:spcPct val="90000"/>
                </a:lnSpc>
                <a:spcBef>
                  <a:spcPct val="0"/>
                </a:spcBef>
                <a:spcAft>
                  <a:spcPct val="0"/>
                </a:spcAft>
                <a:defRPr sz="2800">
                  <a:solidFill>
                    <a:schemeClr val="tx2"/>
                  </a:solidFill>
                  <a:latin typeface="Verdana" panose="020B0604030504040204" pitchFamily="34" charset="0"/>
                  <a:ea typeface="宋体" panose="02010600030101010101" pitchFamily="2" charset="-122"/>
                </a:defRPr>
              </a:lvl8pPr>
              <a:lvl9pPr marL="3886200" indent="-228600" eaLnBrk="0" fontAlgn="base" hangingPunct="0">
                <a:lnSpc>
                  <a:spcPct val="90000"/>
                </a:lnSpc>
                <a:spcBef>
                  <a:spcPct val="0"/>
                </a:spcBef>
                <a:spcAft>
                  <a:spcPct val="0"/>
                </a:spcAft>
                <a:defRPr sz="2800">
                  <a:solidFill>
                    <a:schemeClr val="tx2"/>
                  </a:solidFill>
                  <a:latin typeface="Verdana" panose="020B060403050404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50000"/>
                </a:spcBef>
                <a:spcAft>
                  <a:spcPct val="0"/>
                </a:spcAft>
                <a:buClrTx/>
                <a:buSzTx/>
                <a:buFontTx/>
                <a:buNone/>
                <a:defRPr/>
              </a:pPr>
              <a:r>
                <a:rPr kumimoji="0" lang="en-US" altLang="zh-CN" sz="400" b="1"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rPr>
                <a:t>●</a:t>
              </a:r>
              <a:endParaRPr kumimoji="0" lang="en-US" altLang="zh-CN" sz="400" b="1" i="0" u="none" strike="noStrike" kern="1200" cap="none" spc="0" normalizeH="0" baseline="0" noProof="0">
                <a:ln>
                  <a:noFill/>
                </a:ln>
                <a:solidFill>
                  <a:schemeClr val="bg1"/>
                </a:solidFill>
                <a:effectLst/>
                <a:uLnTx/>
                <a:uFillTx/>
                <a:latin typeface="Arial" panose="020B0604020202020204" pitchFamily="34" charset="0"/>
                <a:ea typeface="宋体" panose="02010600030101010101" pitchFamily="2" charset="-122"/>
                <a:cs typeface="+mn-cs"/>
              </a:endParaRPr>
            </a:p>
          </p:txBody>
        </p:sp>
      </p:gr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 id="2147483677" r:id="rId12"/>
    <p:sldLayoutId id="2147483678" r:id="rId13"/>
    <p:sldLayoutId id="2147483679" r:id="rId14"/>
    <p:sldLayoutId id="2147483680" r:id="rId15"/>
    <p:sldLayoutId id="2147483681" r:id="rId16"/>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9" Type="http://schemas.openxmlformats.org/officeDocument/2006/relationships/tags" Target="../tags/tag24.xml"/><Relationship Id="rId8" Type="http://schemas.openxmlformats.org/officeDocument/2006/relationships/tags" Target="../tags/tag23.xml"/><Relationship Id="rId7" Type="http://schemas.openxmlformats.org/officeDocument/2006/relationships/tags" Target="../tags/tag22.xml"/><Relationship Id="rId6" Type="http://schemas.openxmlformats.org/officeDocument/2006/relationships/tags" Target="../tags/tag21.xml"/><Relationship Id="rId5" Type="http://schemas.openxmlformats.org/officeDocument/2006/relationships/image" Target="../media/image9.wmf"/><Relationship Id="rId4" Type="http://schemas.openxmlformats.org/officeDocument/2006/relationships/oleObject" Target="../embeddings/oleObject2.bin"/><Relationship Id="rId3" Type="http://schemas.openxmlformats.org/officeDocument/2006/relationships/tags" Target="../tags/tag20.xml"/><Relationship Id="rId2" Type="http://schemas.openxmlformats.org/officeDocument/2006/relationships/image" Target="../media/image8.wmf"/><Relationship Id="rId15" Type="http://schemas.openxmlformats.org/officeDocument/2006/relationships/vmlDrawing" Target="../drawings/vmlDrawing1.vml"/><Relationship Id="rId14" Type="http://schemas.openxmlformats.org/officeDocument/2006/relationships/slideLayout" Target="../slideLayouts/slideLayout15.xml"/><Relationship Id="rId13" Type="http://schemas.openxmlformats.org/officeDocument/2006/relationships/tags" Target="../tags/tag28.xml"/><Relationship Id="rId12" Type="http://schemas.openxmlformats.org/officeDocument/2006/relationships/tags" Target="../tags/tag27.xml"/><Relationship Id="rId11" Type="http://schemas.openxmlformats.org/officeDocument/2006/relationships/tags" Target="../tags/tag26.xml"/><Relationship Id="rId10" Type="http://schemas.openxmlformats.org/officeDocument/2006/relationships/tags" Target="../tags/tag25.xml"/><Relationship Id="rId1" Type="http://schemas.openxmlformats.org/officeDocument/2006/relationships/oleObject" Target="../embeddings/oleObject1.bin"/></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10.wmf"/></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11.w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9" Type="http://schemas.openxmlformats.org/officeDocument/2006/relationships/image" Target="../media/image15.wmf"/><Relationship Id="rId8" Type="http://schemas.openxmlformats.org/officeDocument/2006/relationships/oleObject" Target="../embeddings/oleObject6.bin"/><Relationship Id="rId7" Type="http://schemas.openxmlformats.org/officeDocument/2006/relationships/image" Target="../media/image14.wmf"/><Relationship Id="rId6" Type="http://schemas.openxmlformats.org/officeDocument/2006/relationships/oleObject" Target="../embeddings/oleObject5.bin"/><Relationship Id="rId5" Type="http://schemas.openxmlformats.org/officeDocument/2006/relationships/image" Target="../media/image13.wmf"/><Relationship Id="rId4" Type="http://schemas.openxmlformats.org/officeDocument/2006/relationships/oleObject" Target="../embeddings/oleObject4.bin"/><Relationship Id="rId3" Type="http://schemas.openxmlformats.org/officeDocument/2006/relationships/image" Target="../media/image12.wmf"/><Relationship Id="rId2" Type="http://schemas.openxmlformats.org/officeDocument/2006/relationships/oleObject" Target="../embeddings/oleObject3.bin"/><Relationship Id="rId12" Type="http://schemas.openxmlformats.org/officeDocument/2006/relationships/vmlDrawing" Target="../drawings/vmlDrawing2.vml"/><Relationship Id="rId11" Type="http://schemas.openxmlformats.org/officeDocument/2006/relationships/slideLayout" Target="../slideLayouts/slideLayout15.xml"/><Relationship Id="rId10" Type="http://schemas.openxmlformats.org/officeDocument/2006/relationships/tags" Target="../tags/tag30.xml"/><Relationship Id="rId1" Type="http://schemas.openxmlformats.org/officeDocument/2006/relationships/tags" Target="../tags/tag29.xml"/></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31.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microsoft.com/office/2007/relationships/hdphoto" Target="../media/image4.wdp"/><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image" Target="../media/image16.png"/><Relationship Id="rId2" Type="http://schemas.openxmlformats.org/officeDocument/2006/relationships/tags" Target="../tags/tag36.xml"/><Relationship Id="rId1" Type="http://schemas.openxmlformats.org/officeDocument/2006/relationships/tags" Target="../tags/tag35.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tags" Target="../tags/tag38.xml"/><Relationship Id="rId2" Type="http://schemas.openxmlformats.org/officeDocument/2006/relationships/image" Target="../media/image17.png"/><Relationship Id="rId1" Type="http://schemas.openxmlformats.org/officeDocument/2006/relationships/tags" Target="../tags/tag3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image" Target="../media/image18.png"/><Relationship Id="rId1" Type="http://schemas.openxmlformats.org/officeDocument/2006/relationships/tags" Target="../tags/tag39.xml"/></Relationships>
</file>

<file path=ppt/slides/_rels/slide19.xml.rels><?xml version="1.0" encoding="UTF-8" standalone="yes"?>
<Relationships xmlns="http://schemas.openxmlformats.org/package/2006/relationships"><Relationship Id="rId4" Type="http://schemas.openxmlformats.org/officeDocument/2006/relationships/vmlDrawing" Target="../drawings/vmlDrawing3.vml"/><Relationship Id="rId3" Type="http://schemas.openxmlformats.org/officeDocument/2006/relationships/slideLayout" Target="../slideLayouts/slideLayout15.xml"/><Relationship Id="rId2" Type="http://schemas.openxmlformats.org/officeDocument/2006/relationships/image" Target="../media/image19.wmf"/><Relationship Id="rId1" Type="http://schemas.openxmlformats.org/officeDocument/2006/relationships/oleObject" Target="../embeddings/oleObject7.bin"/></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4" Type="http://schemas.openxmlformats.org/officeDocument/2006/relationships/vmlDrawing" Target="../drawings/vmlDrawing4.vml"/><Relationship Id="rId3" Type="http://schemas.openxmlformats.org/officeDocument/2006/relationships/slideLayout" Target="../slideLayouts/slideLayout15.xml"/><Relationship Id="rId2" Type="http://schemas.openxmlformats.org/officeDocument/2006/relationships/image" Target="../media/image20.wmf"/><Relationship Id="rId1" Type="http://schemas.openxmlformats.org/officeDocument/2006/relationships/oleObject" Target="../embeddings/oleObject8.bin"/></Relationships>
</file>

<file path=ppt/slides/_rels/slide21.xml.rels><?xml version="1.0" encoding="UTF-8" standalone="yes"?>
<Relationships xmlns="http://schemas.openxmlformats.org/package/2006/relationships"><Relationship Id="rId6" Type="http://schemas.openxmlformats.org/officeDocument/2006/relationships/vmlDrawing" Target="../drawings/vmlDrawing5.vml"/><Relationship Id="rId5" Type="http://schemas.openxmlformats.org/officeDocument/2006/relationships/slideLayout" Target="../slideLayouts/slideLayout15.xml"/><Relationship Id="rId4" Type="http://schemas.openxmlformats.org/officeDocument/2006/relationships/image" Target="../media/image22.png"/><Relationship Id="rId3" Type="http://schemas.openxmlformats.org/officeDocument/2006/relationships/tags" Target="../tags/tag40.xml"/><Relationship Id="rId2" Type="http://schemas.openxmlformats.org/officeDocument/2006/relationships/image" Target="../media/image21.wmf"/><Relationship Id="rId1" Type="http://schemas.openxmlformats.org/officeDocument/2006/relationships/oleObject" Target="../embeddings/oleObject9.bin"/></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4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8" Type="http://schemas.openxmlformats.org/officeDocument/2006/relationships/slideLayout" Target="../slideLayouts/slideLayout15.xml"/><Relationship Id="rId7" Type="http://schemas.microsoft.com/office/2007/relationships/diagramDrawing" Target="../diagrams/drawing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3" Type="http://schemas.openxmlformats.org/officeDocument/2006/relationships/diagramData" Target="../diagrams/data1.xml"/><Relationship Id="rId2" Type="http://schemas.openxmlformats.org/officeDocument/2006/relationships/tags" Target="../tags/tag43.xml"/><Relationship Id="rId1" Type="http://schemas.openxmlformats.org/officeDocument/2006/relationships/tags" Target="../tags/tag42.xml"/></Relationships>
</file>

<file path=ppt/slides/_rels/slide25.xml.rels><?xml version="1.0" encoding="UTF-8" standalone="yes"?>
<Relationships xmlns="http://schemas.openxmlformats.org/package/2006/relationships"><Relationship Id="rId7" Type="http://schemas.openxmlformats.org/officeDocument/2006/relationships/slideLayout" Target="../slideLayouts/slideLayout31.xml"/><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microsoft.com/office/2007/relationships/hdphoto" Target="../media/image4.wdp"/><Relationship Id="rId1" Type="http://schemas.openxmlformats.org/officeDocument/2006/relationships/image" Target="../media/image3.png"/></Relationships>
</file>

<file path=ppt/slides/_rels/slide26.xml.rels><?xml version="1.0" encoding="UTF-8" standalone="yes"?>
<Relationships xmlns="http://schemas.openxmlformats.org/package/2006/relationships"><Relationship Id="rId9" Type="http://schemas.openxmlformats.org/officeDocument/2006/relationships/tags" Target="../tags/tag56.xml"/><Relationship Id="rId8" Type="http://schemas.openxmlformats.org/officeDocument/2006/relationships/tags" Target="../tags/tag55.xml"/><Relationship Id="rId7" Type="http://schemas.openxmlformats.org/officeDocument/2006/relationships/tags" Target="../tags/tag54.xml"/><Relationship Id="rId6" Type="http://schemas.openxmlformats.org/officeDocument/2006/relationships/tags" Target="../tags/tag53.xml"/><Relationship Id="rId5" Type="http://schemas.openxmlformats.org/officeDocument/2006/relationships/tags" Target="../tags/tag52.xml"/><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4" Type="http://schemas.openxmlformats.org/officeDocument/2006/relationships/slideLayout" Target="../slideLayouts/slideLayout15.xml"/><Relationship Id="rId13" Type="http://schemas.openxmlformats.org/officeDocument/2006/relationships/tags" Target="../tags/tag60.xml"/><Relationship Id="rId12" Type="http://schemas.openxmlformats.org/officeDocument/2006/relationships/tags" Target="../tags/tag59.xml"/><Relationship Id="rId11" Type="http://schemas.openxmlformats.org/officeDocument/2006/relationships/tags" Target="../tags/tag58.xml"/><Relationship Id="rId10" Type="http://schemas.openxmlformats.org/officeDocument/2006/relationships/tags" Target="../tags/tag57.xml"/><Relationship Id="rId1" Type="http://schemas.openxmlformats.org/officeDocument/2006/relationships/tags" Target="../tags/tag48.xml"/></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image" Target="../media/image23.png"/><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tags" Target="../tags/tag61.xml"/></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4.xml"/><Relationship Id="rId2" Type="http://schemas.openxmlformats.org/officeDocument/2006/relationships/image" Target="../media/image1.jpeg"/><Relationship Id="rId1" Type="http://schemas.openxmlformats.org/officeDocument/2006/relationships/tags" Target="../tags/tag7.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71.xml"/></Relationships>
</file>

<file path=ppt/slides/_rels/slide32.xml.rels><?xml version="1.0" encoding="UTF-8" standalone="yes"?>
<Relationships xmlns="http://schemas.openxmlformats.org/package/2006/relationships"><Relationship Id="rId7" Type="http://schemas.openxmlformats.org/officeDocument/2006/relationships/slideLayout" Target="../slideLayouts/slideLayout15.xml"/><Relationship Id="rId6" Type="http://schemas.openxmlformats.org/officeDocument/2006/relationships/tags" Target="../tags/tag75.xml"/><Relationship Id="rId5" Type="http://schemas.openxmlformats.org/officeDocument/2006/relationships/tags" Target="../tags/tag74.xml"/><Relationship Id="rId4" Type="http://schemas.openxmlformats.org/officeDocument/2006/relationships/tags" Target="../tags/tag73.xml"/><Relationship Id="rId3" Type="http://schemas.openxmlformats.org/officeDocument/2006/relationships/tags" Target="../tags/tag72.xml"/><Relationship Id="rId2" Type="http://schemas.microsoft.com/office/2007/relationships/hdphoto" Target="../media/image4.wdp"/><Relationship Id="rId1" Type="http://schemas.openxmlformats.org/officeDocument/2006/relationships/image" Target="../media/image3.png"/></Relationships>
</file>

<file path=ppt/slides/_rels/slide33.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image" Target="../media/image24.png"/><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tags" Target="../tags/tag7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80.xml"/><Relationship Id="rId1" Type="http://schemas.openxmlformats.org/officeDocument/2006/relationships/tags" Target="../tags/tag79.xml"/></Relationships>
</file>

<file path=ppt/slides/_rels/slide36.xml.rels><?xml version="1.0" encoding="UTF-8" standalone="yes"?>
<Relationships xmlns="http://schemas.openxmlformats.org/package/2006/relationships"><Relationship Id="rId9" Type="http://schemas.openxmlformats.org/officeDocument/2006/relationships/slideLayout" Target="../slideLayouts/slideLayout15.xml"/><Relationship Id="rId8" Type="http://schemas.openxmlformats.org/officeDocument/2006/relationships/tags" Target="../tags/tag83.xml"/><Relationship Id="rId7" Type="http://schemas.openxmlformats.org/officeDocument/2006/relationships/tags" Target="../tags/tag82.xml"/><Relationship Id="rId6" Type="http://schemas.openxmlformats.org/officeDocument/2006/relationships/tags" Target="../tags/tag81.xml"/><Relationship Id="rId5" Type="http://schemas.microsoft.com/office/2007/relationships/diagramDrawing" Target="../diagrams/drawing2.xml"/><Relationship Id="rId4" Type="http://schemas.openxmlformats.org/officeDocument/2006/relationships/diagramColors" Target="../diagrams/colors2.xml"/><Relationship Id="rId3" Type="http://schemas.openxmlformats.org/officeDocument/2006/relationships/diagramQuickStyle" Target="../diagrams/quickStyle2.xml"/><Relationship Id="rId2" Type="http://schemas.openxmlformats.org/officeDocument/2006/relationships/diagramLayout" Target="../diagrams/layout2.xml"/><Relationship Id="rId1" Type="http://schemas.openxmlformats.org/officeDocument/2006/relationships/diagramData" Target="../diagrams/data2.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85.xml"/><Relationship Id="rId1" Type="http://schemas.openxmlformats.org/officeDocument/2006/relationships/tags" Target="../tags/tag84.xml"/></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87.xml"/><Relationship Id="rId1" Type="http://schemas.openxmlformats.org/officeDocument/2006/relationships/tags" Target="../tags/tag86.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89.xml"/><Relationship Id="rId1" Type="http://schemas.openxmlformats.org/officeDocument/2006/relationships/tags" Target="../tags/tag88.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4.xml"/><Relationship Id="rId2" Type="http://schemas.openxmlformats.org/officeDocument/2006/relationships/tags" Target="../tags/tag8.xml"/><Relationship Id="rId1" Type="http://schemas.openxmlformats.org/officeDocument/2006/relationships/image" Target="../media/image2.jpeg"/></Relationships>
</file>

<file path=ppt/slides/_rels/slide40.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image" Target="../media/image25.png"/><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tags" Target="../tags/tag90.xml"/></Relationships>
</file>

<file path=ppt/slides/_rels/slide41.xml.rels><?xml version="1.0" encoding="UTF-8" standalone="yes"?>
<Relationships xmlns="http://schemas.openxmlformats.org/package/2006/relationships"><Relationship Id="rId7" Type="http://schemas.openxmlformats.org/officeDocument/2006/relationships/slideLayout" Target="../slideLayouts/slideLayout15.xml"/><Relationship Id="rId6" Type="http://schemas.openxmlformats.org/officeDocument/2006/relationships/image" Target="../media/image26.png"/><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tags" Target="../tags/tag93.xml"/></Relationships>
</file>

<file path=ppt/slides/_rels/slide42.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image" Target="../media/image27.jpeg"/><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slide" Target="slide1.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104.xml"/><Relationship Id="rId1" Type="http://schemas.openxmlformats.org/officeDocument/2006/relationships/tags" Target="../tags/tag103.xml"/></Relationships>
</file>

<file path=ppt/slides/_rels/slide45.xml.rels><?xml version="1.0" encoding="UTF-8" standalone="yes"?>
<Relationships xmlns="http://schemas.openxmlformats.org/package/2006/relationships"><Relationship Id="rId9" Type="http://schemas.openxmlformats.org/officeDocument/2006/relationships/oleObject" Target="../embeddings/oleObject14.bin"/><Relationship Id="rId8" Type="http://schemas.openxmlformats.org/officeDocument/2006/relationships/image" Target="../media/image31.wmf"/><Relationship Id="rId7" Type="http://schemas.openxmlformats.org/officeDocument/2006/relationships/oleObject" Target="../embeddings/oleObject13.bin"/><Relationship Id="rId6" Type="http://schemas.openxmlformats.org/officeDocument/2006/relationships/image" Target="../media/image30.wmf"/><Relationship Id="rId5" Type="http://schemas.openxmlformats.org/officeDocument/2006/relationships/oleObject" Target="../embeddings/oleObject12.bin"/><Relationship Id="rId4" Type="http://schemas.openxmlformats.org/officeDocument/2006/relationships/image" Target="../media/image29.wmf"/><Relationship Id="rId3" Type="http://schemas.openxmlformats.org/officeDocument/2006/relationships/oleObject" Target="../embeddings/oleObject11.bin"/><Relationship Id="rId2" Type="http://schemas.openxmlformats.org/officeDocument/2006/relationships/image" Target="../media/image28.wmf"/><Relationship Id="rId12" Type="http://schemas.openxmlformats.org/officeDocument/2006/relationships/vmlDrawing" Target="../drawings/vmlDrawing6.vml"/><Relationship Id="rId11" Type="http://schemas.openxmlformats.org/officeDocument/2006/relationships/slideLayout" Target="../slideLayouts/slideLayout15.xml"/><Relationship Id="rId10" Type="http://schemas.openxmlformats.org/officeDocument/2006/relationships/image" Target="../media/image32.wmf"/><Relationship Id="rId1" Type="http://schemas.openxmlformats.org/officeDocument/2006/relationships/oleObject" Target="../embeddings/oleObject10.bin"/></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105.xml"/></Relationships>
</file>

<file path=ppt/slides/_rels/slide47.xml.rels><?xml version="1.0" encoding="UTF-8" standalone="yes"?>
<Relationships xmlns="http://schemas.openxmlformats.org/package/2006/relationships"><Relationship Id="rId9" Type="http://schemas.openxmlformats.org/officeDocument/2006/relationships/oleObject" Target="../embeddings/oleObject19.bin"/><Relationship Id="rId8" Type="http://schemas.openxmlformats.org/officeDocument/2006/relationships/image" Target="../media/image36.wmf"/><Relationship Id="rId7" Type="http://schemas.openxmlformats.org/officeDocument/2006/relationships/oleObject" Target="../embeddings/oleObject18.bin"/><Relationship Id="rId6" Type="http://schemas.openxmlformats.org/officeDocument/2006/relationships/image" Target="../media/image35.wmf"/><Relationship Id="rId5" Type="http://schemas.openxmlformats.org/officeDocument/2006/relationships/oleObject" Target="../embeddings/oleObject17.bin"/><Relationship Id="rId4" Type="http://schemas.openxmlformats.org/officeDocument/2006/relationships/image" Target="../media/image34.wmf"/><Relationship Id="rId3" Type="http://schemas.openxmlformats.org/officeDocument/2006/relationships/oleObject" Target="../embeddings/oleObject16.bin"/><Relationship Id="rId2" Type="http://schemas.openxmlformats.org/officeDocument/2006/relationships/image" Target="../media/image33.wmf"/><Relationship Id="rId13" Type="http://schemas.openxmlformats.org/officeDocument/2006/relationships/vmlDrawing" Target="../drawings/vmlDrawing7.vml"/><Relationship Id="rId12" Type="http://schemas.openxmlformats.org/officeDocument/2006/relationships/slideLayout" Target="../slideLayouts/slideLayout15.xml"/><Relationship Id="rId11" Type="http://schemas.openxmlformats.org/officeDocument/2006/relationships/tags" Target="../tags/tag106.xml"/><Relationship Id="rId10" Type="http://schemas.openxmlformats.org/officeDocument/2006/relationships/image" Target="../media/image37.wmf"/><Relationship Id="rId1" Type="http://schemas.openxmlformats.org/officeDocument/2006/relationships/oleObject" Target="../embeddings/oleObject15.bin"/></Relationships>
</file>

<file path=ppt/slides/_rels/slide48.xml.rels><?xml version="1.0" encoding="UTF-8" standalone="yes"?>
<Relationships xmlns="http://schemas.openxmlformats.org/package/2006/relationships"><Relationship Id="rId7" Type="http://schemas.openxmlformats.org/officeDocument/2006/relationships/slideLayout" Target="../slideLayouts/slideLayout15.xml"/><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 Id="rId3" Type="http://schemas.openxmlformats.org/officeDocument/2006/relationships/tags" Target="../tags/tag107.xml"/><Relationship Id="rId2" Type="http://schemas.microsoft.com/office/2007/relationships/hdphoto" Target="../media/image4.wdp"/><Relationship Id="rId1" Type="http://schemas.openxmlformats.org/officeDocument/2006/relationships/image" Target="../media/image3.png"/></Relationships>
</file>

<file path=ppt/slides/_rels/slide49.xml.rels><?xml version="1.0" encoding="UTF-8" standalone="yes"?>
<Relationships xmlns="http://schemas.openxmlformats.org/package/2006/relationships"><Relationship Id="rId9" Type="http://schemas.openxmlformats.org/officeDocument/2006/relationships/slideLayout" Target="../slideLayouts/slideLayout15.xml"/><Relationship Id="rId8" Type="http://schemas.openxmlformats.org/officeDocument/2006/relationships/tags" Target="../tags/tag118.xml"/><Relationship Id="rId7" Type="http://schemas.openxmlformats.org/officeDocument/2006/relationships/tags" Target="../tags/tag117.xml"/><Relationship Id="rId6" Type="http://schemas.openxmlformats.org/officeDocument/2006/relationships/tags" Target="../tags/tag116.xml"/><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15.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microsoft.com/office/2007/relationships/hdphoto" Target="../media/image4.wdp"/><Relationship Id="rId1" Type="http://schemas.openxmlformats.org/officeDocument/2006/relationships/image" Target="../media/image3.png"/></Relationships>
</file>

<file path=ppt/slides/_rels/slide50.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tags" Target="../tags/tag123.xml"/><Relationship Id="rId4" Type="http://schemas.openxmlformats.org/officeDocument/2006/relationships/tags" Target="../tags/tag122.xml"/><Relationship Id="rId3" Type="http://schemas.openxmlformats.org/officeDocument/2006/relationships/tags" Target="../tags/tag121.xml"/><Relationship Id="rId2" Type="http://schemas.openxmlformats.org/officeDocument/2006/relationships/tags" Target="../tags/tag120.xml"/><Relationship Id="rId1" Type="http://schemas.openxmlformats.org/officeDocument/2006/relationships/tags" Target="../tags/tag119.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125.xml"/><Relationship Id="rId1" Type="http://schemas.openxmlformats.org/officeDocument/2006/relationships/tags" Target="../tags/tag124.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127.xml"/><Relationship Id="rId1" Type="http://schemas.openxmlformats.org/officeDocument/2006/relationships/tags" Target="../tags/tag126.xml"/></Relationships>
</file>

<file path=ppt/slides/_rels/slide53.xml.rels><?xml version="1.0" encoding="UTF-8" standalone="yes"?>
<Relationships xmlns="http://schemas.openxmlformats.org/package/2006/relationships"><Relationship Id="rId5" Type="http://schemas.openxmlformats.org/officeDocument/2006/relationships/slideLayout" Target="../slideLayouts/slideLayout15.xml"/><Relationship Id="rId4" Type="http://schemas.openxmlformats.org/officeDocument/2006/relationships/tags" Target="../tags/tag130.xml"/><Relationship Id="rId3" Type="http://schemas.openxmlformats.org/officeDocument/2006/relationships/tags" Target="../tags/tag129.xml"/><Relationship Id="rId2" Type="http://schemas.openxmlformats.org/officeDocument/2006/relationships/tags" Target="../tags/tag128.xml"/><Relationship Id="rId1" Type="http://schemas.openxmlformats.org/officeDocument/2006/relationships/image" Target="../media/image38.jpeg"/></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tags" Target="../tags/tag132.xml"/><Relationship Id="rId1" Type="http://schemas.openxmlformats.org/officeDocument/2006/relationships/tags" Target="../tags/tag131.xml"/></Relationships>
</file>

<file path=ppt/slides/_rels/slide55.xml.rels><?xml version="1.0" encoding="UTF-8" standalone="yes"?>
<Relationships xmlns="http://schemas.openxmlformats.org/package/2006/relationships"><Relationship Id="rId7" Type="http://schemas.openxmlformats.org/officeDocument/2006/relationships/notesSlide" Target="../notesSlides/notesSlide5.xml"/><Relationship Id="rId6" Type="http://schemas.openxmlformats.org/officeDocument/2006/relationships/slideLayout" Target="../slideLayouts/slideLayout15.xml"/><Relationship Id="rId5" Type="http://schemas.openxmlformats.org/officeDocument/2006/relationships/image" Target="../media/image40.png"/><Relationship Id="rId4" Type="http://schemas.openxmlformats.org/officeDocument/2006/relationships/tags" Target="../tags/tag135.xml"/><Relationship Id="rId3" Type="http://schemas.openxmlformats.org/officeDocument/2006/relationships/image" Target="../media/image39.png"/><Relationship Id="rId2" Type="http://schemas.openxmlformats.org/officeDocument/2006/relationships/tags" Target="../tags/tag134.xml"/><Relationship Id="rId1" Type="http://schemas.openxmlformats.org/officeDocument/2006/relationships/tags" Target="../tags/tag133.xml"/></Relationships>
</file>

<file path=ppt/slides/_rels/slide56.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image" Target="../media/image41.png"/><Relationship Id="rId2" Type="http://schemas.openxmlformats.org/officeDocument/2006/relationships/tags" Target="../tags/tag137.xml"/><Relationship Id="rId1" Type="http://schemas.openxmlformats.org/officeDocument/2006/relationships/tags" Target="../tags/tag136.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5.xml"/><Relationship Id="rId1" Type="http://schemas.openxmlformats.org/officeDocument/2006/relationships/image" Target="../media/image42.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13.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tags" Target="../tags/tag15.xml"/><Relationship Id="rId2" Type="http://schemas.openxmlformats.org/officeDocument/2006/relationships/image" Target="../media/image5.png"/><Relationship Id="rId1" Type="http://schemas.openxmlformats.org/officeDocument/2006/relationships/tags" Target="../tags/tag14.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image" Target="../media/image6.png"/><Relationship Id="rId2" Type="http://schemas.openxmlformats.org/officeDocument/2006/relationships/tags" Target="../tags/tag17.xml"/><Relationship Id="rId1" Type="http://schemas.openxmlformats.org/officeDocument/2006/relationships/tags" Target="../tags/tag16.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5.xml"/><Relationship Id="rId3" Type="http://schemas.openxmlformats.org/officeDocument/2006/relationships/image" Target="../media/image7.png"/><Relationship Id="rId2" Type="http://schemas.openxmlformats.org/officeDocument/2006/relationships/tags" Target="../tags/tag19.xml"/><Relationship Id="rId1" Type="http://schemas.openxmlformats.org/officeDocument/2006/relationships/tags" Target="../tags/tag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32"/>
          <p:cNvSpPr>
            <a:spLocks noChangeArrowheads="1"/>
          </p:cNvSpPr>
          <p:nvPr/>
        </p:nvSpPr>
        <p:spPr bwMode="auto">
          <a:xfrm>
            <a:off x="3091805" y="1707379"/>
            <a:ext cx="3040380" cy="6680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l">
              <a:defRPr/>
            </a:pPr>
            <a:r>
              <a:rPr lang="zh-CN" altLang="en-US" sz="3750" b="1" dirty="0">
                <a:solidFill>
                  <a:srgbClr val="2A8EA2"/>
                </a:solidFill>
                <a:latin typeface="微软雅黑" panose="020B0503020204020204" pitchFamily="34" charset="-122"/>
                <a:ea typeface="微软雅黑" panose="020B0503020204020204" pitchFamily="34" charset="-122"/>
                <a:sym typeface="经典特黑简" pitchFamily="1" charset="-122"/>
              </a:rPr>
              <a:t>企业管理基础</a:t>
            </a:r>
            <a:endParaRPr lang="zh-CN" altLang="en-US" sz="3750" b="1" dirty="0">
              <a:solidFill>
                <a:srgbClr val="2A8EA2"/>
              </a:solidFill>
              <a:latin typeface="微软雅黑" panose="020B0503020204020204" pitchFamily="34" charset="-122"/>
              <a:ea typeface="微软雅黑" panose="020B0503020204020204" pitchFamily="34" charset="-122"/>
              <a:sym typeface="经典特黑简" pitchFamily="1" charset="-122"/>
            </a:endParaRPr>
          </a:p>
        </p:txBody>
      </p:sp>
      <p:cxnSp>
        <p:nvCxnSpPr>
          <p:cNvPr id="44" name="直接连接符 43"/>
          <p:cNvCxnSpPr/>
          <p:nvPr/>
        </p:nvCxnSpPr>
        <p:spPr>
          <a:xfrm>
            <a:off x="2735432" y="3165647"/>
            <a:ext cx="1295844" cy="0"/>
          </a:xfrm>
          <a:prstGeom prst="line">
            <a:avLst/>
          </a:prstGeom>
          <a:ln w="19050">
            <a:solidFill>
              <a:srgbClr val="2A8EA2"/>
            </a:solidFill>
          </a:ln>
        </p:spPr>
        <p:style>
          <a:lnRef idx="1">
            <a:schemeClr val="accent1"/>
          </a:lnRef>
          <a:fillRef idx="0">
            <a:schemeClr val="accent1"/>
          </a:fillRef>
          <a:effectRef idx="0">
            <a:schemeClr val="accent1"/>
          </a:effectRef>
          <a:fontRef idx="minor">
            <a:schemeClr val="tx1"/>
          </a:fontRef>
        </p:style>
      </p:cxnSp>
      <p:sp>
        <p:nvSpPr>
          <p:cNvPr id="101" name="等腰三角形 100"/>
          <p:cNvSpPr/>
          <p:nvPr/>
        </p:nvSpPr>
        <p:spPr>
          <a:xfrm rot="10800000" flipV="1">
            <a:off x="4463971" y="3057750"/>
            <a:ext cx="174465" cy="100420"/>
          </a:xfrm>
          <a:prstGeom prst="triangle">
            <a:avLst>
              <a:gd name="adj" fmla="val 48955"/>
            </a:avLst>
          </a:prstGeom>
          <a:solidFill>
            <a:srgbClr val="2A8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cxnSp>
        <p:nvCxnSpPr>
          <p:cNvPr id="103" name="直接连接符 102"/>
          <p:cNvCxnSpPr/>
          <p:nvPr/>
        </p:nvCxnSpPr>
        <p:spPr>
          <a:xfrm>
            <a:off x="5057899" y="3158027"/>
            <a:ext cx="1295844" cy="0"/>
          </a:xfrm>
          <a:prstGeom prst="line">
            <a:avLst/>
          </a:prstGeom>
          <a:ln w="19050">
            <a:solidFill>
              <a:srgbClr val="2A8EA2"/>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1654" y="3489640"/>
            <a:ext cx="2913135" cy="1686391"/>
            <a:chOff x="0" y="4653930"/>
            <a:chExt cx="3885079" cy="2249041"/>
          </a:xfrm>
          <a:solidFill>
            <a:srgbClr val="2A8EA2"/>
          </a:solidFill>
        </p:grpSpPr>
        <p:grpSp>
          <p:nvGrpSpPr>
            <p:cNvPr id="16" name="组合 15"/>
            <p:cNvGrpSpPr/>
            <p:nvPr/>
          </p:nvGrpSpPr>
          <p:grpSpPr>
            <a:xfrm>
              <a:off x="0" y="4653930"/>
              <a:ext cx="3885079" cy="2249041"/>
              <a:chOff x="0" y="4653930"/>
              <a:chExt cx="3885079" cy="2249041"/>
            </a:xfrm>
            <a:grpFill/>
          </p:grpSpPr>
          <p:sp>
            <p:nvSpPr>
              <p:cNvPr id="18" name="椭圆 17"/>
              <p:cNvSpPr/>
              <p:nvPr/>
            </p:nvSpPr>
            <p:spPr>
              <a:xfrm>
                <a:off x="2062758" y="465393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19" name="椭圆 18"/>
              <p:cNvSpPr/>
              <p:nvPr/>
            </p:nvSpPr>
            <p:spPr>
              <a:xfrm>
                <a:off x="3291483" y="57302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20" name="椭圆 19"/>
              <p:cNvSpPr/>
              <p:nvPr/>
            </p:nvSpPr>
            <p:spPr>
              <a:xfrm>
                <a:off x="1729383" y="62128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21" name="椭圆 20"/>
              <p:cNvSpPr/>
              <p:nvPr/>
            </p:nvSpPr>
            <p:spPr>
              <a:xfrm>
                <a:off x="319683" y="67589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22" name="椭圆 21"/>
              <p:cNvSpPr/>
              <p:nvPr/>
            </p:nvSpPr>
            <p:spPr>
              <a:xfrm>
                <a:off x="1424583" y="53873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23" name="椭圆 22"/>
              <p:cNvSpPr/>
              <p:nvPr/>
            </p:nvSpPr>
            <p:spPr>
              <a:xfrm>
                <a:off x="761643" y="657607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24" name="椭圆 23"/>
              <p:cNvSpPr/>
              <p:nvPr/>
            </p:nvSpPr>
            <p:spPr>
              <a:xfrm>
                <a:off x="2575203" y="58978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25" name="椭圆 24"/>
              <p:cNvSpPr/>
              <p:nvPr/>
            </p:nvSpPr>
            <p:spPr>
              <a:xfrm>
                <a:off x="3741063" y="65455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cxnSp>
            <p:nvCxnSpPr>
              <p:cNvPr id="26" name="直接连接符 25"/>
              <p:cNvCxnSpPr>
                <a:endCxn id="22" idx="2"/>
              </p:cNvCxnSpPr>
              <p:nvPr/>
            </p:nvCxnSpPr>
            <p:spPr>
              <a:xfrm>
                <a:off x="0" y="5229994"/>
                <a:ext cx="1424583" cy="2293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2" idx="6"/>
                <a:endCxn id="24" idx="1"/>
              </p:cNvCxnSpPr>
              <p:nvPr/>
            </p:nvCxnSpPr>
            <p:spPr>
              <a:xfrm>
                <a:off x="1568599" y="5459363"/>
                <a:ext cx="1027695" cy="4596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4" idx="6"/>
                <a:endCxn id="25" idx="1"/>
              </p:cNvCxnSpPr>
              <p:nvPr/>
            </p:nvCxnSpPr>
            <p:spPr>
              <a:xfrm>
                <a:off x="2719219" y="5969903"/>
                <a:ext cx="1042935" cy="59678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22" idx="3"/>
                <a:endCxn id="23" idx="0"/>
              </p:cNvCxnSpPr>
              <p:nvPr/>
            </p:nvCxnSpPr>
            <p:spPr>
              <a:xfrm flipH="1">
                <a:off x="833651" y="5510280"/>
                <a:ext cx="612023" cy="106579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endCxn id="23" idx="2"/>
              </p:cNvCxnSpPr>
              <p:nvPr/>
            </p:nvCxnSpPr>
            <p:spPr>
              <a:xfrm flipV="1">
                <a:off x="0" y="6648083"/>
                <a:ext cx="761643" cy="22071"/>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3" idx="6"/>
                <a:endCxn id="20" idx="3"/>
              </p:cNvCxnSpPr>
              <p:nvPr/>
            </p:nvCxnSpPr>
            <p:spPr>
              <a:xfrm flipV="1">
                <a:off x="905659" y="6335780"/>
                <a:ext cx="844815" cy="31230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20" idx="4"/>
              </p:cNvCxnSpPr>
              <p:nvPr/>
            </p:nvCxnSpPr>
            <p:spPr>
              <a:xfrm flipH="1">
                <a:off x="1486694" y="6356871"/>
                <a:ext cx="314697" cy="50271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endCxn id="23" idx="5"/>
              </p:cNvCxnSpPr>
              <p:nvPr/>
            </p:nvCxnSpPr>
            <p:spPr>
              <a:xfrm flipH="1" flipV="1">
                <a:off x="884568" y="6699000"/>
                <a:ext cx="602126" cy="16058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25" idx="2"/>
              </p:cNvCxnSpPr>
              <p:nvPr/>
            </p:nvCxnSpPr>
            <p:spPr>
              <a:xfrm flipH="1">
                <a:off x="2782838" y="6617603"/>
                <a:ext cx="958225" cy="24198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0" y="4725938"/>
                <a:ext cx="694606" cy="50405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endCxn id="20" idx="1"/>
              </p:cNvCxnSpPr>
              <p:nvPr/>
            </p:nvCxnSpPr>
            <p:spPr>
              <a:xfrm>
                <a:off x="694606" y="4725938"/>
                <a:ext cx="1055868" cy="15080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endCxn id="18" idx="1"/>
              </p:cNvCxnSpPr>
              <p:nvPr/>
            </p:nvCxnSpPr>
            <p:spPr>
              <a:xfrm flipV="1">
                <a:off x="694606" y="4675021"/>
                <a:ext cx="1389243" cy="509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18" idx="5"/>
                <a:endCxn id="19" idx="1"/>
              </p:cNvCxnSpPr>
              <p:nvPr/>
            </p:nvCxnSpPr>
            <p:spPr>
              <a:xfrm>
                <a:off x="2185683" y="4776855"/>
                <a:ext cx="1126891" cy="97449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19" idx="2"/>
                <a:endCxn id="24" idx="7"/>
              </p:cNvCxnSpPr>
              <p:nvPr/>
            </p:nvCxnSpPr>
            <p:spPr>
              <a:xfrm flipH="1">
                <a:off x="2698128" y="5802263"/>
                <a:ext cx="593355" cy="11672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19" idx="4"/>
              </p:cNvCxnSpPr>
              <p:nvPr/>
            </p:nvCxnSpPr>
            <p:spPr>
              <a:xfrm flipH="1">
                <a:off x="3286894" y="5874271"/>
                <a:ext cx="76597" cy="9853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20" idx="5"/>
              </p:cNvCxnSpPr>
              <p:nvPr/>
            </p:nvCxnSpPr>
            <p:spPr>
              <a:xfrm>
                <a:off x="1852308" y="6335780"/>
                <a:ext cx="426474" cy="5238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18" idx="4"/>
                <a:endCxn id="20" idx="0"/>
              </p:cNvCxnSpPr>
              <p:nvPr/>
            </p:nvCxnSpPr>
            <p:spPr>
              <a:xfrm flipH="1">
                <a:off x="1801391" y="4797946"/>
                <a:ext cx="333375" cy="141490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20" idx="2"/>
              </p:cNvCxnSpPr>
              <p:nvPr/>
            </p:nvCxnSpPr>
            <p:spPr>
              <a:xfrm flipH="1" flipV="1">
                <a:off x="0" y="5662042"/>
                <a:ext cx="1729383" cy="62282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21" idx="1"/>
              </p:cNvCxnSpPr>
              <p:nvPr/>
            </p:nvCxnSpPr>
            <p:spPr>
              <a:xfrm flipH="1" flipV="1">
                <a:off x="0" y="6166098"/>
                <a:ext cx="340774" cy="61394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cxnSp>
          <p:nvCxnSpPr>
            <p:cNvPr id="3" name="直接连接符 2"/>
            <p:cNvCxnSpPr>
              <a:stCxn id="20" idx="6"/>
              <a:endCxn id="24" idx="2"/>
            </p:cNvCxnSpPr>
            <p:nvPr/>
          </p:nvCxnSpPr>
          <p:spPr>
            <a:xfrm flipV="1">
              <a:off x="1873399" y="5969903"/>
              <a:ext cx="701804" cy="314960"/>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6732240" y="108322"/>
            <a:ext cx="2359118" cy="2180057"/>
            <a:chOff x="9119542" y="0"/>
            <a:chExt cx="3146219" cy="2907415"/>
          </a:xfrm>
          <a:solidFill>
            <a:srgbClr val="2A8EA2"/>
          </a:solidFill>
        </p:grpSpPr>
        <p:sp>
          <p:nvSpPr>
            <p:cNvPr id="55" name="椭圆 54"/>
            <p:cNvSpPr/>
            <p:nvPr/>
          </p:nvSpPr>
          <p:spPr>
            <a:xfrm>
              <a:off x="9119542" y="90951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56" name="椭圆 55"/>
            <p:cNvSpPr/>
            <p:nvPr/>
          </p:nvSpPr>
          <p:spPr>
            <a:xfrm>
              <a:off x="10948342" y="21282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57" name="椭圆 56"/>
            <p:cNvSpPr/>
            <p:nvPr/>
          </p:nvSpPr>
          <p:spPr>
            <a:xfrm>
              <a:off x="10396799" y="15045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58" name="椭圆 57"/>
            <p:cNvSpPr/>
            <p:nvPr/>
          </p:nvSpPr>
          <p:spPr>
            <a:xfrm>
              <a:off x="11615999" y="19109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59" name="椭圆 58"/>
            <p:cNvSpPr/>
            <p:nvPr/>
          </p:nvSpPr>
          <p:spPr>
            <a:xfrm>
              <a:off x="9407574" y="141357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60" name="椭圆 59"/>
            <p:cNvSpPr/>
            <p:nvPr/>
          </p:nvSpPr>
          <p:spPr>
            <a:xfrm>
              <a:off x="10539688" y="26037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61" name="椭圆 60"/>
            <p:cNvSpPr/>
            <p:nvPr/>
          </p:nvSpPr>
          <p:spPr>
            <a:xfrm>
              <a:off x="12121745" y="27633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62" name="椭圆 61"/>
            <p:cNvSpPr/>
            <p:nvPr/>
          </p:nvSpPr>
          <p:spPr>
            <a:xfrm>
              <a:off x="11062203" y="9781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cxnSp>
          <p:nvCxnSpPr>
            <p:cNvPr id="63" name="直接连接符 62"/>
            <p:cNvCxnSpPr>
              <a:stCxn id="59" idx="0"/>
            </p:cNvCxnSpPr>
            <p:nvPr/>
          </p:nvCxnSpPr>
          <p:spPr>
            <a:xfrm flipV="1">
              <a:off x="9479582" y="1"/>
              <a:ext cx="216024" cy="14135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9" idx="5"/>
              <a:endCxn id="60" idx="1"/>
            </p:cNvCxnSpPr>
            <p:nvPr/>
          </p:nvCxnSpPr>
          <p:spPr>
            <a:xfrm>
              <a:off x="9530499" y="1536495"/>
              <a:ext cx="1030280" cy="108833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60" idx="6"/>
              <a:endCxn id="61" idx="2"/>
            </p:cNvCxnSpPr>
            <p:nvPr/>
          </p:nvCxnSpPr>
          <p:spPr>
            <a:xfrm>
              <a:off x="10683704" y="2675750"/>
              <a:ext cx="1438041" cy="15965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62" idx="1"/>
            </p:cNvCxnSpPr>
            <p:nvPr/>
          </p:nvCxnSpPr>
          <p:spPr>
            <a:xfrm flipH="1" flipV="1">
              <a:off x="10343678" y="0"/>
              <a:ext cx="739616" cy="99923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62" idx="7"/>
            </p:cNvCxnSpPr>
            <p:nvPr/>
          </p:nvCxnSpPr>
          <p:spPr>
            <a:xfrm flipV="1">
              <a:off x="11185128" y="0"/>
              <a:ext cx="670718" cy="999233"/>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59" idx="6"/>
              <a:endCxn id="62" idx="2"/>
            </p:cNvCxnSpPr>
            <p:nvPr/>
          </p:nvCxnSpPr>
          <p:spPr>
            <a:xfrm flipV="1">
              <a:off x="9551590" y="1050150"/>
              <a:ext cx="1510613" cy="435428"/>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62" idx="3"/>
              <a:endCxn id="60" idx="7"/>
            </p:cNvCxnSpPr>
            <p:nvPr/>
          </p:nvCxnSpPr>
          <p:spPr>
            <a:xfrm flipH="1">
              <a:off x="10662613" y="1101067"/>
              <a:ext cx="420681" cy="1523766"/>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58" idx="4"/>
              <a:endCxn id="61" idx="1"/>
            </p:cNvCxnSpPr>
            <p:nvPr/>
          </p:nvCxnSpPr>
          <p:spPr>
            <a:xfrm>
              <a:off x="11688007" y="2055015"/>
              <a:ext cx="454829" cy="72947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8" idx="1"/>
              <a:endCxn id="62" idx="5"/>
            </p:cNvCxnSpPr>
            <p:nvPr/>
          </p:nvCxnSpPr>
          <p:spPr>
            <a:xfrm flipH="1" flipV="1">
              <a:off x="11185128" y="1101067"/>
              <a:ext cx="451962" cy="8310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62" idx="6"/>
            </p:cNvCxnSpPr>
            <p:nvPr/>
          </p:nvCxnSpPr>
          <p:spPr>
            <a:xfrm>
              <a:off x="11206219" y="1050150"/>
              <a:ext cx="984194" cy="43542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endCxn id="55" idx="1"/>
            </p:cNvCxnSpPr>
            <p:nvPr/>
          </p:nvCxnSpPr>
          <p:spPr>
            <a:xfrm flipH="1">
              <a:off x="9140633" y="0"/>
              <a:ext cx="122925"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55" idx="5"/>
              <a:endCxn id="57" idx="2"/>
            </p:cNvCxnSpPr>
            <p:nvPr/>
          </p:nvCxnSpPr>
          <p:spPr>
            <a:xfrm>
              <a:off x="9242467" y="1032439"/>
              <a:ext cx="1154332" cy="54416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57" idx="4"/>
              <a:endCxn id="60" idx="0"/>
            </p:cNvCxnSpPr>
            <p:nvPr/>
          </p:nvCxnSpPr>
          <p:spPr>
            <a:xfrm>
              <a:off x="10468807" y="1648615"/>
              <a:ext cx="142889" cy="9551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57" idx="5"/>
              <a:endCxn id="58" idx="2"/>
            </p:cNvCxnSpPr>
            <p:nvPr/>
          </p:nvCxnSpPr>
          <p:spPr>
            <a:xfrm>
              <a:off x="10519724" y="1627524"/>
              <a:ext cx="1096275" cy="35548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58" idx="3"/>
              <a:endCxn id="60" idx="6"/>
            </p:cNvCxnSpPr>
            <p:nvPr/>
          </p:nvCxnSpPr>
          <p:spPr>
            <a:xfrm flipH="1">
              <a:off x="10683704" y="2033924"/>
              <a:ext cx="953386" cy="64182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58" idx="6"/>
            </p:cNvCxnSpPr>
            <p:nvPr/>
          </p:nvCxnSpPr>
          <p:spPr>
            <a:xfrm>
              <a:off x="11760015" y="1983007"/>
              <a:ext cx="430398" cy="66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56" idx="1"/>
            </p:cNvCxnSpPr>
            <p:nvPr/>
          </p:nvCxnSpPr>
          <p:spPr>
            <a:xfrm flipH="1" flipV="1">
              <a:off x="10703718" y="0"/>
              <a:ext cx="265715"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56" idx="7"/>
            </p:cNvCxnSpPr>
            <p:nvPr/>
          </p:nvCxnSpPr>
          <p:spPr>
            <a:xfrm flipV="1">
              <a:off x="11071267" y="0"/>
              <a:ext cx="136507"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56" idx="5"/>
            </p:cNvCxnSpPr>
            <p:nvPr/>
          </p:nvCxnSpPr>
          <p:spPr>
            <a:xfrm>
              <a:off x="11071267" y="335753"/>
              <a:ext cx="1119146" cy="28572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endCxn id="58" idx="0"/>
            </p:cNvCxnSpPr>
            <p:nvPr/>
          </p:nvCxnSpPr>
          <p:spPr>
            <a:xfrm flipH="1">
              <a:off x="11688007" y="837506"/>
              <a:ext cx="502406" cy="107349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55" idx="7"/>
            </p:cNvCxnSpPr>
            <p:nvPr/>
          </p:nvCxnSpPr>
          <p:spPr>
            <a:xfrm flipV="1">
              <a:off x="9242467" y="0"/>
              <a:ext cx="669163"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nvSpPr>
        <p:spPr>
          <a:xfrm>
            <a:off x="2807018" y="3505676"/>
            <a:ext cx="3349466" cy="642461"/>
          </a:xfrm>
          <a:prstGeom prst="rect">
            <a:avLst/>
          </a:prstGeom>
          <a:noFill/>
        </p:spPr>
        <p:txBody>
          <a:bodyPr wrap="square" rtlCol="0">
            <a:noAutofit/>
          </a:bodyPr>
          <a:p>
            <a:r>
              <a:rPr lang="en-US" altLang="zh-CN" sz="2100"/>
              <a:t>           </a:t>
            </a:r>
            <a:r>
              <a:rPr lang="zh-CN" altLang="en-US" sz="1800" b="1" dirty="0">
                <a:solidFill>
                  <a:srgbClr val="2A8EA2"/>
                </a:solidFill>
                <a:latin typeface="微软雅黑" panose="020B0503020204020204" pitchFamily="34" charset="-122"/>
                <a:ea typeface="微软雅黑" panose="020B0503020204020204" pitchFamily="34" charset="-122"/>
              </a:rPr>
              <a:t>高等教育出版社      </a:t>
            </a:r>
            <a:endParaRPr lang="zh-CN" altLang="en-US" sz="1800" b="1" dirty="0">
              <a:solidFill>
                <a:srgbClr val="2A8EA2"/>
              </a:solidFill>
              <a:latin typeface="微软雅黑" panose="020B0503020204020204" pitchFamily="34" charset="-122"/>
              <a:ea typeface="微软雅黑" panose="020B0503020204020204" pitchFamily="34" charset="-122"/>
            </a:endParaRPr>
          </a:p>
          <a:p>
            <a:r>
              <a:rPr lang="zh-CN" altLang="en-US" sz="1800" b="1" dirty="0">
                <a:solidFill>
                  <a:srgbClr val="2A8EA2"/>
                </a:solidFill>
                <a:latin typeface="微软雅黑" panose="020B0503020204020204" pitchFamily="34" charset="-122"/>
                <a:ea typeface="微软雅黑" panose="020B0503020204020204" pitchFamily="34" charset="-122"/>
              </a:rPr>
              <a:t>          </a:t>
            </a:r>
            <a:r>
              <a:rPr lang="en-US" altLang="zh-CN" sz="1800" b="1" dirty="0">
                <a:solidFill>
                  <a:srgbClr val="2A8EA2"/>
                </a:solidFill>
                <a:latin typeface="微软雅黑" panose="020B0503020204020204" pitchFamily="34" charset="-122"/>
                <a:ea typeface="微软雅黑" panose="020B0503020204020204" pitchFamily="34" charset="-122"/>
              </a:rPr>
              <a:t> </a:t>
            </a:r>
            <a:r>
              <a:rPr lang="zh-CN" altLang="en-US" sz="1800" b="1" dirty="0">
                <a:solidFill>
                  <a:srgbClr val="2A8EA2"/>
                </a:solidFill>
                <a:latin typeface="微软雅黑" panose="020B0503020204020204" pitchFamily="34" charset="-122"/>
                <a:ea typeface="微软雅黑" panose="020B0503020204020204" pitchFamily="34" charset="-122"/>
              </a:rPr>
              <a:t>主编：马</a:t>
            </a:r>
            <a:r>
              <a:rPr lang="en-US" altLang="zh-CN" sz="1800" b="1" dirty="0">
                <a:solidFill>
                  <a:srgbClr val="2A8EA2"/>
                </a:solidFill>
                <a:latin typeface="微软雅黑" panose="020B0503020204020204" pitchFamily="34" charset="-122"/>
                <a:ea typeface="微软雅黑" panose="020B0503020204020204" pitchFamily="34" charset="-122"/>
              </a:rPr>
              <a:t>  </a:t>
            </a:r>
            <a:r>
              <a:rPr lang="zh-CN" altLang="en-US" sz="1800" b="1" dirty="0">
                <a:solidFill>
                  <a:srgbClr val="2A8EA2"/>
                </a:solidFill>
                <a:latin typeface="微软雅黑" panose="020B0503020204020204" pitchFamily="34" charset="-122"/>
                <a:ea typeface="微软雅黑" panose="020B0503020204020204" pitchFamily="34" charset="-122"/>
              </a:rPr>
              <a:t>翔</a:t>
            </a:r>
            <a:r>
              <a:rPr lang="en-US" altLang="zh-CN" sz="1800" b="1" dirty="0">
                <a:solidFill>
                  <a:srgbClr val="2A8EA2"/>
                </a:solidFill>
                <a:latin typeface="微软雅黑" panose="020B0503020204020204" pitchFamily="34" charset="-122"/>
                <a:ea typeface="微软雅黑" panose="020B0503020204020204" pitchFamily="34" charset="-122"/>
              </a:rPr>
              <a:t>  </a:t>
            </a:r>
            <a:r>
              <a:rPr lang="zh-CN" altLang="en-US" sz="1800" b="1" dirty="0">
                <a:solidFill>
                  <a:srgbClr val="2A8EA2"/>
                </a:solidFill>
                <a:latin typeface="微软雅黑" panose="020B0503020204020204" pitchFamily="34" charset="-122"/>
                <a:ea typeface="微软雅黑" panose="020B0503020204020204" pitchFamily="34" charset="-122"/>
              </a:rPr>
              <a:t>魏国平</a:t>
            </a:r>
            <a:endParaRPr lang="zh-CN" altLang="en-US" sz="1800" b="1" dirty="0">
              <a:solidFill>
                <a:srgbClr val="2A8EA2"/>
              </a:solidFill>
              <a:latin typeface="微软雅黑" panose="020B0503020204020204" pitchFamily="34" charset="-122"/>
              <a:ea typeface="微软雅黑" panose="020B0503020204020204" pitchFamily="34" charset="-122"/>
            </a:endParaRPr>
          </a:p>
          <a:p>
            <a:r>
              <a:rPr lang="zh-CN" altLang="en-US" sz="1800" b="1" dirty="0">
                <a:solidFill>
                  <a:srgbClr val="2A8EA2"/>
                </a:solidFill>
                <a:latin typeface="微软雅黑" panose="020B0503020204020204" pitchFamily="34" charset="-122"/>
                <a:ea typeface="微软雅黑" panose="020B0503020204020204" pitchFamily="34" charset="-122"/>
              </a:rPr>
              <a:t>  </a:t>
            </a:r>
            <a:endParaRPr lang="zh-CN" altLang="en-US" sz="1800" b="1" dirty="0">
              <a:solidFill>
                <a:srgbClr val="2A8EA2"/>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2" presetClass="entr" presetSubtype="8" fill="hold" grpId="0" nodeType="withEffect">
                                  <p:stCondLst>
                                    <p:cond delay="500"/>
                                  </p:stCondLst>
                                  <p:childTnLst>
                                    <p:set>
                                      <p:cBhvr>
                                        <p:cTn id="12" dur="1" fill="hold">
                                          <p:stCondLst>
                                            <p:cond delay="0"/>
                                          </p:stCondLst>
                                        </p:cTn>
                                        <p:tgtEl>
                                          <p:spTgt spid="42"/>
                                        </p:tgtEl>
                                        <p:attrNameLst>
                                          <p:attrName>style.visibility</p:attrName>
                                        </p:attrNameLst>
                                      </p:cBhvr>
                                      <p:to>
                                        <p:strVal val="visible"/>
                                      </p:to>
                                    </p:set>
                                    <p:anim calcmode="lin" valueType="num">
                                      <p:cBhvr additive="base">
                                        <p:cTn id="13" dur="500" fill="hold"/>
                                        <p:tgtEl>
                                          <p:spTgt spid="42"/>
                                        </p:tgtEl>
                                        <p:attrNameLst>
                                          <p:attrName>ppt_x</p:attrName>
                                        </p:attrNameLst>
                                      </p:cBhvr>
                                      <p:tavLst>
                                        <p:tav tm="0">
                                          <p:val>
                                            <p:strVal val="0-#ppt_w/2"/>
                                          </p:val>
                                        </p:tav>
                                        <p:tav tm="100000">
                                          <p:val>
                                            <p:strVal val="#ppt_x"/>
                                          </p:val>
                                        </p:tav>
                                      </p:tavLst>
                                    </p:anim>
                                    <p:anim calcmode="lin" valueType="num">
                                      <p:cBhvr additive="base">
                                        <p:cTn id="14" dur="500" fill="hold"/>
                                        <p:tgtEl>
                                          <p:spTgt spid="42"/>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wipe(left)">
                                      <p:cBhvr>
                                        <p:cTn id="18" dur="500"/>
                                        <p:tgtEl>
                                          <p:spTgt spid="44"/>
                                        </p:tgtEl>
                                      </p:cBhvr>
                                    </p:animEffect>
                                  </p:childTnLst>
                                </p:cTn>
                              </p:par>
                              <p:par>
                                <p:cTn id="19" presetID="22" presetClass="entr" presetSubtype="2" fill="hold" nodeType="withEffect">
                                  <p:stCondLst>
                                    <p:cond delay="0"/>
                                  </p:stCondLst>
                                  <p:childTnLst>
                                    <p:set>
                                      <p:cBhvr>
                                        <p:cTn id="20" dur="1" fill="hold">
                                          <p:stCondLst>
                                            <p:cond delay="0"/>
                                          </p:stCondLst>
                                        </p:cTn>
                                        <p:tgtEl>
                                          <p:spTgt spid="103"/>
                                        </p:tgtEl>
                                        <p:attrNameLst>
                                          <p:attrName>style.visibility</p:attrName>
                                        </p:attrNameLst>
                                      </p:cBhvr>
                                      <p:to>
                                        <p:strVal val="visible"/>
                                      </p:to>
                                    </p:set>
                                    <p:animEffect transition="in" filter="wipe(right)">
                                      <p:cBhvr>
                                        <p:cTn id="21" dur="500"/>
                                        <p:tgtEl>
                                          <p:spTgt spid="103"/>
                                        </p:tgtEl>
                                      </p:cBhvr>
                                    </p:animEffect>
                                  </p:childTnLst>
                                </p:cTn>
                              </p:par>
                            </p:childTnLst>
                          </p:cTn>
                        </p:par>
                        <p:par>
                          <p:cTn id="22" fill="hold">
                            <p:stCondLst>
                              <p:cond delay="1000"/>
                            </p:stCondLst>
                            <p:childTnLst>
                              <p:par>
                                <p:cTn id="23" presetID="31" presetClass="entr" presetSubtype="0" fill="hold" grpId="0" nodeType="afterEffect">
                                  <p:stCondLst>
                                    <p:cond delay="0"/>
                                  </p:stCondLst>
                                  <p:childTnLst>
                                    <p:set>
                                      <p:cBhvr>
                                        <p:cTn id="24" dur="1" fill="hold">
                                          <p:stCondLst>
                                            <p:cond delay="0"/>
                                          </p:stCondLst>
                                        </p:cTn>
                                        <p:tgtEl>
                                          <p:spTgt spid="101"/>
                                        </p:tgtEl>
                                        <p:attrNameLst>
                                          <p:attrName>style.visibility</p:attrName>
                                        </p:attrNameLst>
                                      </p:cBhvr>
                                      <p:to>
                                        <p:strVal val="visible"/>
                                      </p:to>
                                    </p:set>
                                    <p:anim calcmode="lin" valueType="num">
                                      <p:cBhvr>
                                        <p:cTn id="25" dur="500" fill="hold"/>
                                        <p:tgtEl>
                                          <p:spTgt spid="101"/>
                                        </p:tgtEl>
                                        <p:attrNameLst>
                                          <p:attrName>ppt_w</p:attrName>
                                        </p:attrNameLst>
                                      </p:cBhvr>
                                      <p:tavLst>
                                        <p:tav tm="0">
                                          <p:val>
                                            <p:fltVal val="0"/>
                                          </p:val>
                                        </p:tav>
                                        <p:tav tm="100000">
                                          <p:val>
                                            <p:strVal val="#ppt_w"/>
                                          </p:val>
                                        </p:tav>
                                      </p:tavLst>
                                    </p:anim>
                                    <p:anim calcmode="lin" valueType="num">
                                      <p:cBhvr>
                                        <p:cTn id="26" dur="500" fill="hold"/>
                                        <p:tgtEl>
                                          <p:spTgt spid="101"/>
                                        </p:tgtEl>
                                        <p:attrNameLst>
                                          <p:attrName>ppt_h</p:attrName>
                                        </p:attrNameLst>
                                      </p:cBhvr>
                                      <p:tavLst>
                                        <p:tav tm="0">
                                          <p:val>
                                            <p:fltVal val="0"/>
                                          </p:val>
                                        </p:tav>
                                        <p:tav tm="100000">
                                          <p:val>
                                            <p:strVal val="#ppt_h"/>
                                          </p:val>
                                        </p:tav>
                                      </p:tavLst>
                                    </p:anim>
                                    <p:anim calcmode="lin" valueType="num">
                                      <p:cBhvr>
                                        <p:cTn id="27" dur="500" fill="hold"/>
                                        <p:tgtEl>
                                          <p:spTgt spid="101"/>
                                        </p:tgtEl>
                                        <p:attrNameLst>
                                          <p:attrName>style.rotation</p:attrName>
                                        </p:attrNameLst>
                                      </p:cBhvr>
                                      <p:tavLst>
                                        <p:tav tm="0">
                                          <p:val>
                                            <p:fltVal val="90"/>
                                          </p:val>
                                        </p:tav>
                                        <p:tav tm="100000">
                                          <p:val>
                                            <p:fltVal val="0"/>
                                          </p:val>
                                        </p:tav>
                                      </p:tavLst>
                                    </p:anim>
                                    <p:animEffect transition="in" filter="fade">
                                      <p:cBhvr>
                                        <p:cTn id="28"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101"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Rectangle 2"/>
          <p:cNvSpPr>
            <a:spLocks noGrp="1" noChangeArrowheads="1"/>
          </p:cNvSpPr>
          <p:nvPr>
            <p:ph type="title" idx="4294967295"/>
          </p:nvPr>
        </p:nvSpPr>
        <p:spPr>
          <a:xfrm>
            <a:off x="1407795" y="480060"/>
            <a:ext cx="6172200" cy="857250"/>
          </a:xfrm>
        </p:spPr>
        <p:txBody>
          <a:bodyPr/>
          <a:lstStyle/>
          <a:p>
            <a:pPr marL="0" marR="0" lvl="0" indent="0" algn="l" defTabSz="914400" rtl="0" eaLnBrk="0" fontAlgn="base" latinLnBrk="0" hangingPunct="0">
              <a:lnSpc>
                <a:spcPct val="90000"/>
              </a:lnSpc>
              <a:spcBef>
                <a:spcPct val="0"/>
              </a:spcBef>
              <a:spcAft>
                <a:spcPct val="0"/>
              </a:spcAft>
              <a:buClrTx/>
              <a:buSzTx/>
              <a:buFontTx/>
              <a:buNone/>
              <a:defRPr/>
            </a:pPr>
            <a:r>
              <a:rPr kumimoji="0" lang="zh-CN" altLang="en-US" sz="2800" b="0" i="0" u="none" strike="noStrike" kern="0" cap="none" spc="0" normalizeH="0" baseline="0" noProof="0" dirty="0">
                <a:ln>
                  <a:noFill/>
                </a:ln>
                <a:solidFill>
                  <a:srgbClr val="0070C0"/>
                </a:solidFill>
                <a:effectLst>
                  <a:outerShdw blurRad="38100" dist="38100" dir="2700000" algn="tl">
                    <a:srgbClr val="C0C0C0"/>
                  </a:outerShdw>
                </a:effectLst>
                <a:uLnTx/>
                <a:uFillTx/>
                <a:latin typeface="隶书" panose="02010509060101010101" pitchFamily="49" charset="-122"/>
                <a:ea typeface="隶书" panose="02010509060101010101" pitchFamily="49" charset="-122"/>
                <a:cs typeface="+mj-cs"/>
              </a:rPr>
              <a:t>复利的终值</a:t>
            </a:r>
            <a:endParaRPr kumimoji="0" lang="zh-CN" altLang="en-US" sz="2800" b="0" i="0" u="none" strike="noStrike" kern="0" cap="none" spc="0" normalizeH="0" baseline="0" noProof="0" dirty="0">
              <a:ln>
                <a:noFill/>
              </a:ln>
              <a:solidFill>
                <a:srgbClr val="0070C0"/>
              </a:solidFill>
              <a:effectLst>
                <a:outerShdw blurRad="38100" dist="38100" dir="2700000" algn="tl">
                  <a:srgbClr val="C0C0C0"/>
                </a:outerShdw>
              </a:effectLst>
              <a:uLnTx/>
              <a:uFillTx/>
              <a:latin typeface="隶书" panose="02010509060101010101" pitchFamily="49" charset="-122"/>
              <a:ea typeface="隶书" panose="02010509060101010101" pitchFamily="49" charset="-122"/>
              <a:cs typeface="+mj-cs"/>
            </a:endParaRPr>
          </a:p>
        </p:txBody>
      </p:sp>
      <p:graphicFrame>
        <p:nvGraphicFramePr>
          <p:cNvPr id="87043" name="Object 2"/>
          <p:cNvGraphicFramePr>
            <a:graphicFrameLocks noChangeAspect="1"/>
          </p:cNvGraphicFramePr>
          <p:nvPr/>
        </p:nvGraphicFramePr>
        <p:xfrm>
          <a:off x="2771775" y="1647825"/>
          <a:ext cx="3719830" cy="513715"/>
        </p:xfrm>
        <a:graphic>
          <a:graphicData uri="http://schemas.openxmlformats.org/presentationml/2006/ole">
            <mc:AlternateContent xmlns:mc="http://schemas.openxmlformats.org/markup-compatibility/2006">
              <mc:Choice xmlns:v="urn:schemas-microsoft-com:vml" Requires="v">
                <p:oleObj spid="_x0000_s3078" name="" r:id="rId1" imgW="927100" imgH="228600" progId="Equation.3">
                  <p:embed/>
                </p:oleObj>
              </mc:Choice>
              <mc:Fallback>
                <p:oleObj name="" r:id="rId1" imgW="927100" imgH="228600" progId="Equation.3">
                  <p:embed/>
                  <p:pic>
                    <p:nvPicPr>
                      <p:cNvPr id="0" name="图片 3077"/>
                      <p:cNvPicPr/>
                      <p:nvPr/>
                    </p:nvPicPr>
                    <p:blipFill>
                      <a:blip r:embed="rId2"/>
                      <a:stretch>
                        <a:fillRect/>
                      </a:stretch>
                    </p:blipFill>
                    <p:spPr>
                      <a:xfrm>
                        <a:off x="2771775" y="1647825"/>
                        <a:ext cx="3719830" cy="513715"/>
                      </a:xfrm>
                      <a:prstGeom prst="rect">
                        <a:avLst/>
                      </a:prstGeom>
                      <a:noFill/>
                      <a:ln w="38100">
                        <a:noFill/>
                        <a:miter/>
                      </a:ln>
                    </p:spPr>
                  </p:pic>
                </p:oleObj>
              </mc:Fallback>
            </mc:AlternateContent>
          </a:graphicData>
        </a:graphic>
      </p:graphicFrame>
      <p:sp>
        <p:nvSpPr>
          <p:cNvPr id="87044" name="AutoShape 4"/>
          <p:cNvSpPr>
            <a:spLocks noChangeArrowheads="1"/>
          </p:cNvSpPr>
          <p:nvPr/>
        </p:nvSpPr>
        <p:spPr bwMode="auto">
          <a:xfrm>
            <a:off x="4787900" y="700009"/>
            <a:ext cx="1200150" cy="514350"/>
          </a:xfrm>
          <a:prstGeom prst="wedgeEllipseCallout">
            <a:avLst>
              <a:gd name="adj1" fmla="val 63986"/>
              <a:gd name="adj2" fmla="val 150926"/>
            </a:avLst>
          </a:prstGeom>
          <a:solidFill>
            <a:schemeClr val="accent1">
              <a:alpha val="50000"/>
            </a:schemeClr>
          </a:solidFill>
          <a:ln w="9525">
            <a:solidFill>
              <a:schemeClr val="tx1"/>
            </a:solidFill>
            <a:miter lim="800000"/>
          </a:ln>
          <a:effectLst/>
        </p:spPr>
        <p:txBody>
          <a:bodyPr lIns="67500" tIns="35100" rIns="67500" bIns="35100" anchor="b"/>
          <a:lstStyle/>
          <a:p>
            <a:pPr marL="0" marR="0" lvl="0" indent="0" algn="ctr" defTabSz="914400" rtl="0" eaLnBrk="1" fontAlgn="base" latinLnBrk="0" hangingPunct="1">
              <a:lnSpc>
                <a:spcPct val="9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tx2"/>
                </a:solidFill>
                <a:effectLst>
                  <a:outerShdw blurRad="38100" dist="38100" dir="2700000" algn="tl">
                    <a:srgbClr val="FFFFFF"/>
                  </a:outerShdw>
                </a:effectLst>
                <a:uLnTx/>
                <a:uFillTx/>
                <a:latin typeface="楷体_GB2312" pitchFamily="49" charset="-122"/>
                <a:ea typeface="楷体_GB2312" pitchFamily="49" charset="-122"/>
                <a:cs typeface="+mn-cs"/>
              </a:rPr>
              <a:t>期数</a:t>
            </a:r>
            <a:endParaRPr kumimoji="0" lang="zh-CN" altLang="en-US" sz="2400" b="1" i="0" u="none" strike="noStrike" kern="1200" cap="none" spc="0" normalizeH="0" baseline="0" noProof="0">
              <a:ln>
                <a:noFill/>
              </a:ln>
              <a:solidFill>
                <a:schemeClr val="tx2"/>
              </a:solidFill>
              <a:effectLst>
                <a:outerShdw blurRad="38100" dist="38100" dir="2700000" algn="tl">
                  <a:srgbClr val="FFFFFF"/>
                </a:outerShdw>
              </a:effectLst>
              <a:uLnTx/>
              <a:uFillTx/>
              <a:latin typeface="楷体_GB2312" pitchFamily="49" charset="-122"/>
              <a:ea typeface="楷体_GB2312" pitchFamily="49" charset="-122"/>
              <a:cs typeface="+mn-cs"/>
            </a:endParaRPr>
          </a:p>
        </p:txBody>
      </p:sp>
      <p:sp>
        <p:nvSpPr>
          <p:cNvPr id="87045" name="Text Box 5"/>
          <p:cNvSpPr txBox="1">
            <a:spLocks noChangeArrowheads="1"/>
          </p:cNvSpPr>
          <p:nvPr/>
        </p:nvSpPr>
        <p:spPr bwMode="auto">
          <a:xfrm>
            <a:off x="1835150" y="1059815"/>
            <a:ext cx="1657350" cy="443230"/>
          </a:xfrm>
          <a:prstGeom prst="rect">
            <a:avLst/>
          </a:prstGeom>
          <a:noFill/>
          <a:ln w="9525">
            <a:noFill/>
            <a:miter lim="800000"/>
          </a:ln>
          <a:effectLst/>
        </p:spPr>
        <p:txBody>
          <a:bodyPr lIns="67500" tIns="35100" rIns="67500" bIns="35100" anchor="b">
            <a:spAutoFit/>
          </a:bodyPr>
          <a:lstStyle/>
          <a:p>
            <a:pPr marR="0" defTabSz="914400" eaLnBrk="1" hangingPunct="1">
              <a:lnSpc>
                <a:spcPct val="90000"/>
              </a:lnSpc>
              <a:spcBef>
                <a:spcPct val="50000"/>
              </a:spcBef>
              <a:buClrTx/>
              <a:buSzTx/>
              <a:buFontTx/>
              <a:buNone/>
              <a:defRPr/>
            </a:pPr>
            <a:r>
              <a:rPr kumimoji="0" lang="zh-CN" altLang="en-US" sz="2700" b="1" kern="1200" cap="none" spc="0" normalizeH="0" baseline="0" noProof="0">
                <a:effectLst>
                  <a:outerShdw blurRad="38100" dist="38100" dir="2700000" algn="tl">
                    <a:srgbClr val="C0C0C0"/>
                  </a:outerShdw>
                </a:effectLst>
                <a:latin typeface="华文新魏" panose="02010800040101010101" pitchFamily="2" charset="-122"/>
                <a:ea typeface="华文新魏" panose="02010800040101010101" pitchFamily="2" charset="-122"/>
                <a:cs typeface="+mn-cs"/>
              </a:rPr>
              <a:t>计算公式</a:t>
            </a:r>
            <a:r>
              <a:rPr kumimoji="0" lang="en-US" altLang="zh-CN" sz="2700" b="1" kern="1200" cap="none" spc="0" normalizeH="0" baseline="0" noProof="0">
                <a:effectLst>
                  <a:outerShdw blurRad="38100" dist="38100" dir="2700000" algn="tl">
                    <a:srgbClr val="C0C0C0"/>
                  </a:outerShdw>
                </a:effectLst>
                <a:latin typeface="华文新魏" panose="02010800040101010101" pitchFamily="2" charset="-122"/>
                <a:ea typeface="华文新魏" panose="02010800040101010101" pitchFamily="2" charset="-122"/>
                <a:cs typeface="+mn-cs"/>
              </a:rPr>
              <a:t>:</a:t>
            </a:r>
            <a:endParaRPr kumimoji="0" lang="en-US" altLang="zh-CN" sz="2700" b="1" kern="1200" cap="none" spc="0" normalizeH="0" baseline="0" noProof="0">
              <a:effectLst>
                <a:outerShdw blurRad="38100" dist="38100" dir="2700000" algn="tl">
                  <a:srgbClr val="C0C0C0"/>
                </a:outerShdw>
              </a:effectLst>
              <a:latin typeface="华文新魏" panose="02010800040101010101" pitchFamily="2" charset="-122"/>
              <a:ea typeface="华文新魏" panose="02010800040101010101" pitchFamily="2" charset="-122"/>
              <a:cs typeface="+mn-cs"/>
            </a:endParaRPr>
          </a:p>
        </p:txBody>
      </p:sp>
      <p:grpSp>
        <p:nvGrpSpPr>
          <p:cNvPr id="2" name="Group 11"/>
          <p:cNvGrpSpPr/>
          <p:nvPr/>
        </p:nvGrpSpPr>
        <p:grpSpPr>
          <a:xfrm>
            <a:off x="4464289" y="1667351"/>
            <a:ext cx="2162175" cy="1233488"/>
            <a:chOff x="2789" y="1842"/>
            <a:chExt cx="1816" cy="1036"/>
          </a:xfrm>
        </p:grpSpPr>
        <p:sp>
          <p:nvSpPr>
            <p:cNvPr id="14343" name="AutoShape 6"/>
            <p:cNvSpPr/>
            <p:nvPr/>
          </p:nvSpPr>
          <p:spPr>
            <a:xfrm>
              <a:off x="2881" y="2379"/>
              <a:ext cx="1724" cy="499"/>
            </a:xfrm>
            <a:prstGeom prst="borderCallout3">
              <a:avLst>
                <a:gd name="adj1" fmla="val 14431"/>
                <a:gd name="adj2" fmla="val 102782"/>
                <a:gd name="adj3" fmla="val 14431"/>
                <a:gd name="adj4" fmla="val 103537"/>
                <a:gd name="adj5" fmla="val -61523"/>
                <a:gd name="adj6" fmla="val 103537"/>
                <a:gd name="adj7" fmla="val -138074"/>
                <a:gd name="adj8" fmla="val 88861"/>
              </a:avLst>
            </a:prstGeom>
            <a:solidFill>
              <a:schemeClr val="accent1"/>
            </a:solidFill>
            <a:ln w="9525" cap="flat" cmpd="sng">
              <a:solidFill>
                <a:schemeClr val="tx1"/>
              </a:solidFill>
              <a:prstDash val="solid"/>
              <a:miter/>
              <a:headEnd type="none" w="med" len="med"/>
              <a:tailEnd type="none" w="med" len="med"/>
            </a:ln>
          </p:spPr>
          <p:txBody>
            <a:bodyPr/>
            <a:p>
              <a:pPr lvl="1" eaLnBrk="1" hangingPunct="1">
                <a:lnSpc>
                  <a:spcPct val="90000"/>
                </a:lnSpc>
                <a:spcBef>
                  <a:spcPct val="20000"/>
                </a:spcBef>
              </a:pPr>
              <a:r>
                <a:rPr lang="zh-CN" altLang="en-US" sz="1800" b="1" i="1" dirty="0">
                  <a:solidFill>
                    <a:schemeClr val="bg1"/>
                  </a:solidFill>
                  <a:latin typeface="Verdana" panose="020B0604030504040204" pitchFamily="34" charset="0"/>
                </a:rPr>
                <a:t>复利终值系数</a:t>
              </a:r>
              <a:r>
                <a:rPr lang="en-US" altLang="zh-CN" sz="1800" b="1" i="1" dirty="0">
                  <a:solidFill>
                    <a:schemeClr val="bg1"/>
                  </a:solidFill>
                  <a:latin typeface="Verdana" panose="020B0604030504040204" pitchFamily="34" charset="0"/>
                </a:rPr>
                <a:t>(F/P,i,n)</a:t>
              </a:r>
              <a:endParaRPr lang="en-US" altLang="zh-CN" sz="1800" b="1" i="1" dirty="0">
                <a:solidFill>
                  <a:schemeClr val="bg1"/>
                </a:solidFill>
                <a:latin typeface="Verdana" panose="020B0604030504040204" pitchFamily="34" charset="0"/>
              </a:endParaRPr>
            </a:p>
            <a:p>
              <a:pPr algn="ctr" eaLnBrk="1" hangingPunct="1">
                <a:lnSpc>
                  <a:spcPct val="90000"/>
                </a:lnSpc>
              </a:pPr>
              <a:endParaRPr lang="en-US" altLang="zh-CN" sz="1800" b="1" i="1" dirty="0">
                <a:solidFill>
                  <a:schemeClr val="bg1"/>
                </a:solidFill>
                <a:latin typeface="Verdana" panose="020B0604030504040204" pitchFamily="34" charset="0"/>
              </a:endParaRPr>
            </a:p>
          </p:txBody>
        </p:sp>
        <p:sp>
          <p:nvSpPr>
            <p:cNvPr id="14344" name="Line 7"/>
            <p:cNvSpPr/>
            <p:nvPr/>
          </p:nvSpPr>
          <p:spPr>
            <a:xfrm>
              <a:off x="2789" y="1842"/>
              <a:ext cx="0" cy="590"/>
            </a:xfrm>
            <a:prstGeom prst="line">
              <a:avLst/>
            </a:prstGeom>
            <a:ln w="38100" cap="flat" cmpd="sng">
              <a:solidFill>
                <a:srgbClr val="FF0066"/>
              </a:solidFill>
              <a:prstDash val="solid"/>
              <a:headEnd type="none" w="med" len="med"/>
              <a:tailEnd type="none" w="med" len="med"/>
            </a:ln>
          </p:spPr>
        </p:sp>
        <p:sp>
          <p:nvSpPr>
            <p:cNvPr id="14345" name="Line 8"/>
            <p:cNvSpPr/>
            <p:nvPr/>
          </p:nvSpPr>
          <p:spPr>
            <a:xfrm>
              <a:off x="4604" y="1842"/>
              <a:ext cx="0" cy="590"/>
            </a:xfrm>
            <a:prstGeom prst="line">
              <a:avLst/>
            </a:prstGeom>
            <a:ln w="38100" cap="flat" cmpd="sng">
              <a:solidFill>
                <a:srgbClr val="FF0066"/>
              </a:solidFill>
              <a:prstDash val="solid"/>
              <a:headEnd type="none" w="med" len="med"/>
              <a:tailEnd type="none" w="med" len="med"/>
            </a:ln>
          </p:spPr>
        </p:sp>
        <p:sp>
          <p:nvSpPr>
            <p:cNvPr id="14346" name="Line 9"/>
            <p:cNvSpPr/>
            <p:nvPr/>
          </p:nvSpPr>
          <p:spPr>
            <a:xfrm flipV="1">
              <a:off x="2789" y="1842"/>
              <a:ext cx="1815" cy="0"/>
            </a:xfrm>
            <a:prstGeom prst="line">
              <a:avLst/>
            </a:prstGeom>
            <a:ln w="38100" cap="flat" cmpd="sng">
              <a:solidFill>
                <a:srgbClr val="FF0066"/>
              </a:solidFill>
              <a:prstDash val="solid"/>
              <a:headEnd type="none" w="med" len="med"/>
              <a:tailEnd type="none" w="med" len="med"/>
            </a:ln>
          </p:spPr>
        </p:sp>
        <p:sp>
          <p:nvSpPr>
            <p:cNvPr id="14347" name="Line 10"/>
            <p:cNvSpPr/>
            <p:nvPr/>
          </p:nvSpPr>
          <p:spPr>
            <a:xfrm>
              <a:off x="2789" y="2326"/>
              <a:ext cx="1815" cy="1"/>
            </a:xfrm>
            <a:prstGeom prst="line">
              <a:avLst/>
            </a:prstGeom>
            <a:ln w="38100" cap="flat" cmpd="sng">
              <a:solidFill>
                <a:srgbClr val="FF0066"/>
              </a:solidFill>
              <a:prstDash val="solid"/>
              <a:headEnd type="none" w="med" len="med"/>
              <a:tailEnd type="none" w="med" len="med"/>
            </a:ln>
          </p:spPr>
        </p:sp>
      </p:grpSp>
      <p:graphicFrame>
        <p:nvGraphicFramePr>
          <p:cNvPr id="67587" name="Object 2"/>
          <p:cNvGraphicFramePr>
            <a:graphicFrameLocks noChangeAspect="1"/>
          </p:cNvGraphicFramePr>
          <p:nvPr>
            <p:custDataLst>
              <p:tags r:id="rId3"/>
            </p:custDataLst>
          </p:nvPr>
        </p:nvGraphicFramePr>
        <p:xfrm>
          <a:off x="2915285" y="2992120"/>
          <a:ext cx="3141345" cy="549275"/>
        </p:xfrm>
        <a:graphic>
          <a:graphicData uri="http://schemas.openxmlformats.org/presentationml/2006/ole">
            <mc:AlternateContent xmlns:mc="http://schemas.openxmlformats.org/markup-compatibility/2006">
              <mc:Choice xmlns:v="urn:schemas-microsoft-com:vml" Requires="v">
                <p:oleObj spid="_x0000_s3076" name="" r:id="rId4" imgW="977900" imgH="228600" progId="Equation.3">
                  <p:embed/>
                </p:oleObj>
              </mc:Choice>
              <mc:Fallback>
                <p:oleObj name="" r:id="rId4" imgW="977900" imgH="228600" progId="Equation.3">
                  <p:embed/>
                  <p:pic>
                    <p:nvPicPr>
                      <p:cNvPr id="0" name="图片 3075"/>
                      <p:cNvPicPr/>
                      <p:nvPr/>
                    </p:nvPicPr>
                    <p:blipFill>
                      <a:blip r:embed="rId5"/>
                      <a:stretch>
                        <a:fillRect/>
                      </a:stretch>
                    </p:blipFill>
                    <p:spPr>
                      <a:xfrm>
                        <a:off x="2915285" y="2992120"/>
                        <a:ext cx="3141345" cy="549275"/>
                      </a:xfrm>
                      <a:prstGeom prst="rect">
                        <a:avLst/>
                      </a:prstGeom>
                      <a:noFill/>
                      <a:ln w="38100">
                        <a:noFill/>
                        <a:miter/>
                      </a:ln>
                    </p:spPr>
                  </p:pic>
                </p:oleObj>
              </mc:Fallback>
            </mc:AlternateContent>
          </a:graphicData>
        </a:graphic>
      </p:graphicFrame>
      <p:grpSp>
        <p:nvGrpSpPr>
          <p:cNvPr id="3" name="Group 14"/>
          <p:cNvGrpSpPr/>
          <p:nvPr/>
        </p:nvGrpSpPr>
        <p:grpSpPr>
          <a:xfrm>
            <a:off x="4499611" y="2999423"/>
            <a:ext cx="2147887" cy="1144190"/>
            <a:chOff x="2592" y="1841"/>
            <a:chExt cx="1804" cy="961"/>
          </a:xfrm>
        </p:grpSpPr>
        <p:sp>
          <p:nvSpPr>
            <p:cNvPr id="15367" name="AutoShape 9"/>
            <p:cNvSpPr/>
            <p:nvPr>
              <p:custDataLst>
                <p:tags r:id="rId6"/>
              </p:custDataLst>
            </p:nvPr>
          </p:nvSpPr>
          <p:spPr>
            <a:xfrm>
              <a:off x="2672" y="2303"/>
              <a:ext cx="1724" cy="499"/>
            </a:xfrm>
            <a:prstGeom prst="borderCallout3">
              <a:avLst>
                <a:gd name="adj1" fmla="val 14431"/>
                <a:gd name="adj2" fmla="val 102782"/>
                <a:gd name="adj3" fmla="val 14431"/>
                <a:gd name="adj4" fmla="val 100588"/>
                <a:gd name="adj5" fmla="val -61523"/>
                <a:gd name="adj6" fmla="val 103537"/>
                <a:gd name="adj7" fmla="val -134681"/>
                <a:gd name="adj8" fmla="val 95741"/>
              </a:avLst>
            </a:prstGeom>
            <a:solidFill>
              <a:schemeClr val="accent1"/>
            </a:solidFill>
            <a:ln w="9525" cap="flat" cmpd="sng">
              <a:solidFill>
                <a:schemeClr val="tx1"/>
              </a:solidFill>
              <a:prstDash val="solid"/>
              <a:miter/>
              <a:headEnd type="none" w="med" len="med"/>
              <a:tailEnd type="none" w="med" len="med"/>
            </a:ln>
          </p:spPr>
          <p:txBody>
            <a:bodyPr/>
            <a:p>
              <a:pPr lvl="1" eaLnBrk="1" hangingPunct="1">
                <a:lnSpc>
                  <a:spcPct val="90000"/>
                </a:lnSpc>
                <a:spcBef>
                  <a:spcPct val="20000"/>
                </a:spcBef>
              </a:pPr>
              <a:r>
                <a:rPr lang="zh-CN" altLang="en-US" sz="1800" b="1" i="1" dirty="0">
                  <a:solidFill>
                    <a:schemeClr val="bg1"/>
                  </a:solidFill>
                  <a:latin typeface="Verdana" panose="020B0604030504040204" pitchFamily="34" charset="0"/>
                </a:rPr>
                <a:t>复利现值系数</a:t>
              </a:r>
              <a:r>
                <a:rPr lang="en-US" altLang="zh-CN" sz="1800" b="1" i="1" dirty="0">
                  <a:solidFill>
                    <a:schemeClr val="bg1"/>
                  </a:solidFill>
                  <a:latin typeface="Verdana" panose="020B0604030504040204" pitchFamily="34" charset="0"/>
                </a:rPr>
                <a:t>(P/F,i,n)</a:t>
              </a:r>
              <a:endParaRPr lang="en-US" altLang="zh-CN" sz="1800" b="1" i="1" dirty="0">
                <a:solidFill>
                  <a:schemeClr val="bg1"/>
                </a:solidFill>
                <a:latin typeface="Verdana" panose="020B0604030504040204" pitchFamily="34" charset="0"/>
              </a:endParaRPr>
            </a:p>
            <a:p>
              <a:pPr algn="ctr" eaLnBrk="1" hangingPunct="1">
                <a:lnSpc>
                  <a:spcPct val="90000"/>
                </a:lnSpc>
              </a:pPr>
              <a:endParaRPr lang="en-US" altLang="zh-CN" sz="1800" b="1" i="1" dirty="0">
                <a:solidFill>
                  <a:schemeClr val="bg1"/>
                </a:solidFill>
                <a:latin typeface="Verdana" panose="020B0604030504040204" pitchFamily="34" charset="0"/>
              </a:endParaRPr>
            </a:p>
          </p:txBody>
        </p:sp>
        <p:sp>
          <p:nvSpPr>
            <p:cNvPr id="15368" name="Line 10"/>
            <p:cNvSpPr/>
            <p:nvPr>
              <p:custDataLst>
                <p:tags r:id="rId7"/>
              </p:custDataLst>
            </p:nvPr>
          </p:nvSpPr>
          <p:spPr>
            <a:xfrm>
              <a:off x="2653" y="1842"/>
              <a:ext cx="0" cy="590"/>
            </a:xfrm>
            <a:prstGeom prst="line">
              <a:avLst/>
            </a:prstGeom>
            <a:ln w="38100" cap="flat" cmpd="sng">
              <a:solidFill>
                <a:srgbClr val="FF0066"/>
              </a:solidFill>
              <a:prstDash val="solid"/>
              <a:headEnd type="none" w="med" len="med"/>
              <a:tailEnd type="none" w="med" len="med"/>
            </a:ln>
          </p:spPr>
        </p:sp>
        <p:sp>
          <p:nvSpPr>
            <p:cNvPr id="15369" name="Line 11"/>
            <p:cNvSpPr/>
            <p:nvPr>
              <p:custDataLst>
                <p:tags r:id="rId8"/>
              </p:custDataLst>
            </p:nvPr>
          </p:nvSpPr>
          <p:spPr>
            <a:xfrm>
              <a:off x="4364" y="1843"/>
              <a:ext cx="14" cy="630"/>
            </a:xfrm>
            <a:prstGeom prst="line">
              <a:avLst/>
            </a:prstGeom>
            <a:ln w="38100" cap="flat" cmpd="sng">
              <a:solidFill>
                <a:srgbClr val="FF0066"/>
              </a:solidFill>
              <a:prstDash val="solid"/>
              <a:headEnd type="none" w="med" len="med"/>
              <a:tailEnd type="none" w="med" len="med"/>
            </a:ln>
          </p:spPr>
        </p:sp>
        <p:sp>
          <p:nvSpPr>
            <p:cNvPr id="15370" name="Line 12"/>
            <p:cNvSpPr/>
            <p:nvPr>
              <p:custDataLst>
                <p:tags r:id="rId9"/>
              </p:custDataLst>
            </p:nvPr>
          </p:nvSpPr>
          <p:spPr>
            <a:xfrm flipV="1">
              <a:off x="2644" y="1841"/>
              <a:ext cx="1751" cy="10"/>
            </a:xfrm>
            <a:prstGeom prst="line">
              <a:avLst/>
            </a:prstGeom>
            <a:ln w="38100" cap="flat" cmpd="sng">
              <a:solidFill>
                <a:srgbClr val="FF0066"/>
              </a:solidFill>
              <a:prstDash val="solid"/>
              <a:headEnd type="none" w="med" len="med"/>
              <a:tailEnd type="none" w="med" len="med"/>
            </a:ln>
          </p:spPr>
        </p:sp>
        <p:sp>
          <p:nvSpPr>
            <p:cNvPr id="15371" name="Line 13"/>
            <p:cNvSpPr/>
            <p:nvPr>
              <p:custDataLst>
                <p:tags r:id="rId10"/>
              </p:custDataLst>
            </p:nvPr>
          </p:nvSpPr>
          <p:spPr>
            <a:xfrm flipV="1">
              <a:off x="2592" y="2295"/>
              <a:ext cx="1724" cy="7"/>
            </a:xfrm>
            <a:prstGeom prst="line">
              <a:avLst/>
            </a:prstGeom>
            <a:ln w="38100" cap="flat" cmpd="sng">
              <a:solidFill>
                <a:srgbClr val="FF0066"/>
              </a:solidFill>
              <a:prstDash val="solid"/>
              <a:headEnd type="none" w="med" len="med"/>
              <a:tailEnd type="none" w="med" len="med"/>
            </a:ln>
          </p:spPr>
        </p:sp>
      </p:grpSp>
      <p:sp>
        <p:nvSpPr>
          <p:cNvPr id="15366" name="TextBox 2"/>
          <p:cNvSpPr txBox="1"/>
          <p:nvPr>
            <p:custDataLst>
              <p:tags r:id="rId11"/>
            </p:custDataLst>
          </p:nvPr>
        </p:nvSpPr>
        <p:spPr>
          <a:xfrm>
            <a:off x="2555161" y="4187984"/>
            <a:ext cx="4738370" cy="381635"/>
          </a:xfrm>
          <a:prstGeom prst="rect">
            <a:avLst/>
          </a:prstGeom>
          <a:solidFill>
            <a:schemeClr val="accent2"/>
          </a:solidFill>
          <a:ln w="9525">
            <a:noFill/>
          </a:ln>
        </p:spPr>
        <p:txBody>
          <a:bodyPr wrap="none">
            <a:spAutoFit/>
          </a:bodyPr>
          <a:p>
            <a:pPr eaLnBrk="1" hangingPunct="1">
              <a:lnSpc>
                <a:spcPct val="90000"/>
              </a:lnSpc>
            </a:pPr>
            <a:r>
              <a:rPr lang="zh-CN" altLang="en-US" sz="2100" b="1" dirty="0">
                <a:solidFill>
                  <a:schemeClr val="bg1"/>
                </a:solidFill>
                <a:latin typeface="Verdana" panose="020B0604030504040204" pitchFamily="34" charset="0"/>
              </a:rPr>
              <a:t>复利终值系数与复利现值系数互为倒数</a:t>
            </a:r>
            <a:endParaRPr lang="zh-CN" altLang="en-US" sz="2100" b="1" dirty="0">
              <a:solidFill>
                <a:schemeClr val="bg1"/>
              </a:solidFill>
              <a:latin typeface="Verdana" panose="020B0604030504040204" pitchFamily="34" charset="0"/>
            </a:endParaRPr>
          </a:p>
        </p:txBody>
      </p:sp>
      <p:sp>
        <p:nvSpPr>
          <p:cNvPr id="4" name="Rectangle 2"/>
          <p:cNvSpPr>
            <a:spLocks noGrp="1" noChangeArrowheads="1"/>
          </p:cNvSpPr>
          <p:nvPr>
            <p:custDataLst>
              <p:tags r:id="rId12"/>
            </p:custDataLst>
          </p:nvPr>
        </p:nvSpPr>
        <p:spPr>
          <a:xfrm>
            <a:off x="1545590" y="2369820"/>
            <a:ext cx="5455285" cy="857250"/>
          </a:xfrm>
          <a:prstGeom prst="rect">
            <a:avLst/>
          </a:prstGeom>
          <a:noFill/>
          <a:ln w="9525">
            <a:noFill/>
          </a:ln>
        </p:spPr>
        <p:txBody>
          <a:bodyPr anchor="ctr" anchorCtr="0"/>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90000"/>
              </a:lnSpc>
              <a:spcBef>
                <a:spcPct val="0"/>
              </a:spcBef>
              <a:spcAft>
                <a:spcPct val="0"/>
              </a:spcAft>
              <a:buClrTx/>
              <a:buSzTx/>
              <a:buFontTx/>
              <a:buNone/>
              <a:defRPr/>
            </a:pPr>
            <a:r>
              <a:rPr kumimoji="0" lang="zh-CN" altLang="en-US" sz="2800" b="0" i="0" u="none" strike="noStrike" kern="0" cap="none" spc="0" normalizeH="0" baseline="0" noProof="0" dirty="0">
                <a:ln>
                  <a:noFill/>
                </a:ln>
                <a:solidFill>
                  <a:srgbClr val="0070C0"/>
                </a:solidFill>
                <a:effectLst>
                  <a:outerShdw blurRad="38100" dist="38100" dir="2700000" algn="tl">
                    <a:srgbClr val="C0C0C0"/>
                  </a:outerShdw>
                </a:effectLst>
                <a:uLnTx/>
                <a:uFillTx/>
                <a:latin typeface="隶书" panose="02010509060101010101" pitchFamily="49" charset="-122"/>
                <a:ea typeface="隶书" panose="02010509060101010101" pitchFamily="49" charset="-122"/>
                <a:cs typeface="+mj-cs"/>
              </a:rPr>
              <a:t>复利的现值</a:t>
            </a:r>
            <a:endParaRPr kumimoji="0" lang="zh-CN" altLang="en-US" sz="2800" b="0" i="0" u="none" strike="noStrike" kern="0" cap="none" spc="0" normalizeH="0" baseline="0" noProof="0" dirty="0">
              <a:ln>
                <a:noFill/>
              </a:ln>
              <a:solidFill>
                <a:srgbClr val="0070C0"/>
              </a:solidFill>
              <a:effectLst>
                <a:outerShdw blurRad="38100" dist="38100" dir="2700000" algn="tl">
                  <a:srgbClr val="C0C0C0"/>
                </a:outerShdw>
              </a:effectLst>
              <a:uLnTx/>
              <a:uFillTx/>
              <a:latin typeface="隶书" panose="02010509060101010101" pitchFamily="49" charset="-122"/>
              <a:ea typeface="隶书" panose="02010509060101010101" pitchFamily="49" charset="-122"/>
              <a:cs typeface="+mj-cs"/>
            </a:endParaRPr>
          </a:p>
        </p:txBody>
      </p:sp>
      <p:sp>
        <p:nvSpPr>
          <p:cNvPr id="67592" name="Text Box 8"/>
          <p:cNvSpPr txBox="1">
            <a:spLocks noChangeArrowheads="1"/>
          </p:cNvSpPr>
          <p:nvPr>
            <p:custDataLst>
              <p:tags r:id="rId13"/>
            </p:custDataLst>
          </p:nvPr>
        </p:nvSpPr>
        <p:spPr bwMode="auto">
          <a:xfrm>
            <a:off x="1763475" y="3076179"/>
            <a:ext cx="1657350" cy="443230"/>
          </a:xfrm>
          <a:prstGeom prst="rect">
            <a:avLst/>
          </a:prstGeom>
          <a:noFill/>
          <a:ln w="9525">
            <a:noFill/>
            <a:miter lim="800000"/>
          </a:ln>
          <a:effectLst/>
        </p:spPr>
        <p:txBody>
          <a:bodyPr lIns="67500" tIns="35100" rIns="67500" bIns="35100" anchor="b">
            <a:spAutoFit/>
          </a:bodyPr>
          <a:lstStyle/>
          <a:p>
            <a:pPr marR="0" defTabSz="914400" eaLnBrk="1" hangingPunct="1">
              <a:lnSpc>
                <a:spcPct val="90000"/>
              </a:lnSpc>
              <a:spcBef>
                <a:spcPct val="50000"/>
              </a:spcBef>
              <a:buClrTx/>
              <a:buSzTx/>
              <a:buFontTx/>
              <a:buNone/>
              <a:defRPr/>
            </a:pPr>
            <a:r>
              <a:rPr kumimoji="0" lang="zh-CN" altLang="en-US" sz="2700" b="1" kern="1200" cap="none" spc="0" normalizeH="0" baseline="0" noProof="0">
                <a:effectLst>
                  <a:outerShdw blurRad="38100" dist="38100" dir="2700000" algn="tl">
                    <a:srgbClr val="C0C0C0"/>
                  </a:outerShdw>
                </a:effectLst>
                <a:latin typeface="华文新魏" panose="02010800040101010101" pitchFamily="2" charset="-122"/>
                <a:ea typeface="华文新魏" panose="02010800040101010101" pitchFamily="2" charset="-122"/>
                <a:cs typeface="+mn-cs"/>
              </a:rPr>
              <a:t>推论</a:t>
            </a:r>
            <a:r>
              <a:rPr kumimoji="0" lang="en-US" altLang="zh-CN" sz="2700" b="1" kern="1200" cap="none" spc="0" normalizeH="0" baseline="0" noProof="0">
                <a:effectLst>
                  <a:outerShdw blurRad="38100" dist="38100" dir="2700000" algn="tl">
                    <a:srgbClr val="C0C0C0"/>
                  </a:outerShdw>
                </a:effectLst>
                <a:latin typeface="华文新魏" panose="02010800040101010101" pitchFamily="2" charset="-122"/>
                <a:ea typeface="华文新魏" panose="02010800040101010101" pitchFamily="2" charset="-122"/>
                <a:cs typeface="+mn-cs"/>
              </a:rPr>
              <a:t>:</a:t>
            </a:r>
            <a:endParaRPr kumimoji="0" lang="en-US" altLang="zh-CN" sz="2700" b="1" kern="1200" cap="none" spc="0" normalizeH="0" baseline="0" noProof="0">
              <a:effectLst>
                <a:outerShdw blurRad="38100" dist="38100" dir="2700000" algn="tl">
                  <a:srgbClr val="C0C0C0"/>
                </a:outerShdw>
              </a:effectLst>
              <a:latin typeface="华文新魏" panose="02010800040101010101" pitchFamily="2" charset="-122"/>
              <a:ea typeface="华文新魏" panose="02010800040101010101"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7045"/>
                                        </p:tgtEl>
                                        <p:attrNameLst>
                                          <p:attrName>style.visibility</p:attrName>
                                        </p:attrNameLst>
                                      </p:cBhvr>
                                      <p:to>
                                        <p:strVal val="visible"/>
                                      </p:to>
                                    </p:set>
                                    <p:anim calcmode="lin" valueType="num">
                                      <p:cBhvr additive="base">
                                        <p:cTn id="7" dur="500" fill="hold"/>
                                        <p:tgtEl>
                                          <p:spTgt spid="87045"/>
                                        </p:tgtEl>
                                        <p:attrNameLst>
                                          <p:attrName>ppt_x</p:attrName>
                                        </p:attrNameLst>
                                      </p:cBhvr>
                                      <p:tavLst>
                                        <p:tav tm="0">
                                          <p:val>
                                            <p:strVal val="0-#ppt_w/2"/>
                                          </p:val>
                                        </p:tav>
                                        <p:tav tm="100000">
                                          <p:val>
                                            <p:strVal val="#ppt_x"/>
                                          </p:val>
                                        </p:tav>
                                      </p:tavLst>
                                    </p:anim>
                                    <p:anim calcmode="lin" valueType="num">
                                      <p:cBhvr additive="base">
                                        <p:cTn id="8" dur="500" fill="hold"/>
                                        <p:tgtEl>
                                          <p:spTgt spid="8704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87043"/>
                                        </p:tgtEl>
                                        <p:attrNameLst>
                                          <p:attrName>style.visibility</p:attrName>
                                        </p:attrNameLst>
                                      </p:cBhvr>
                                      <p:to>
                                        <p:strVal val="visible"/>
                                      </p:to>
                                    </p:set>
                                    <p:anim calcmode="lin" valueType="num">
                                      <p:cBhvr additive="base">
                                        <p:cTn id="13" dur="500" fill="hold"/>
                                        <p:tgtEl>
                                          <p:spTgt spid="87043"/>
                                        </p:tgtEl>
                                        <p:attrNameLst>
                                          <p:attrName>ppt_x</p:attrName>
                                        </p:attrNameLst>
                                      </p:cBhvr>
                                      <p:tavLst>
                                        <p:tav tm="0">
                                          <p:val>
                                            <p:strVal val="0-#ppt_w/2"/>
                                          </p:val>
                                        </p:tav>
                                        <p:tav tm="100000">
                                          <p:val>
                                            <p:strVal val="#ppt_x"/>
                                          </p:val>
                                        </p:tav>
                                      </p:tavLst>
                                    </p:anim>
                                    <p:anim calcmode="lin" valueType="num">
                                      <p:cBhvr additive="base">
                                        <p:cTn id="14" dur="500" fill="hold"/>
                                        <p:tgtEl>
                                          <p:spTgt spid="87043"/>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87044"/>
                                        </p:tgtEl>
                                        <p:attrNameLst>
                                          <p:attrName>style.visibility</p:attrName>
                                        </p:attrNameLst>
                                      </p:cBhvr>
                                      <p:to>
                                        <p:strVal val="visible"/>
                                      </p:to>
                                    </p:set>
                                    <p:anim calcmode="lin" valueType="num">
                                      <p:cBhvr additive="base">
                                        <p:cTn id="19" dur="500" fill="hold"/>
                                        <p:tgtEl>
                                          <p:spTgt spid="87044"/>
                                        </p:tgtEl>
                                        <p:attrNameLst>
                                          <p:attrName>ppt_x</p:attrName>
                                        </p:attrNameLst>
                                      </p:cBhvr>
                                      <p:tavLst>
                                        <p:tav tm="0">
                                          <p:val>
                                            <p:strVal val="0-#ppt_w/2"/>
                                          </p:val>
                                        </p:tav>
                                        <p:tav tm="100000">
                                          <p:val>
                                            <p:strVal val="#ppt_x"/>
                                          </p:val>
                                        </p:tav>
                                      </p:tavLst>
                                    </p:anim>
                                    <p:anim calcmode="lin" valueType="num">
                                      <p:cBhvr additive="base">
                                        <p:cTn id="20" dur="500" fill="hold"/>
                                        <p:tgtEl>
                                          <p:spTgt spid="87044"/>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5" presetClass="entr" presetSubtype="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1000" fill="hold"/>
                                        <p:tgtEl>
                                          <p:spTgt spid="2"/>
                                        </p:tgtEl>
                                        <p:attrNameLst>
                                          <p:attrName>ppt_w</p:attrName>
                                        </p:attrNameLst>
                                      </p:cBhvr>
                                      <p:tavLst>
                                        <p:tav tm="0">
                                          <p:val>
                                            <p:strVal val="#ppt_w*0.70"/>
                                          </p:val>
                                        </p:tav>
                                        <p:tav tm="100000">
                                          <p:val>
                                            <p:strVal val="#ppt_w"/>
                                          </p:val>
                                        </p:tav>
                                      </p:tavLst>
                                    </p:anim>
                                    <p:anim calcmode="lin" valueType="num">
                                      <p:cBhvr>
                                        <p:cTn id="26" dur="1000" fill="hold"/>
                                        <p:tgtEl>
                                          <p:spTgt spid="2"/>
                                        </p:tgtEl>
                                        <p:attrNameLst>
                                          <p:attrName>ppt_h</p:attrName>
                                        </p:attrNameLst>
                                      </p:cBhvr>
                                      <p:tavLst>
                                        <p:tav tm="0">
                                          <p:val>
                                            <p:strVal val="#ppt_h"/>
                                          </p:val>
                                        </p:tav>
                                        <p:tav tm="100000">
                                          <p:val>
                                            <p:strVal val="#ppt_h"/>
                                          </p:val>
                                        </p:tav>
                                      </p:tavLst>
                                    </p:anim>
                                    <p:animEffect transition="in" filter="fade">
                                      <p:cBhvr>
                                        <p:cTn id="27" dur="1000"/>
                                        <p:tgtEl>
                                          <p:spTgt spid="2"/>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8" fill="hold" nodeType="clickEffect">
                                  <p:stCondLst>
                                    <p:cond delay="0"/>
                                  </p:stCondLst>
                                  <p:childTnLst>
                                    <p:set>
                                      <p:cBhvr>
                                        <p:cTn id="31" dur="1" fill="hold">
                                          <p:stCondLst>
                                            <p:cond delay="0"/>
                                          </p:stCondLst>
                                        </p:cTn>
                                        <p:tgtEl>
                                          <p:spTgt spid="67587"/>
                                        </p:tgtEl>
                                        <p:attrNameLst>
                                          <p:attrName>style.visibility</p:attrName>
                                        </p:attrNameLst>
                                      </p:cBhvr>
                                      <p:to>
                                        <p:strVal val="visible"/>
                                      </p:to>
                                    </p:set>
                                    <p:anim calcmode="lin" valueType="num">
                                      <p:cBhvr additive="base">
                                        <p:cTn id="32" dur="500" fill="hold"/>
                                        <p:tgtEl>
                                          <p:spTgt spid="67587"/>
                                        </p:tgtEl>
                                        <p:attrNameLst>
                                          <p:attrName>ppt_x</p:attrName>
                                        </p:attrNameLst>
                                      </p:cBhvr>
                                      <p:tavLst>
                                        <p:tav tm="0">
                                          <p:val>
                                            <p:strVal val="0-#ppt_w/2"/>
                                          </p:val>
                                        </p:tav>
                                        <p:tav tm="100000">
                                          <p:val>
                                            <p:strVal val="#ppt_x"/>
                                          </p:val>
                                        </p:tav>
                                      </p:tavLst>
                                    </p:anim>
                                    <p:anim calcmode="lin" valueType="num">
                                      <p:cBhvr additive="base">
                                        <p:cTn id="33" dur="500" fill="hold"/>
                                        <p:tgtEl>
                                          <p:spTgt spid="67587"/>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55" presetClass="entr" presetSubtype="0" fill="hold" nodeType="clickEffect">
                                  <p:stCondLst>
                                    <p:cond delay="0"/>
                                  </p:stCondLst>
                                  <p:childTnLst>
                                    <p:set>
                                      <p:cBhvr>
                                        <p:cTn id="37" dur="1" fill="hold">
                                          <p:stCondLst>
                                            <p:cond delay="0"/>
                                          </p:stCondLst>
                                        </p:cTn>
                                        <p:tgtEl>
                                          <p:spTgt spid="3"/>
                                        </p:tgtEl>
                                        <p:attrNameLst>
                                          <p:attrName>style.visibility</p:attrName>
                                        </p:attrNameLst>
                                      </p:cBhvr>
                                      <p:to>
                                        <p:strVal val="visible"/>
                                      </p:to>
                                    </p:set>
                                    <p:anim calcmode="lin" valueType="num">
                                      <p:cBhvr>
                                        <p:cTn id="38" dur="1000" fill="hold"/>
                                        <p:tgtEl>
                                          <p:spTgt spid="3"/>
                                        </p:tgtEl>
                                        <p:attrNameLst>
                                          <p:attrName>ppt_w</p:attrName>
                                        </p:attrNameLst>
                                      </p:cBhvr>
                                      <p:tavLst>
                                        <p:tav tm="0">
                                          <p:val>
                                            <p:strVal val="#ppt_w*0.70"/>
                                          </p:val>
                                        </p:tav>
                                        <p:tav tm="100000">
                                          <p:val>
                                            <p:strVal val="#ppt_w"/>
                                          </p:val>
                                        </p:tav>
                                      </p:tavLst>
                                    </p:anim>
                                    <p:anim calcmode="lin" valueType="num">
                                      <p:cBhvr>
                                        <p:cTn id="39" dur="1000" fill="hold"/>
                                        <p:tgtEl>
                                          <p:spTgt spid="3"/>
                                        </p:tgtEl>
                                        <p:attrNameLst>
                                          <p:attrName>ppt_h</p:attrName>
                                        </p:attrNameLst>
                                      </p:cBhvr>
                                      <p:tavLst>
                                        <p:tav tm="0">
                                          <p:val>
                                            <p:strVal val="#ppt_h"/>
                                          </p:val>
                                        </p:tav>
                                        <p:tav tm="100000">
                                          <p:val>
                                            <p:strVal val="#ppt_h"/>
                                          </p:val>
                                        </p:tav>
                                      </p:tavLst>
                                    </p:anim>
                                    <p:animEffect transition="in" filter="fade">
                                      <p:cBhvr>
                                        <p:cTn id="40" dur="1000"/>
                                        <p:tgtEl>
                                          <p:spTgt spid="3"/>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8" fill="hold" grpId="0" nodeType="clickEffect">
                                  <p:stCondLst>
                                    <p:cond delay="0"/>
                                  </p:stCondLst>
                                  <p:childTnLst>
                                    <p:set>
                                      <p:cBhvr>
                                        <p:cTn id="44" dur="1" fill="hold">
                                          <p:stCondLst>
                                            <p:cond delay="0"/>
                                          </p:stCondLst>
                                        </p:cTn>
                                        <p:tgtEl>
                                          <p:spTgt spid="67592"/>
                                        </p:tgtEl>
                                        <p:attrNameLst>
                                          <p:attrName>style.visibility</p:attrName>
                                        </p:attrNameLst>
                                      </p:cBhvr>
                                      <p:to>
                                        <p:strVal val="visible"/>
                                      </p:to>
                                    </p:set>
                                    <p:anim calcmode="lin" valueType="num">
                                      <p:cBhvr additive="base">
                                        <p:cTn id="45" dur="500" fill="hold"/>
                                        <p:tgtEl>
                                          <p:spTgt spid="67592"/>
                                        </p:tgtEl>
                                        <p:attrNameLst>
                                          <p:attrName>ppt_x</p:attrName>
                                        </p:attrNameLst>
                                      </p:cBhvr>
                                      <p:tavLst>
                                        <p:tav tm="0">
                                          <p:val>
                                            <p:strVal val="0-#ppt_w/2"/>
                                          </p:val>
                                        </p:tav>
                                        <p:tav tm="100000">
                                          <p:val>
                                            <p:strVal val="#ppt_x"/>
                                          </p:val>
                                        </p:tav>
                                      </p:tavLst>
                                    </p:anim>
                                    <p:anim calcmode="lin" valueType="num">
                                      <p:cBhvr additive="base">
                                        <p:cTn id="46" dur="500" fill="hold"/>
                                        <p:tgtEl>
                                          <p:spTgt spid="6759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4" grpId="0" bldLvl="0" animBg="1"/>
      <p:bldP spid="87045" grpId="0" bldLvl="0" animBg="1"/>
      <p:bldP spid="67592"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Rectangle 2"/>
          <p:cNvSpPr>
            <a:spLocks noGrp="1" noChangeArrowheads="1"/>
          </p:cNvSpPr>
          <p:nvPr>
            <p:ph type="title" idx="4294967295"/>
          </p:nvPr>
        </p:nvSpPr>
        <p:spPr>
          <a:xfrm>
            <a:off x="1907540" y="555625"/>
            <a:ext cx="1218565" cy="432435"/>
          </a:xfrm>
        </p:spPr>
        <p:txBody>
          <a:bodyPr/>
          <a:lstStyle/>
          <a:p>
            <a:pPr marL="0" marR="0" lvl="0" indent="0" algn="l" defTabSz="914400" rtl="0" eaLnBrk="0" fontAlgn="base" latinLnBrk="0" hangingPunct="0">
              <a:lnSpc>
                <a:spcPct val="90000"/>
              </a:lnSpc>
              <a:spcBef>
                <a:spcPct val="0"/>
              </a:spcBef>
              <a:spcAft>
                <a:spcPct val="0"/>
              </a:spcAft>
              <a:buClrTx/>
              <a:buSzTx/>
              <a:buFontTx/>
              <a:buNone/>
              <a:defRPr/>
            </a:pPr>
            <a:r>
              <a:rPr kumimoji="0" lang="zh-CN" altLang="en-US" sz="3600" b="1" i="0" u="none" strike="noStrike" kern="0" cap="none" spc="0" normalizeH="0" baseline="0" noProof="0" dirty="0">
                <a:ln>
                  <a:noFill/>
                </a:ln>
                <a:solidFill>
                  <a:srgbClr val="0070C0"/>
                </a:solidFill>
                <a:effectLst>
                  <a:outerShdw blurRad="38100" dist="38100" dir="2700000" algn="tl">
                    <a:srgbClr val="C0C0C0"/>
                  </a:outerShdw>
                </a:effectLst>
                <a:uLnTx/>
                <a:uFillTx/>
                <a:latin typeface="+mj-lt"/>
                <a:ea typeface="隶书" panose="02010509060101010101" pitchFamily="49" charset="-122"/>
                <a:cs typeface="+mj-cs"/>
              </a:rPr>
              <a:t>案例</a:t>
            </a:r>
            <a:endParaRPr kumimoji="0" lang="zh-CN" altLang="en-US" sz="3600" b="1" i="0" u="none" strike="noStrike" kern="0" cap="none" spc="0" normalizeH="0" baseline="0" noProof="0" dirty="0">
              <a:ln>
                <a:noFill/>
              </a:ln>
              <a:solidFill>
                <a:srgbClr val="0070C0"/>
              </a:solidFill>
              <a:effectLst>
                <a:outerShdw blurRad="38100" dist="38100" dir="2700000" algn="tl">
                  <a:srgbClr val="C0C0C0"/>
                </a:outerShdw>
              </a:effectLst>
              <a:uLnTx/>
              <a:uFillTx/>
              <a:latin typeface="+mj-lt"/>
              <a:ea typeface="隶书" panose="02010509060101010101" pitchFamily="49" charset="-122"/>
              <a:cs typeface="+mj-cs"/>
            </a:endParaRPr>
          </a:p>
        </p:txBody>
      </p:sp>
      <p:sp>
        <p:nvSpPr>
          <p:cNvPr id="21507" name="Rectangle 3"/>
          <p:cNvSpPr>
            <a:spLocks noGrp="1" noChangeArrowheads="1"/>
          </p:cNvSpPr>
          <p:nvPr>
            <p:ph idx="4294967295"/>
          </p:nvPr>
        </p:nvSpPr>
        <p:spPr bwMode="auto">
          <a:xfrm>
            <a:off x="1475740" y="1131570"/>
            <a:ext cx="7183120" cy="2975610"/>
          </a:xfrm>
        </p:spPr>
        <p:txBody>
          <a:bodyPr vert="horz" wrap="square" lIns="68580" tIns="34290" rIns="68580" bIns="3429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Char char="•"/>
              <a:defRPr/>
            </a:pPr>
            <a:r>
              <a:rPr kumimoji="0" lang="zh-CN" altLang="en-US" sz="18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现在将</a:t>
            </a:r>
            <a:r>
              <a:rPr kumimoji="0" lang="en-US" altLang="zh-CN" sz="18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1,0000</a:t>
            </a:r>
            <a:r>
              <a:rPr kumimoji="0" lang="zh-CN" altLang="en-US" sz="18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元钱存入银行，定期</a:t>
            </a:r>
            <a:r>
              <a:rPr kumimoji="0" lang="en-US" altLang="zh-CN" sz="18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a:t>
            </a:r>
            <a:r>
              <a:rPr kumimoji="0" lang="zh-CN" altLang="en-US" sz="18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年，假定银行一年期存款利率为年利率</a:t>
            </a:r>
            <a:r>
              <a:rPr kumimoji="0" lang="en-US" altLang="zh-CN" sz="18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3%</a:t>
            </a:r>
            <a:r>
              <a:rPr kumimoji="0" lang="zh-CN" altLang="en-US" sz="18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，约定到期由银行代为转存。</a:t>
            </a:r>
            <a:endParaRPr kumimoji="0" lang="zh-CN" altLang="en-US" sz="18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marR="0" lvl="0" indent="-342900" algn="l" defTabSz="914400" rtl="0" eaLnBrk="0" fontAlgn="base" latinLnBrk="0" hangingPunct="0">
              <a:lnSpc>
                <a:spcPct val="100000"/>
              </a:lnSpc>
              <a:spcBef>
                <a:spcPct val="20000"/>
              </a:spcBef>
              <a:spcAft>
                <a:spcPct val="0"/>
              </a:spcAft>
              <a:buClrTx/>
              <a:buSzTx/>
              <a:buFont typeface="Wingdings" panose="05000000000000000000" pitchFamily="2" charset="2"/>
              <a:buChar char="Ø"/>
              <a:defRPr/>
            </a:pPr>
            <a:r>
              <a:rPr kumimoji="0" lang="zh-CN" altLang="en-US" sz="18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问十年后本利和为多少？（分别通过数学公式和查表计算）</a:t>
            </a:r>
            <a:endParaRPr kumimoji="0" lang="en-US" altLang="zh-CN" sz="18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marR="0" lvl="0" indent="-342900" algn="l" defTabSz="914400" rtl="0" eaLnBrk="0" fontAlgn="base" latinLnBrk="0" hangingPunct="0">
              <a:lnSpc>
                <a:spcPct val="100000"/>
              </a:lnSpc>
              <a:spcBef>
                <a:spcPct val="20000"/>
              </a:spcBef>
              <a:spcAft>
                <a:spcPct val="0"/>
              </a:spcAft>
              <a:buClrTx/>
              <a:buSzTx/>
              <a:buFont typeface="Wingdings" panose="05000000000000000000" pitchFamily="2" charset="2"/>
              <a:buChar char="Ø"/>
              <a:defRPr/>
            </a:pPr>
            <a:r>
              <a:rPr kumimoji="0" lang="zh-CN" altLang="en-US" sz="18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通过数学公式计算</a:t>
            </a:r>
            <a:r>
              <a:rPr kumimoji="0" lang="en-US" altLang="zh-CN" sz="18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F=P× (1+3%)</a:t>
            </a:r>
            <a:r>
              <a:rPr kumimoji="0" lang="en-US" altLang="zh-CN" sz="1800" b="0" i="0" u="none" strike="noStrike" kern="0" cap="none" spc="0" normalizeH="0" baseline="3000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10</a:t>
            </a:r>
            <a:r>
              <a:rPr kumimoji="0" lang="en-US" altLang="zh-CN" sz="18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=10000×1.3439</a:t>
            </a:r>
            <a:endParaRPr kumimoji="0" lang="en-US" altLang="zh-CN" sz="18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=13,439</a:t>
            </a:r>
            <a:r>
              <a:rPr kumimoji="0" lang="zh-CN" altLang="en-US" sz="18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（元）</a:t>
            </a:r>
            <a:endParaRPr kumimoji="0" lang="zh-CN" altLang="en-US" sz="18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marR="0" lvl="0" indent="-342900" algn="l" defTabSz="914400" rtl="0" eaLnBrk="0" fontAlgn="base" latinLnBrk="0" hangingPunct="0">
              <a:lnSpc>
                <a:spcPct val="100000"/>
              </a:lnSpc>
              <a:spcBef>
                <a:spcPct val="20000"/>
              </a:spcBef>
              <a:spcAft>
                <a:spcPct val="0"/>
              </a:spcAft>
              <a:buClrTx/>
              <a:buSzTx/>
              <a:buFont typeface="Wingdings" panose="05000000000000000000" pitchFamily="2" charset="2"/>
              <a:buChar char="Ø"/>
              <a:defRPr/>
            </a:pPr>
            <a:r>
              <a:rPr kumimoji="0" lang="zh-CN" altLang="en-US" sz="18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通过查表来计算</a:t>
            </a:r>
            <a:endParaRPr kumimoji="0" lang="zh-CN" altLang="en-US" sz="18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457200" marR="0" lvl="1"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F</a:t>
            </a:r>
            <a:r>
              <a:rPr kumimoji="0" lang="zh-CN" altLang="en-US" sz="18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en-US" altLang="zh-CN" sz="18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P× </a:t>
            </a:r>
            <a:r>
              <a:rPr kumimoji="0" lang="en-US" altLang="zh-CN" sz="1800" b="0" i="1"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(F/P,3%,10)</a:t>
            </a:r>
            <a:endParaRPr kumimoji="0" lang="en-US" altLang="zh-CN" sz="18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457200" marR="0" lvl="1" indent="0" algn="l" defTabSz="914400" rtl="0" eaLnBrk="0" fontAlgn="base" latinLnBrk="0" hangingPunct="0">
              <a:lnSpc>
                <a:spcPct val="100000"/>
              </a:lnSpc>
              <a:spcBef>
                <a:spcPct val="20000"/>
              </a:spcBef>
              <a:spcAft>
                <a:spcPct val="0"/>
              </a:spcAft>
              <a:buClrTx/>
              <a:buSzTx/>
              <a:buFontTx/>
              <a:buNone/>
              <a:defRPr/>
            </a:pPr>
            <a:r>
              <a:rPr kumimoji="0" lang="en-US" altLang="zh-CN" sz="18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0" lang="zh-CN" altLang="en-US" sz="18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en-US" altLang="zh-CN" sz="18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10,000×1.3439</a:t>
            </a:r>
            <a:endParaRPr kumimoji="0" lang="en-US" altLang="zh-CN" sz="18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457200" marR="0" lvl="1" indent="0" algn="l" defTabSz="914400" rtl="0" eaLnBrk="0" fontAlgn="base" latinLnBrk="0" hangingPunct="0">
              <a:lnSpc>
                <a:spcPct val="100000"/>
              </a:lnSpc>
              <a:spcBef>
                <a:spcPct val="20000"/>
              </a:spcBef>
              <a:spcAft>
                <a:spcPct val="0"/>
              </a:spcAft>
              <a:buClrTx/>
              <a:buSzTx/>
              <a:buFontTx/>
              <a:buNone/>
              <a:defRPr/>
            </a:pPr>
            <a:r>
              <a:rPr kumimoji="0" lang="zh-CN" altLang="en-US" sz="18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0" lang="en-US" altLang="zh-CN" sz="18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13,439</a:t>
            </a:r>
            <a:r>
              <a:rPr kumimoji="0" lang="zh-CN" altLang="en-US" sz="18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（元）</a:t>
            </a:r>
            <a:endParaRPr kumimoji="0" lang="zh-CN" altLang="en-US" sz="18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6388" name="Picture 5" descr="j0287134"/>
          <p:cNvPicPr>
            <a:picLocks noChangeAspect="1"/>
          </p:cNvPicPr>
          <p:nvPr/>
        </p:nvPicPr>
        <p:blipFill>
          <a:blip r:embed="rId1"/>
          <a:stretch>
            <a:fillRect/>
          </a:stretch>
        </p:blipFill>
        <p:spPr>
          <a:xfrm>
            <a:off x="6084809" y="3003947"/>
            <a:ext cx="1569244" cy="1229915"/>
          </a:xfrm>
          <a:prstGeom prst="rect">
            <a:avLst/>
          </a:prstGeom>
          <a:noFill/>
          <a:ln w="9525">
            <a:noFill/>
          </a:ln>
        </p:spPr>
      </p:pic>
    </p:spTree>
  </p:cSld>
  <p:clrMapOvr>
    <a:masterClrMapping/>
  </p:clrMapOvr>
  <p:transition/>
  <p:timing>
    <p:tnLst>
      <p:par>
        <p:cTn id="1" dur="indefinite" restart="never" nodeType="tmRoot"/>
      </p:par>
    </p:tnLst>
    <p:bldLst>
      <p:bldP spid="21507"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Rectangle 2"/>
          <p:cNvSpPr>
            <a:spLocks noGrp="1" noChangeArrowheads="1"/>
          </p:cNvSpPr>
          <p:nvPr>
            <p:ph type="title" idx="4294967295"/>
          </p:nvPr>
        </p:nvSpPr>
        <p:spPr>
          <a:xfrm>
            <a:off x="1835150" y="699770"/>
            <a:ext cx="1144270" cy="432435"/>
          </a:xfrm>
        </p:spPr>
        <p:txBody>
          <a:bodyPr/>
          <a:lstStyle/>
          <a:p>
            <a:pPr marL="0" marR="0" lvl="0" indent="0" algn="l" defTabSz="914400" rtl="0" eaLnBrk="0" fontAlgn="base" latinLnBrk="0" hangingPunct="0">
              <a:lnSpc>
                <a:spcPct val="90000"/>
              </a:lnSpc>
              <a:spcBef>
                <a:spcPct val="0"/>
              </a:spcBef>
              <a:spcAft>
                <a:spcPct val="0"/>
              </a:spcAft>
              <a:buClrTx/>
              <a:buSzTx/>
              <a:buFontTx/>
              <a:buNone/>
              <a:defRPr/>
            </a:pPr>
            <a:r>
              <a:rPr kumimoji="0" lang="zh-CN" altLang="en-US" sz="3600" b="1" i="0" u="none" strike="noStrike" kern="0" cap="none" spc="0" normalizeH="0" baseline="0" noProof="0" dirty="0">
                <a:ln>
                  <a:noFill/>
                </a:ln>
                <a:solidFill>
                  <a:srgbClr val="0070C0"/>
                </a:solidFill>
                <a:effectLst>
                  <a:outerShdw blurRad="38100" dist="38100" dir="2700000" algn="tl">
                    <a:srgbClr val="C0C0C0"/>
                  </a:outerShdw>
                </a:effectLst>
                <a:uLnTx/>
                <a:uFillTx/>
                <a:latin typeface="+mj-lt"/>
                <a:ea typeface="隶书" panose="02010509060101010101" pitchFamily="49" charset="-122"/>
                <a:cs typeface="+mj-cs"/>
              </a:rPr>
              <a:t>案例</a:t>
            </a:r>
            <a:endParaRPr kumimoji="0" lang="zh-CN" altLang="en-US" sz="3600" b="1" i="0" u="none" strike="noStrike" kern="0" cap="none" spc="0" normalizeH="0" baseline="0" noProof="0" dirty="0">
              <a:ln>
                <a:noFill/>
              </a:ln>
              <a:solidFill>
                <a:srgbClr val="0070C0"/>
              </a:solidFill>
              <a:effectLst>
                <a:outerShdw blurRad="38100" dist="38100" dir="2700000" algn="tl">
                  <a:srgbClr val="C0C0C0"/>
                </a:outerShdw>
              </a:effectLst>
              <a:uLnTx/>
              <a:uFillTx/>
              <a:latin typeface="+mj-lt"/>
              <a:ea typeface="隶书" panose="02010509060101010101" pitchFamily="49" charset="-122"/>
              <a:cs typeface="+mj-cs"/>
            </a:endParaRPr>
          </a:p>
        </p:txBody>
      </p:sp>
      <p:sp>
        <p:nvSpPr>
          <p:cNvPr id="39939" name="Rectangle 3"/>
          <p:cNvSpPr>
            <a:spLocks noGrp="1" noChangeArrowheads="1"/>
          </p:cNvSpPr>
          <p:nvPr>
            <p:ph idx="4294967295"/>
          </p:nvPr>
        </p:nvSpPr>
        <p:spPr>
          <a:xfrm>
            <a:off x="1619250" y="1348105"/>
            <a:ext cx="5883275" cy="2608580"/>
          </a:xfrm>
        </p:spPr>
        <p:txBody>
          <a:bodyPr/>
          <a:lstStyle/>
          <a:p>
            <a:pPr marL="342900" marR="0" lvl="0" indent="-342900" algn="l" defTabSz="914400" rtl="0" eaLnBrk="0" fontAlgn="base" latinLnBrk="0" hangingPunct="0">
              <a:lnSpc>
                <a:spcPct val="90000"/>
              </a:lnSpc>
              <a:spcBef>
                <a:spcPct val="20000"/>
              </a:spcBef>
              <a:spcAft>
                <a:spcPct val="0"/>
              </a:spcAft>
              <a:buClrTx/>
              <a:buSzTx/>
              <a:buFontTx/>
              <a:buChar char="•"/>
              <a:defRPr/>
            </a:pPr>
            <a:r>
              <a:rPr kumimoji="0" lang="zh-CN" altLang="en-US" sz="21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小李想在两年后拥有一台价值</a:t>
            </a:r>
            <a:r>
              <a:rPr kumimoji="0" lang="en-US" altLang="zh-CN" sz="21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15000</a:t>
            </a:r>
            <a:r>
              <a:rPr kumimoji="0" lang="zh-CN" altLang="en-US" sz="21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元的电脑。假定小李投资年复利率</a:t>
            </a:r>
            <a:r>
              <a:rPr kumimoji="0" lang="en-US" altLang="zh-CN" sz="21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4%</a:t>
            </a:r>
            <a:r>
              <a:rPr kumimoji="0" lang="zh-CN" altLang="en-US" sz="21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的理财产品。</a:t>
            </a:r>
            <a:endParaRPr kumimoji="0" lang="en-US" altLang="zh-CN" sz="21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marR="0" lvl="0" indent="-342900" algn="l" defTabSz="914400" rtl="0" eaLnBrk="0" fontAlgn="base" latinLnBrk="0" hangingPunct="0">
              <a:lnSpc>
                <a:spcPct val="90000"/>
              </a:lnSpc>
              <a:spcBef>
                <a:spcPct val="20000"/>
              </a:spcBef>
              <a:spcAft>
                <a:spcPct val="0"/>
              </a:spcAft>
              <a:buClrTx/>
              <a:buSzTx/>
              <a:buFont typeface="Wingdings" panose="05000000000000000000" pitchFamily="2" charset="2"/>
              <a:buChar char="Ø"/>
              <a:defRPr/>
            </a:pPr>
            <a:r>
              <a:rPr kumimoji="0" lang="zh-CN" altLang="en-US" sz="20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问小李现在应购买多少金额的理财产品？</a:t>
            </a:r>
            <a:endParaRPr kumimoji="0" lang="zh-CN" altLang="en-US" sz="20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342900" marR="0" lvl="0" indent="-342900" algn="l" defTabSz="914400" rtl="0" eaLnBrk="0" fontAlgn="base" latinLnBrk="0" hangingPunct="0">
              <a:lnSpc>
                <a:spcPct val="90000"/>
              </a:lnSpc>
              <a:spcBef>
                <a:spcPct val="20000"/>
              </a:spcBef>
              <a:spcAft>
                <a:spcPct val="0"/>
              </a:spcAft>
              <a:buClrTx/>
              <a:buSzTx/>
              <a:buFont typeface="Wingdings" panose="05000000000000000000" pitchFamily="2" charset="2"/>
              <a:buChar char="Ø"/>
              <a:defRPr/>
            </a:pPr>
            <a:r>
              <a:rPr kumimoji="0" lang="zh-CN" altLang="en-US" sz="20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查表计算</a:t>
            </a:r>
            <a:endParaRPr kumimoji="0" lang="zh-CN" altLang="en-US" sz="20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742950" marR="0" lvl="1" indent="-285750" algn="l" defTabSz="914400" rtl="0" eaLnBrk="0" fontAlgn="base" latinLnBrk="0" hangingPunct="0">
              <a:lnSpc>
                <a:spcPct val="90000"/>
              </a:lnSpc>
              <a:spcBef>
                <a:spcPct val="20000"/>
              </a:spcBef>
              <a:spcAft>
                <a:spcPct val="0"/>
              </a:spcAft>
              <a:buClrTx/>
              <a:buSzTx/>
              <a:buFont typeface="Wingdings" panose="05000000000000000000" pitchFamily="2" charset="2"/>
              <a:buChar char="Ø"/>
              <a:defRPr/>
            </a:pPr>
            <a:r>
              <a:rPr kumimoji="0" lang="en-US" altLang="zh-CN" sz="20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P</a:t>
            </a:r>
            <a:r>
              <a:rPr kumimoji="0" lang="zh-CN" altLang="en-US" sz="20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en-US" altLang="zh-CN" sz="20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F×</a:t>
            </a:r>
            <a:r>
              <a:rPr kumimoji="0" lang="en-US" altLang="zh-CN" sz="2000" b="0" i="1"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(P/F,4%,2)</a:t>
            </a:r>
            <a:endParaRPr kumimoji="0" lang="en-US" altLang="zh-CN" sz="20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457200" marR="0" lvl="1" indent="0" algn="l" defTabSz="914400" rtl="0" eaLnBrk="0" fontAlgn="base" latinLnBrk="0" hangingPunct="0">
              <a:lnSpc>
                <a:spcPct val="90000"/>
              </a:lnSpc>
              <a:spcBef>
                <a:spcPct val="20000"/>
              </a:spcBef>
              <a:spcAft>
                <a:spcPct val="0"/>
              </a:spcAft>
              <a:buClrTx/>
              <a:buSzTx/>
              <a:buFontTx/>
              <a:buNone/>
              <a:defRPr/>
            </a:pPr>
            <a:r>
              <a:rPr kumimoji="0" lang="en-US" altLang="zh-CN" sz="20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0" lang="zh-CN" altLang="en-US" sz="20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en-US" altLang="zh-CN" sz="20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15,000×0.9246</a:t>
            </a:r>
            <a:r>
              <a:rPr kumimoji="0" lang="zh-CN" altLang="en-US" sz="20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en-US" altLang="zh-CN" sz="20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13,869</a:t>
            </a:r>
            <a:r>
              <a:rPr kumimoji="0" lang="zh-CN" altLang="en-US" sz="20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（元）</a:t>
            </a:r>
            <a:endParaRPr kumimoji="0" lang="zh-CN" altLang="en-US" sz="20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742950" marR="0" lvl="1" indent="-285750" algn="l" defTabSz="914400" rtl="0" eaLnBrk="0" fontAlgn="base" latinLnBrk="0" hangingPunct="0">
              <a:lnSpc>
                <a:spcPct val="90000"/>
              </a:lnSpc>
              <a:spcBef>
                <a:spcPct val="20000"/>
              </a:spcBef>
              <a:spcAft>
                <a:spcPct val="0"/>
              </a:spcAft>
              <a:buClrTx/>
              <a:buSzTx/>
              <a:buFont typeface="Wingdings" panose="05000000000000000000" pitchFamily="2" charset="2"/>
              <a:buChar char="Ø"/>
              <a:defRPr/>
            </a:pPr>
            <a:r>
              <a:rPr kumimoji="0" lang="zh-CN" altLang="en-US" sz="20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小李现在应购买</a:t>
            </a:r>
            <a:r>
              <a:rPr kumimoji="0" lang="en-US" altLang="zh-CN" sz="20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13,869</a:t>
            </a:r>
            <a:r>
              <a:rPr kumimoji="0" lang="zh-CN" altLang="en-US" sz="2000"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元的理财产品</a:t>
            </a:r>
            <a:r>
              <a:rPr kumimoji="0" lang="zh-CN" altLang="en-US"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0" lang="zh-CN" altLang="en-US" b="0" i="0" u="none" strike="noStrike" kern="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8436" name="Picture 4" descr="j0233851"/>
          <p:cNvPicPr>
            <a:picLocks noChangeAspect="1"/>
          </p:cNvPicPr>
          <p:nvPr/>
        </p:nvPicPr>
        <p:blipFill>
          <a:blip r:embed="rId1"/>
          <a:stretch>
            <a:fillRect/>
          </a:stretch>
        </p:blipFill>
        <p:spPr>
          <a:xfrm>
            <a:off x="6588284" y="3148171"/>
            <a:ext cx="1581150" cy="1409700"/>
          </a:xfrm>
          <a:prstGeom prst="rect">
            <a:avLst/>
          </a:prstGeom>
          <a:noFill/>
          <a:ln w="9525">
            <a:noFill/>
          </a:ln>
        </p:spPr>
      </p:pic>
    </p:spTree>
  </p:cSld>
  <p:clrMapOvr>
    <a:masterClrMapping/>
  </p:clrMapOvr>
  <p:transition/>
  <p:timing>
    <p:tnLst>
      <p:par>
        <p:cTn id="1" dur="indefinite" restart="never" nodeType="tmRoot"/>
      </p:par>
    </p:tnLst>
    <p:bldLst>
      <p:bldP spid="39939"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403350" y="483785"/>
            <a:ext cx="3048000" cy="521970"/>
          </a:xfrm>
          <a:prstGeom prst="rect">
            <a:avLst/>
          </a:prstGeom>
        </p:spPr>
        <p:txBody>
          <a:bodyPr>
            <a:spAutoFit/>
            <a:extLst>
              <a:ext uri="{4A0BC546-FE56-4ADE-93B0-CB8AF2F6F144}">
                <wpsdc:textFrameExt xmlns:wpsdc="http://www.wps.cn/officeDocument/2022/drawingmlCustomData" type="text"/>
              </a:ext>
            </a:extLst>
          </a:bodyPr>
          <a:p>
            <a:pPr algn="l"/>
            <a:r>
              <a:rPr lang="zh-CN" altLang="en-US" b="1">
                <a:solidFill>
                  <a:srgbClr val="0070C0"/>
                </a:solidFill>
                <a:latin typeface="Arial" panose="020B0604020202020204" pitchFamily="34" charset="0"/>
                <a:ea typeface="微软雅黑" panose="020B0503020204020204" pitchFamily="34" charset="-122"/>
              </a:rPr>
              <a:t>四、风险与报酬</a:t>
            </a:r>
            <a:endParaRPr lang="zh-CN" altLang="en-US" b="1">
              <a:solidFill>
                <a:srgbClr val="0070C0"/>
              </a:solidFill>
              <a:latin typeface="Arial" panose="020B0604020202020204" pitchFamily="34" charset="0"/>
              <a:ea typeface="微软雅黑" panose="020B0503020204020204" pitchFamily="34" charset="-122"/>
            </a:endParaRPr>
          </a:p>
        </p:txBody>
      </p:sp>
      <p:sp>
        <p:nvSpPr>
          <p:cNvPr id="3" name="文本框 2"/>
          <p:cNvSpPr txBox="1"/>
          <p:nvPr/>
        </p:nvSpPr>
        <p:spPr>
          <a:xfrm>
            <a:off x="1619250" y="1131570"/>
            <a:ext cx="6671945" cy="645160"/>
          </a:xfrm>
          <a:prstGeom prst="rect">
            <a:avLst/>
          </a:prstGeom>
          <a:noFill/>
        </p:spPr>
        <p:txBody>
          <a:bodyPr wrap="square" rtlCol="0" anchor="t">
            <a:spAutoFit/>
          </a:bodyPr>
          <a:p>
            <a:r>
              <a:rPr lang="en-US" altLang="zh-CN" sz="1800">
                <a:solidFill>
                  <a:srgbClr val="0070C0"/>
                </a:solidFill>
                <a:latin typeface="微软雅黑" panose="020B0503020204020204" pitchFamily="34" charset="-122"/>
                <a:ea typeface="微软雅黑" panose="020B0503020204020204" pitchFamily="34" charset="-122"/>
              </a:rPr>
              <a:t>      </a:t>
            </a:r>
            <a:r>
              <a:rPr lang="zh-CN" altLang="en-US" sz="1800">
                <a:solidFill>
                  <a:srgbClr val="0070C0"/>
                </a:solidFill>
                <a:latin typeface="微软雅黑" panose="020B0503020204020204" pitchFamily="34" charset="-122"/>
                <a:ea typeface="微软雅黑" panose="020B0503020204020204" pitchFamily="34" charset="-122"/>
              </a:rPr>
              <a:t>投资者要求的必要报酬率的高低取决于投资的风险，风险越大要求的必要报酬率越高；反之，越低。</a:t>
            </a:r>
            <a:endParaRPr lang="zh-CN" altLang="en-US" sz="1800">
              <a:solidFill>
                <a:srgbClr val="0070C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619885" y="1783715"/>
            <a:ext cx="6550660" cy="1630045"/>
          </a:xfrm>
          <a:prstGeom prst="rect">
            <a:avLst/>
          </a:prstGeom>
          <a:noFill/>
        </p:spPr>
        <p:txBody>
          <a:bodyPr wrap="square" rtlCol="0" anchor="t">
            <a:spAutoFit/>
          </a:bodyPr>
          <a:p>
            <a:r>
              <a:rPr lang="en-US" altLang="zh-CN" sz="1800">
                <a:solidFill>
                  <a:srgbClr val="0070C0"/>
                </a:solidFill>
                <a:latin typeface="微软雅黑" panose="020B0503020204020204" pitchFamily="34" charset="-122"/>
                <a:ea typeface="微软雅黑" panose="020B0503020204020204" pitchFamily="34" charset="-122"/>
              </a:rPr>
              <a:t>        </a:t>
            </a:r>
            <a:r>
              <a:rPr lang="zh-CN" altLang="en-US" sz="1800">
                <a:solidFill>
                  <a:srgbClr val="0070C0"/>
                </a:solidFill>
                <a:latin typeface="微软雅黑" panose="020B0503020204020204" pitchFamily="34" charset="-122"/>
                <a:ea typeface="微软雅黑" panose="020B0503020204020204" pitchFamily="34" charset="-122"/>
              </a:rPr>
              <a:t>在经济活动中，某一事件在相同的条件下可能发生也可能不发生，这类事件称为</a:t>
            </a:r>
            <a:r>
              <a:rPr lang="zh-CN" altLang="en-US" sz="1800" b="1">
                <a:solidFill>
                  <a:srgbClr val="FF0000"/>
                </a:solidFill>
                <a:latin typeface="微软雅黑" panose="020B0503020204020204" pitchFamily="34" charset="-122"/>
                <a:ea typeface="微软雅黑" panose="020B0503020204020204" pitchFamily="34" charset="-122"/>
              </a:rPr>
              <a:t>随机事件</a:t>
            </a:r>
            <a:r>
              <a:rPr lang="zh-CN" altLang="en-US" sz="1800">
                <a:solidFill>
                  <a:srgbClr val="0070C0"/>
                </a:solidFill>
                <a:latin typeface="微软雅黑" panose="020B0503020204020204" pitchFamily="34" charset="-122"/>
                <a:ea typeface="微软雅黑" panose="020B0503020204020204" pitchFamily="34" charset="-122"/>
              </a:rPr>
              <a:t>。</a:t>
            </a:r>
            <a:r>
              <a:rPr lang="zh-CN" altLang="en-US" sz="1800" b="1">
                <a:solidFill>
                  <a:srgbClr val="FF0000"/>
                </a:solidFill>
                <a:latin typeface="微软雅黑" panose="020B0503020204020204" pitchFamily="34" charset="-122"/>
                <a:ea typeface="微软雅黑" panose="020B0503020204020204" pitchFamily="34" charset="-122"/>
              </a:rPr>
              <a:t>概率</a:t>
            </a:r>
            <a:r>
              <a:rPr lang="zh-CN" altLang="en-US" sz="1800">
                <a:solidFill>
                  <a:srgbClr val="0070C0"/>
                </a:solidFill>
                <a:latin typeface="微软雅黑" panose="020B0503020204020204" pitchFamily="34" charset="-122"/>
                <a:ea typeface="微软雅黑" panose="020B0503020204020204" pitchFamily="34" charset="-122"/>
              </a:rPr>
              <a:t>就是用来表示随机事件发生可能性大小的数值。通常，把必然发生的事件的概率定为1,把不可能发生的事件的概率定为0,而一般随机事件的概率是介于0与1 之间的一个数</a:t>
            </a:r>
            <a:r>
              <a:rPr lang="zh-CN" altLang="en-US"/>
              <a:t>。</a:t>
            </a:r>
            <a:endParaRPr lang="zh-CN" altLang="en-US"/>
          </a:p>
        </p:txBody>
      </p:sp>
      <p:sp>
        <p:nvSpPr>
          <p:cNvPr id="5" name="文本框 4"/>
          <p:cNvSpPr txBox="1"/>
          <p:nvPr/>
        </p:nvSpPr>
        <p:spPr>
          <a:xfrm>
            <a:off x="1670050" y="3413760"/>
            <a:ext cx="6500495" cy="645160"/>
          </a:xfrm>
          <a:prstGeom prst="rect">
            <a:avLst/>
          </a:prstGeom>
          <a:noFill/>
        </p:spPr>
        <p:txBody>
          <a:bodyPr wrap="square" rtlCol="0" anchor="t">
            <a:spAutoFit/>
          </a:bodyPr>
          <a:p>
            <a:pPr algn="l">
              <a:buClrTx/>
              <a:buSzTx/>
              <a:buFontTx/>
            </a:pPr>
            <a:r>
              <a:rPr lang="zh-CN" altLang="en-US" sz="1800" b="1">
                <a:solidFill>
                  <a:srgbClr val="FF0000"/>
                </a:solidFill>
                <a:latin typeface="微软雅黑" panose="020B0503020204020204" pitchFamily="34" charset="-122"/>
                <a:ea typeface="微软雅黑" panose="020B0503020204020204" pitchFamily="34" charset="-122"/>
              </a:rPr>
              <a:t>期望值</a:t>
            </a:r>
            <a:r>
              <a:rPr lang="zh-CN" altLang="en-US" sz="1800">
                <a:solidFill>
                  <a:srgbClr val="0070C0"/>
                </a:solidFill>
                <a:latin typeface="微软雅黑" panose="020B0503020204020204" pitchFamily="34" charset="-122"/>
                <a:ea typeface="微软雅黑" panose="020B0503020204020204" pitchFamily="34" charset="-122"/>
              </a:rPr>
              <a:t>是概率分布中的所有可能结果，以各自相应的概率为权数计算的加权平均值。</a:t>
            </a:r>
            <a:endParaRPr lang="zh-CN" altLang="en-US" sz="180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 name="内容占位符 3"/>
          <p:cNvGraphicFramePr>
            <a:graphicFrameLocks noGrp="1"/>
          </p:cNvGraphicFramePr>
          <p:nvPr>
            <p:ph idx="4294967295"/>
            <p:custDataLst>
              <p:tags r:id="rId1"/>
            </p:custDataLst>
          </p:nvPr>
        </p:nvGraphicFramePr>
        <p:xfrm>
          <a:off x="1547495" y="1563370"/>
          <a:ext cx="6717030" cy="2254250"/>
        </p:xfrm>
        <a:graphic>
          <a:graphicData uri="http://schemas.openxmlformats.org/drawingml/2006/table">
            <a:tbl>
              <a:tblPr/>
              <a:tblGrid>
                <a:gridCol w="1013460"/>
                <a:gridCol w="2150745"/>
                <a:gridCol w="3552825"/>
              </a:tblGrid>
              <a:tr h="426720">
                <a:tc>
                  <a:txBody>
                    <a:bodyPr/>
                    <a:lstStyle/>
                    <a:p>
                      <a:pPr algn="just">
                        <a:spcAft>
                          <a:spcPts val="0"/>
                        </a:spcAft>
                      </a:pPr>
                      <a:r>
                        <a:rPr lang="zh-CN" sz="1400" b="1" kern="100" dirty="0">
                          <a:latin typeface="Times New Roman" panose="02020603050405020304"/>
                          <a:ea typeface="宋体" panose="02010600030101010101" pitchFamily="2" charset="-122"/>
                        </a:rPr>
                        <a:t>期望值</a:t>
                      </a:r>
                      <a:endParaRPr lang="zh-CN" sz="1400" b="1" kern="100" dirty="0">
                        <a:latin typeface="Times New Roman" panose="02020603050405020304"/>
                        <a:ea typeface="宋体" panose="02010600030101010101" pitchFamily="2" charset="-122"/>
                      </a:endParaRPr>
                    </a:p>
                    <a:p>
                      <a:pPr algn="just">
                        <a:spcAft>
                          <a:spcPts val="0"/>
                        </a:spcAft>
                      </a:pPr>
                      <a:r>
                        <a:rPr lang="en-US" sz="1400" b="1" kern="100" dirty="0">
                          <a:latin typeface="Times New Roman" panose="02020603050405020304"/>
                          <a:ea typeface="宋体" panose="02010600030101010101" pitchFamily="2" charset="-122"/>
                        </a:rPr>
                        <a:t>E</a:t>
                      </a:r>
                      <a:r>
                        <a:rPr lang="zh-CN" sz="1400" b="1" kern="100" dirty="0">
                          <a:latin typeface="Times New Roman" panose="02020603050405020304"/>
                          <a:ea typeface="宋体" panose="02010600030101010101" pitchFamily="2" charset="-122"/>
                        </a:rPr>
                        <a:t>（</a:t>
                      </a:r>
                      <a:r>
                        <a:rPr lang="en-US" sz="1400" b="1" kern="100" dirty="0">
                          <a:latin typeface="Times New Roman" panose="02020603050405020304"/>
                          <a:ea typeface="宋体" panose="02010600030101010101" pitchFamily="2" charset="-122"/>
                        </a:rPr>
                        <a:t>R</a:t>
                      </a:r>
                      <a:r>
                        <a:rPr lang="zh-CN" sz="1400" b="1" kern="100" dirty="0">
                          <a:latin typeface="Times New Roman" panose="02020603050405020304"/>
                          <a:ea typeface="宋体" panose="02010600030101010101" pitchFamily="2" charset="-122"/>
                        </a:rPr>
                        <a:t>）</a:t>
                      </a:r>
                      <a:endParaRPr lang="zh-CN" sz="1400" b="1" kern="100" dirty="0">
                        <a:latin typeface="Times New Roman" panose="02020603050405020304"/>
                        <a:ea typeface="宋体" panose="02010600030101010101" pitchFamily="2" charset="-122"/>
                      </a:endParaRPr>
                    </a:p>
                  </a:txBody>
                  <a:tcPr marL="68579" marR="68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just" defTabSz="914400" rtl="0" eaLnBrk="1" fontAlgn="auto" latinLnBrk="0" hangingPunct="1">
                        <a:lnSpc>
                          <a:spcPct val="100000"/>
                        </a:lnSpc>
                        <a:spcBef>
                          <a:spcPts val="0"/>
                        </a:spcBef>
                        <a:spcAft>
                          <a:spcPts val="0"/>
                        </a:spcAft>
                        <a:buClrTx/>
                        <a:buSzTx/>
                        <a:buFontTx/>
                        <a:buNone/>
                        <a:defRPr/>
                      </a:pPr>
                      <a:endParaRPr lang="en-US" sz="1400" b="1" kern="100" dirty="0">
                        <a:latin typeface="Times New Roman" panose="02020603050405020304"/>
                        <a:ea typeface="宋体" panose="02010600030101010101" pitchFamily="2" charset="-122"/>
                      </a:endParaRPr>
                    </a:p>
                  </a:txBody>
                  <a:tcPr marL="68579" marR="68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400" b="1" kern="100" dirty="0">
                          <a:solidFill>
                            <a:srgbClr val="FF0000"/>
                          </a:solidFill>
                          <a:latin typeface="Times New Roman" panose="02020603050405020304"/>
                          <a:ea typeface="宋体" panose="02010600030101010101" pitchFamily="2" charset="-122"/>
                        </a:rPr>
                        <a:t>反映预计收益的平均化，不能直接用来衡量风险</a:t>
                      </a:r>
                      <a:r>
                        <a:rPr lang="zh-CN" sz="1400" b="1" kern="100" dirty="0">
                          <a:latin typeface="Times New Roman" panose="02020603050405020304"/>
                          <a:ea typeface="宋体" panose="02010600030101010101" pitchFamily="2" charset="-122"/>
                        </a:rPr>
                        <a:t>。</a:t>
                      </a:r>
                      <a:endParaRPr lang="zh-CN" sz="1400" b="1" kern="100" dirty="0">
                        <a:latin typeface="Times New Roman" panose="02020603050405020304"/>
                        <a:ea typeface="宋体" panose="02010600030101010101" pitchFamily="2" charset="-122"/>
                      </a:endParaRPr>
                    </a:p>
                  </a:txBody>
                  <a:tcPr marL="68579" marR="68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05460">
                <a:tc>
                  <a:txBody>
                    <a:bodyPr/>
                    <a:lstStyle/>
                    <a:p>
                      <a:pPr algn="just">
                        <a:spcAft>
                          <a:spcPts val="0"/>
                        </a:spcAft>
                      </a:pPr>
                      <a:r>
                        <a:rPr lang="en-US" sz="1400" b="1" kern="100" dirty="0">
                          <a:latin typeface="Times New Roman" panose="02020603050405020304"/>
                          <a:ea typeface="宋体" panose="02010600030101010101" pitchFamily="2" charset="-122"/>
                        </a:rPr>
                        <a:t> </a:t>
                      </a:r>
                      <a:endParaRPr lang="zh-CN" sz="1400" b="1" kern="100" dirty="0">
                        <a:latin typeface="Times New Roman" panose="02020603050405020304"/>
                        <a:ea typeface="宋体" panose="02010600030101010101" pitchFamily="2" charset="-122"/>
                      </a:endParaRPr>
                    </a:p>
                    <a:p>
                      <a:pPr algn="just">
                        <a:spcAft>
                          <a:spcPts val="0"/>
                        </a:spcAft>
                      </a:pPr>
                      <a:r>
                        <a:rPr lang="zh-CN" sz="1400" b="1" kern="100" dirty="0">
                          <a:latin typeface="Times New Roman" panose="02020603050405020304"/>
                          <a:ea typeface="宋体" panose="02010600030101010101" pitchFamily="2" charset="-122"/>
                        </a:rPr>
                        <a:t>方差</a:t>
                      </a:r>
                      <a:r>
                        <a:rPr lang="en-US" sz="1400" b="1" kern="100" dirty="0">
                          <a:latin typeface="Times New Roman" panose="02020603050405020304"/>
                          <a:ea typeface="宋体" panose="02010600030101010101" pitchFamily="2" charset="-122"/>
                        </a:rPr>
                        <a:t> </a:t>
                      </a:r>
                      <a:endParaRPr lang="zh-CN" sz="1400" b="1" kern="100" dirty="0">
                        <a:latin typeface="Times New Roman" panose="02020603050405020304"/>
                        <a:ea typeface="宋体" panose="02010600030101010101" pitchFamily="2" charset="-122"/>
                      </a:endParaRPr>
                    </a:p>
                  </a:txBody>
                  <a:tcPr marL="68579" marR="68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400" b="1" kern="100">
                        <a:latin typeface="Times New Roman" panose="02020603050405020304"/>
                        <a:ea typeface="宋体" panose="02010600030101010101" pitchFamily="2" charset="-122"/>
                      </a:endParaRPr>
                    </a:p>
                  </a:txBody>
                  <a:tcPr marL="68579" marR="68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400" b="1" kern="100" dirty="0">
                        <a:latin typeface="Times New Roman" panose="02020603050405020304"/>
                        <a:ea typeface="宋体" panose="02010600030101010101" pitchFamily="2" charset="-122"/>
                      </a:endParaRPr>
                    </a:p>
                    <a:p>
                      <a:pPr algn="just">
                        <a:spcAft>
                          <a:spcPts val="0"/>
                        </a:spcAft>
                      </a:pPr>
                      <a:r>
                        <a:rPr lang="zh-CN" sz="1400" b="1" kern="100" dirty="0">
                          <a:latin typeface="Times New Roman" panose="02020603050405020304"/>
                          <a:ea typeface="宋体" panose="02010600030101010101" pitchFamily="2" charset="-122"/>
                        </a:rPr>
                        <a:t>期望值</a:t>
                      </a:r>
                      <a:r>
                        <a:rPr lang="zh-CN" sz="1400" b="1" kern="100" dirty="0">
                          <a:solidFill>
                            <a:srgbClr val="FF0000"/>
                          </a:solidFill>
                          <a:latin typeface="Times New Roman" panose="02020603050405020304"/>
                          <a:ea typeface="宋体" panose="02010600030101010101" pitchFamily="2" charset="-122"/>
                        </a:rPr>
                        <a:t>相同</a:t>
                      </a:r>
                      <a:r>
                        <a:rPr lang="zh-CN" sz="1400" b="1" kern="100" dirty="0">
                          <a:latin typeface="Times New Roman" panose="02020603050405020304"/>
                          <a:ea typeface="宋体" panose="02010600030101010101" pitchFamily="2" charset="-122"/>
                        </a:rPr>
                        <a:t>的情况下，</a:t>
                      </a:r>
                      <a:r>
                        <a:rPr lang="zh-CN" sz="1400" b="1" kern="100" dirty="0">
                          <a:solidFill>
                            <a:srgbClr val="FF0000"/>
                          </a:solidFill>
                          <a:latin typeface="Times New Roman" panose="02020603050405020304"/>
                          <a:ea typeface="宋体" panose="02010600030101010101" pitchFamily="2" charset="-122"/>
                        </a:rPr>
                        <a:t>方差越大，风险越大</a:t>
                      </a:r>
                      <a:endParaRPr lang="zh-CN" sz="1400" b="1" kern="100" dirty="0">
                        <a:latin typeface="Times New Roman" panose="02020603050405020304"/>
                        <a:ea typeface="宋体" panose="02010600030101010101" pitchFamily="2" charset="-122"/>
                      </a:endParaRPr>
                    </a:p>
                  </a:txBody>
                  <a:tcPr marL="68579" marR="68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6110">
                <a:tc>
                  <a:txBody>
                    <a:bodyPr/>
                    <a:lstStyle/>
                    <a:p>
                      <a:pPr algn="just">
                        <a:spcAft>
                          <a:spcPts val="0"/>
                        </a:spcAft>
                      </a:pPr>
                      <a:r>
                        <a:rPr lang="zh-CN" sz="1400" b="1" kern="100" dirty="0">
                          <a:latin typeface="Times New Roman" panose="02020603050405020304"/>
                          <a:ea typeface="宋体" panose="02010600030101010101" pitchFamily="2" charset="-122"/>
                        </a:rPr>
                        <a:t>标准离差</a:t>
                      </a:r>
                      <a:endParaRPr lang="zh-CN" sz="1400" b="1" kern="100" dirty="0">
                        <a:latin typeface="Times New Roman" panose="02020603050405020304"/>
                        <a:ea typeface="宋体" panose="02010600030101010101" pitchFamily="2" charset="-122"/>
                      </a:endParaRPr>
                    </a:p>
                    <a:p>
                      <a:pPr algn="just">
                        <a:spcAft>
                          <a:spcPts val="0"/>
                        </a:spcAft>
                      </a:pPr>
                      <a:r>
                        <a:rPr lang="zh-CN" sz="1400" b="1" kern="100" dirty="0">
                          <a:latin typeface="Times New Roman" panose="02020603050405020304"/>
                          <a:ea typeface="宋体" panose="02010600030101010101" pitchFamily="2" charset="-122"/>
                        </a:rPr>
                        <a:t>σ</a:t>
                      </a:r>
                      <a:endParaRPr lang="zh-CN" sz="1400" b="1" kern="100" dirty="0">
                        <a:latin typeface="Times New Roman" panose="02020603050405020304"/>
                        <a:ea typeface="宋体" panose="02010600030101010101" pitchFamily="2" charset="-122"/>
                      </a:endParaRPr>
                    </a:p>
                  </a:txBody>
                  <a:tcPr marL="68579" marR="68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400" b="1" kern="100" dirty="0">
                        <a:latin typeface="Times New Roman" panose="02020603050405020304"/>
                        <a:ea typeface="宋体" panose="02010600030101010101" pitchFamily="2" charset="-122"/>
                      </a:endParaRPr>
                    </a:p>
                  </a:txBody>
                  <a:tcPr marL="68579" marR="68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just" defTabSz="914400" rtl="0" eaLnBrk="1" latinLnBrk="0" hangingPunct="1">
                        <a:spcAft>
                          <a:spcPts val="0"/>
                        </a:spcAft>
                      </a:pPr>
                      <a:r>
                        <a:rPr lang="zh-CN" sz="1400" b="1" kern="100" dirty="0">
                          <a:solidFill>
                            <a:schemeClr val="tx1"/>
                          </a:solidFill>
                          <a:latin typeface="Times New Roman" panose="02020603050405020304"/>
                          <a:ea typeface="宋体" panose="02010600030101010101" pitchFamily="2" charset="-122"/>
                          <a:cs typeface="+mn-cs"/>
                        </a:rPr>
                        <a:t>期望值</a:t>
                      </a:r>
                      <a:r>
                        <a:rPr lang="zh-CN" sz="1400" b="1" kern="100" dirty="0">
                          <a:solidFill>
                            <a:srgbClr val="FF0000"/>
                          </a:solidFill>
                          <a:latin typeface="Times New Roman" panose="02020603050405020304"/>
                          <a:ea typeface="宋体" panose="02010600030101010101" pitchFamily="2" charset="-122"/>
                          <a:cs typeface="+mn-cs"/>
                        </a:rPr>
                        <a:t>相同</a:t>
                      </a:r>
                      <a:r>
                        <a:rPr lang="zh-CN" sz="1400" b="1" kern="100" dirty="0">
                          <a:solidFill>
                            <a:schemeClr val="tx1"/>
                          </a:solidFill>
                          <a:latin typeface="Times New Roman" panose="02020603050405020304"/>
                          <a:ea typeface="宋体" panose="02010600030101010101" pitchFamily="2" charset="-122"/>
                          <a:cs typeface="+mn-cs"/>
                        </a:rPr>
                        <a:t>的情况下，</a:t>
                      </a:r>
                      <a:r>
                        <a:rPr lang="zh-CN" sz="1400" b="1" kern="100" dirty="0">
                          <a:solidFill>
                            <a:srgbClr val="FF0000"/>
                          </a:solidFill>
                          <a:latin typeface="Times New Roman" panose="02020603050405020304"/>
                          <a:ea typeface="宋体" panose="02010600030101010101" pitchFamily="2" charset="-122"/>
                          <a:cs typeface="+mn-cs"/>
                        </a:rPr>
                        <a:t>标准离差越大，风险越大</a:t>
                      </a:r>
                      <a:endParaRPr lang="zh-CN" sz="1400" b="1" kern="100" dirty="0">
                        <a:solidFill>
                          <a:srgbClr val="FF0000"/>
                        </a:solidFill>
                        <a:latin typeface="Times New Roman" panose="02020603050405020304"/>
                        <a:ea typeface="宋体" panose="02010600030101010101" pitchFamily="2" charset="-122"/>
                        <a:cs typeface="+mn-cs"/>
                      </a:endParaRPr>
                    </a:p>
                  </a:txBody>
                  <a:tcPr marL="68579" marR="68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95960">
                <a:tc>
                  <a:txBody>
                    <a:bodyPr/>
                    <a:lstStyle/>
                    <a:p>
                      <a:pPr algn="just">
                        <a:spcAft>
                          <a:spcPts val="0"/>
                        </a:spcAft>
                      </a:pPr>
                      <a:r>
                        <a:rPr lang="zh-CN" sz="1400" b="1" kern="100" dirty="0">
                          <a:latin typeface="Times New Roman" panose="02020603050405020304"/>
                          <a:ea typeface="宋体" panose="02010600030101010101" pitchFamily="2" charset="-122"/>
                        </a:rPr>
                        <a:t>标准离差率</a:t>
                      </a:r>
                      <a:r>
                        <a:rPr lang="en-US" sz="1400" b="1" kern="100" dirty="0">
                          <a:latin typeface="Times New Roman" panose="02020603050405020304"/>
                          <a:ea typeface="宋体" panose="02010600030101010101" pitchFamily="2" charset="-122"/>
                        </a:rPr>
                        <a:t>V</a:t>
                      </a:r>
                      <a:endParaRPr lang="zh-CN" sz="1400" b="1" kern="100" dirty="0">
                        <a:latin typeface="Times New Roman" panose="02020603050405020304"/>
                        <a:ea typeface="宋体" panose="02010600030101010101" pitchFamily="2" charset="-122"/>
                      </a:endParaRPr>
                    </a:p>
                  </a:txBody>
                  <a:tcPr marL="68579" marR="68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endParaRPr lang="en-US" sz="1400" b="1" kern="100" dirty="0">
                        <a:latin typeface="Times New Roman" panose="02020603050405020304"/>
                        <a:ea typeface="宋体" panose="02010600030101010101" pitchFamily="2" charset="-122"/>
                      </a:endParaRPr>
                    </a:p>
                  </a:txBody>
                  <a:tcPr marL="68579" marR="68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just" defTabSz="914400" rtl="0" eaLnBrk="1" latinLnBrk="0" hangingPunct="1">
                        <a:spcAft>
                          <a:spcPts val="0"/>
                        </a:spcAft>
                      </a:pPr>
                      <a:r>
                        <a:rPr lang="zh-CN" sz="1400" b="1" kern="100" dirty="0">
                          <a:solidFill>
                            <a:schemeClr val="tx1"/>
                          </a:solidFill>
                          <a:latin typeface="Times New Roman" panose="02020603050405020304"/>
                          <a:ea typeface="宋体" panose="02010600030101010101" pitchFamily="2" charset="-122"/>
                          <a:cs typeface="+mn-cs"/>
                        </a:rPr>
                        <a:t>期望值</a:t>
                      </a:r>
                      <a:r>
                        <a:rPr lang="zh-CN" sz="1400" b="1" kern="100" dirty="0">
                          <a:solidFill>
                            <a:srgbClr val="FF0000"/>
                          </a:solidFill>
                          <a:latin typeface="Times New Roman" panose="02020603050405020304"/>
                          <a:ea typeface="宋体" panose="02010600030101010101" pitchFamily="2" charset="-122"/>
                          <a:cs typeface="+mn-cs"/>
                        </a:rPr>
                        <a:t>不同</a:t>
                      </a:r>
                      <a:r>
                        <a:rPr lang="zh-CN" sz="1400" b="1" kern="100" dirty="0">
                          <a:solidFill>
                            <a:schemeClr val="tx1"/>
                          </a:solidFill>
                          <a:latin typeface="Times New Roman" panose="02020603050405020304"/>
                          <a:ea typeface="宋体" panose="02010600030101010101" pitchFamily="2" charset="-122"/>
                          <a:cs typeface="+mn-cs"/>
                        </a:rPr>
                        <a:t>的情况下，</a:t>
                      </a:r>
                      <a:r>
                        <a:rPr lang="zh-CN" sz="1400" b="1" kern="100" dirty="0">
                          <a:solidFill>
                            <a:srgbClr val="FF0000"/>
                          </a:solidFill>
                          <a:latin typeface="Times New Roman" panose="02020603050405020304"/>
                          <a:ea typeface="宋体" panose="02010600030101010101" pitchFamily="2" charset="-122"/>
                          <a:cs typeface="+mn-cs"/>
                        </a:rPr>
                        <a:t>标准离差率越大，风险越大</a:t>
                      </a:r>
                      <a:endParaRPr lang="zh-CN" sz="1400" b="1" kern="100" dirty="0">
                        <a:solidFill>
                          <a:srgbClr val="FF0000"/>
                        </a:solidFill>
                        <a:latin typeface="Times New Roman" panose="02020603050405020304"/>
                        <a:ea typeface="宋体" panose="02010600030101010101" pitchFamily="2" charset="-122"/>
                        <a:cs typeface="+mn-cs"/>
                      </a:endParaRPr>
                    </a:p>
                  </a:txBody>
                  <a:tcPr marL="68579" marR="6857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6408" name="Line 8"/>
          <p:cNvSpPr/>
          <p:nvPr/>
        </p:nvSpPr>
        <p:spPr>
          <a:xfrm>
            <a:off x="1485900" y="365125"/>
            <a:ext cx="0" cy="0"/>
          </a:xfrm>
          <a:prstGeom prst="line">
            <a:avLst/>
          </a:prstGeom>
          <a:ln w="9525" cap="flat" cmpd="sng">
            <a:solidFill>
              <a:srgbClr val="000000"/>
            </a:solidFill>
            <a:prstDash val="solid"/>
            <a:headEnd type="none" w="med" len="med"/>
            <a:tailEnd type="none" w="med" len="med"/>
          </a:ln>
        </p:spPr>
      </p:sp>
      <p:sp>
        <p:nvSpPr>
          <p:cNvPr id="16409" name="Rectangle 12"/>
          <p:cNvSpPr/>
          <p:nvPr/>
        </p:nvSpPr>
        <p:spPr>
          <a:xfrm>
            <a:off x="0" y="-239077"/>
            <a:ext cx="309880" cy="478155"/>
          </a:xfrm>
          <a:prstGeom prst="rect">
            <a:avLst/>
          </a:prstGeom>
          <a:noFill/>
          <a:ln w="9525">
            <a:noFill/>
          </a:ln>
        </p:spPr>
        <p:txBody>
          <a:bodyPr wrap="none" anchor="ctr" anchorCtr="0">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ct val="90000"/>
              </a:lnSpc>
              <a:spcBef>
                <a:spcPct val="0"/>
              </a:spcBef>
              <a:buFontTx/>
              <a:buNone/>
            </a:pPr>
            <a:endParaRPr lang="zh-CN" altLang="en-US" sz="2800" dirty="0">
              <a:solidFill>
                <a:schemeClr val="tx2"/>
              </a:solidFill>
              <a:latin typeface="Verdana" panose="020B0604030504040204" pitchFamily="34" charset="0"/>
            </a:endParaRPr>
          </a:p>
        </p:txBody>
      </p:sp>
      <p:sp>
        <p:nvSpPr>
          <p:cNvPr id="16410" name="Rectangle 14"/>
          <p:cNvSpPr/>
          <p:nvPr/>
        </p:nvSpPr>
        <p:spPr>
          <a:xfrm>
            <a:off x="0" y="-239077"/>
            <a:ext cx="309880" cy="478155"/>
          </a:xfrm>
          <a:prstGeom prst="rect">
            <a:avLst/>
          </a:prstGeom>
          <a:noFill/>
          <a:ln w="9525">
            <a:noFill/>
          </a:ln>
        </p:spPr>
        <p:txBody>
          <a:bodyPr wrap="none" anchor="ctr" anchorCtr="0">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ct val="90000"/>
              </a:lnSpc>
              <a:spcBef>
                <a:spcPct val="0"/>
              </a:spcBef>
              <a:buFontTx/>
              <a:buNone/>
            </a:pPr>
            <a:endParaRPr lang="zh-CN" altLang="en-US" sz="2800" dirty="0">
              <a:solidFill>
                <a:schemeClr val="tx2"/>
              </a:solidFill>
              <a:latin typeface="Verdana" panose="020B0604030504040204" pitchFamily="34" charset="0"/>
            </a:endParaRPr>
          </a:p>
        </p:txBody>
      </p:sp>
      <p:graphicFrame>
        <p:nvGraphicFramePr>
          <p:cNvPr id="16411" name="Object 13"/>
          <p:cNvGraphicFramePr>
            <a:graphicFrameLocks noChangeAspect="1"/>
          </p:cNvGraphicFramePr>
          <p:nvPr/>
        </p:nvGraphicFramePr>
        <p:xfrm>
          <a:off x="2832100" y="1609725"/>
          <a:ext cx="1750060" cy="287655"/>
        </p:xfrm>
        <a:graphic>
          <a:graphicData uri="http://schemas.openxmlformats.org/presentationml/2006/ole">
            <mc:AlternateContent xmlns:mc="http://schemas.openxmlformats.org/markup-compatibility/2006">
              <mc:Choice xmlns:v="urn:schemas-microsoft-com:vml" Requires="v">
                <p:oleObj spid="_x0000_s3077" name="" r:id="rId2" imgW="1409065" imgH="266700" progId="Equation.3">
                  <p:embed/>
                </p:oleObj>
              </mc:Choice>
              <mc:Fallback>
                <p:oleObj name="" r:id="rId2" imgW="1409065" imgH="266700" progId="Equation.3">
                  <p:embed/>
                  <p:pic>
                    <p:nvPicPr>
                      <p:cNvPr id="0" name="图片 3076"/>
                      <p:cNvPicPr/>
                      <p:nvPr/>
                    </p:nvPicPr>
                    <p:blipFill>
                      <a:blip r:embed="rId3"/>
                      <a:stretch>
                        <a:fillRect/>
                      </a:stretch>
                    </p:blipFill>
                    <p:spPr>
                      <a:xfrm>
                        <a:off x="2832100" y="1609725"/>
                        <a:ext cx="1750060" cy="287655"/>
                      </a:xfrm>
                      <a:prstGeom prst="rect">
                        <a:avLst/>
                      </a:prstGeom>
                      <a:noFill/>
                      <a:ln w="38100">
                        <a:noFill/>
                        <a:miter/>
                      </a:ln>
                    </p:spPr>
                  </p:pic>
                </p:oleObj>
              </mc:Fallback>
            </mc:AlternateContent>
          </a:graphicData>
        </a:graphic>
      </p:graphicFrame>
      <p:sp>
        <p:nvSpPr>
          <p:cNvPr id="16412" name="Rectangle 16"/>
          <p:cNvSpPr/>
          <p:nvPr/>
        </p:nvSpPr>
        <p:spPr>
          <a:xfrm>
            <a:off x="0" y="-239077"/>
            <a:ext cx="309880" cy="478155"/>
          </a:xfrm>
          <a:prstGeom prst="rect">
            <a:avLst/>
          </a:prstGeom>
          <a:noFill/>
          <a:ln w="9525">
            <a:noFill/>
          </a:ln>
        </p:spPr>
        <p:txBody>
          <a:bodyPr wrap="none" anchor="ctr" anchorCtr="0">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ct val="90000"/>
              </a:lnSpc>
              <a:spcBef>
                <a:spcPct val="0"/>
              </a:spcBef>
              <a:buFontTx/>
              <a:buNone/>
            </a:pPr>
            <a:endParaRPr lang="zh-CN" altLang="en-US" sz="2800" dirty="0">
              <a:solidFill>
                <a:schemeClr val="tx2"/>
              </a:solidFill>
              <a:latin typeface="Verdana" panose="020B0604030504040204" pitchFamily="34" charset="0"/>
            </a:endParaRPr>
          </a:p>
        </p:txBody>
      </p:sp>
      <p:graphicFrame>
        <p:nvGraphicFramePr>
          <p:cNvPr id="16413" name="Object 15"/>
          <p:cNvGraphicFramePr>
            <a:graphicFrameLocks noChangeAspect="1"/>
          </p:cNvGraphicFramePr>
          <p:nvPr/>
        </p:nvGraphicFramePr>
        <p:xfrm>
          <a:off x="2699385" y="2139315"/>
          <a:ext cx="1988185" cy="271145"/>
        </p:xfrm>
        <a:graphic>
          <a:graphicData uri="http://schemas.openxmlformats.org/presentationml/2006/ole">
            <mc:AlternateContent xmlns:mc="http://schemas.openxmlformats.org/markup-compatibility/2006">
              <mc:Choice xmlns:v="urn:schemas-microsoft-com:vml" Requires="v">
                <p:oleObj spid="_x0000_s3076" name="" r:id="rId4" imgW="1499235" imgH="279400" progId="Equation.3">
                  <p:embed/>
                </p:oleObj>
              </mc:Choice>
              <mc:Fallback>
                <p:oleObj name="" r:id="rId4" imgW="1499235" imgH="279400" progId="Equation.3">
                  <p:embed/>
                  <p:pic>
                    <p:nvPicPr>
                      <p:cNvPr id="0" name="图片 3075"/>
                      <p:cNvPicPr/>
                      <p:nvPr/>
                    </p:nvPicPr>
                    <p:blipFill>
                      <a:blip r:embed="rId5"/>
                      <a:stretch>
                        <a:fillRect/>
                      </a:stretch>
                    </p:blipFill>
                    <p:spPr>
                      <a:xfrm>
                        <a:off x="2699385" y="2139315"/>
                        <a:ext cx="1988185" cy="271145"/>
                      </a:xfrm>
                      <a:prstGeom prst="rect">
                        <a:avLst/>
                      </a:prstGeom>
                      <a:noFill/>
                      <a:ln w="38100">
                        <a:noFill/>
                        <a:miter/>
                      </a:ln>
                    </p:spPr>
                  </p:pic>
                </p:oleObj>
              </mc:Fallback>
            </mc:AlternateContent>
          </a:graphicData>
        </a:graphic>
      </p:graphicFrame>
      <p:sp>
        <p:nvSpPr>
          <p:cNvPr id="16414" name="Rectangle 18"/>
          <p:cNvSpPr/>
          <p:nvPr/>
        </p:nvSpPr>
        <p:spPr>
          <a:xfrm>
            <a:off x="0" y="-239077"/>
            <a:ext cx="309880" cy="478155"/>
          </a:xfrm>
          <a:prstGeom prst="rect">
            <a:avLst/>
          </a:prstGeom>
          <a:noFill/>
          <a:ln w="9525">
            <a:noFill/>
          </a:ln>
        </p:spPr>
        <p:txBody>
          <a:bodyPr wrap="none" anchor="ctr" anchorCtr="0">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ct val="90000"/>
              </a:lnSpc>
              <a:spcBef>
                <a:spcPct val="0"/>
              </a:spcBef>
              <a:buFontTx/>
              <a:buNone/>
            </a:pPr>
            <a:endParaRPr lang="zh-CN" altLang="en-US" sz="2800" dirty="0">
              <a:solidFill>
                <a:schemeClr val="tx2"/>
              </a:solidFill>
              <a:latin typeface="Verdana" panose="020B0604030504040204" pitchFamily="34" charset="0"/>
            </a:endParaRPr>
          </a:p>
        </p:txBody>
      </p:sp>
      <p:graphicFrame>
        <p:nvGraphicFramePr>
          <p:cNvPr id="16415" name="Object 17"/>
          <p:cNvGraphicFramePr>
            <a:graphicFrameLocks noChangeAspect="1"/>
          </p:cNvGraphicFramePr>
          <p:nvPr/>
        </p:nvGraphicFramePr>
        <p:xfrm>
          <a:off x="2588895" y="2652395"/>
          <a:ext cx="2098675" cy="330200"/>
        </p:xfrm>
        <a:graphic>
          <a:graphicData uri="http://schemas.openxmlformats.org/presentationml/2006/ole">
            <mc:AlternateContent xmlns:mc="http://schemas.openxmlformats.org/markup-compatibility/2006">
              <mc:Choice xmlns:v="urn:schemas-microsoft-com:vml" Requires="v">
                <p:oleObj spid="_x0000_s3078" name="" r:id="rId6" imgW="1561465" imgH="317500" progId="Equation.3">
                  <p:embed/>
                </p:oleObj>
              </mc:Choice>
              <mc:Fallback>
                <p:oleObj name="" r:id="rId6" imgW="1561465" imgH="317500" progId="Equation.3">
                  <p:embed/>
                  <p:pic>
                    <p:nvPicPr>
                      <p:cNvPr id="0" name="图片 3077"/>
                      <p:cNvPicPr/>
                      <p:nvPr/>
                    </p:nvPicPr>
                    <p:blipFill>
                      <a:blip r:embed="rId7"/>
                      <a:stretch>
                        <a:fillRect/>
                      </a:stretch>
                    </p:blipFill>
                    <p:spPr>
                      <a:xfrm>
                        <a:off x="2588895" y="2652395"/>
                        <a:ext cx="2098675" cy="330200"/>
                      </a:xfrm>
                      <a:prstGeom prst="rect">
                        <a:avLst/>
                      </a:prstGeom>
                      <a:noFill/>
                      <a:ln w="38100">
                        <a:noFill/>
                        <a:miter/>
                      </a:ln>
                    </p:spPr>
                  </p:pic>
                </p:oleObj>
              </mc:Fallback>
            </mc:AlternateContent>
          </a:graphicData>
        </a:graphic>
      </p:graphicFrame>
      <p:sp>
        <p:nvSpPr>
          <p:cNvPr id="16416" name="Rectangle 20"/>
          <p:cNvSpPr/>
          <p:nvPr/>
        </p:nvSpPr>
        <p:spPr>
          <a:xfrm>
            <a:off x="0" y="-239077"/>
            <a:ext cx="309880" cy="478155"/>
          </a:xfrm>
          <a:prstGeom prst="rect">
            <a:avLst/>
          </a:prstGeom>
          <a:noFill/>
          <a:ln w="9525">
            <a:noFill/>
          </a:ln>
        </p:spPr>
        <p:txBody>
          <a:bodyPr wrap="none" anchor="ctr" anchorCtr="0">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ct val="90000"/>
              </a:lnSpc>
              <a:spcBef>
                <a:spcPct val="0"/>
              </a:spcBef>
              <a:buFontTx/>
              <a:buNone/>
            </a:pPr>
            <a:endParaRPr lang="zh-CN" altLang="en-US" sz="2800" dirty="0">
              <a:solidFill>
                <a:schemeClr val="tx2"/>
              </a:solidFill>
              <a:latin typeface="Verdana" panose="020B0604030504040204" pitchFamily="34" charset="0"/>
            </a:endParaRPr>
          </a:p>
        </p:txBody>
      </p:sp>
      <p:graphicFrame>
        <p:nvGraphicFramePr>
          <p:cNvPr id="16417" name="Object 19"/>
          <p:cNvGraphicFramePr>
            <a:graphicFrameLocks noChangeAspect="1"/>
          </p:cNvGraphicFramePr>
          <p:nvPr/>
        </p:nvGraphicFramePr>
        <p:xfrm>
          <a:off x="2765425" y="3219450"/>
          <a:ext cx="1816735" cy="454025"/>
        </p:xfrm>
        <a:graphic>
          <a:graphicData uri="http://schemas.openxmlformats.org/presentationml/2006/ole">
            <mc:AlternateContent xmlns:mc="http://schemas.openxmlformats.org/markup-compatibility/2006">
              <mc:Choice xmlns:v="urn:schemas-microsoft-com:vml" Requires="v">
                <p:oleObj spid="_x0000_s3079" name="" r:id="rId8" imgW="635000" imgH="419100" progId="Equation.3">
                  <p:embed/>
                </p:oleObj>
              </mc:Choice>
              <mc:Fallback>
                <p:oleObj name="" r:id="rId8" imgW="635000" imgH="419100" progId="Equation.3">
                  <p:embed/>
                  <p:pic>
                    <p:nvPicPr>
                      <p:cNvPr id="0" name="图片 3078"/>
                      <p:cNvPicPr/>
                      <p:nvPr/>
                    </p:nvPicPr>
                    <p:blipFill>
                      <a:blip r:embed="rId9"/>
                      <a:stretch>
                        <a:fillRect/>
                      </a:stretch>
                    </p:blipFill>
                    <p:spPr>
                      <a:xfrm>
                        <a:off x="2765425" y="3219450"/>
                        <a:ext cx="1816735" cy="454025"/>
                      </a:xfrm>
                      <a:prstGeom prst="rect">
                        <a:avLst/>
                      </a:prstGeom>
                      <a:noFill/>
                      <a:ln w="38100">
                        <a:noFill/>
                        <a:miter/>
                      </a:ln>
                    </p:spPr>
                  </p:pic>
                </p:oleObj>
              </mc:Fallback>
            </mc:AlternateContent>
          </a:graphicData>
        </a:graphic>
      </p:graphicFrame>
      <p:sp>
        <p:nvSpPr>
          <p:cNvPr id="16418" name="TextBox 1"/>
          <p:cNvSpPr txBox="1"/>
          <p:nvPr/>
        </p:nvSpPr>
        <p:spPr>
          <a:xfrm>
            <a:off x="2555240" y="4071938"/>
            <a:ext cx="3861435" cy="339725"/>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ct val="90000"/>
              </a:lnSpc>
              <a:spcBef>
                <a:spcPct val="0"/>
              </a:spcBef>
              <a:buFontTx/>
              <a:buNone/>
            </a:pPr>
            <a:r>
              <a:rPr lang="en-US" altLang="zh-CN" sz="1800" dirty="0">
                <a:solidFill>
                  <a:srgbClr val="0070C0"/>
                </a:solidFill>
                <a:latin typeface="微软雅黑" panose="020B0503020204020204" pitchFamily="34" charset="-122"/>
                <a:ea typeface="微软雅黑" panose="020B0503020204020204" pitchFamily="34" charset="-122"/>
              </a:rPr>
              <a:t>R</a:t>
            </a:r>
            <a:r>
              <a:rPr lang="en-US" altLang="zh-CN" sz="1800" baseline="-25000" dirty="0">
                <a:solidFill>
                  <a:srgbClr val="0070C0"/>
                </a:solidFill>
                <a:latin typeface="微软雅黑" panose="020B0503020204020204" pitchFamily="34" charset="-122"/>
                <a:ea typeface="微软雅黑" panose="020B0503020204020204" pitchFamily="34" charset="-122"/>
              </a:rPr>
              <a:t>i</a:t>
            </a:r>
            <a:r>
              <a:rPr lang="en-US" altLang="zh-CN" sz="1800" dirty="0">
                <a:solidFill>
                  <a:srgbClr val="0070C0"/>
                </a:solidFill>
                <a:latin typeface="微软雅黑" panose="020B0503020204020204" pitchFamily="34" charset="-122"/>
                <a:ea typeface="微软雅黑" panose="020B0503020204020204" pitchFamily="34" charset="-122"/>
              </a:rPr>
              <a:t>:</a:t>
            </a:r>
            <a:r>
              <a:rPr lang="zh-CN" altLang="en-US" sz="1800" dirty="0">
                <a:solidFill>
                  <a:srgbClr val="0070C0"/>
                </a:solidFill>
                <a:latin typeface="微软雅黑" panose="020B0503020204020204" pitchFamily="34" charset="-122"/>
                <a:ea typeface="微软雅黑" panose="020B0503020204020204" pitchFamily="34" charset="-122"/>
              </a:rPr>
              <a:t>某收益率，</a:t>
            </a:r>
            <a:r>
              <a:rPr lang="en-US" altLang="zh-CN" sz="1800" dirty="0">
                <a:solidFill>
                  <a:srgbClr val="0070C0"/>
                </a:solidFill>
                <a:latin typeface="微软雅黑" panose="020B0503020204020204" pitchFamily="34" charset="-122"/>
                <a:ea typeface="微软雅黑" panose="020B0503020204020204" pitchFamily="34" charset="-122"/>
              </a:rPr>
              <a:t>P</a:t>
            </a:r>
            <a:r>
              <a:rPr lang="en-US" altLang="zh-CN" sz="1800" baseline="-25000" dirty="0">
                <a:solidFill>
                  <a:srgbClr val="0070C0"/>
                </a:solidFill>
                <a:latin typeface="微软雅黑" panose="020B0503020204020204" pitchFamily="34" charset="-122"/>
                <a:ea typeface="微软雅黑" panose="020B0503020204020204" pitchFamily="34" charset="-122"/>
              </a:rPr>
              <a:t>i</a:t>
            </a:r>
            <a:r>
              <a:rPr lang="en-US" altLang="zh-CN" sz="1800" dirty="0">
                <a:solidFill>
                  <a:srgbClr val="0070C0"/>
                </a:solidFill>
                <a:latin typeface="微软雅黑" panose="020B0503020204020204" pitchFamily="34" charset="-122"/>
                <a:ea typeface="微软雅黑" panose="020B0503020204020204" pitchFamily="34" charset="-122"/>
              </a:rPr>
              <a:t>:</a:t>
            </a:r>
            <a:r>
              <a:rPr lang="zh-CN" altLang="en-US" sz="1800" dirty="0">
                <a:solidFill>
                  <a:srgbClr val="0070C0"/>
                </a:solidFill>
                <a:latin typeface="微软雅黑" panose="020B0503020204020204" pitchFamily="34" charset="-122"/>
                <a:ea typeface="微软雅黑" panose="020B0503020204020204" pitchFamily="34" charset="-122"/>
              </a:rPr>
              <a:t>某收益率出现的概率</a:t>
            </a:r>
            <a:endParaRPr lang="zh-CN" altLang="en-US" sz="1800" dirty="0">
              <a:solidFill>
                <a:srgbClr val="0070C0"/>
              </a:solidFill>
              <a:latin typeface="微软雅黑" panose="020B0503020204020204" pitchFamily="34" charset="-122"/>
              <a:ea typeface="微软雅黑" panose="020B0503020204020204" pitchFamily="34" charset="-122"/>
            </a:endParaRPr>
          </a:p>
        </p:txBody>
      </p:sp>
      <p:sp>
        <p:nvSpPr>
          <p:cNvPr id="15362" name="Rectangle 2"/>
          <p:cNvSpPr>
            <a:spLocks noGrp="1"/>
          </p:cNvSpPr>
          <p:nvPr>
            <p:custDataLst>
              <p:tags r:id="rId10"/>
            </p:custDataLst>
          </p:nvPr>
        </p:nvSpPr>
        <p:spPr>
          <a:xfrm>
            <a:off x="1711960" y="969645"/>
            <a:ext cx="5548630" cy="433705"/>
          </a:xfrm>
          <a:prstGeom prst="rect">
            <a:avLst/>
          </a:prstGeom>
          <a:noFill/>
          <a:ln w="9525">
            <a:noFill/>
          </a:ln>
        </p:spPr>
        <p:txBody>
          <a:bodyPr vert="horz" wrap="square" lIns="91440" tIns="45720" rIns="91440" bIns="45720" anchor="ctr" anchorCtr="0"/>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algn="l" eaLnBrk="1" hangingPunct="1"/>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dirty="0">
                <a:solidFill>
                  <a:srgbClr val="FF0000"/>
                </a:solidFill>
                <a:latin typeface="微软雅黑" panose="020B0503020204020204" pitchFamily="34" charset="-122"/>
                <a:ea typeface="微软雅黑" panose="020B0503020204020204" pitchFamily="34" charset="-122"/>
              </a:rPr>
              <a:t>风险衡量相关指标计算公式：</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r="258" b="3088"/>
          <a:stretch>
            <a:fillRect/>
          </a:stretch>
        </p:blipFill>
        <p:spPr>
          <a:xfrm>
            <a:off x="1174707" y="-1"/>
            <a:ext cx="7947064" cy="5147752"/>
          </a:xfrm>
          <a:prstGeom prst="rect">
            <a:avLst/>
          </a:prstGeom>
        </p:spPr>
      </p:pic>
      <p:sp>
        <p:nvSpPr>
          <p:cNvPr id="7" name="矩形 6"/>
          <p:cNvSpPr/>
          <p:nvPr/>
        </p:nvSpPr>
        <p:spPr>
          <a:xfrm>
            <a:off x="1197406" y="0"/>
            <a:ext cx="7971938" cy="5154384"/>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1575">
              <a:solidFill>
                <a:prstClr val="white"/>
              </a:solidFill>
              <a:latin typeface="Arial" panose="020B0604020202020204"/>
              <a:ea typeface="微软雅黑" panose="020B0503020204020204" pitchFamily="34" charset="-122"/>
            </a:endParaRPr>
          </a:p>
        </p:txBody>
      </p:sp>
      <p:sp>
        <p:nvSpPr>
          <p:cNvPr id="15" name="文本框 14"/>
          <p:cNvSpPr txBox="1"/>
          <p:nvPr>
            <p:custDataLst>
              <p:tags r:id="rId3"/>
            </p:custDataLst>
          </p:nvPr>
        </p:nvSpPr>
        <p:spPr>
          <a:xfrm>
            <a:off x="5870386" y="2794754"/>
            <a:ext cx="1540325" cy="484748"/>
          </a:xfrm>
          <a:prstGeom prst="rect">
            <a:avLst/>
          </a:prstGeom>
          <a:noFill/>
        </p:spPr>
        <p:txBody>
          <a:bodyPr vert="horz" wrap="none" rtlCol="0">
            <a:noAutofit/>
          </a:bodyPr>
          <a:lstStyle/>
          <a:p>
            <a:pPr defTabSz="1088390"/>
            <a:r>
              <a:rPr lang="en-US" altLang="zh-CN" sz="27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Chapter</a:t>
            </a:r>
            <a:endParaRPr lang="zh-CN" altLang="en-US" sz="27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16" name="文本框 15"/>
          <p:cNvSpPr txBox="1"/>
          <p:nvPr>
            <p:custDataLst>
              <p:tags r:id="rId4"/>
            </p:custDataLst>
          </p:nvPr>
        </p:nvSpPr>
        <p:spPr>
          <a:xfrm>
            <a:off x="3735152" y="3490883"/>
            <a:ext cx="4470953" cy="971075"/>
          </a:xfrm>
          <a:prstGeom prst="rect">
            <a:avLst/>
          </a:prstGeom>
          <a:noFill/>
        </p:spPr>
        <p:txBody>
          <a:bodyPr wrap="square" rtlCol="0">
            <a:noAutofit/>
            <a:scene3d>
              <a:camera prst="orthographicFront"/>
              <a:lightRig rig="threePt" dir="t"/>
            </a:scene3d>
          </a:bodyPr>
          <a:lstStyle/>
          <a:p>
            <a:pPr algn="r" defTabSz="1088390">
              <a:lnSpc>
                <a:spcPct val="150000"/>
              </a:lnSpc>
            </a:pPr>
            <a:r>
              <a:rPr lang="zh-CN" altLang="en-US" sz="405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rPr>
              <a:t>筹资管理</a:t>
            </a:r>
            <a:endParaRPr lang="zh-CN" altLang="en-US" sz="405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endParaRPr>
          </a:p>
        </p:txBody>
      </p:sp>
      <p:cxnSp>
        <p:nvCxnSpPr>
          <p:cNvPr id="17" name="直接连接符 16"/>
          <p:cNvCxnSpPr/>
          <p:nvPr>
            <p:custDataLst>
              <p:tags r:id="rId5"/>
            </p:custDataLst>
          </p:nvPr>
        </p:nvCxnSpPr>
        <p:spPr>
          <a:xfrm>
            <a:off x="5522121" y="3405129"/>
            <a:ext cx="2683984" cy="0"/>
          </a:xfrm>
          <a:prstGeom prst="line">
            <a:avLst/>
          </a:prstGeom>
          <a:noFill/>
          <a:ln w="38100" cap="flat" cmpd="sng" algn="ctr">
            <a:solidFill>
              <a:schemeClr val="bg1">
                <a:lumMod val="75000"/>
              </a:schemeClr>
            </a:solidFill>
            <a:prstDash val="solid"/>
            <a:miter lim="800000"/>
          </a:ln>
          <a:effectLst/>
        </p:spPr>
      </p:cxnSp>
      <p:sp>
        <p:nvSpPr>
          <p:cNvPr id="18" name="矩形 30"/>
          <p:cNvSpPr/>
          <p:nvPr/>
        </p:nvSpPr>
        <p:spPr>
          <a:xfrm>
            <a:off x="1170410" y="2965142"/>
            <a:ext cx="53993" cy="107987"/>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1575">
              <a:solidFill>
                <a:prstClr val="white"/>
              </a:solidFill>
              <a:latin typeface="Arial" panose="020B0604020202020204"/>
              <a:ea typeface="微软雅黑" panose="020B0503020204020204" pitchFamily="34" charset="-122"/>
            </a:endParaRPr>
          </a:p>
        </p:txBody>
      </p:sp>
      <p:sp>
        <p:nvSpPr>
          <p:cNvPr id="19" name="文本框 18"/>
          <p:cNvSpPr txBox="1"/>
          <p:nvPr>
            <p:custDataLst>
              <p:tags r:id="rId6"/>
            </p:custDataLst>
          </p:nvPr>
        </p:nvSpPr>
        <p:spPr>
          <a:xfrm>
            <a:off x="7217681" y="1275906"/>
            <a:ext cx="1457825" cy="2159740"/>
          </a:xfrm>
          <a:prstGeom prst="rect">
            <a:avLst/>
          </a:prstGeom>
          <a:solidFill>
            <a:schemeClr val="bg1"/>
          </a:solidFill>
        </p:spPr>
        <p:txBody>
          <a:bodyPr vert="horz" wrap="none" rtlCol="0">
            <a:noAutofit/>
          </a:bodyPr>
          <a:lstStyle/>
          <a:p>
            <a:pPr defTabSz="1088390"/>
            <a:r>
              <a:rPr lang="en-US" altLang="zh-CN" sz="14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2</a:t>
            </a:r>
            <a:endParaRPr lang="en-US" altLang="zh-CN" sz="14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5" grpId="0"/>
      <p:bldP spid="16" grpId="0"/>
      <p:bldP spid="19"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1547495" y="627930"/>
            <a:ext cx="3048000" cy="521970"/>
          </a:xfrm>
          <a:prstGeom prst="rect">
            <a:avLst/>
          </a:prstGeom>
        </p:spPr>
        <p:txBody>
          <a:bodyPr>
            <a:spAutoFit/>
            <a:extLst>
              <a:ext uri="{4A0BC546-FE56-4ADE-93B0-CB8AF2F6F144}">
                <wpsdc:textFrameExt xmlns:wpsdc="http://www.wps.cn/officeDocument/2022/drawingmlCustomData" type="text"/>
              </a:ext>
            </a:extLst>
          </a:bodyPr>
          <a:p>
            <a:pPr algn="l"/>
            <a:r>
              <a:rPr lang="zh-CN" altLang="en-US" b="1">
                <a:solidFill>
                  <a:srgbClr val="0070C0"/>
                </a:solidFill>
                <a:latin typeface="微软雅黑" panose="020B0503020204020204" pitchFamily="34" charset="-122"/>
                <a:ea typeface="微软雅黑" panose="020B0503020204020204" pitchFamily="34" charset="-122"/>
              </a:rPr>
              <a:t>一、筹资方式</a:t>
            </a:r>
            <a:endParaRPr lang="zh-CN" altLang="en-US" b="1">
              <a:solidFill>
                <a:srgbClr val="0070C0"/>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custDataLst>
              <p:tags r:id="rId2"/>
            </p:custDataLst>
          </p:nvPr>
        </p:nvPicPr>
        <p:blipFill>
          <a:blip r:embed="rId3"/>
          <a:stretch>
            <a:fillRect/>
          </a:stretch>
        </p:blipFill>
        <p:spPr>
          <a:xfrm>
            <a:off x="1475105" y="1462405"/>
            <a:ext cx="6823075" cy="2907665"/>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custDataLst>
              <p:tags r:id="rId1"/>
            </p:custDataLst>
          </p:nvPr>
        </p:nvPicPr>
        <p:blipFill>
          <a:blip r:embed="rId2"/>
          <a:stretch>
            <a:fillRect/>
          </a:stretch>
        </p:blipFill>
        <p:spPr>
          <a:xfrm>
            <a:off x="1403350" y="1564005"/>
            <a:ext cx="7010400" cy="2456815"/>
          </a:xfrm>
          <a:prstGeom prst="rect">
            <a:avLst/>
          </a:prstGeom>
        </p:spPr>
      </p:pic>
      <p:sp>
        <p:nvSpPr>
          <p:cNvPr id="15362" name="Rectangle 2"/>
          <p:cNvSpPr>
            <a:spLocks noGrp="1"/>
          </p:cNvSpPr>
          <p:nvPr>
            <p:custDataLst>
              <p:tags r:id="rId3"/>
            </p:custDataLst>
          </p:nvPr>
        </p:nvSpPr>
        <p:spPr>
          <a:xfrm>
            <a:off x="1763395" y="843915"/>
            <a:ext cx="5548630" cy="433705"/>
          </a:xfrm>
          <a:prstGeom prst="rect">
            <a:avLst/>
          </a:prstGeom>
          <a:noFill/>
          <a:ln w="9525">
            <a:noFill/>
          </a:ln>
        </p:spPr>
        <p:txBody>
          <a:bodyPr vert="horz" wrap="square" lIns="91440" tIns="45720" rIns="91440" bIns="45720" anchor="ctr" anchorCtr="0"/>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algn="l" eaLnBrk="1" hangingPunct="1"/>
            <a:r>
              <a:rPr lang="en-US" altLang="zh-CN" sz="2400" b="1" dirty="0">
                <a:solidFill>
                  <a:srgbClr val="FF0000"/>
                </a:solidFill>
                <a:latin typeface="微软雅黑" panose="020B0503020204020204" pitchFamily="34" charset="-122"/>
                <a:ea typeface="微软雅黑" panose="020B0503020204020204" pitchFamily="34" charset="-122"/>
              </a:rPr>
              <a:t>            </a:t>
            </a:r>
            <a:r>
              <a:rPr lang="zh-CN" altLang="en-US" sz="2400" b="1" dirty="0">
                <a:solidFill>
                  <a:srgbClr val="FF0000"/>
                </a:solidFill>
                <a:latin typeface="微软雅黑" panose="020B0503020204020204" pitchFamily="34" charset="-122"/>
                <a:ea typeface="微软雅黑" panose="020B0503020204020204" pitchFamily="34" charset="-122"/>
              </a:rPr>
              <a:t>权益筹资与负债筹资优缺点比较：</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1475105" y="551730"/>
            <a:ext cx="3048000" cy="521970"/>
          </a:xfrm>
          <a:prstGeom prst="rect">
            <a:avLst/>
          </a:prstGeom>
        </p:spPr>
        <p:txBody>
          <a:bodyPr>
            <a:spAutoFit/>
            <a:extLst>
              <a:ext uri="{4A0BC546-FE56-4ADE-93B0-CB8AF2F6F144}">
                <wpsdc:textFrameExt xmlns:wpsdc="http://www.wps.cn/officeDocument/2022/drawingmlCustomData" type="text"/>
              </a:ext>
            </a:extLst>
          </a:bodyPr>
          <a:p>
            <a:pPr algn="l"/>
            <a:r>
              <a:rPr lang="zh-CN" altLang="en-US" b="1">
                <a:solidFill>
                  <a:srgbClr val="0070C0"/>
                </a:solidFill>
                <a:latin typeface="微软雅黑" panose="020B0503020204020204" pitchFamily="34" charset="-122"/>
                <a:ea typeface="微软雅黑" panose="020B0503020204020204" pitchFamily="34" charset="-122"/>
              </a:rPr>
              <a:t>二、</a:t>
            </a:r>
            <a:r>
              <a:rPr lang="zh-CN" altLang="en-US" b="1">
                <a:solidFill>
                  <a:srgbClr val="0070C0"/>
                </a:solidFill>
                <a:latin typeface="微软雅黑" panose="020B0503020204020204" pitchFamily="34" charset="-122"/>
                <a:ea typeface="微软雅黑" panose="020B0503020204020204" pitchFamily="34" charset="-122"/>
              </a:rPr>
              <a:t>资金成本</a:t>
            </a:r>
            <a:endParaRPr lang="zh-CN" altLang="en-US" b="1">
              <a:solidFill>
                <a:srgbClr val="0070C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619250" y="1131570"/>
            <a:ext cx="6856730" cy="1753235"/>
          </a:xfrm>
          <a:prstGeom prst="rect">
            <a:avLst/>
          </a:prstGeom>
          <a:noFill/>
        </p:spPr>
        <p:txBody>
          <a:bodyPr wrap="square" rtlCol="0" anchor="t">
            <a:spAutoFit/>
          </a:bodyPr>
          <a:p>
            <a:r>
              <a:rPr lang="en-US" altLang="zh-CN" sz="1800">
                <a:solidFill>
                  <a:srgbClr val="0070C0"/>
                </a:solidFill>
                <a:latin typeface="微软雅黑" panose="020B0503020204020204" pitchFamily="34" charset="-122"/>
                <a:ea typeface="微软雅黑" panose="020B0503020204020204" pitchFamily="34" charset="-122"/>
              </a:rPr>
              <a:t>      </a:t>
            </a:r>
            <a:r>
              <a:rPr lang="zh-CN" altLang="en-US" sz="1800" b="1">
                <a:solidFill>
                  <a:srgbClr val="FF0000"/>
                </a:solidFill>
                <a:latin typeface="微软雅黑" panose="020B0503020204020204" pitchFamily="34" charset="-122"/>
                <a:ea typeface="微软雅黑" panose="020B0503020204020204" pitchFamily="34" charset="-122"/>
              </a:rPr>
              <a:t>资本成本，</a:t>
            </a:r>
            <a:r>
              <a:rPr lang="zh-CN" altLang="en-US" sz="1800">
                <a:solidFill>
                  <a:srgbClr val="0070C0"/>
                </a:solidFill>
                <a:latin typeface="微软雅黑" panose="020B0503020204020204" pitchFamily="34" charset="-122"/>
                <a:ea typeface="微软雅黑" panose="020B0503020204020204" pitchFamily="34" charset="-122"/>
              </a:rPr>
              <a:t>是指企业为筹集和使用资本而付出的代价，包括筹资费用和占用费用。</a:t>
            </a:r>
            <a:endParaRPr lang="zh-CN" altLang="en-US" sz="1800">
              <a:solidFill>
                <a:srgbClr val="0070C0"/>
              </a:solidFill>
              <a:latin typeface="微软雅黑" panose="020B0503020204020204" pitchFamily="34" charset="-122"/>
              <a:ea typeface="微软雅黑" panose="020B0503020204020204" pitchFamily="34" charset="-122"/>
            </a:endParaRPr>
          </a:p>
          <a:p>
            <a:r>
              <a:rPr lang="zh-CN" altLang="en-US" sz="1800">
                <a:solidFill>
                  <a:srgbClr val="0070C0"/>
                </a:solidFill>
                <a:latin typeface="微软雅黑" panose="020B0503020204020204" pitchFamily="34" charset="-122"/>
                <a:ea typeface="微软雅黑" panose="020B0503020204020204" pitchFamily="34" charset="-122"/>
              </a:rPr>
              <a:t> </a:t>
            </a:r>
            <a:r>
              <a:rPr lang="en-US" altLang="zh-CN" sz="1800">
                <a:solidFill>
                  <a:srgbClr val="0070C0"/>
                </a:solidFill>
                <a:latin typeface="微软雅黑" panose="020B0503020204020204" pitchFamily="34" charset="-122"/>
                <a:ea typeface="微软雅黑" panose="020B0503020204020204" pitchFamily="34" charset="-122"/>
              </a:rPr>
              <a:t>     </a:t>
            </a:r>
            <a:r>
              <a:rPr lang="zh-CN" altLang="en-US" sz="1800">
                <a:solidFill>
                  <a:srgbClr val="0070C0"/>
                </a:solidFill>
                <a:latin typeface="微软雅黑" panose="020B0503020204020204" pitchFamily="34" charset="-122"/>
                <a:ea typeface="微软雅黑" panose="020B0503020204020204" pitchFamily="34" charset="-122"/>
              </a:rPr>
              <a:t>筹资费用是指在资本筹措过程中为获取资本而付出的代价，如向银行支付的借款手续费。</a:t>
            </a:r>
            <a:endParaRPr lang="zh-CN" altLang="en-US" sz="1800">
              <a:solidFill>
                <a:srgbClr val="0070C0"/>
              </a:solidFill>
              <a:latin typeface="微软雅黑" panose="020B0503020204020204" pitchFamily="34" charset="-122"/>
              <a:ea typeface="微软雅黑" panose="020B0503020204020204" pitchFamily="34" charset="-122"/>
            </a:endParaRPr>
          </a:p>
          <a:p>
            <a:r>
              <a:rPr lang="zh-CN" altLang="en-US" sz="1800">
                <a:solidFill>
                  <a:srgbClr val="0070C0"/>
                </a:solidFill>
                <a:latin typeface="微软雅黑" panose="020B0503020204020204" pitchFamily="34" charset="-122"/>
                <a:ea typeface="微软雅黑" panose="020B0503020204020204" pitchFamily="34" charset="-122"/>
              </a:rPr>
              <a:t> </a:t>
            </a:r>
            <a:r>
              <a:rPr lang="en-US" altLang="zh-CN" sz="1800">
                <a:solidFill>
                  <a:srgbClr val="0070C0"/>
                </a:solidFill>
                <a:latin typeface="微软雅黑" panose="020B0503020204020204" pitchFamily="34" charset="-122"/>
                <a:ea typeface="微软雅黑" panose="020B0503020204020204" pitchFamily="34" charset="-122"/>
              </a:rPr>
              <a:t>     </a:t>
            </a:r>
            <a:r>
              <a:rPr lang="zh-CN" altLang="en-US" sz="1800">
                <a:solidFill>
                  <a:srgbClr val="0070C0"/>
                </a:solidFill>
                <a:latin typeface="微软雅黑" panose="020B0503020204020204" pitchFamily="34" charset="-122"/>
                <a:ea typeface="微软雅黑" panose="020B0503020204020204" pitchFamily="34" charset="-122"/>
              </a:rPr>
              <a:t>占用费用是指企业在资本使用过程中因占用资本而付出的代价，如向银行等债权人支付的利息。</a:t>
            </a:r>
            <a:endParaRPr lang="zh-CN" altLang="en-US" sz="1800">
              <a:solidFill>
                <a:srgbClr val="0070C0"/>
              </a:solidFill>
              <a:latin typeface="微软雅黑" panose="020B0503020204020204" pitchFamily="34" charset="-122"/>
              <a:ea typeface="微软雅黑" panose="020B0503020204020204" pitchFamily="34" charset="-122"/>
            </a:endParaRPr>
          </a:p>
        </p:txBody>
      </p:sp>
      <p:pic>
        <p:nvPicPr>
          <p:cNvPr id="5" name="图片 4"/>
          <p:cNvPicPr>
            <a:picLocks noChangeAspect="1"/>
          </p:cNvPicPr>
          <p:nvPr>
            <p:custDataLst>
              <p:tags r:id="rId1"/>
            </p:custDataLst>
          </p:nvPr>
        </p:nvPicPr>
        <p:blipFill>
          <a:blip r:embed="rId2"/>
          <a:stretch>
            <a:fillRect/>
          </a:stretch>
        </p:blipFill>
        <p:spPr>
          <a:xfrm>
            <a:off x="2843530" y="2931795"/>
            <a:ext cx="4279900" cy="1801495"/>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Rectangle 2"/>
          <p:cNvSpPr>
            <a:spLocks noGrp="1"/>
          </p:cNvSpPr>
          <p:nvPr>
            <p:ph type="title" idx="4294967295"/>
          </p:nvPr>
        </p:nvSpPr>
        <p:spPr>
          <a:xfrm>
            <a:off x="2555875" y="509905"/>
            <a:ext cx="4420870" cy="431800"/>
          </a:xfrm>
        </p:spPr>
        <p:txBody>
          <a:bodyPr vert="horz" wrap="square" lIns="91440" tIns="45720" rIns="91440" bIns="45720" anchor="ctr" anchorCtr="0"/>
          <a:p>
            <a:r>
              <a:rPr lang="zh-CN" altLang="en-US" sz="2800" b="1" dirty="0">
                <a:solidFill>
                  <a:srgbClr val="0070C0"/>
                </a:solidFill>
                <a:latin typeface="微软雅黑" panose="020B0503020204020204" pitchFamily="34" charset="-122"/>
                <a:ea typeface="微软雅黑" panose="020B0503020204020204" pitchFamily="34" charset="-122"/>
              </a:rPr>
              <a:t>个别资本成本</a:t>
            </a:r>
            <a:endParaRPr lang="zh-CN" altLang="en-US" sz="2800" b="1" dirty="0">
              <a:solidFill>
                <a:srgbClr val="0070C0"/>
              </a:solidFill>
              <a:latin typeface="微软雅黑" panose="020B0503020204020204" pitchFamily="34" charset="-122"/>
              <a:ea typeface="微软雅黑" panose="020B0503020204020204" pitchFamily="34" charset="-122"/>
            </a:endParaRPr>
          </a:p>
        </p:txBody>
      </p:sp>
      <p:sp>
        <p:nvSpPr>
          <p:cNvPr id="183299" name="Rectangle 3"/>
          <p:cNvSpPr>
            <a:spLocks noGrp="1"/>
          </p:cNvSpPr>
          <p:nvPr>
            <p:ph idx="4294967295"/>
          </p:nvPr>
        </p:nvSpPr>
        <p:spPr>
          <a:xfrm>
            <a:off x="1259840" y="1203960"/>
            <a:ext cx="7310120" cy="3079750"/>
          </a:xfrm>
        </p:spPr>
        <p:txBody>
          <a:bodyPr vert="horz" wrap="square" lIns="91440" tIns="45720" rIns="91440" bIns="45720" anchor="t" anchorCtr="0"/>
          <a:p>
            <a:pPr marL="609600" indent="-609600">
              <a:spcBef>
                <a:spcPct val="0"/>
              </a:spcBef>
              <a:buFontTx/>
              <a:buNone/>
            </a:pPr>
            <a:r>
              <a:rPr lang="en-US" altLang="zh-CN" sz="2400" dirty="0"/>
              <a:t>     </a:t>
            </a:r>
            <a:r>
              <a:rPr lang="en-US" altLang="zh-CN" sz="20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银行借款资本成本</a:t>
            </a:r>
            <a:endParaRPr lang="zh-CN" altLang="en-US" sz="20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marL="609600" indent="-609600">
              <a:spcBef>
                <a:spcPct val="0"/>
              </a:spcBef>
              <a:buFontTx/>
              <a:buNone/>
            </a:pPr>
            <a:r>
              <a:rPr lang="zh-CN" altLang="en-US" sz="20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债券资本成本</a:t>
            </a:r>
            <a:endParaRPr lang="en-US" altLang="zh-CN" sz="20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marL="609600" indent="-609600">
              <a:spcBef>
                <a:spcPct val="0"/>
              </a:spcBef>
              <a:buFontTx/>
              <a:buNone/>
            </a:pPr>
            <a:endParaRPr lang="zh-CN" altLang="en-US" sz="20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marL="609600" indent="-609600">
              <a:spcBef>
                <a:spcPct val="0"/>
              </a:spcBef>
              <a:buFontTx/>
              <a:buNone/>
            </a:pPr>
            <a:r>
              <a:rPr lang="zh-CN" altLang="en-US" sz="20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普通股资本成本</a:t>
            </a:r>
            <a:endParaRPr lang="zh-CN" altLang="en-US" sz="20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marL="609600" indent="-609600">
              <a:spcBef>
                <a:spcPct val="0"/>
              </a:spcBef>
              <a:buFontTx/>
              <a:buNone/>
            </a:pPr>
            <a:r>
              <a:rPr lang="zh-CN" altLang="en-US" sz="20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留存收益资本成本</a:t>
            </a:r>
            <a:endParaRPr lang="zh-CN" altLang="en-US" sz="20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3305" name="Text Box 9"/>
          <p:cNvSpPr txBox="1">
            <a:spLocks noChangeArrowheads="1"/>
          </p:cNvSpPr>
          <p:nvPr/>
        </p:nvSpPr>
        <p:spPr bwMode="auto">
          <a:xfrm>
            <a:off x="5580063" y="1189038"/>
            <a:ext cx="2519363" cy="369570"/>
          </a:xfrm>
          <a:prstGeom prst="rect">
            <a:avLst/>
          </a:prstGeom>
          <a:solidFill>
            <a:schemeClr val="accent4">
              <a:lumMod val="20000"/>
              <a:lumOff val="80000"/>
              <a:alpha val="98822"/>
            </a:schemeClr>
          </a:solidFill>
          <a:ln>
            <a:noFill/>
          </a:ln>
        </p:spPr>
        <p:txBody>
          <a:bodyPr lIns="90000" tIns="46800" rIns="90000" bIns="4680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90000"/>
              </a:lnSpc>
              <a:spcBef>
                <a:spcPct val="50000"/>
              </a:spcBef>
              <a:spcAft>
                <a:spcPct val="0"/>
              </a:spcAft>
              <a:buClrTx/>
              <a:buSzTx/>
              <a:buFontTx/>
              <a:buNone/>
              <a:defRPr/>
            </a:pPr>
            <a:r>
              <a:rPr kumimoji="1"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债务资本成本</a:t>
            </a:r>
            <a:endParaRPr kumimoji="1"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83306" name="AutoShape 10"/>
          <p:cNvSpPr/>
          <p:nvPr/>
        </p:nvSpPr>
        <p:spPr>
          <a:xfrm>
            <a:off x="5076825" y="1114425"/>
            <a:ext cx="44450" cy="539750"/>
          </a:xfrm>
          <a:prstGeom prst="rightBrace">
            <a:avLst>
              <a:gd name="adj1" fmla="val 86349"/>
              <a:gd name="adj2" fmla="val 50000"/>
            </a:avLst>
          </a:prstGeom>
          <a:noFill/>
          <a:ln w="25400" cap="flat" cmpd="sng">
            <a:solidFill>
              <a:schemeClr val="tx1"/>
            </a:solidFill>
            <a:prstDash val="solid"/>
            <a:headEnd type="none" w="med" len="med"/>
            <a:tailEnd type="none" w="med" len="med"/>
          </a:ln>
        </p:spPr>
        <p:txBody>
          <a:bodyPr wrap="none" lIns="90000" tIns="46800" rIns="90000" bIns="46800" anchor="ctr" anchorCtr="0"/>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微软雅黑" panose="020B0503020204020204" pitchFamily="34" charset="-122"/>
                <a:ea typeface="微软雅黑" panose="020B0503020204020204" pitchFamily="34"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5pPr>
          </a:lstStyle>
          <a:p>
            <a:pPr marL="0" lvl="0" indent="0" eaLnBrk="1" hangingPunct="1">
              <a:lnSpc>
                <a:spcPct val="90000"/>
              </a:lnSpc>
              <a:spcBef>
                <a:spcPct val="0"/>
              </a:spcBef>
              <a:buFontTx/>
              <a:buNone/>
            </a:pPr>
            <a:endParaRPr lang="zh-CN" altLang="en-US" sz="2800" dirty="0">
              <a:solidFill>
                <a:schemeClr val="tx2"/>
              </a:solidFill>
              <a:latin typeface="Verdana" panose="020B0604030504040204" pitchFamily="34" charset="0"/>
              <a:ea typeface="宋体" panose="02010600030101010101" pitchFamily="2" charset="-122"/>
            </a:endParaRPr>
          </a:p>
        </p:txBody>
      </p:sp>
      <p:sp>
        <p:nvSpPr>
          <p:cNvPr id="183307" name="Text Box 11"/>
          <p:cNvSpPr txBox="1">
            <a:spLocks noChangeArrowheads="1"/>
          </p:cNvSpPr>
          <p:nvPr/>
        </p:nvSpPr>
        <p:spPr bwMode="auto">
          <a:xfrm>
            <a:off x="5580063" y="2095500"/>
            <a:ext cx="2439988" cy="369570"/>
          </a:xfrm>
          <a:prstGeom prst="rect">
            <a:avLst/>
          </a:prstGeom>
          <a:solidFill>
            <a:schemeClr val="accent4">
              <a:lumMod val="20000"/>
              <a:lumOff val="80000"/>
              <a:alpha val="98822"/>
            </a:schemeClr>
          </a:solidFill>
          <a:ln>
            <a:noFill/>
          </a:ln>
        </p:spPr>
        <p:txBody>
          <a:bodyPr lIns="90000" tIns="46800" rIns="90000" bIns="46800">
            <a:spAutoFit/>
          </a:bodyPr>
          <a:lstStyle>
            <a:defPPr>
              <a:defRPr lang="zh-CN"/>
            </a:defPPr>
            <a:lvl1pPr algn="ctr" eaLnBrk="1" hangingPunct="1">
              <a:spcBef>
                <a:spcPct val="50000"/>
              </a:spcBef>
              <a:defRPr kumimoji="1" sz="2000">
                <a:solidFill>
                  <a:schemeClr val="tx1"/>
                </a:solidFill>
                <a:latin typeface="微软雅黑" panose="020B0503020204020204" pitchFamily="34" charset="-122"/>
                <a:ea typeface="微软雅黑" panose="020B0503020204020204" pitchFamily="34" charset="-122"/>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90000"/>
              </a:lnSpc>
              <a:spcBef>
                <a:spcPct val="50000"/>
              </a:spcBef>
              <a:spcAft>
                <a:spcPct val="0"/>
              </a:spcAft>
              <a:buClrTx/>
              <a:buSzTx/>
              <a:buFontTx/>
              <a:buNone/>
              <a:defRPr/>
            </a:pPr>
            <a:r>
              <a:rPr kumimoji="1"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rPr>
              <a:t> 权益资本成本</a:t>
            </a:r>
            <a:endParaRPr kumimoji="1"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mn-cs"/>
            </a:endParaRPr>
          </a:p>
        </p:txBody>
      </p:sp>
      <p:sp>
        <p:nvSpPr>
          <p:cNvPr id="183308" name="AutoShape 12"/>
          <p:cNvSpPr/>
          <p:nvPr/>
        </p:nvSpPr>
        <p:spPr>
          <a:xfrm>
            <a:off x="5099050" y="1906588"/>
            <a:ext cx="46038" cy="730250"/>
          </a:xfrm>
          <a:prstGeom prst="rightBrace">
            <a:avLst>
              <a:gd name="adj1" fmla="val 133430"/>
              <a:gd name="adj2" fmla="val 49944"/>
            </a:avLst>
          </a:prstGeom>
          <a:noFill/>
          <a:ln w="25400" cap="flat" cmpd="sng">
            <a:solidFill>
              <a:schemeClr val="tx1"/>
            </a:solidFill>
            <a:prstDash val="solid"/>
            <a:headEnd type="none" w="med" len="med"/>
            <a:tailEnd type="none" w="med" len="med"/>
          </a:ln>
        </p:spPr>
        <p:txBody>
          <a:bodyPr wrap="none" lIns="90000" tIns="46800" rIns="90000" bIns="46800" anchor="ctr" anchorCtr="0"/>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微软雅黑" panose="020B0503020204020204" pitchFamily="34" charset="-122"/>
                <a:ea typeface="微软雅黑" panose="020B0503020204020204" pitchFamily="34"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5pPr>
          </a:lstStyle>
          <a:p>
            <a:pPr marL="0" lvl="0" indent="0" eaLnBrk="1" hangingPunct="1">
              <a:lnSpc>
                <a:spcPct val="90000"/>
              </a:lnSpc>
              <a:spcBef>
                <a:spcPct val="0"/>
              </a:spcBef>
              <a:buFontTx/>
              <a:buNone/>
            </a:pPr>
            <a:endParaRPr lang="zh-CN" altLang="en-US" sz="2800" dirty="0">
              <a:solidFill>
                <a:schemeClr val="tx2"/>
              </a:solidFill>
              <a:latin typeface="Verdana" panose="020B0604030504040204" pitchFamily="34" charset="0"/>
              <a:ea typeface="宋体" panose="02010600030101010101" pitchFamily="2" charset="-122"/>
            </a:endParaRPr>
          </a:p>
        </p:txBody>
      </p:sp>
      <p:graphicFrame>
        <p:nvGraphicFramePr>
          <p:cNvPr id="2" name="对象 1"/>
          <p:cNvGraphicFramePr>
            <a:graphicFrameLocks noChangeAspect="1"/>
          </p:cNvGraphicFramePr>
          <p:nvPr/>
        </p:nvGraphicFramePr>
        <p:xfrm>
          <a:off x="1259840" y="3148330"/>
          <a:ext cx="7488238" cy="592138"/>
        </p:xfrm>
        <a:graphic>
          <a:graphicData uri="http://schemas.openxmlformats.org/presentationml/2006/ole">
            <mc:AlternateContent xmlns:mc="http://schemas.openxmlformats.org/markup-compatibility/2006">
              <mc:Choice xmlns:v="urn:schemas-microsoft-com:vml" Requires="v">
                <p:oleObj spid="_x0000_s3077" name="" r:id="rId1" imgW="1917065" imgH="215900" progId="Equation.3">
                  <p:embed/>
                </p:oleObj>
              </mc:Choice>
              <mc:Fallback>
                <p:oleObj name="" r:id="rId1" imgW="1917065" imgH="215900" progId="Equation.3">
                  <p:embed/>
                  <p:pic>
                    <p:nvPicPr>
                      <p:cNvPr id="0" name="图片 3076"/>
                      <p:cNvPicPr/>
                      <p:nvPr/>
                    </p:nvPicPr>
                    <p:blipFill>
                      <a:blip r:embed="rId2"/>
                      <a:stretch>
                        <a:fillRect/>
                      </a:stretch>
                    </p:blipFill>
                    <p:spPr>
                      <a:xfrm>
                        <a:off x="1259840" y="3148330"/>
                        <a:ext cx="7488238" cy="592138"/>
                      </a:xfrm>
                      <a:prstGeom prst="rect">
                        <a:avLst/>
                      </a:prstGeom>
                      <a:solidFill>
                        <a:srgbClr val="EBF1DE"/>
                      </a:solidFill>
                      <a:ln w="38100">
                        <a:noFill/>
                        <a:miter/>
                      </a:ln>
                    </p:spPr>
                  </p:pic>
                </p:oleObj>
              </mc:Fallback>
            </mc:AlternateContent>
          </a:graphicData>
        </a:graphic>
      </p:graphicFrame>
      <p:sp>
        <p:nvSpPr>
          <p:cNvPr id="3" name="圆角矩形标注 2"/>
          <p:cNvSpPr/>
          <p:nvPr/>
        </p:nvSpPr>
        <p:spPr>
          <a:xfrm>
            <a:off x="2339975" y="4156075"/>
            <a:ext cx="3959225" cy="457200"/>
          </a:xfrm>
          <a:prstGeom prst="wedgeRoundRectCallout">
            <a:avLst>
              <a:gd name="adj1" fmla="val -16873"/>
              <a:gd name="adj2" fmla="val -148227"/>
              <a:gd name="adj3" fmla="val 16667"/>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90000"/>
              </a:lnSpc>
              <a:spcBef>
                <a:spcPct val="0"/>
              </a:spcBef>
              <a:spcAft>
                <a:spcPct val="0"/>
              </a:spcAft>
              <a:buClrTx/>
              <a:buSzTx/>
              <a:buFontTx/>
              <a:buNone/>
              <a:defRPr/>
            </a:pPr>
            <a:r>
              <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rPr>
              <a:t>债务资本成本，利息有抵税功能</a:t>
            </a:r>
            <a:endParaRPr kumimoji="0" lang="zh-CN" altLang="en-US" sz="2000" b="0" i="0" u="none" strike="noStrike" kern="1200" cap="none" spc="0" normalizeH="0" baseline="0" noProof="0" dirty="0">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3299">
                                            <p:txEl>
                                              <p:charRg st="0" end="19"/>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3299">
                                            <p:txEl>
                                              <p:charRg st="19" end="38"/>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3299">
                                            <p:txEl>
                                              <p:charRg st="39" end="5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3299">
                                            <p:txEl>
                                              <p:charRg st="57" end="79"/>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7" presetClass="entr" presetSubtype="4" fill="hold" grpId="0" nodeType="clickEffect">
                                  <p:stCondLst>
                                    <p:cond delay="0"/>
                                  </p:stCondLst>
                                  <p:childTnLst>
                                    <p:set>
                                      <p:cBhvr>
                                        <p:cTn id="22" dur="1" fill="hold">
                                          <p:stCondLst>
                                            <p:cond delay="0"/>
                                          </p:stCondLst>
                                        </p:cTn>
                                        <p:tgtEl>
                                          <p:spTgt spid="183306"/>
                                        </p:tgtEl>
                                        <p:attrNameLst>
                                          <p:attrName>style.visibility</p:attrName>
                                        </p:attrNameLst>
                                      </p:cBhvr>
                                      <p:to>
                                        <p:strVal val="visible"/>
                                      </p:to>
                                    </p:set>
                                    <p:anim calcmode="lin" valueType="num">
                                      <p:cBhvr>
                                        <p:cTn id="23" dur="500" fill="hold"/>
                                        <p:tgtEl>
                                          <p:spTgt spid="183306"/>
                                        </p:tgtEl>
                                        <p:attrNameLst>
                                          <p:attrName>ppt_x</p:attrName>
                                        </p:attrNameLst>
                                      </p:cBhvr>
                                      <p:tavLst>
                                        <p:tav tm="0">
                                          <p:val>
                                            <p:strVal val="#ppt_x"/>
                                          </p:val>
                                        </p:tav>
                                        <p:tav tm="100000">
                                          <p:val>
                                            <p:strVal val="#ppt_x"/>
                                          </p:val>
                                        </p:tav>
                                      </p:tavLst>
                                    </p:anim>
                                    <p:anim calcmode="lin" valueType="num">
                                      <p:cBhvr>
                                        <p:cTn id="24" dur="500" fill="hold"/>
                                        <p:tgtEl>
                                          <p:spTgt spid="183306"/>
                                        </p:tgtEl>
                                        <p:attrNameLst>
                                          <p:attrName>ppt_y</p:attrName>
                                        </p:attrNameLst>
                                      </p:cBhvr>
                                      <p:tavLst>
                                        <p:tav tm="0">
                                          <p:val>
                                            <p:strVal val="#ppt_y+#ppt_h/2"/>
                                          </p:val>
                                        </p:tav>
                                        <p:tav tm="100000">
                                          <p:val>
                                            <p:strVal val="#ppt_y"/>
                                          </p:val>
                                        </p:tav>
                                      </p:tavLst>
                                    </p:anim>
                                    <p:anim calcmode="lin" valueType="num">
                                      <p:cBhvr>
                                        <p:cTn id="25" dur="500" fill="hold"/>
                                        <p:tgtEl>
                                          <p:spTgt spid="183306"/>
                                        </p:tgtEl>
                                        <p:attrNameLst>
                                          <p:attrName>ppt_w</p:attrName>
                                        </p:attrNameLst>
                                      </p:cBhvr>
                                      <p:tavLst>
                                        <p:tav tm="0">
                                          <p:val>
                                            <p:strVal val="#ppt_w"/>
                                          </p:val>
                                        </p:tav>
                                        <p:tav tm="100000">
                                          <p:val>
                                            <p:strVal val="#ppt_w"/>
                                          </p:val>
                                        </p:tav>
                                      </p:tavLst>
                                    </p:anim>
                                    <p:anim calcmode="lin" valueType="num">
                                      <p:cBhvr>
                                        <p:cTn id="26" dur="500" fill="hold"/>
                                        <p:tgtEl>
                                          <p:spTgt spid="183306"/>
                                        </p:tgtEl>
                                        <p:attrNameLst>
                                          <p:attrName>ppt_h</p:attrName>
                                        </p:attrNameLst>
                                      </p:cBhvr>
                                      <p:tavLst>
                                        <p:tav tm="0">
                                          <p:val>
                                            <p:fltVal val="0.000000"/>
                                          </p:val>
                                        </p:tav>
                                        <p:tav tm="100000">
                                          <p:val>
                                            <p:strVal val="#ppt_h"/>
                                          </p:val>
                                        </p:tav>
                                      </p:tavLst>
                                    </p:anim>
                                  </p:childTnLst>
                                </p:cTn>
                              </p:par>
                            </p:childTnLst>
                          </p:cTn>
                        </p:par>
                        <p:par>
                          <p:cTn id="27" fill="hold">
                            <p:stCondLst>
                              <p:cond delay="500"/>
                            </p:stCondLst>
                            <p:childTnLst>
                              <p:par>
                                <p:cTn id="28" presetID="10" presetClass="entr" presetSubtype="0" fill="hold" grpId="0" nodeType="afterEffect">
                                  <p:stCondLst>
                                    <p:cond delay="0"/>
                                  </p:stCondLst>
                                  <p:childTnLst>
                                    <p:set>
                                      <p:cBhvr>
                                        <p:cTn id="29" dur="1" fill="hold">
                                          <p:stCondLst>
                                            <p:cond delay="0"/>
                                          </p:stCondLst>
                                        </p:cTn>
                                        <p:tgtEl>
                                          <p:spTgt spid="183305"/>
                                        </p:tgtEl>
                                        <p:attrNameLst>
                                          <p:attrName>style.visibility</p:attrName>
                                        </p:attrNameLst>
                                      </p:cBhvr>
                                      <p:to>
                                        <p:strVal val="visible"/>
                                      </p:to>
                                    </p:set>
                                    <p:animEffect transition="in" filter="fade">
                                      <p:cBhvr>
                                        <p:cTn id="30" dur="2000"/>
                                        <p:tgtEl>
                                          <p:spTgt spid="183305"/>
                                        </p:tgtEl>
                                      </p:cBhvr>
                                    </p:animEffect>
                                  </p:childTnLst>
                                </p:cTn>
                              </p:par>
                            </p:childTnLst>
                          </p:cTn>
                        </p:par>
                      </p:childTnLst>
                    </p:cTn>
                  </p:par>
                  <p:par>
                    <p:cTn id="31" fill="hold">
                      <p:stCondLst>
                        <p:cond delay="indefinite"/>
                      </p:stCondLst>
                      <p:childTnLst>
                        <p:par>
                          <p:cTn id="32" fill="hold">
                            <p:stCondLst>
                              <p:cond delay="0"/>
                            </p:stCondLst>
                            <p:childTnLst>
                              <p:par>
                                <p:cTn id="33" presetID="17" presetClass="entr" presetSubtype="4" fill="hold" grpId="0" nodeType="clickEffect">
                                  <p:stCondLst>
                                    <p:cond delay="0"/>
                                  </p:stCondLst>
                                  <p:childTnLst>
                                    <p:set>
                                      <p:cBhvr>
                                        <p:cTn id="34" dur="1" fill="hold">
                                          <p:stCondLst>
                                            <p:cond delay="0"/>
                                          </p:stCondLst>
                                        </p:cTn>
                                        <p:tgtEl>
                                          <p:spTgt spid="183308"/>
                                        </p:tgtEl>
                                        <p:attrNameLst>
                                          <p:attrName>style.visibility</p:attrName>
                                        </p:attrNameLst>
                                      </p:cBhvr>
                                      <p:to>
                                        <p:strVal val="visible"/>
                                      </p:to>
                                    </p:set>
                                    <p:anim calcmode="lin" valueType="num">
                                      <p:cBhvr>
                                        <p:cTn id="35" dur="500" fill="hold"/>
                                        <p:tgtEl>
                                          <p:spTgt spid="183308"/>
                                        </p:tgtEl>
                                        <p:attrNameLst>
                                          <p:attrName>ppt_x</p:attrName>
                                        </p:attrNameLst>
                                      </p:cBhvr>
                                      <p:tavLst>
                                        <p:tav tm="0">
                                          <p:val>
                                            <p:strVal val="#ppt_x"/>
                                          </p:val>
                                        </p:tav>
                                        <p:tav tm="100000">
                                          <p:val>
                                            <p:strVal val="#ppt_x"/>
                                          </p:val>
                                        </p:tav>
                                      </p:tavLst>
                                    </p:anim>
                                    <p:anim calcmode="lin" valueType="num">
                                      <p:cBhvr>
                                        <p:cTn id="36" dur="500" fill="hold"/>
                                        <p:tgtEl>
                                          <p:spTgt spid="183308"/>
                                        </p:tgtEl>
                                        <p:attrNameLst>
                                          <p:attrName>ppt_y</p:attrName>
                                        </p:attrNameLst>
                                      </p:cBhvr>
                                      <p:tavLst>
                                        <p:tav tm="0">
                                          <p:val>
                                            <p:strVal val="#ppt_y+#ppt_h/2"/>
                                          </p:val>
                                        </p:tav>
                                        <p:tav tm="100000">
                                          <p:val>
                                            <p:strVal val="#ppt_y"/>
                                          </p:val>
                                        </p:tav>
                                      </p:tavLst>
                                    </p:anim>
                                    <p:anim calcmode="lin" valueType="num">
                                      <p:cBhvr>
                                        <p:cTn id="37" dur="500" fill="hold"/>
                                        <p:tgtEl>
                                          <p:spTgt spid="183308"/>
                                        </p:tgtEl>
                                        <p:attrNameLst>
                                          <p:attrName>ppt_w</p:attrName>
                                        </p:attrNameLst>
                                      </p:cBhvr>
                                      <p:tavLst>
                                        <p:tav tm="0">
                                          <p:val>
                                            <p:strVal val="#ppt_w"/>
                                          </p:val>
                                        </p:tav>
                                        <p:tav tm="100000">
                                          <p:val>
                                            <p:strVal val="#ppt_w"/>
                                          </p:val>
                                        </p:tav>
                                      </p:tavLst>
                                    </p:anim>
                                    <p:anim calcmode="lin" valueType="num">
                                      <p:cBhvr>
                                        <p:cTn id="38" dur="500" fill="hold"/>
                                        <p:tgtEl>
                                          <p:spTgt spid="183308"/>
                                        </p:tgtEl>
                                        <p:attrNameLst>
                                          <p:attrName>ppt_h</p:attrName>
                                        </p:attrNameLst>
                                      </p:cBhvr>
                                      <p:tavLst>
                                        <p:tav tm="0">
                                          <p:val>
                                            <p:fltVal val="0.000000"/>
                                          </p:val>
                                        </p:tav>
                                        <p:tav tm="100000">
                                          <p:val>
                                            <p:strVal val="#ppt_h"/>
                                          </p:val>
                                        </p:tav>
                                      </p:tavLst>
                                    </p:anim>
                                  </p:childTnLst>
                                </p:cTn>
                              </p:par>
                            </p:childTnLst>
                          </p:cTn>
                        </p:par>
                        <p:par>
                          <p:cTn id="39" fill="hold">
                            <p:stCondLst>
                              <p:cond delay="500"/>
                            </p:stCondLst>
                            <p:childTnLst>
                              <p:par>
                                <p:cTn id="40" presetID="10" presetClass="entr" presetSubtype="0" fill="hold" grpId="0" nodeType="afterEffect">
                                  <p:stCondLst>
                                    <p:cond delay="0"/>
                                  </p:stCondLst>
                                  <p:childTnLst>
                                    <p:set>
                                      <p:cBhvr>
                                        <p:cTn id="41" dur="1" fill="hold">
                                          <p:stCondLst>
                                            <p:cond delay="0"/>
                                          </p:stCondLst>
                                        </p:cTn>
                                        <p:tgtEl>
                                          <p:spTgt spid="183307"/>
                                        </p:tgtEl>
                                        <p:attrNameLst>
                                          <p:attrName>style.visibility</p:attrName>
                                        </p:attrNameLst>
                                      </p:cBhvr>
                                      <p:to>
                                        <p:strVal val="visible"/>
                                      </p:to>
                                    </p:set>
                                    <p:animEffect transition="in" filter="fade">
                                      <p:cBhvr>
                                        <p:cTn id="42" dur="2000"/>
                                        <p:tgtEl>
                                          <p:spTgt spid="183307"/>
                                        </p:tgtEl>
                                      </p:cBhvr>
                                    </p:animEffect>
                                  </p:childTnLst>
                                </p:cTn>
                              </p:par>
                              <p:par>
                                <p:cTn id="43" presetID="5" presetClass="entr" presetSubtype="10" fill="hold" nodeType="with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checkerboard(across)">
                                      <p:cBhvr>
                                        <p:cTn id="45" dur="500"/>
                                        <p:tgtEl>
                                          <p:spTgt spid="2"/>
                                        </p:tgtEl>
                                      </p:cBhvr>
                                    </p:animEffect>
                                  </p:childTnLst>
                                </p:cTn>
                              </p:par>
                            </p:childTnLst>
                          </p:cTn>
                        </p:par>
                      </p:childTnLst>
                    </p:cTn>
                  </p:par>
                  <p:par>
                    <p:cTn id="46" fill="hold">
                      <p:stCondLst>
                        <p:cond delay="indefinite"/>
                      </p:stCondLst>
                      <p:childTnLst>
                        <p:par>
                          <p:cTn id="47" fill="hold">
                            <p:stCondLst>
                              <p:cond delay="0"/>
                            </p:stCondLst>
                            <p:childTnLst>
                              <p:par>
                                <p:cTn id="48" presetID="1" presetClass="entr" presetSubtype="0" fill="hold" grpId="0" nodeType="clickEffect">
                                  <p:stCondLst>
                                    <p:cond delay="0"/>
                                  </p:stCondLst>
                                  <p:childTnLst>
                                    <p:set>
                                      <p:cBhvr>
                                        <p:cTn id="49"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3299" grpId="0" build="p"/>
      <p:bldP spid="183305" grpId="0" bldLvl="0" animBg="1"/>
      <p:bldP spid="183306" grpId="0" bldLvl="0" animBg="1"/>
      <p:bldP spid="183307" grpId="0" bldLvl="0" animBg="1"/>
      <p:bldP spid="183308" grpId="0" bldLvl="0" animBg="1"/>
      <p:bldP spid="3"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3564255" y="736600"/>
            <a:ext cx="2011045" cy="1497965"/>
            <a:chOff x="1708269" y="1053530"/>
            <a:chExt cx="2276366" cy="1607731"/>
          </a:xfrm>
        </p:grpSpPr>
        <p:sp>
          <p:nvSpPr>
            <p:cNvPr id="32" name="椭圆 31"/>
            <p:cNvSpPr/>
            <p:nvPr/>
          </p:nvSpPr>
          <p:spPr>
            <a:xfrm>
              <a:off x="1832617" y="1053530"/>
              <a:ext cx="1700626" cy="1607731"/>
            </a:xfrm>
            <a:prstGeom prst="ellipse">
              <a:avLst/>
            </a:prstGeom>
            <a:solidFill>
              <a:srgbClr val="2A8EA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grpSp>
          <p:nvGrpSpPr>
            <p:cNvPr id="34" name="组合 33"/>
            <p:cNvGrpSpPr/>
            <p:nvPr/>
          </p:nvGrpSpPr>
          <p:grpSpPr>
            <a:xfrm>
              <a:off x="1708269" y="1295992"/>
              <a:ext cx="2276366" cy="1229645"/>
              <a:chOff x="2143781" y="1052676"/>
              <a:chExt cx="2276366" cy="1229645"/>
            </a:xfrm>
          </p:grpSpPr>
          <p:sp>
            <p:nvSpPr>
              <p:cNvPr id="36" name="TextBox 32"/>
              <p:cNvSpPr>
                <a:spLocks noChangeArrowheads="1"/>
              </p:cNvSpPr>
              <p:nvPr/>
            </p:nvSpPr>
            <p:spPr bwMode="auto">
              <a:xfrm>
                <a:off x="2143781" y="1273720"/>
                <a:ext cx="2276366" cy="5936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eaLnBrk="1" hangingPunct="1">
                  <a:buFont typeface="Arial" panose="020B0604020202020204" pitchFamily="34" charset="0"/>
                  <a:buNone/>
                  <a:defRPr/>
                </a:pPr>
                <a:r>
                  <a:rPr lang="zh-CN" altLang="en-US" sz="3000" b="1" dirty="0">
                    <a:solidFill>
                      <a:schemeClr val="bg1"/>
                    </a:solidFill>
                    <a:latin typeface="微软雅黑" panose="020B0503020204020204" pitchFamily="34" charset="-122"/>
                    <a:ea typeface="微软雅黑" panose="020B0503020204020204" pitchFamily="34" charset="-122"/>
                    <a:sym typeface="经典特黑简" pitchFamily="1" charset="-122"/>
                  </a:rPr>
                  <a:t>第十三章</a:t>
                </a:r>
                <a:endParaRPr lang="zh-CN" altLang="en-US" sz="3000" b="1" dirty="0">
                  <a:solidFill>
                    <a:schemeClr val="bg1"/>
                  </a:solidFill>
                  <a:latin typeface="微软雅黑" panose="020B0503020204020204" pitchFamily="34" charset="-122"/>
                  <a:ea typeface="微软雅黑" panose="020B0503020204020204" pitchFamily="34" charset="-122"/>
                  <a:sym typeface="经典特黑简" pitchFamily="1" charset="-122"/>
                </a:endParaRPr>
              </a:p>
            </p:txBody>
          </p:sp>
          <p:sp>
            <p:nvSpPr>
              <p:cNvPr id="41" name="矩形 40"/>
              <p:cNvSpPr/>
              <p:nvPr/>
            </p:nvSpPr>
            <p:spPr>
              <a:xfrm>
                <a:off x="2268590" y="1052676"/>
                <a:ext cx="1706640" cy="1229645"/>
              </a:xfrm>
              <a:prstGeom prst="rect">
                <a:avLst/>
              </a:prstGeom>
            </p:spPr>
            <p:txBody>
              <a:bodyPr wrap="square">
                <a:spAutoFit/>
              </a:bodyPr>
              <a:lstStyle/>
              <a:p>
                <a:pPr fontAlgn="base">
                  <a:spcBef>
                    <a:spcPct val="0"/>
                  </a:spcBef>
                  <a:spcAft>
                    <a:spcPct val="0"/>
                  </a:spcAft>
                  <a:defRPr/>
                </a:pPr>
                <a:endParaRPr lang="zh-CN" altLang="en-US" sz="5400" b="1" dirty="0">
                  <a:solidFill>
                    <a:schemeClr val="bg1"/>
                  </a:solidFill>
                  <a:effectLst>
                    <a:outerShdw blurRad="38100" dist="38100" dir="2700000" algn="tl">
                      <a:srgbClr val="000000">
                        <a:alpha val="43137"/>
                      </a:srgbClr>
                    </a:outerShdw>
                  </a:effectLst>
                  <a:latin typeface="Impact" panose="020B0806030902050204" pitchFamily="34" charset="0"/>
                  <a:ea typeface="DFPYeaSong-B5" pitchFamily="2" charset="-120"/>
                  <a:sym typeface="经典特黑简" pitchFamily="1" charset="-122"/>
                </a:endParaRPr>
              </a:p>
            </p:txBody>
          </p:sp>
        </p:grpSp>
      </p:grpSp>
      <p:sp>
        <p:nvSpPr>
          <p:cNvPr id="42" name="TextBox 32"/>
          <p:cNvSpPr>
            <a:spLocks noChangeArrowheads="1"/>
          </p:cNvSpPr>
          <p:nvPr/>
        </p:nvSpPr>
        <p:spPr bwMode="auto">
          <a:xfrm>
            <a:off x="3069422" y="2428263"/>
            <a:ext cx="3040380" cy="6680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l">
              <a:defRPr/>
            </a:pPr>
            <a:r>
              <a:rPr lang="zh-CN" altLang="en-US" sz="3750" b="1" dirty="0">
                <a:solidFill>
                  <a:srgbClr val="2A8EA2"/>
                </a:solidFill>
                <a:latin typeface="微软雅黑" panose="020B0503020204020204" pitchFamily="34" charset="-122"/>
                <a:ea typeface="微软雅黑" panose="020B0503020204020204" pitchFamily="34" charset="-122"/>
                <a:sym typeface="经典特黑简" pitchFamily="1" charset="-122"/>
              </a:rPr>
              <a:t>企业财务管理</a:t>
            </a:r>
            <a:endParaRPr lang="zh-CN" altLang="en-US" sz="3750" b="1" dirty="0">
              <a:solidFill>
                <a:srgbClr val="2A8EA2"/>
              </a:solidFill>
              <a:latin typeface="微软雅黑" panose="020B0503020204020204" pitchFamily="34" charset="-122"/>
              <a:ea typeface="微软雅黑" panose="020B0503020204020204" pitchFamily="34" charset="-122"/>
              <a:sym typeface="经典特黑简" pitchFamily="1" charset="-122"/>
            </a:endParaRPr>
          </a:p>
        </p:txBody>
      </p:sp>
      <p:cxnSp>
        <p:nvCxnSpPr>
          <p:cNvPr id="44" name="直接连接符 43"/>
          <p:cNvCxnSpPr/>
          <p:nvPr/>
        </p:nvCxnSpPr>
        <p:spPr>
          <a:xfrm>
            <a:off x="2627800" y="3435680"/>
            <a:ext cx="1295844" cy="0"/>
          </a:xfrm>
          <a:prstGeom prst="line">
            <a:avLst/>
          </a:prstGeom>
          <a:ln w="19050">
            <a:solidFill>
              <a:srgbClr val="2A8EA2"/>
            </a:solidFill>
          </a:ln>
        </p:spPr>
        <p:style>
          <a:lnRef idx="1">
            <a:schemeClr val="accent1"/>
          </a:lnRef>
          <a:fillRef idx="0">
            <a:schemeClr val="accent1"/>
          </a:fillRef>
          <a:effectRef idx="0">
            <a:schemeClr val="accent1"/>
          </a:effectRef>
          <a:fontRef idx="minor">
            <a:schemeClr val="tx1"/>
          </a:fontRef>
        </p:style>
      </p:cxnSp>
      <p:sp>
        <p:nvSpPr>
          <p:cNvPr id="101" name="等腰三角形 100"/>
          <p:cNvSpPr/>
          <p:nvPr/>
        </p:nvSpPr>
        <p:spPr>
          <a:xfrm rot="10800000" flipV="1">
            <a:off x="4327446" y="3389220"/>
            <a:ext cx="174465" cy="100420"/>
          </a:xfrm>
          <a:prstGeom prst="triangle">
            <a:avLst>
              <a:gd name="adj" fmla="val 48955"/>
            </a:avLst>
          </a:prstGeom>
          <a:solidFill>
            <a:srgbClr val="2A8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cxnSp>
        <p:nvCxnSpPr>
          <p:cNvPr id="103" name="直接连接符 102"/>
          <p:cNvCxnSpPr/>
          <p:nvPr/>
        </p:nvCxnSpPr>
        <p:spPr>
          <a:xfrm>
            <a:off x="4932169" y="3435680"/>
            <a:ext cx="1295844" cy="0"/>
          </a:xfrm>
          <a:prstGeom prst="line">
            <a:avLst/>
          </a:prstGeom>
          <a:ln w="19050">
            <a:solidFill>
              <a:srgbClr val="2A8EA2"/>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1654" y="3489640"/>
            <a:ext cx="2913135" cy="1686391"/>
            <a:chOff x="0" y="4653930"/>
            <a:chExt cx="3885079" cy="2249041"/>
          </a:xfrm>
          <a:solidFill>
            <a:srgbClr val="2A8EA2"/>
          </a:solidFill>
        </p:grpSpPr>
        <p:grpSp>
          <p:nvGrpSpPr>
            <p:cNvPr id="16" name="组合 15"/>
            <p:cNvGrpSpPr/>
            <p:nvPr/>
          </p:nvGrpSpPr>
          <p:grpSpPr>
            <a:xfrm>
              <a:off x="0" y="4653930"/>
              <a:ext cx="3885079" cy="2249041"/>
              <a:chOff x="0" y="4653930"/>
              <a:chExt cx="3885079" cy="2249041"/>
            </a:xfrm>
            <a:grpFill/>
          </p:grpSpPr>
          <p:sp>
            <p:nvSpPr>
              <p:cNvPr id="18" name="椭圆 17"/>
              <p:cNvSpPr/>
              <p:nvPr/>
            </p:nvSpPr>
            <p:spPr>
              <a:xfrm>
                <a:off x="2062758" y="465393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19" name="椭圆 18"/>
              <p:cNvSpPr/>
              <p:nvPr/>
            </p:nvSpPr>
            <p:spPr>
              <a:xfrm>
                <a:off x="3291483" y="57302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20" name="椭圆 19"/>
              <p:cNvSpPr/>
              <p:nvPr/>
            </p:nvSpPr>
            <p:spPr>
              <a:xfrm>
                <a:off x="1729383" y="62128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21" name="椭圆 20"/>
              <p:cNvSpPr/>
              <p:nvPr/>
            </p:nvSpPr>
            <p:spPr>
              <a:xfrm>
                <a:off x="319683" y="67589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22" name="椭圆 21"/>
              <p:cNvSpPr/>
              <p:nvPr/>
            </p:nvSpPr>
            <p:spPr>
              <a:xfrm>
                <a:off x="1424583" y="53873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23" name="椭圆 22"/>
              <p:cNvSpPr/>
              <p:nvPr/>
            </p:nvSpPr>
            <p:spPr>
              <a:xfrm>
                <a:off x="761643" y="657607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24" name="椭圆 23"/>
              <p:cNvSpPr/>
              <p:nvPr/>
            </p:nvSpPr>
            <p:spPr>
              <a:xfrm>
                <a:off x="2575203" y="58978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25" name="椭圆 24"/>
              <p:cNvSpPr/>
              <p:nvPr/>
            </p:nvSpPr>
            <p:spPr>
              <a:xfrm>
                <a:off x="3741063" y="65455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cxnSp>
            <p:nvCxnSpPr>
              <p:cNvPr id="26" name="直接连接符 25"/>
              <p:cNvCxnSpPr>
                <a:endCxn id="22" idx="2"/>
              </p:cNvCxnSpPr>
              <p:nvPr/>
            </p:nvCxnSpPr>
            <p:spPr>
              <a:xfrm>
                <a:off x="0" y="5229994"/>
                <a:ext cx="1424583" cy="2293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2" idx="6"/>
                <a:endCxn id="24" idx="1"/>
              </p:cNvCxnSpPr>
              <p:nvPr/>
            </p:nvCxnSpPr>
            <p:spPr>
              <a:xfrm>
                <a:off x="1568599" y="5459363"/>
                <a:ext cx="1027695" cy="4596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4" idx="6"/>
                <a:endCxn id="25" idx="1"/>
              </p:cNvCxnSpPr>
              <p:nvPr/>
            </p:nvCxnSpPr>
            <p:spPr>
              <a:xfrm>
                <a:off x="2719219" y="5969903"/>
                <a:ext cx="1042935" cy="59678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22" idx="3"/>
                <a:endCxn id="23" idx="0"/>
              </p:cNvCxnSpPr>
              <p:nvPr/>
            </p:nvCxnSpPr>
            <p:spPr>
              <a:xfrm flipH="1">
                <a:off x="833651" y="5510280"/>
                <a:ext cx="612023" cy="106579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endCxn id="23" idx="2"/>
              </p:cNvCxnSpPr>
              <p:nvPr/>
            </p:nvCxnSpPr>
            <p:spPr>
              <a:xfrm flipV="1">
                <a:off x="0" y="6648083"/>
                <a:ext cx="761643" cy="22071"/>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3" idx="6"/>
                <a:endCxn id="20" idx="3"/>
              </p:cNvCxnSpPr>
              <p:nvPr/>
            </p:nvCxnSpPr>
            <p:spPr>
              <a:xfrm flipV="1">
                <a:off x="905659" y="6335780"/>
                <a:ext cx="844815" cy="31230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20" idx="4"/>
              </p:cNvCxnSpPr>
              <p:nvPr/>
            </p:nvCxnSpPr>
            <p:spPr>
              <a:xfrm flipH="1">
                <a:off x="1486694" y="6356871"/>
                <a:ext cx="314697" cy="50271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endCxn id="23" idx="5"/>
              </p:cNvCxnSpPr>
              <p:nvPr/>
            </p:nvCxnSpPr>
            <p:spPr>
              <a:xfrm flipH="1" flipV="1">
                <a:off x="884568" y="6699000"/>
                <a:ext cx="602126" cy="16058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25" idx="2"/>
              </p:cNvCxnSpPr>
              <p:nvPr/>
            </p:nvCxnSpPr>
            <p:spPr>
              <a:xfrm flipH="1">
                <a:off x="2782838" y="6617603"/>
                <a:ext cx="958225" cy="24198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0" y="4725938"/>
                <a:ext cx="694606" cy="50405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endCxn id="20" idx="1"/>
              </p:cNvCxnSpPr>
              <p:nvPr/>
            </p:nvCxnSpPr>
            <p:spPr>
              <a:xfrm>
                <a:off x="694606" y="4725938"/>
                <a:ext cx="1055868" cy="15080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endCxn id="18" idx="1"/>
              </p:cNvCxnSpPr>
              <p:nvPr/>
            </p:nvCxnSpPr>
            <p:spPr>
              <a:xfrm flipV="1">
                <a:off x="694606" y="4675021"/>
                <a:ext cx="1389243" cy="509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18" idx="5"/>
                <a:endCxn id="19" idx="1"/>
              </p:cNvCxnSpPr>
              <p:nvPr/>
            </p:nvCxnSpPr>
            <p:spPr>
              <a:xfrm>
                <a:off x="2185683" y="4776855"/>
                <a:ext cx="1126891" cy="97449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19" idx="2"/>
                <a:endCxn id="24" idx="7"/>
              </p:cNvCxnSpPr>
              <p:nvPr/>
            </p:nvCxnSpPr>
            <p:spPr>
              <a:xfrm flipH="1">
                <a:off x="2698128" y="5802263"/>
                <a:ext cx="593355" cy="11672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19" idx="4"/>
              </p:cNvCxnSpPr>
              <p:nvPr/>
            </p:nvCxnSpPr>
            <p:spPr>
              <a:xfrm flipH="1">
                <a:off x="3286894" y="5874271"/>
                <a:ext cx="76597" cy="9853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20" idx="5"/>
              </p:cNvCxnSpPr>
              <p:nvPr/>
            </p:nvCxnSpPr>
            <p:spPr>
              <a:xfrm>
                <a:off x="1852308" y="6335780"/>
                <a:ext cx="426474" cy="5238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18" idx="4"/>
                <a:endCxn id="20" idx="0"/>
              </p:cNvCxnSpPr>
              <p:nvPr/>
            </p:nvCxnSpPr>
            <p:spPr>
              <a:xfrm flipH="1">
                <a:off x="1801391" y="4797946"/>
                <a:ext cx="333375" cy="141490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20" idx="2"/>
              </p:cNvCxnSpPr>
              <p:nvPr/>
            </p:nvCxnSpPr>
            <p:spPr>
              <a:xfrm flipH="1" flipV="1">
                <a:off x="0" y="5662042"/>
                <a:ext cx="1729383" cy="62282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21" idx="1"/>
              </p:cNvCxnSpPr>
              <p:nvPr/>
            </p:nvCxnSpPr>
            <p:spPr>
              <a:xfrm flipH="1" flipV="1">
                <a:off x="0" y="6166098"/>
                <a:ext cx="340774" cy="61394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cxnSp>
          <p:nvCxnSpPr>
            <p:cNvPr id="3" name="直接连接符 2"/>
            <p:cNvCxnSpPr>
              <a:stCxn id="20" idx="6"/>
              <a:endCxn id="24" idx="2"/>
            </p:cNvCxnSpPr>
            <p:nvPr/>
          </p:nvCxnSpPr>
          <p:spPr>
            <a:xfrm flipV="1">
              <a:off x="1873399" y="5969903"/>
              <a:ext cx="701804" cy="314960"/>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6732240" y="108322"/>
            <a:ext cx="2359118" cy="2180057"/>
            <a:chOff x="9119542" y="0"/>
            <a:chExt cx="3146219" cy="2907415"/>
          </a:xfrm>
          <a:solidFill>
            <a:srgbClr val="2A8EA2"/>
          </a:solidFill>
        </p:grpSpPr>
        <p:sp>
          <p:nvSpPr>
            <p:cNvPr id="55" name="椭圆 54"/>
            <p:cNvSpPr/>
            <p:nvPr/>
          </p:nvSpPr>
          <p:spPr>
            <a:xfrm>
              <a:off x="9119542" y="90951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56" name="椭圆 55"/>
            <p:cNvSpPr/>
            <p:nvPr/>
          </p:nvSpPr>
          <p:spPr>
            <a:xfrm>
              <a:off x="10948342" y="21282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57" name="椭圆 56"/>
            <p:cNvSpPr/>
            <p:nvPr/>
          </p:nvSpPr>
          <p:spPr>
            <a:xfrm>
              <a:off x="10396799" y="15045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58" name="椭圆 57"/>
            <p:cNvSpPr/>
            <p:nvPr/>
          </p:nvSpPr>
          <p:spPr>
            <a:xfrm>
              <a:off x="11615999" y="19109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59" name="椭圆 58"/>
            <p:cNvSpPr/>
            <p:nvPr/>
          </p:nvSpPr>
          <p:spPr>
            <a:xfrm>
              <a:off x="9407574" y="141357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60" name="椭圆 59"/>
            <p:cNvSpPr/>
            <p:nvPr/>
          </p:nvSpPr>
          <p:spPr>
            <a:xfrm>
              <a:off x="10539688" y="26037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61" name="椭圆 60"/>
            <p:cNvSpPr/>
            <p:nvPr/>
          </p:nvSpPr>
          <p:spPr>
            <a:xfrm>
              <a:off x="12121745" y="27633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62" name="椭圆 61"/>
            <p:cNvSpPr/>
            <p:nvPr/>
          </p:nvSpPr>
          <p:spPr>
            <a:xfrm>
              <a:off x="11062203" y="9781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cxnSp>
          <p:nvCxnSpPr>
            <p:cNvPr id="63" name="直接连接符 62"/>
            <p:cNvCxnSpPr>
              <a:stCxn id="59" idx="0"/>
            </p:cNvCxnSpPr>
            <p:nvPr/>
          </p:nvCxnSpPr>
          <p:spPr>
            <a:xfrm flipV="1">
              <a:off x="9479582" y="1"/>
              <a:ext cx="216024" cy="14135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9" idx="5"/>
              <a:endCxn id="60" idx="1"/>
            </p:cNvCxnSpPr>
            <p:nvPr/>
          </p:nvCxnSpPr>
          <p:spPr>
            <a:xfrm>
              <a:off x="9530499" y="1536495"/>
              <a:ext cx="1030280" cy="108833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60" idx="6"/>
              <a:endCxn id="61" idx="2"/>
            </p:cNvCxnSpPr>
            <p:nvPr/>
          </p:nvCxnSpPr>
          <p:spPr>
            <a:xfrm>
              <a:off x="10683704" y="2675750"/>
              <a:ext cx="1438041" cy="15965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62" idx="1"/>
            </p:cNvCxnSpPr>
            <p:nvPr/>
          </p:nvCxnSpPr>
          <p:spPr>
            <a:xfrm flipH="1" flipV="1">
              <a:off x="10343678" y="0"/>
              <a:ext cx="739616" cy="99923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62" idx="7"/>
            </p:cNvCxnSpPr>
            <p:nvPr/>
          </p:nvCxnSpPr>
          <p:spPr>
            <a:xfrm flipV="1">
              <a:off x="11185128" y="0"/>
              <a:ext cx="670718" cy="999233"/>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59" idx="6"/>
              <a:endCxn id="62" idx="2"/>
            </p:cNvCxnSpPr>
            <p:nvPr/>
          </p:nvCxnSpPr>
          <p:spPr>
            <a:xfrm flipV="1">
              <a:off x="9551590" y="1050150"/>
              <a:ext cx="1510613" cy="435428"/>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62" idx="3"/>
              <a:endCxn id="60" idx="7"/>
            </p:cNvCxnSpPr>
            <p:nvPr/>
          </p:nvCxnSpPr>
          <p:spPr>
            <a:xfrm flipH="1">
              <a:off x="10662613" y="1101067"/>
              <a:ext cx="420681" cy="1523766"/>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58" idx="4"/>
              <a:endCxn id="61" idx="1"/>
            </p:cNvCxnSpPr>
            <p:nvPr/>
          </p:nvCxnSpPr>
          <p:spPr>
            <a:xfrm>
              <a:off x="11688007" y="2055015"/>
              <a:ext cx="454829" cy="72947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8" idx="1"/>
              <a:endCxn id="62" idx="5"/>
            </p:cNvCxnSpPr>
            <p:nvPr/>
          </p:nvCxnSpPr>
          <p:spPr>
            <a:xfrm flipH="1" flipV="1">
              <a:off x="11185128" y="1101067"/>
              <a:ext cx="451962" cy="8310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62" idx="6"/>
            </p:cNvCxnSpPr>
            <p:nvPr/>
          </p:nvCxnSpPr>
          <p:spPr>
            <a:xfrm>
              <a:off x="11206219" y="1050150"/>
              <a:ext cx="984194" cy="43542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endCxn id="55" idx="1"/>
            </p:cNvCxnSpPr>
            <p:nvPr/>
          </p:nvCxnSpPr>
          <p:spPr>
            <a:xfrm flipH="1">
              <a:off x="9140633" y="0"/>
              <a:ext cx="122925"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55" idx="5"/>
              <a:endCxn id="57" idx="2"/>
            </p:cNvCxnSpPr>
            <p:nvPr/>
          </p:nvCxnSpPr>
          <p:spPr>
            <a:xfrm>
              <a:off x="9242467" y="1032439"/>
              <a:ext cx="1154332" cy="54416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57" idx="4"/>
              <a:endCxn id="60" idx="0"/>
            </p:cNvCxnSpPr>
            <p:nvPr/>
          </p:nvCxnSpPr>
          <p:spPr>
            <a:xfrm>
              <a:off x="10468807" y="1648615"/>
              <a:ext cx="142889" cy="9551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57" idx="5"/>
              <a:endCxn id="58" idx="2"/>
            </p:cNvCxnSpPr>
            <p:nvPr/>
          </p:nvCxnSpPr>
          <p:spPr>
            <a:xfrm>
              <a:off x="10519724" y="1627524"/>
              <a:ext cx="1096275" cy="35548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58" idx="3"/>
              <a:endCxn id="60" idx="6"/>
            </p:cNvCxnSpPr>
            <p:nvPr/>
          </p:nvCxnSpPr>
          <p:spPr>
            <a:xfrm flipH="1">
              <a:off x="10683704" y="2033924"/>
              <a:ext cx="953386" cy="64182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58" idx="6"/>
            </p:cNvCxnSpPr>
            <p:nvPr/>
          </p:nvCxnSpPr>
          <p:spPr>
            <a:xfrm>
              <a:off x="11760015" y="1983007"/>
              <a:ext cx="430398" cy="66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56" idx="1"/>
            </p:cNvCxnSpPr>
            <p:nvPr/>
          </p:nvCxnSpPr>
          <p:spPr>
            <a:xfrm flipH="1" flipV="1">
              <a:off x="10703718" y="0"/>
              <a:ext cx="265715"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56" idx="7"/>
            </p:cNvCxnSpPr>
            <p:nvPr/>
          </p:nvCxnSpPr>
          <p:spPr>
            <a:xfrm flipV="1">
              <a:off x="11071267" y="0"/>
              <a:ext cx="136507"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56" idx="5"/>
            </p:cNvCxnSpPr>
            <p:nvPr/>
          </p:nvCxnSpPr>
          <p:spPr>
            <a:xfrm>
              <a:off x="11071267" y="335753"/>
              <a:ext cx="1119146" cy="28572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endCxn id="58" idx="0"/>
            </p:cNvCxnSpPr>
            <p:nvPr/>
          </p:nvCxnSpPr>
          <p:spPr>
            <a:xfrm flipH="1">
              <a:off x="11688007" y="837506"/>
              <a:ext cx="502406" cy="107349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55" idx="7"/>
            </p:cNvCxnSpPr>
            <p:nvPr/>
          </p:nvCxnSpPr>
          <p:spPr>
            <a:xfrm flipV="1">
              <a:off x="9242467" y="0"/>
              <a:ext cx="669163"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p:cTn id="14" dur="500" fill="hold"/>
                                        <p:tgtEl>
                                          <p:spTgt spid="31"/>
                                        </p:tgtEl>
                                        <p:attrNameLst>
                                          <p:attrName>ppt_w</p:attrName>
                                        </p:attrNameLst>
                                      </p:cBhvr>
                                      <p:tavLst>
                                        <p:tav tm="0">
                                          <p:val>
                                            <p:fltVal val="0"/>
                                          </p:val>
                                        </p:tav>
                                        <p:tav tm="100000">
                                          <p:val>
                                            <p:strVal val="#ppt_w"/>
                                          </p:val>
                                        </p:tav>
                                      </p:tavLst>
                                    </p:anim>
                                    <p:anim calcmode="lin" valueType="num">
                                      <p:cBhvr>
                                        <p:cTn id="15" dur="500" fill="hold"/>
                                        <p:tgtEl>
                                          <p:spTgt spid="31"/>
                                        </p:tgtEl>
                                        <p:attrNameLst>
                                          <p:attrName>ppt_h</p:attrName>
                                        </p:attrNameLst>
                                      </p:cBhvr>
                                      <p:tavLst>
                                        <p:tav tm="0">
                                          <p:val>
                                            <p:fltVal val="0"/>
                                          </p:val>
                                        </p:tav>
                                        <p:tav tm="100000">
                                          <p:val>
                                            <p:strVal val="#ppt_h"/>
                                          </p:val>
                                        </p:tav>
                                      </p:tavLst>
                                    </p:anim>
                                    <p:animEffect transition="in" filter="fade">
                                      <p:cBhvr>
                                        <p:cTn id="16" dur="500"/>
                                        <p:tgtEl>
                                          <p:spTgt spid="31"/>
                                        </p:tgtEl>
                                      </p:cBhvr>
                                    </p:animEffect>
                                  </p:childTnLst>
                                </p:cTn>
                              </p:par>
                              <p:par>
                                <p:cTn id="17" presetID="2" presetClass="entr" presetSubtype="8" fill="hold" grpId="0" nodeType="withEffect">
                                  <p:stCondLst>
                                    <p:cond delay="50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0-#ppt_w/2"/>
                                          </p:val>
                                        </p:tav>
                                        <p:tav tm="100000">
                                          <p:val>
                                            <p:strVal val="#ppt_x"/>
                                          </p:val>
                                        </p:tav>
                                      </p:tavLst>
                                    </p:anim>
                                    <p:anim calcmode="lin" valueType="num">
                                      <p:cBhvr additive="base">
                                        <p:cTn id="20" dur="500" fill="hold"/>
                                        <p:tgtEl>
                                          <p:spTgt spid="42"/>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wipe(left)">
                                      <p:cBhvr>
                                        <p:cTn id="24" dur="500"/>
                                        <p:tgtEl>
                                          <p:spTgt spid="44"/>
                                        </p:tgtEl>
                                      </p:cBhvr>
                                    </p:animEffect>
                                  </p:childTnLst>
                                </p:cTn>
                              </p:par>
                              <p:par>
                                <p:cTn id="25" presetID="22" presetClass="entr" presetSubtype="2" fill="hold" nodeType="withEffect">
                                  <p:stCondLst>
                                    <p:cond delay="0"/>
                                  </p:stCondLst>
                                  <p:childTnLst>
                                    <p:set>
                                      <p:cBhvr>
                                        <p:cTn id="26" dur="1" fill="hold">
                                          <p:stCondLst>
                                            <p:cond delay="0"/>
                                          </p:stCondLst>
                                        </p:cTn>
                                        <p:tgtEl>
                                          <p:spTgt spid="103"/>
                                        </p:tgtEl>
                                        <p:attrNameLst>
                                          <p:attrName>style.visibility</p:attrName>
                                        </p:attrNameLst>
                                      </p:cBhvr>
                                      <p:to>
                                        <p:strVal val="visible"/>
                                      </p:to>
                                    </p:set>
                                    <p:animEffect transition="in" filter="wipe(right)">
                                      <p:cBhvr>
                                        <p:cTn id="27" dur="500"/>
                                        <p:tgtEl>
                                          <p:spTgt spid="103"/>
                                        </p:tgtEl>
                                      </p:cBhvr>
                                    </p:animEffect>
                                  </p:childTnLst>
                                </p:cTn>
                              </p:par>
                            </p:childTnLst>
                          </p:cTn>
                        </p:par>
                        <p:par>
                          <p:cTn id="28" fill="hold">
                            <p:stCondLst>
                              <p:cond delay="1500"/>
                            </p:stCondLst>
                            <p:childTnLst>
                              <p:par>
                                <p:cTn id="29" presetID="31" presetClass="entr" presetSubtype="0" fill="hold" grpId="0" nodeType="afterEffect">
                                  <p:stCondLst>
                                    <p:cond delay="0"/>
                                  </p:stCondLst>
                                  <p:childTnLst>
                                    <p:set>
                                      <p:cBhvr>
                                        <p:cTn id="30" dur="1" fill="hold">
                                          <p:stCondLst>
                                            <p:cond delay="0"/>
                                          </p:stCondLst>
                                        </p:cTn>
                                        <p:tgtEl>
                                          <p:spTgt spid="101"/>
                                        </p:tgtEl>
                                        <p:attrNameLst>
                                          <p:attrName>style.visibility</p:attrName>
                                        </p:attrNameLst>
                                      </p:cBhvr>
                                      <p:to>
                                        <p:strVal val="visible"/>
                                      </p:to>
                                    </p:set>
                                    <p:anim calcmode="lin" valueType="num">
                                      <p:cBhvr>
                                        <p:cTn id="31" dur="500" fill="hold"/>
                                        <p:tgtEl>
                                          <p:spTgt spid="101"/>
                                        </p:tgtEl>
                                        <p:attrNameLst>
                                          <p:attrName>ppt_w</p:attrName>
                                        </p:attrNameLst>
                                      </p:cBhvr>
                                      <p:tavLst>
                                        <p:tav tm="0">
                                          <p:val>
                                            <p:fltVal val="0"/>
                                          </p:val>
                                        </p:tav>
                                        <p:tav tm="100000">
                                          <p:val>
                                            <p:strVal val="#ppt_w"/>
                                          </p:val>
                                        </p:tav>
                                      </p:tavLst>
                                    </p:anim>
                                    <p:anim calcmode="lin" valueType="num">
                                      <p:cBhvr>
                                        <p:cTn id="32" dur="500" fill="hold"/>
                                        <p:tgtEl>
                                          <p:spTgt spid="101"/>
                                        </p:tgtEl>
                                        <p:attrNameLst>
                                          <p:attrName>ppt_h</p:attrName>
                                        </p:attrNameLst>
                                      </p:cBhvr>
                                      <p:tavLst>
                                        <p:tav tm="0">
                                          <p:val>
                                            <p:fltVal val="0"/>
                                          </p:val>
                                        </p:tav>
                                        <p:tav tm="100000">
                                          <p:val>
                                            <p:strVal val="#ppt_h"/>
                                          </p:val>
                                        </p:tav>
                                      </p:tavLst>
                                    </p:anim>
                                    <p:anim calcmode="lin" valueType="num">
                                      <p:cBhvr>
                                        <p:cTn id="33" dur="500" fill="hold"/>
                                        <p:tgtEl>
                                          <p:spTgt spid="101"/>
                                        </p:tgtEl>
                                        <p:attrNameLst>
                                          <p:attrName>style.rotation</p:attrName>
                                        </p:attrNameLst>
                                      </p:cBhvr>
                                      <p:tavLst>
                                        <p:tav tm="0">
                                          <p:val>
                                            <p:fltVal val="90"/>
                                          </p:val>
                                        </p:tav>
                                        <p:tav tm="100000">
                                          <p:val>
                                            <p:fltVal val="0"/>
                                          </p:val>
                                        </p:tav>
                                      </p:tavLst>
                                    </p:anim>
                                    <p:animEffect transition="in" filter="fade">
                                      <p:cBhvr>
                                        <p:cTn id="34"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101"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Rectangle 2"/>
          <p:cNvSpPr>
            <a:spLocks noGrp="1"/>
          </p:cNvSpPr>
          <p:nvPr>
            <p:ph type="title" idx="4294967295"/>
          </p:nvPr>
        </p:nvSpPr>
        <p:spPr>
          <a:xfrm>
            <a:off x="1691640" y="411480"/>
            <a:ext cx="1176020" cy="431800"/>
          </a:xfrm>
        </p:spPr>
        <p:txBody>
          <a:bodyPr vert="horz" wrap="square" lIns="91440" tIns="45720" rIns="91440" bIns="45720" anchor="ctr" anchorCtr="0"/>
          <a:p>
            <a:pPr algn="l"/>
            <a:r>
              <a:rPr lang="zh-CN" altLang="en-US" sz="3200" b="1" dirty="0">
                <a:solidFill>
                  <a:srgbClr val="FF0000"/>
                </a:solidFill>
                <a:latin typeface="黑体" panose="02010609060101010101" pitchFamily="49" charset="-122"/>
                <a:ea typeface="黑体" panose="02010609060101010101" pitchFamily="49" charset="-122"/>
              </a:rPr>
              <a:t>例题</a:t>
            </a:r>
            <a:endParaRPr lang="zh-CN" altLang="en-US" sz="3200" b="1" dirty="0">
              <a:solidFill>
                <a:srgbClr val="FF0000"/>
              </a:solidFill>
              <a:latin typeface="黑体" panose="02010609060101010101" pitchFamily="49" charset="-122"/>
              <a:ea typeface="黑体" panose="02010609060101010101" pitchFamily="49" charset="-122"/>
            </a:endParaRPr>
          </a:p>
        </p:txBody>
      </p:sp>
      <p:sp>
        <p:nvSpPr>
          <p:cNvPr id="11267" name="Rectangle 3"/>
          <p:cNvSpPr>
            <a:spLocks noGrp="1"/>
          </p:cNvSpPr>
          <p:nvPr>
            <p:ph idx="4294967295"/>
          </p:nvPr>
        </p:nvSpPr>
        <p:spPr>
          <a:xfrm>
            <a:off x="1324610" y="951230"/>
            <a:ext cx="7558405" cy="3326130"/>
          </a:xfrm>
        </p:spPr>
        <p:txBody>
          <a:bodyPr vert="horz" wrap="square" lIns="91440" tIns="45720" rIns="91440" bIns="45720" anchor="t" anchorCtr="0"/>
          <a:p>
            <a:r>
              <a:rPr lang="zh-CN" altLang="en-US" sz="2400" dirty="0">
                <a:solidFill>
                  <a:srgbClr val="0070C0"/>
                </a:solidFill>
              </a:rPr>
              <a:t>某企业取得</a:t>
            </a:r>
            <a:r>
              <a:rPr lang="en-US" altLang="zh-CN" sz="2400" dirty="0">
                <a:solidFill>
                  <a:srgbClr val="0070C0"/>
                </a:solidFill>
              </a:rPr>
              <a:t>3</a:t>
            </a:r>
            <a:r>
              <a:rPr lang="zh-CN" altLang="en-US" sz="2400" dirty="0">
                <a:solidFill>
                  <a:srgbClr val="0070C0"/>
                </a:solidFill>
              </a:rPr>
              <a:t>年期长期借款</a:t>
            </a:r>
            <a:r>
              <a:rPr lang="en-US" altLang="zh-CN" sz="2400" dirty="0">
                <a:solidFill>
                  <a:srgbClr val="0070C0"/>
                </a:solidFill>
              </a:rPr>
              <a:t>500</a:t>
            </a:r>
            <a:r>
              <a:rPr lang="zh-CN" altLang="en-US" sz="2400" dirty="0">
                <a:solidFill>
                  <a:srgbClr val="0070C0"/>
                </a:solidFill>
              </a:rPr>
              <a:t>万元，年利率为</a:t>
            </a:r>
            <a:r>
              <a:rPr lang="en-US" altLang="zh-CN" sz="2400" dirty="0">
                <a:solidFill>
                  <a:srgbClr val="0070C0"/>
                </a:solidFill>
              </a:rPr>
              <a:t>11%</a:t>
            </a:r>
            <a:r>
              <a:rPr lang="zh-CN" altLang="en-US" sz="2400" dirty="0">
                <a:solidFill>
                  <a:srgbClr val="0070C0"/>
                </a:solidFill>
              </a:rPr>
              <a:t>，每年付息一次，到期一次还本，筹资费用率为</a:t>
            </a:r>
            <a:r>
              <a:rPr lang="en-US" altLang="zh-CN" sz="2400" dirty="0">
                <a:solidFill>
                  <a:srgbClr val="0070C0"/>
                </a:solidFill>
              </a:rPr>
              <a:t>1%</a:t>
            </a:r>
            <a:r>
              <a:rPr lang="zh-CN" altLang="en-US" sz="2400" dirty="0">
                <a:solidFill>
                  <a:srgbClr val="0070C0"/>
                </a:solidFill>
              </a:rPr>
              <a:t>，企业所得税税率为</a:t>
            </a:r>
            <a:r>
              <a:rPr lang="en-US" altLang="zh-CN" sz="2400" dirty="0">
                <a:solidFill>
                  <a:srgbClr val="0070C0"/>
                </a:solidFill>
              </a:rPr>
              <a:t>25%</a:t>
            </a:r>
            <a:r>
              <a:rPr lang="zh-CN" altLang="en-US" sz="2400" dirty="0">
                <a:solidFill>
                  <a:srgbClr val="0070C0"/>
                </a:solidFill>
              </a:rPr>
              <a:t>。</a:t>
            </a:r>
            <a:endParaRPr lang="zh-CN" altLang="en-US" sz="2400" dirty="0">
              <a:solidFill>
                <a:srgbClr val="0070C0"/>
              </a:solidFill>
            </a:endParaRPr>
          </a:p>
          <a:p>
            <a:r>
              <a:rPr lang="zh-CN" altLang="en-US" sz="2400" dirty="0">
                <a:solidFill>
                  <a:srgbClr val="FF0000"/>
                </a:solidFill>
              </a:rPr>
              <a:t>问：该项长期借款的资金成本为多少？</a:t>
            </a:r>
            <a:endParaRPr lang="zh-CN" altLang="en-US" sz="2400" dirty="0">
              <a:solidFill>
                <a:srgbClr val="FF0000"/>
              </a:solidFill>
            </a:endParaRPr>
          </a:p>
        </p:txBody>
      </p:sp>
      <p:graphicFrame>
        <p:nvGraphicFramePr>
          <p:cNvPr id="185348" name="Object 2"/>
          <p:cNvGraphicFramePr>
            <a:graphicFrameLocks noChangeAspect="1"/>
          </p:cNvGraphicFramePr>
          <p:nvPr/>
        </p:nvGraphicFramePr>
        <p:xfrm>
          <a:off x="1547813" y="3003550"/>
          <a:ext cx="7058025" cy="941388"/>
        </p:xfrm>
        <a:graphic>
          <a:graphicData uri="http://schemas.openxmlformats.org/presentationml/2006/ole">
            <mc:AlternateContent xmlns:mc="http://schemas.openxmlformats.org/markup-compatibility/2006">
              <mc:Choice xmlns:v="urn:schemas-microsoft-com:vml" Requires="v">
                <p:oleObj spid="_x0000_s3078" name="" r:id="rId1" imgW="2247900" imgH="419100" progId="Equation.3">
                  <p:embed/>
                </p:oleObj>
              </mc:Choice>
              <mc:Fallback>
                <p:oleObj name="" r:id="rId1" imgW="2247900" imgH="419100" progId="Equation.3">
                  <p:embed/>
                  <p:pic>
                    <p:nvPicPr>
                      <p:cNvPr id="0" name="图片 3077"/>
                      <p:cNvPicPr/>
                      <p:nvPr/>
                    </p:nvPicPr>
                    <p:blipFill>
                      <a:blip r:embed="rId2"/>
                      <a:stretch>
                        <a:fillRect/>
                      </a:stretch>
                    </p:blipFill>
                    <p:spPr>
                      <a:xfrm>
                        <a:off x="1547813" y="3003550"/>
                        <a:ext cx="7058025" cy="941388"/>
                      </a:xfrm>
                      <a:prstGeom prst="rect">
                        <a:avLst/>
                      </a:prstGeom>
                      <a:solidFill>
                        <a:srgbClr val="E6E0EC"/>
                      </a:solidFill>
                      <a:ln w="38100">
                        <a:noFill/>
                        <a:miter/>
                      </a:ln>
                    </p:spPr>
                  </p:pic>
                </p:oleObj>
              </mc:Fallback>
            </mc:AlternateContent>
          </a:graphicData>
        </a:graphic>
      </p:graphicFrame>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85348"/>
                                        </p:tgtEl>
                                        <p:attrNameLst>
                                          <p:attrName>style.visibility</p:attrName>
                                        </p:attrNameLst>
                                      </p:cBhvr>
                                      <p:to>
                                        <p:strVal val="visible"/>
                                      </p:to>
                                    </p:set>
                                    <p:animEffect transition="in" filter="checkerboard(across)">
                                      <p:cBhvr>
                                        <p:cTn id="7" dur="500"/>
                                        <p:tgtEl>
                                          <p:spTgt spid="1853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a:spLocks noGrp="1"/>
          </p:cNvSpPr>
          <p:nvPr>
            <p:ph type="title" idx="4294967295"/>
          </p:nvPr>
        </p:nvSpPr>
        <p:spPr>
          <a:xfrm>
            <a:off x="971550" y="555625"/>
            <a:ext cx="7772400" cy="662305"/>
          </a:xfrm>
        </p:spPr>
        <p:txBody>
          <a:bodyPr vert="horz" wrap="square" lIns="91440" tIns="45720" rIns="91440" bIns="45720" anchor="ctr" anchorCtr="0"/>
          <a:p>
            <a:r>
              <a:rPr lang="zh-CN" altLang="en-US" sz="2800" b="1" dirty="0">
                <a:solidFill>
                  <a:srgbClr val="0070C0"/>
                </a:solidFill>
                <a:latin typeface="微软雅黑" panose="020B0503020204020204" pitchFamily="34" charset="-122"/>
                <a:ea typeface="微软雅黑" panose="020B0503020204020204" pitchFamily="34" charset="-122"/>
              </a:rPr>
              <a:t>综合资金成本</a:t>
            </a:r>
            <a:endParaRPr lang="zh-CN" altLang="en-US" sz="2800" b="1" dirty="0">
              <a:solidFill>
                <a:srgbClr val="0070C0"/>
              </a:solidFill>
              <a:latin typeface="微软雅黑" panose="020B0503020204020204" pitchFamily="34" charset="-122"/>
              <a:ea typeface="微软雅黑" panose="020B0503020204020204" pitchFamily="34" charset="-122"/>
            </a:endParaRPr>
          </a:p>
        </p:txBody>
      </p:sp>
      <p:sp>
        <p:nvSpPr>
          <p:cNvPr id="24579" name="Rectangle 3"/>
          <p:cNvSpPr>
            <a:spLocks noGrp="1" noChangeArrowheads="1"/>
          </p:cNvSpPr>
          <p:nvPr>
            <p:ph idx="4294967295"/>
          </p:nvPr>
        </p:nvSpPr>
        <p:spPr>
          <a:xfrm>
            <a:off x="1391920" y="1203960"/>
            <a:ext cx="7011035" cy="2057400"/>
          </a:xfrm>
        </p:spPr>
        <p:txBody>
          <a:bodyPr vert="horz" wrap="square" lIns="91440" tIns="45720" rIns="91440" bIns="45720" numCol="1" anchor="t" anchorCtr="0" compatLnSpc="1"/>
          <a:lstStyle/>
          <a:p>
            <a:pPr marL="457200" marR="0" lvl="1"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r>
              <a:rPr kumimoji="0" lang="zh-CN" altLang="en-US" sz="2000" b="0"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平均资本成本是指以各项个别资本占企业总资本的比重为权数，对各项个别资本成本率进行加权平均而得到的总资本成本率，又称加权平均资本成本。</a:t>
            </a:r>
            <a:endParaRPr kumimoji="0" lang="zh-CN" altLang="en-US" sz="2000" b="0"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a:p>
            <a:pPr marL="742950" marR="0" lvl="1" indent="-28575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zh-CN" altLang="en-US" sz="2000" b="0"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个别资金成本</a:t>
            </a:r>
            <a:endParaRPr kumimoji="0" lang="en-US" altLang="zh-CN" sz="2000" b="0"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a:p>
            <a:pPr marL="742950" marR="0" lvl="1" indent="-28575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zh-CN" altLang="en-US" sz="2000" b="0"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rPr>
              <a:t>各项筹资的比重</a:t>
            </a:r>
            <a:endParaRPr kumimoji="0" lang="zh-CN" altLang="en-US" sz="2000" b="0" i="0" u="none" strike="noStrike" kern="1200" cap="none" spc="0" normalizeH="0" baseline="0" noProof="0" dirty="0">
              <a:ln>
                <a:noFill/>
              </a:ln>
              <a:solidFill>
                <a:srgbClr val="0070C0"/>
              </a:solidFill>
              <a:effectLst/>
              <a:uLnTx/>
              <a:uFillTx/>
              <a:latin typeface="微软雅黑" panose="020B0503020204020204" pitchFamily="34" charset="-122"/>
              <a:ea typeface="微软雅黑" panose="020B0503020204020204" pitchFamily="34" charset="-122"/>
              <a:cs typeface="+mn-cs"/>
            </a:endParaRPr>
          </a:p>
        </p:txBody>
      </p:sp>
      <p:graphicFrame>
        <p:nvGraphicFramePr>
          <p:cNvPr id="202756" name="Object 2"/>
          <p:cNvGraphicFramePr>
            <a:graphicFrameLocks noChangeAspect="1"/>
          </p:cNvGraphicFramePr>
          <p:nvPr/>
        </p:nvGraphicFramePr>
        <p:xfrm>
          <a:off x="4140200" y="2284095"/>
          <a:ext cx="4032250" cy="624205"/>
        </p:xfrm>
        <a:graphic>
          <a:graphicData uri="http://schemas.openxmlformats.org/presentationml/2006/ole">
            <mc:AlternateContent xmlns:mc="http://schemas.openxmlformats.org/markup-compatibility/2006">
              <mc:Choice xmlns:v="urn:schemas-microsoft-com:vml" Requires="v">
                <p:oleObj spid="_x0000_s3079" name="" r:id="rId1" imgW="1129665" imgH="444500" progId="Equation.3">
                  <p:embed/>
                </p:oleObj>
              </mc:Choice>
              <mc:Fallback>
                <p:oleObj name="" r:id="rId1" imgW="1129665" imgH="444500" progId="Equation.3">
                  <p:embed/>
                  <p:pic>
                    <p:nvPicPr>
                      <p:cNvPr id="0" name="图片 3078"/>
                      <p:cNvPicPr/>
                      <p:nvPr/>
                    </p:nvPicPr>
                    <p:blipFill>
                      <a:blip r:embed="rId2"/>
                      <a:stretch>
                        <a:fillRect/>
                      </a:stretch>
                    </p:blipFill>
                    <p:spPr>
                      <a:xfrm>
                        <a:off x="4140200" y="2284095"/>
                        <a:ext cx="4032250" cy="624205"/>
                      </a:xfrm>
                      <a:prstGeom prst="rect">
                        <a:avLst/>
                      </a:prstGeom>
                      <a:solidFill>
                        <a:srgbClr val="EBF1DE"/>
                      </a:solidFill>
                      <a:ln w="38100">
                        <a:noFill/>
                        <a:miter/>
                      </a:ln>
                    </p:spPr>
                  </p:pic>
                </p:oleObj>
              </mc:Fallback>
            </mc:AlternateContent>
          </a:graphicData>
        </a:graphic>
      </p:graphicFrame>
      <p:pic>
        <p:nvPicPr>
          <p:cNvPr id="2" name="图片 1"/>
          <p:cNvPicPr>
            <a:picLocks noChangeAspect="1"/>
          </p:cNvPicPr>
          <p:nvPr>
            <p:custDataLst>
              <p:tags r:id="rId3"/>
            </p:custDataLst>
          </p:nvPr>
        </p:nvPicPr>
        <p:blipFill>
          <a:blip r:embed="rId4"/>
          <a:stretch>
            <a:fillRect/>
          </a:stretch>
        </p:blipFill>
        <p:spPr>
          <a:xfrm>
            <a:off x="2628265" y="3004185"/>
            <a:ext cx="4727575" cy="1774190"/>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202756"/>
                                        </p:tgtEl>
                                        <p:attrNameLst>
                                          <p:attrName>style.visibility</p:attrName>
                                        </p:attrNameLst>
                                      </p:cBhvr>
                                      <p:to>
                                        <p:strVal val="visible"/>
                                      </p:to>
                                    </p:set>
                                    <p:animScale>
                                      <p:cBhvr>
                                        <p:cTn id="7" dur="1000" decel="50000" fill="hold">
                                          <p:stCondLst>
                                            <p:cond delay="0"/>
                                          </p:stCondLst>
                                        </p:cTn>
                                        <p:tgtEl>
                                          <p:spTgt spid="20275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cBhvr>
                                        <p:cTn id="8" dur="1000" decel="50000" fill="hold">
                                          <p:stCondLst>
                                            <p:cond delay="0"/>
                                          </p:stCondLst>
                                        </p:cTn>
                                        <p:tgtEl>
                                          <p:spTgt spid="202756"/>
                                        </p:tgtEl>
                                        <p:attrNameLst>
                                          <p:attrName>ppt_x</p:attrName>
                                          <p:attrName>ppt_y</p:attrName>
                                        </p:attrNameLst>
                                      </p:cBhvr>
                                    </p:animMotion>
                                    <p:animEffect transition="in" filter="fade">
                                      <p:cBhvr>
                                        <p:cTn id="9" dur="1000"/>
                                        <p:tgtEl>
                                          <p:spTgt spid="202756"/>
                                        </p:tgtEl>
                                      </p:cBhvr>
                                    </p:animEffect>
                                  </p:childTnLst>
                                </p:cTn>
                              </p:par>
                              <p:par>
                                <p:cTn id="10" presetID="1" presetClass="entr" presetSubtype="0" fill="hold" grpId="0" nodeType="withEffect">
                                  <p:stCondLst>
                                    <p:cond delay="0"/>
                                  </p:stCondLst>
                                  <p:childTnLst>
                                    <p:set>
                                      <p:cBhvr>
                                        <p:cTn id="11" dur="1" fill="hold">
                                          <p:stCondLst>
                                            <p:cond delay="0"/>
                                          </p:stCondLst>
                                        </p:cTn>
                                        <p:tgtEl>
                                          <p:spTgt spid="24579">
                                            <p:txEl>
                                              <p:charRg st="0" end="0"/>
                                            </p:txEl>
                                          </p:spTgt>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24579">
                                            <p:txEl>
                                              <p:charRg st="50" end="57"/>
                                            </p:txEl>
                                          </p:spTgt>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24579">
                                            <p:txEl>
                                              <p:charRg st="57" end="6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1475105" y="551730"/>
            <a:ext cx="3048000" cy="521970"/>
          </a:xfrm>
          <a:prstGeom prst="rect">
            <a:avLst/>
          </a:prstGeom>
        </p:spPr>
        <p:txBody>
          <a:bodyPr>
            <a:spAutoFit/>
            <a:extLst>
              <a:ext uri="{4A0BC546-FE56-4ADE-93B0-CB8AF2F6F144}">
                <wpsdc:textFrameExt xmlns:wpsdc="http://www.wps.cn/officeDocument/2022/drawingmlCustomData" type="text"/>
              </a:ext>
            </a:extLst>
          </a:bodyPr>
          <a:p>
            <a:pPr algn="l"/>
            <a:r>
              <a:rPr lang="zh-CN" altLang="en-US" b="1">
                <a:solidFill>
                  <a:srgbClr val="0070C0"/>
                </a:solidFill>
                <a:latin typeface="微软雅黑" panose="020B0503020204020204" pitchFamily="34" charset="-122"/>
                <a:ea typeface="微软雅黑" panose="020B0503020204020204" pitchFamily="34" charset="-122"/>
              </a:rPr>
              <a:t>三、杠杆效应</a:t>
            </a:r>
            <a:endParaRPr lang="zh-CN" altLang="en-US" b="1">
              <a:solidFill>
                <a:srgbClr val="0070C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619250" y="1131570"/>
            <a:ext cx="6534150" cy="1198880"/>
          </a:xfrm>
          <a:prstGeom prst="rect">
            <a:avLst/>
          </a:prstGeom>
          <a:noFill/>
        </p:spPr>
        <p:txBody>
          <a:bodyPr wrap="square" rtlCol="0" anchor="t">
            <a:spAutoFit/>
          </a:bodyPr>
          <a:p>
            <a:r>
              <a:rPr lang="en-US" altLang="zh-CN" sz="1800">
                <a:solidFill>
                  <a:srgbClr val="0070C0"/>
                </a:solidFill>
                <a:latin typeface="微软雅黑" panose="020B0503020204020204" pitchFamily="34" charset="-122"/>
                <a:ea typeface="微软雅黑" panose="020B0503020204020204" pitchFamily="34" charset="-122"/>
              </a:rPr>
              <a:t>       </a:t>
            </a:r>
            <a:r>
              <a:rPr lang="zh-CN" altLang="en-US" sz="1800">
                <a:solidFill>
                  <a:srgbClr val="0070C0"/>
                </a:solidFill>
                <a:latin typeface="微软雅黑" panose="020B0503020204020204" pitchFamily="34" charset="-122"/>
                <a:ea typeface="微软雅黑" panose="020B0503020204020204" pitchFamily="34" charset="-122"/>
              </a:rPr>
              <a:t>财务管理中存在着类似于物理学中的杠杆效应，表现为：由于特定固定支出或费用的存在，当某一财务变量以较小幅度变动时，另一相关变量会以较大幅度变动。财务管理中的杠杆效应，包括经营杠杆、财务杠杆、总杠杆三种效应形式。</a:t>
            </a:r>
            <a:endParaRPr lang="zh-CN" altLang="en-US" sz="1800">
              <a:solidFill>
                <a:srgbClr val="0070C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691640" y="2330450"/>
            <a:ext cx="6231890" cy="2030095"/>
          </a:xfrm>
          <a:prstGeom prst="rect">
            <a:avLst/>
          </a:prstGeom>
          <a:noFill/>
        </p:spPr>
        <p:txBody>
          <a:bodyPr wrap="square" rtlCol="0" anchor="t">
            <a:spAutoFit/>
          </a:bodyPr>
          <a:p>
            <a:r>
              <a:rPr lang="en-US" altLang="zh-CN" sz="1800" b="1">
                <a:solidFill>
                  <a:srgbClr val="FF0000"/>
                </a:solidFill>
                <a:latin typeface="微软雅黑" panose="020B0503020204020204" pitchFamily="34" charset="-122"/>
                <a:ea typeface="微软雅黑" panose="020B0503020204020204" pitchFamily="34" charset="-122"/>
              </a:rPr>
              <a:t>      经营杠杆</a:t>
            </a:r>
            <a:r>
              <a:rPr lang="en-US" altLang="zh-CN" sz="1800">
                <a:solidFill>
                  <a:srgbClr val="0070C0"/>
                </a:solidFill>
                <a:latin typeface="微软雅黑" panose="020B0503020204020204" pitchFamily="34" charset="-122"/>
                <a:ea typeface="微软雅黑" panose="020B0503020204020204" pitchFamily="34" charset="-122"/>
              </a:rPr>
              <a:t>，是指在企业生产经营中由于存在固定成本而导致息税前利润变动率大于产销量变动率的现象。经营杠杆反映了资产收益的波动性，用以评价企业的经营风险。</a:t>
            </a:r>
            <a:endParaRPr lang="en-US" altLang="zh-CN" sz="1800">
              <a:solidFill>
                <a:srgbClr val="0070C0"/>
              </a:solidFill>
              <a:latin typeface="微软雅黑" panose="020B0503020204020204" pitchFamily="34" charset="-122"/>
              <a:ea typeface="微软雅黑" panose="020B0503020204020204" pitchFamily="34" charset="-122"/>
            </a:endParaRPr>
          </a:p>
          <a:p>
            <a:r>
              <a:rPr lang="en-US" altLang="zh-CN" sz="1800">
                <a:solidFill>
                  <a:srgbClr val="0070C0"/>
                </a:solidFill>
                <a:latin typeface="微软雅黑" panose="020B0503020204020204" pitchFamily="34" charset="-122"/>
                <a:ea typeface="微软雅黑" panose="020B0503020204020204" pitchFamily="34" charset="-122"/>
              </a:rPr>
              <a:t>      经营风险，是指企业由于生产经营上的原因而导致的资产收益波动的风险。引起企业经营风险的主要原因是市场需求、生产成本等因素的不确定性。经营杠杆系数越高，经营风险也越大。</a:t>
            </a:r>
            <a:endParaRPr lang="en-US" altLang="zh-CN" sz="180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403350" y="843915"/>
            <a:ext cx="6680200" cy="2030095"/>
          </a:xfrm>
          <a:prstGeom prst="rect">
            <a:avLst/>
          </a:prstGeom>
          <a:noFill/>
        </p:spPr>
        <p:txBody>
          <a:bodyPr wrap="square" rtlCol="0" anchor="t">
            <a:spAutoFit/>
          </a:bodyPr>
          <a:p>
            <a:r>
              <a:rPr lang="en-US" altLang="zh-CN" sz="1800" b="1">
                <a:solidFill>
                  <a:srgbClr val="FF0000"/>
                </a:solidFill>
                <a:latin typeface="微软雅黑" panose="020B0503020204020204" pitchFamily="34" charset="-122"/>
                <a:ea typeface="微软雅黑" panose="020B0503020204020204" pitchFamily="34" charset="-122"/>
              </a:rPr>
              <a:t>       </a:t>
            </a:r>
            <a:r>
              <a:rPr lang="zh-CN" altLang="en-US" sz="1800" b="1">
                <a:solidFill>
                  <a:srgbClr val="FF0000"/>
                </a:solidFill>
                <a:latin typeface="微软雅黑" panose="020B0503020204020204" pitchFamily="34" charset="-122"/>
                <a:ea typeface="微软雅黑" panose="020B0503020204020204" pitchFamily="34" charset="-122"/>
              </a:rPr>
              <a:t>财务杠杆，</a:t>
            </a:r>
            <a:r>
              <a:rPr lang="zh-CN" altLang="en-US" sz="1800">
                <a:solidFill>
                  <a:srgbClr val="0070C0"/>
                </a:solidFill>
                <a:latin typeface="微软雅黑" panose="020B0503020204020204" pitchFamily="34" charset="-122"/>
                <a:ea typeface="微软雅黑" panose="020B0503020204020204" pitchFamily="34" charset="-122"/>
              </a:rPr>
              <a:t>是指由于固定性资本成本（如固定利息）的存在，而使得企业的普通股收益（或每股收益）变动率大于息税前利润变动率的现象。</a:t>
            </a:r>
            <a:endParaRPr lang="zh-CN" altLang="en-US" sz="1800">
              <a:solidFill>
                <a:srgbClr val="0070C0"/>
              </a:solidFill>
              <a:latin typeface="微软雅黑" panose="020B0503020204020204" pitchFamily="34" charset="-122"/>
              <a:ea typeface="微软雅黑" panose="020B0503020204020204" pitchFamily="34" charset="-122"/>
            </a:endParaRPr>
          </a:p>
          <a:p>
            <a:r>
              <a:rPr lang="en-US" altLang="zh-CN" sz="1800">
                <a:solidFill>
                  <a:srgbClr val="0070C0"/>
                </a:solidFill>
                <a:latin typeface="微软雅黑" panose="020B0503020204020204" pitchFamily="34" charset="-122"/>
                <a:ea typeface="微软雅黑" panose="020B0503020204020204" pitchFamily="34" charset="-122"/>
              </a:rPr>
              <a:t>        </a:t>
            </a:r>
            <a:r>
              <a:rPr lang="zh-CN" altLang="en-US" sz="1800">
                <a:solidFill>
                  <a:srgbClr val="0070C0"/>
                </a:solidFill>
                <a:latin typeface="微软雅黑" panose="020B0503020204020204" pitchFamily="34" charset="-122"/>
                <a:ea typeface="微软雅黑" panose="020B0503020204020204" pitchFamily="34" charset="-122"/>
              </a:rPr>
              <a:t>财务风险，是指企业由于筹资原因产生的资本成本负担而导致的普通股收益波动的风险。引起企业财务风险的主要原因是资产收益的不利变化和资本成本的固定负担。财务杠杆系数越高，财务风险也越大。</a:t>
            </a:r>
            <a:endParaRPr lang="zh-CN" altLang="en-US" sz="180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490345" y="2931795"/>
            <a:ext cx="6748145" cy="1476375"/>
          </a:xfrm>
          <a:prstGeom prst="rect">
            <a:avLst/>
          </a:prstGeom>
          <a:noFill/>
        </p:spPr>
        <p:txBody>
          <a:bodyPr wrap="square" rtlCol="0" anchor="t">
            <a:spAutoFit/>
          </a:bodyPr>
          <a:p>
            <a:pPr algn="l">
              <a:buClrTx/>
              <a:buSzTx/>
              <a:buNone/>
            </a:pPr>
            <a:r>
              <a:rPr lang="en-US" altLang="zh-CN" sz="1800">
                <a:solidFill>
                  <a:srgbClr val="0070C0"/>
                </a:solidFill>
                <a:latin typeface="微软雅黑" panose="020B0503020204020204" pitchFamily="34" charset="-122"/>
                <a:ea typeface="微软雅黑" panose="020B0503020204020204" pitchFamily="34" charset="-122"/>
              </a:rPr>
              <a:t>      </a:t>
            </a:r>
            <a:r>
              <a:rPr lang="zh-CN" altLang="en-US" sz="1800">
                <a:solidFill>
                  <a:srgbClr val="0070C0"/>
                </a:solidFill>
                <a:latin typeface="微软雅黑" panose="020B0503020204020204" pitchFamily="34" charset="-122"/>
                <a:ea typeface="微软雅黑" panose="020B0503020204020204" pitchFamily="34" charset="-122"/>
              </a:rPr>
              <a:t>经营杠杆系数衡量产销量变化对息税前利润的影响，而财务杠杆系数则衡量息税前利润变化对每股收益的影响。联系起来衡量产销量的变化对每股收益的影响，称为总杠杆作用。</a:t>
            </a:r>
            <a:endParaRPr lang="zh-CN" altLang="en-US" sz="1800">
              <a:solidFill>
                <a:srgbClr val="0070C0"/>
              </a:solidFill>
              <a:latin typeface="微软雅黑" panose="020B0503020204020204" pitchFamily="34" charset="-122"/>
              <a:ea typeface="微软雅黑" panose="020B0503020204020204" pitchFamily="34" charset="-122"/>
            </a:endParaRPr>
          </a:p>
          <a:p>
            <a:pPr algn="l">
              <a:buClrTx/>
              <a:buSzTx/>
              <a:buNone/>
            </a:pPr>
            <a:r>
              <a:rPr lang="en-US" altLang="zh-CN" sz="1800" b="1">
                <a:solidFill>
                  <a:srgbClr val="FF0000"/>
                </a:solidFill>
                <a:latin typeface="微软雅黑" panose="020B0503020204020204" pitchFamily="34" charset="-122"/>
                <a:ea typeface="微软雅黑" panose="020B0503020204020204" pitchFamily="34" charset="-122"/>
              </a:rPr>
              <a:t>      </a:t>
            </a:r>
            <a:r>
              <a:rPr lang="zh-CN" altLang="en-US" sz="1800" b="1">
                <a:solidFill>
                  <a:srgbClr val="FF0000"/>
                </a:solidFill>
                <a:latin typeface="微软雅黑" panose="020B0503020204020204" pitchFamily="34" charset="-122"/>
                <a:ea typeface="微软雅黑" panose="020B0503020204020204" pitchFamily="34" charset="-122"/>
              </a:rPr>
              <a:t>总杠杆，</a:t>
            </a:r>
            <a:r>
              <a:rPr lang="zh-CN" altLang="en-US" sz="1800">
                <a:solidFill>
                  <a:srgbClr val="0070C0"/>
                </a:solidFill>
                <a:latin typeface="微软雅黑" panose="020B0503020204020204" pitchFamily="34" charset="-122"/>
                <a:ea typeface="微软雅黑" panose="020B0503020204020204" pitchFamily="34" charset="-122"/>
              </a:rPr>
              <a:t>是指由于固定经营成本和固定资本成本的存在，导致普通股每股收益变动率大于产销业务量的变动率的现象。</a:t>
            </a:r>
            <a:endParaRPr lang="zh-CN" altLang="en-US" sz="180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1403350" y="411395"/>
            <a:ext cx="3048000" cy="521970"/>
          </a:xfrm>
          <a:prstGeom prst="rect">
            <a:avLst/>
          </a:prstGeom>
        </p:spPr>
        <p:txBody>
          <a:bodyPr>
            <a:spAutoFit/>
            <a:extLst>
              <a:ext uri="{4A0BC546-FE56-4ADE-93B0-CB8AF2F6F144}">
                <wpsdc:textFrameExt xmlns:wpsdc="http://www.wps.cn/officeDocument/2022/drawingmlCustomData" type="text"/>
              </a:ext>
            </a:extLst>
          </a:bodyPr>
          <a:p>
            <a:pPr algn="l"/>
            <a:r>
              <a:rPr lang="zh-CN" altLang="en-US" b="1">
                <a:solidFill>
                  <a:srgbClr val="0070C0"/>
                </a:solidFill>
                <a:latin typeface="微软雅黑" panose="020B0503020204020204" pitchFamily="34" charset="-122"/>
                <a:ea typeface="微软雅黑" panose="020B0503020204020204" pitchFamily="34" charset="-122"/>
              </a:rPr>
              <a:t>四、资本结构</a:t>
            </a:r>
            <a:endParaRPr lang="zh-CN" altLang="en-US" b="1">
              <a:solidFill>
                <a:srgbClr val="0070C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619250" y="1059815"/>
            <a:ext cx="6421120" cy="645160"/>
          </a:xfrm>
          <a:prstGeom prst="rect">
            <a:avLst/>
          </a:prstGeom>
          <a:noFill/>
        </p:spPr>
        <p:txBody>
          <a:bodyPr wrap="square" rtlCol="0" anchor="t">
            <a:spAutoFit/>
          </a:bodyPr>
          <a:p>
            <a:r>
              <a:rPr lang="en-US" altLang="zh-CN" sz="1800">
                <a:solidFill>
                  <a:srgbClr val="0070C0"/>
                </a:solidFill>
                <a:latin typeface="微软雅黑" panose="020B0503020204020204" pitchFamily="34" charset="-122"/>
                <a:ea typeface="微软雅黑" panose="020B0503020204020204" pitchFamily="34" charset="-122"/>
              </a:rPr>
              <a:t>       </a:t>
            </a:r>
            <a:r>
              <a:rPr lang="zh-CN" altLang="en-US" sz="1800" b="1">
                <a:solidFill>
                  <a:srgbClr val="FF0000"/>
                </a:solidFill>
                <a:latin typeface="微软雅黑" panose="020B0503020204020204" pitchFamily="34" charset="-122"/>
                <a:ea typeface="微软雅黑" panose="020B0503020204020204" pitchFamily="34" charset="-122"/>
              </a:rPr>
              <a:t>资本结构</a:t>
            </a:r>
            <a:r>
              <a:rPr lang="zh-CN" altLang="en-US" sz="1800">
                <a:solidFill>
                  <a:srgbClr val="0070C0"/>
                </a:solidFill>
                <a:latin typeface="微软雅黑" panose="020B0503020204020204" pitchFamily="34" charset="-122"/>
                <a:ea typeface="微软雅黑" panose="020B0503020204020204" pitchFamily="34" charset="-122"/>
              </a:rPr>
              <a:t>及其管理是企业筹资管理的核心问题。资本结构通常是指长期负债与股东权益的构成比例。</a:t>
            </a:r>
            <a:endParaRPr lang="zh-CN" altLang="en-US" sz="1800">
              <a:solidFill>
                <a:srgbClr val="0070C0"/>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1691640" y="1708150"/>
            <a:ext cx="6396355" cy="1198880"/>
          </a:xfrm>
          <a:prstGeom prst="rect">
            <a:avLst/>
          </a:prstGeom>
          <a:noFill/>
        </p:spPr>
        <p:txBody>
          <a:bodyPr wrap="square" rtlCol="0" anchor="t">
            <a:spAutoFit/>
          </a:bodyPr>
          <a:p>
            <a:pPr algn="l">
              <a:buClrTx/>
              <a:buSzTx/>
              <a:buFontTx/>
            </a:pPr>
            <a:r>
              <a:rPr lang="en-US" altLang="zh-CN" sz="1800" b="1">
                <a:solidFill>
                  <a:srgbClr val="FF0000"/>
                </a:solidFill>
                <a:latin typeface="微软雅黑" panose="020B0503020204020204" pitchFamily="34" charset="-122"/>
                <a:ea typeface="微软雅黑" panose="020B0503020204020204" pitchFamily="34" charset="-122"/>
              </a:rPr>
              <a:t>      影响资本结构的因素</a:t>
            </a:r>
            <a:r>
              <a:rPr lang="en-US" altLang="zh-CN" sz="1800">
                <a:solidFill>
                  <a:srgbClr val="0070C0"/>
                </a:solidFill>
                <a:latin typeface="微软雅黑" panose="020B0503020204020204" pitchFamily="34" charset="-122"/>
                <a:ea typeface="微软雅黑" panose="020B0503020204020204" pitchFamily="34" charset="-122"/>
              </a:rPr>
              <a:t>分为企业的内部因素和外部因素。     </a:t>
            </a:r>
            <a:endParaRPr lang="en-US" altLang="zh-CN" sz="1800">
              <a:solidFill>
                <a:srgbClr val="0070C0"/>
              </a:solidFill>
              <a:latin typeface="微软雅黑" panose="020B0503020204020204" pitchFamily="34" charset="-122"/>
              <a:ea typeface="微软雅黑" panose="020B0503020204020204" pitchFamily="34" charset="-122"/>
            </a:endParaRPr>
          </a:p>
          <a:p>
            <a:pPr algn="l">
              <a:buClrTx/>
              <a:buSzTx/>
              <a:buFontTx/>
            </a:pPr>
            <a:r>
              <a:rPr lang="en-US" altLang="zh-CN" sz="1800">
                <a:solidFill>
                  <a:srgbClr val="0070C0"/>
                </a:solidFill>
                <a:latin typeface="微软雅黑" panose="020B0503020204020204" pitchFamily="34" charset="-122"/>
                <a:ea typeface="微软雅黑" panose="020B0503020204020204" pitchFamily="34" charset="-122"/>
              </a:rPr>
              <a:t>      内部因素通常有营业收入、成长性、资产结构、盈利能力等；</a:t>
            </a:r>
            <a:endParaRPr lang="en-US" altLang="zh-CN" sz="1800">
              <a:solidFill>
                <a:srgbClr val="0070C0"/>
              </a:solidFill>
              <a:latin typeface="微软雅黑" panose="020B0503020204020204" pitchFamily="34" charset="-122"/>
              <a:ea typeface="微软雅黑" panose="020B0503020204020204" pitchFamily="34" charset="-122"/>
            </a:endParaRPr>
          </a:p>
          <a:p>
            <a:pPr algn="l">
              <a:buClrTx/>
              <a:buSzTx/>
              <a:buFontTx/>
            </a:pPr>
            <a:r>
              <a:rPr lang="en-US" altLang="zh-CN" sz="1800">
                <a:solidFill>
                  <a:srgbClr val="0070C0"/>
                </a:solidFill>
                <a:latin typeface="微软雅黑" panose="020B0503020204020204" pitchFamily="34" charset="-122"/>
                <a:ea typeface="微软雅黑" panose="020B0503020204020204" pitchFamily="34" charset="-122"/>
              </a:rPr>
              <a:t>      外部因素通常有税率、利率、资本市场、行业特征等。</a:t>
            </a:r>
            <a:endParaRPr lang="en-US" altLang="zh-CN" sz="1800">
              <a:solidFill>
                <a:srgbClr val="0070C0"/>
              </a:solidFill>
              <a:latin typeface="微软雅黑" panose="020B0503020204020204" pitchFamily="34" charset="-122"/>
              <a:ea typeface="微软雅黑" panose="020B0503020204020204" pitchFamily="34" charset="-122"/>
            </a:endParaRPr>
          </a:p>
        </p:txBody>
      </p:sp>
      <p:graphicFrame>
        <p:nvGraphicFramePr>
          <p:cNvPr id="7" name="图示 6"/>
          <p:cNvGraphicFramePr/>
          <p:nvPr>
            <p:custDataLst>
              <p:tags r:id="rId2"/>
            </p:custDataLst>
          </p:nvPr>
        </p:nvGraphicFramePr>
        <p:xfrm>
          <a:off x="1751965" y="3148330"/>
          <a:ext cx="6335395" cy="15017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r="258" b="3088"/>
          <a:stretch>
            <a:fillRect/>
          </a:stretch>
        </p:blipFill>
        <p:spPr>
          <a:xfrm>
            <a:off x="1174707" y="-1"/>
            <a:ext cx="7947064" cy="5147752"/>
          </a:xfrm>
          <a:prstGeom prst="rect">
            <a:avLst/>
          </a:prstGeom>
        </p:spPr>
      </p:pic>
      <p:sp>
        <p:nvSpPr>
          <p:cNvPr id="7" name="矩形 6"/>
          <p:cNvSpPr/>
          <p:nvPr/>
        </p:nvSpPr>
        <p:spPr>
          <a:xfrm>
            <a:off x="1197406" y="0"/>
            <a:ext cx="7971938" cy="5154384"/>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1575">
              <a:solidFill>
                <a:prstClr val="white"/>
              </a:solidFill>
              <a:latin typeface="Arial" panose="020B0604020202020204"/>
              <a:ea typeface="微软雅黑" panose="020B0503020204020204" pitchFamily="34" charset="-122"/>
            </a:endParaRPr>
          </a:p>
        </p:txBody>
      </p:sp>
      <p:sp>
        <p:nvSpPr>
          <p:cNvPr id="15" name="文本框 14"/>
          <p:cNvSpPr txBox="1"/>
          <p:nvPr>
            <p:custDataLst>
              <p:tags r:id="rId3"/>
            </p:custDataLst>
          </p:nvPr>
        </p:nvSpPr>
        <p:spPr>
          <a:xfrm>
            <a:off x="5870386" y="2794754"/>
            <a:ext cx="1540325" cy="484748"/>
          </a:xfrm>
          <a:prstGeom prst="rect">
            <a:avLst/>
          </a:prstGeom>
          <a:noFill/>
        </p:spPr>
        <p:txBody>
          <a:bodyPr vert="horz" wrap="none" rtlCol="0">
            <a:noAutofit/>
          </a:bodyPr>
          <a:lstStyle/>
          <a:p>
            <a:pPr defTabSz="1088390"/>
            <a:r>
              <a:rPr lang="en-US" altLang="zh-CN" sz="27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Chapter</a:t>
            </a:r>
            <a:endParaRPr lang="zh-CN" altLang="en-US" sz="27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16" name="文本框 15"/>
          <p:cNvSpPr txBox="1"/>
          <p:nvPr>
            <p:custDataLst>
              <p:tags r:id="rId4"/>
            </p:custDataLst>
          </p:nvPr>
        </p:nvSpPr>
        <p:spPr>
          <a:xfrm>
            <a:off x="3735152" y="3490883"/>
            <a:ext cx="4470953" cy="971075"/>
          </a:xfrm>
          <a:prstGeom prst="rect">
            <a:avLst/>
          </a:prstGeom>
          <a:noFill/>
        </p:spPr>
        <p:txBody>
          <a:bodyPr wrap="square" rtlCol="0">
            <a:noAutofit/>
            <a:scene3d>
              <a:camera prst="orthographicFront"/>
              <a:lightRig rig="threePt" dir="t"/>
            </a:scene3d>
          </a:bodyPr>
          <a:lstStyle/>
          <a:p>
            <a:pPr algn="r" defTabSz="1088390">
              <a:lnSpc>
                <a:spcPct val="150000"/>
              </a:lnSpc>
            </a:pPr>
            <a:r>
              <a:rPr lang="zh-CN" altLang="en-US" sz="405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rPr>
              <a:t>投资管理</a:t>
            </a:r>
            <a:endParaRPr lang="zh-CN" altLang="en-US" sz="405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endParaRPr>
          </a:p>
        </p:txBody>
      </p:sp>
      <p:cxnSp>
        <p:nvCxnSpPr>
          <p:cNvPr id="17" name="直接连接符 16"/>
          <p:cNvCxnSpPr/>
          <p:nvPr>
            <p:custDataLst>
              <p:tags r:id="rId5"/>
            </p:custDataLst>
          </p:nvPr>
        </p:nvCxnSpPr>
        <p:spPr>
          <a:xfrm>
            <a:off x="5522121" y="3405129"/>
            <a:ext cx="2683984" cy="0"/>
          </a:xfrm>
          <a:prstGeom prst="line">
            <a:avLst/>
          </a:prstGeom>
          <a:noFill/>
          <a:ln w="38100" cap="flat" cmpd="sng" algn="ctr">
            <a:solidFill>
              <a:schemeClr val="bg1">
                <a:lumMod val="75000"/>
              </a:schemeClr>
            </a:solidFill>
            <a:prstDash val="solid"/>
            <a:miter lim="800000"/>
          </a:ln>
          <a:effectLst/>
        </p:spPr>
      </p:cxnSp>
      <p:sp>
        <p:nvSpPr>
          <p:cNvPr id="18" name="矩形 30"/>
          <p:cNvSpPr/>
          <p:nvPr/>
        </p:nvSpPr>
        <p:spPr>
          <a:xfrm>
            <a:off x="1170410" y="2965142"/>
            <a:ext cx="53993" cy="107987"/>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1575">
              <a:solidFill>
                <a:prstClr val="white"/>
              </a:solidFill>
              <a:latin typeface="Arial" panose="020B0604020202020204"/>
              <a:ea typeface="微软雅黑" panose="020B0503020204020204" pitchFamily="34" charset="-122"/>
            </a:endParaRPr>
          </a:p>
        </p:txBody>
      </p:sp>
      <p:sp>
        <p:nvSpPr>
          <p:cNvPr id="19" name="文本框 18"/>
          <p:cNvSpPr txBox="1"/>
          <p:nvPr>
            <p:custDataLst>
              <p:tags r:id="rId6"/>
            </p:custDataLst>
          </p:nvPr>
        </p:nvSpPr>
        <p:spPr>
          <a:xfrm>
            <a:off x="7217681" y="1275906"/>
            <a:ext cx="1457825" cy="2159740"/>
          </a:xfrm>
          <a:prstGeom prst="rect">
            <a:avLst/>
          </a:prstGeom>
          <a:solidFill>
            <a:schemeClr val="bg1"/>
          </a:solidFill>
        </p:spPr>
        <p:txBody>
          <a:bodyPr vert="horz" wrap="none" rtlCol="0">
            <a:noAutofit/>
          </a:bodyPr>
          <a:lstStyle/>
          <a:p>
            <a:pPr defTabSz="1088390"/>
            <a:r>
              <a:rPr lang="en-US" altLang="zh-CN" sz="14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3</a:t>
            </a:r>
            <a:endParaRPr lang="en-US" altLang="zh-CN" sz="14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5" grpId="0"/>
      <p:bldP spid="16" grpId="0"/>
      <p:bldP spid="19"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1403350" y="411480"/>
            <a:ext cx="4871720" cy="521970"/>
          </a:xfrm>
          <a:prstGeom prst="rect">
            <a:avLst/>
          </a:prstGeom>
        </p:spPr>
        <p:txBody>
          <a:bodyPr wrap="square">
            <a:spAutoFit/>
            <a:extLst>
              <a:ext uri="{4A0BC546-FE56-4ADE-93B0-CB8AF2F6F144}">
                <wpsdc:textFrameExt xmlns:wpsdc="http://www.wps.cn/officeDocument/2022/drawingmlCustomData" type="text"/>
              </a:ext>
            </a:extLst>
          </a:bodyPr>
          <a:p>
            <a:pPr algn="l"/>
            <a:r>
              <a:rPr lang="zh-CN" altLang="en-US" b="1">
                <a:solidFill>
                  <a:srgbClr val="0070C0"/>
                </a:solidFill>
                <a:latin typeface="微软雅黑" panose="020B0503020204020204" pitchFamily="34" charset="-122"/>
                <a:ea typeface="微软雅黑" panose="020B0503020204020204" pitchFamily="34" charset="-122"/>
              </a:rPr>
              <a:t>一、投资项目类型与评价程序</a:t>
            </a:r>
            <a:endParaRPr lang="zh-CN" altLang="en-US" b="1">
              <a:solidFill>
                <a:srgbClr val="0070C0"/>
              </a:solidFill>
              <a:latin typeface="微软雅黑" panose="020B0503020204020204" pitchFamily="34" charset="-122"/>
              <a:ea typeface="微软雅黑" panose="020B0503020204020204" pitchFamily="34" charset="-122"/>
            </a:endParaRPr>
          </a:p>
        </p:txBody>
      </p:sp>
      <p:sp>
        <p:nvSpPr>
          <p:cNvPr id="11266" name="Rectangle 2"/>
          <p:cNvSpPr>
            <a:spLocks noGrp="1"/>
          </p:cNvSpPr>
          <p:nvPr>
            <p:ph type="title" idx="4294967295"/>
            <p:custDataLst>
              <p:tags r:id="rId2"/>
            </p:custDataLst>
          </p:nvPr>
        </p:nvSpPr>
        <p:spPr>
          <a:xfrm>
            <a:off x="1475105" y="1059815"/>
            <a:ext cx="3965575" cy="431800"/>
          </a:xfrm>
        </p:spPr>
        <p:txBody>
          <a:bodyPr vert="horz" wrap="square" lIns="91440" tIns="45720" rIns="91440" bIns="45720" anchor="ctr" anchorCtr="0"/>
          <a:p>
            <a:pPr algn="l"/>
            <a:r>
              <a:rPr lang="zh-CN" altLang="en-US" sz="2400" b="1" dirty="0">
                <a:solidFill>
                  <a:srgbClr val="FF0000"/>
                </a:solidFill>
                <a:latin typeface="微软雅黑" panose="020B0503020204020204" pitchFamily="34" charset="-122"/>
                <a:ea typeface="微软雅黑" panose="020B0503020204020204" pitchFamily="34" charset="-122"/>
              </a:rPr>
              <a:t>（一）投资项目类型</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14338" name="AutoShape 4"/>
          <p:cNvSpPr/>
          <p:nvPr>
            <p:custDataLst>
              <p:tags r:id="rId3"/>
            </p:custDataLst>
          </p:nvPr>
        </p:nvSpPr>
        <p:spPr>
          <a:xfrm>
            <a:off x="2365375" y="1759585"/>
            <a:ext cx="101600" cy="1200785"/>
          </a:xfrm>
          <a:prstGeom prst="leftBrace">
            <a:avLst>
              <a:gd name="adj1" fmla="val 260495"/>
              <a:gd name="adj2" fmla="val 50000"/>
            </a:avLst>
          </a:prstGeom>
          <a:noFill/>
          <a:ln w="25400" cap="flat" cmpd="sng">
            <a:solidFill>
              <a:schemeClr val="tx1"/>
            </a:solidFill>
            <a:prstDash val="solid"/>
            <a:headEnd type="none" w="med" len="med"/>
            <a:tailEnd type="none" w="med" len="med"/>
          </a:ln>
        </p:spPr>
        <p:txBody>
          <a:bodyPr wrap="none" lIns="90000" tIns="46800" rIns="90000" bIns="46800" anchor="ctr" anchorCtr="0"/>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微软雅黑" panose="020B0503020204020204" pitchFamily="34" charset="-122"/>
                <a:ea typeface="微软雅黑" panose="020B0503020204020204" pitchFamily="34"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5pPr>
          </a:lstStyle>
          <a:p>
            <a:pPr marL="0" lvl="0" indent="0" eaLnBrk="1" hangingPunct="1">
              <a:spcBef>
                <a:spcPct val="0"/>
              </a:spcBef>
              <a:buFontTx/>
              <a:buNone/>
            </a:pPr>
            <a:endParaRPr lang="zh-CN" altLang="en-US" sz="2800" dirty="0">
              <a:solidFill>
                <a:schemeClr val="tx2"/>
              </a:solidFill>
              <a:latin typeface="Verdana" panose="020B0604030504040204" pitchFamily="34" charset="0"/>
              <a:ea typeface="宋体" panose="02010600030101010101" pitchFamily="2" charset="-122"/>
            </a:endParaRPr>
          </a:p>
        </p:txBody>
      </p:sp>
      <p:sp>
        <p:nvSpPr>
          <p:cNvPr id="128005" name="Text Box 5"/>
          <p:cNvSpPr txBox="1">
            <a:spLocks noChangeArrowheads="1"/>
          </p:cNvSpPr>
          <p:nvPr>
            <p:custDataLst>
              <p:tags r:id="rId4"/>
            </p:custDataLst>
          </p:nvPr>
        </p:nvSpPr>
        <p:spPr bwMode="auto">
          <a:xfrm>
            <a:off x="2555875" y="1779905"/>
            <a:ext cx="2016125" cy="453390"/>
          </a:xfrm>
          <a:prstGeom prst="rect">
            <a:avLst/>
          </a:prstGeom>
          <a:solidFill>
            <a:schemeClr val="accent3">
              <a:lumMod val="20000"/>
              <a:lumOff val="80000"/>
              <a:alpha val="57001"/>
            </a:schemeClr>
          </a:solidFill>
          <a:ln w="25400" algn="ctr">
            <a:solidFill>
              <a:schemeClr val="tx2"/>
            </a:solidFill>
            <a:miter lim="800000"/>
          </a:ln>
        </p:spPr>
        <p:txBody>
          <a:bodyPr lIns="90000" tIns="46800" rIns="90000" bIns="46800">
            <a:noAutofit/>
          </a:bodyPr>
          <a:lstStyle/>
          <a:p>
            <a:pPr marR="0" algn="ctr" defTabSz="914400">
              <a:spcBef>
                <a:spcPct val="50000"/>
              </a:spcBef>
              <a:buClrTx/>
              <a:buSzTx/>
              <a:buFontTx/>
              <a:buNone/>
              <a:defRPr/>
            </a:pPr>
            <a:r>
              <a:rPr kumimoji="0" lang="zh-CN" altLang="en-US" kern="1200" cap="none" spc="0" normalizeH="0" baseline="0" noProof="0">
                <a:solidFill>
                  <a:srgbClr val="000000"/>
                </a:solidFill>
                <a:effectLst>
                  <a:outerShdw blurRad="38100" dist="38100" dir="2700000" algn="tl">
                    <a:srgbClr val="FFFFFF"/>
                  </a:outerShdw>
                </a:effectLst>
                <a:latin typeface="隶书" panose="02010509060101010101" pitchFamily="49" charset="-122"/>
                <a:ea typeface="隶书" panose="02010509060101010101" pitchFamily="49" charset="-122"/>
                <a:cs typeface="+mn-cs"/>
              </a:rPr>
              <a:t>新建项目</a:t>
            </a:r>
            <a:endParaRPr kumimoji="0" lang="zh-CN" altLang="en-US" kern="1200" cap="none" spc="0" normalizeH="0" baseline="0" noProof="0">
              <a:solidFill>
                <a:srgbClr val="000000"/>
              </a:solidFill>
              <a:effectLst>
                <a:outerShdw blurRad="38100" dist="38100" dir="2700000" algn="tl">
                  <a:srgbClr val="FFFFFF"/>
                </a:outerShdw>
              </a:effectLst>
              <a:latin typeface="隶书" panose="02010509060101010101" pitchFamily="49" charset="-122"/>
              <a:ea typeface="隶书" panose="02010509060101010101" pitchFamily="49" charset="-122"/>
              <a:cs typeface="+mn-cs"/>
            </a:endParaRPr>
          </a:p>
        </p:txBody>
      </p:sp>
      <p:sp>
        <p:nvSpPr>
          <p:cNvPr id="128006" name="Text Box 6"/>
          <p:cNvSpPr txBox="1">
            <a:spLocks noChangeArrowheads="1"/>
          </p:cNvSpPr>
          <p:nvPr>
            <p:custDataLst>
              <p:tags r:id="rId5"/>
            </p:custDataLst>
          </p:nvPr>
        </p:nvSpPr>
        <p:spPr bwMode="auto">
          <a:xfrm>
            <a:off x="2521585" y="2428240"/>
            <a:ext cx="2355850" cy="460375"/>
          </a:xfrm>
          <a:prstGeom prst="rect">
            <a:avLst/>
          </a:prstGeom>
          <a:solidFill>
            <a:schemeClr val="accent3">
              <a:lumMod val="20000"/>
              <a:lumOff val="80000"/>
              <a:alpha val="57001"/>
            </a:schemeClr>
          </a:solidFill>
          <a:ln w="25400" algn="ctr">
            <a:solidFill>
              <a:schemeClr val="tx2"/>
            </a:solidFill>
            <a:miter lim="800000"/>
          </a:ln>
        </p:spPr>
        <p:txBody>
          <a:bodyPr wrap="square" lIns="90000" tIns="46800" rIns="90000" bIns="46800">
            <a:noAutofit/>
          </a:bodyPr>
          <a:lstStyle/>
          <a:p>
            <a:pPr marR="0" algn="ctr" defTabSz="914400">
              <a:spcBef>
                <a:spcPct val="50000"/>
              </a:spcBef>
              <a:buClrTx/>
              <a:buSzTx/>
              <a:buFontTx/>
              <a:buNone/>
              <a:defRPr/>
            </a:pPr>
            <a:r>
              <a:rPr kumimoji="0" lang="zh-CN" altLang="en-US" kern="1200" cap="none" spc="0" normalizeH="0" baseline="0" noProof="0">
                <a:solidFill>
                  <a:srgbClr val="000000"/>
                </a:solidFill>
                <a:effectLst>
                  <a:outerShdw blurRad="38100" dist="38100" dir="2700000" algn="tl">
                    <a:srgbClr val="FFFFFF"/>
                  </a:outerShdw>
                </a:effectLst>
                <a:latin typeface="隶书" panose="02010509060101010101" pitchFamily="49" charset="-122"/>
                <a:ea typeface="隶书" panose="02010509060101010101" pitchFamily="49" charset="-122"/>
                <a:cs typeface="+mn-cs"/>
              </a:rPr>
              <a:t>更新改造项目</a:t>
            </a:r>
            <a:endParaRPr kumimoji="0" lang="zh-CN" altLang="en-US" kern="1200" cap="none" spc="0" normalizeH="0" baseline="0" noProof="0">
              <a:solidFill>
                <a:srgbClr val="000000"/>
              </a:solidFill>
              <a:effectLst>
                <a:outerShdw blurRad="38100" dist="38100" dir="2700000" algn="tl">
                  <a:srgbClr val="FFFFFF"/>
                </a:outerShdw>
              </a:effectLst>
              <a:latin typeface="隶书" panose="02010509060101010101" pitchFamily="49" charset="-122"/>
              <a:ea typeface="隶书" panose="02010509060101010101" pitchFamily="49" charset="-122"/>
              <a:cs typeface="+mn-cs"/>
            </a:endParaRPr>
          </a:p>
        </p:txBody>
      </p:sp>
      <p:sp>
        <p:nvSpPr>
          <p:cNvPr id="128007" name="Text Box 7"/>
          <p:cNvSpPr txBox="1">
            <a:spLocks noChangeArrowheads="1"/>
          </p:cNvSpPr>
          <p:nvPr>
            <p:custDataLst>
              <p:tags r:id="rId6"/>
            </p:custDataLst>
          </p:nvPr>
        </p:nvSpPr>
        <p:spPr bwMode="auto">
          <a:xfrm>
            <a:off x="4932045" y="1708150"/>
            <a:ext cx="3769360" cy="646430"/>
          </a:xfrm>
          <a:prstGeom prst="rect">
            <a:avLst/>
          </a:prstGeom>
          <a:solidFill>
            <a:schemeClr val="accent4">
              <a:lumMod val="40000"/>
              <a:lumOff val="60000"/>
            </a:schemeClr>
          </a:solidFill>
          <a:ln w="25400" algn="ctr">
            <a:noFill/>
            <a:miter lim="800000"/>
          </a:ln>
          <a:effectLst/>
        </p:spPr>
        <p:txBody>
          <a:bodyPr wrap="square" lIns="90000" tIns="46800" rIns="90000" bIns="46800">
            <a:spAutoFit/>
          </a:bodyPr>
          <a:lstStyle/>
          <a:p>
            <a:pPr marR="0" defTabSz="914400">
              <a:buClrTx/>
              <a:buSzTx/>
              <a:buFontTx/>
              <a:buNone/>
              <a:defRPr/>
            </a:pPr>
            <a:r>
              <a:rPr kumimoji="0" lang="zh-CN" altLang="en-US" sz="1800" kern="1200" cap="none" spc="0" normalizeH="0" baseline="0" noProof="0" dirty="0">
                <a:solidFill>
                  <a:schemeClr val="tx1"/>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单纯固定资产投资项目</a:t>
            </a:r>
            <a:endParaRPr kumimoji="0" lang="zh-CN" altLang="en-US" sz="1800" kern="1200" cap="none" spc="0" normalizeH="0" baseline="0" noProof="0" dirty="0">
              <a:solidFill>
                <a:schemeClr val="tx1"/>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endParaRPr>
          </a:p>
          <a:p>
            <a:pPr marR="0" defTabSz="914400">
              <a:buClrTx/>
              <a:buSzTx/>
              <a:buFontTx/>
              <a:buNone/>
              <a:defRPr/>
            </a:pPr>
            <a:r>
              <a:rPr kumimoji="0" lang="zh-CN" altLang="en-US" sz="1800" kern="1200" cap="none" spc="0" normalizeH="0" baseline="0" noProof="0" dirty="0">
                <a:solidFill>
                  <a:schemeClr val="tx1"/>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完整工业投资项目：如新建生产线</a:t>
            </a:r>
            <a:endParaRPr kumimoji="0" lang="zh-CN" altLang="en-US" sz="1800" kern="1200" cap="none" spc="0" normalizeH="0" baseline="0" noProof="0" dirty="0">
              <a:solidFill>
                <a:schemeClr val="tx1"/>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endParaRPr>
          </a:p>
        </p:txBody>
      </p:sp>
      <p:sp>
        <p:nvSpPr>
          <p:cNvPr id="7" name="Text Box 7"/>
          <p:cNvSpPr txBox="1">
            <a:spLocks noChangeArrowheads="1"/>
          </p:cNvSpPr>
          <p:nvPr>
            <p:custDataLst>
              <p:tags r:id="rId7"/>
            </p:custDataLst>
          </p:nvPr>
        </p:nvSpPr>
        <p:spPr bwMode="auto">
          <a:xfrm>
            <a:off x="4932045" y="2313623"/>
            <a:ext cx="2087563" cy="646430"/>
          </a:xfrm>
          <a:prstGeom prst="rect">
            <a:avLst/>
          </a:prstGeom>
          <a:solidFill>
            <a:schemeClr val="accent4">
              <a:lumMod val="40000"/>
              <a:lumOff val="60000"/>
            </a:schemeClr>
          </a:solidFill>
          <a:ln w="25400" algn="ctr">
            <a:noFill/>
            <a:miter lim="800000"/>
          </a:ln>
          <a:effectLst/>
        </p:spPr>
        <p:txBody>
          <a:bodyPr lIns="90000" tIns="46800" rIns="90000" bIns="46800">
            <a:spAutoFit/>
          </a:bodyPr>
          <a:lstStyle/>
          <a:p>
            <a:pPr marR="0" defTabSz="914400">
              <a:buClrTx/>
              <a:buSzTx/>
              <a:buFontTx/>
              <a:buNone/>
              <a:defRPr/>
            </a:pPr>
            <a:r>
              <a:rPr kumimoji="0" lang="zh-CN" altLang="en-US" sz="1800" kern="1200" cap="none" spc="0" normalizeH="0" baseline="0" noProof="0" dirty="0">
                <a:solidFill>
                  <a:schemeClr val="tx1"/>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淘汰旧的，</a:t>
            </a:r>
            <a:endParaRPr kumimoji="0" lang="en-US" altLang="zh-CN" sz="1800" kern="1200" cap="none" spc="0" normalizeH="0" baseline="0" noProof="0" dirty="0">
              <a:solidFill>
                <a:schemeClr val="tx1"/>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endParaRPr>
          </a:p>
          <a:p>
            <a:pPr marR="0" defTabSz="914400">
              <a:buClrTx/>
              <a:buSzTx/>
              <a:buFontTx/>
              <a:buNone/>
              <a:defRPr/>
            </a:pPr>
            <a:r>
              <a:rPr kumimoji="0" lang="zh-CN" altLang="en-US" sz="1800" kern="1200" cap="none" spc="0" normalizeH="0" baseline="0" noProof="0" dirty="0">
                <a:solidFill>
                  <a:schemeClr val="tx1"/>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更换新的</a:t>
            </a:r>
            <a:endParaRPr kumimoji="0" lang="zh-CN" altLang="en-US" sz="1800" kern="1200" cap="none" spc="0" normalizeH="0" baseline="0" noProof="0" dirty="0">
              <a:solidFill>
                <a:schemeClr val="tx1"/>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endParaRPr>
          </a:p>
        </p:txBody>
      </p:sp>
      <p:sp>
        <p:nvSpPr>
          <p:cNvPr id="3" name="文本框 2"/>
          <p:cNvSpPr txBox="1"/>
          <p:nvPr/>
        </p:nvSpPr>
        <p:spPr>
          <a:xfrm>
            <a:off x="1331595" y="1924050"/>
            <a:ext cx="1049020" cy="706755"/>
          </a:xfrm>
          <a:prstGeom prst="rect">
            <a:avLst/>
          </a:prstGeom>
          <a:noFill/>
        </p:spPr>
        <p:txBody>
          <a:bodyPr wrap="square" rtlCol="0" anchor="t">
            <a:spAutoFit/>
          </a:bodyPr>
          <a:p>
            <a:r>
              <a:rPr lang="zh-CN" altLang="en-US" sz="2000" b="1">
                <a:latin typeface="微软雅黑" panose="020B0503020204020204" pitchFamily="34" charset="-122"/>
                <a:ea typeface="微软雅黑" panose="020B0503020204020204" pitchFamily="34" charset="-122"/>
              </a:rPr>
              <a:t>按投资对象分</a:t>
            </a:r>
            <a:endParaRPr lang="zh-CN" altLang="en-US" sz="2000" b="1">
              <a:latin typeface="微软雅黑" panose="020B0503020204020204" pitchFamily="34" charset="-122"/>
              <a:ea typeface="微软雅黑" panose="020B0503020204020204" pitchFamily="34" charset="-122"/>
            </a:endParaRPr>
          </a:p>
        </p:txBody>
      </p:sp>
      <p:sp>
        <p:nvSpPr>
          <p:cNvPr id="4" name="AutoShape 4"/>
          <p:cNvSpPr/>
          <p:nvPr>
            <p:custDataLst>
              <p:tags r:id="rId8"/>
            </p:custDataLst>
          </p:nvPr>
        </p:nvSpPr>
        <p:spPr>
          <a:xfrm>
            <a:off x="2403475" y="3343910"/>
            <a:ext cx="101600" cy="1200785"/>
          </a:xfrm>
          <a:prstGeom prst="leftBrace">
            <a:avLst>
              <a:gd name="adj1" fmla="val 260495"/>
              <a:gd name="adj2" fmla="val 50000"/>
            </a:avLst>
          </a:prstGeom>
          <a:noFill/>
          <a:ln w="25400" cap="flat" cmpd="sng">
            <a:solidFill>
              <a:schemeClr val="tx1"/>
            </a:solidFill>
            <a:prstDash val="solid"/>
            <a:headEnd type="none" w="med" len="med"/>
            <a:tailEnd type="none" w="med" len="med"/>
          </a:ln>
        </p:spPr>
        <p:txBody>
          <a:bodyPr wrap="none" lIns="90000" tIns="46800" rIns="90000" bIns="46800" anchor="ctr" anchorCtr="0"/>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微软雅黑" panose="020B0503020204020204" pitchFamily="34" charset="-122"/>
                <a:ea typeface="微软雅黑" panose="020B0503020204020204" pitchFamily="34"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5pPr>
          </a:lstStyle>
          <a:p>
            <a:pPr marL="0" lvl="0" indent="0" eaLnBrk="1" hangingPunct="1">
              <a:spcBef>
                <a:spcPct val="0"/>
              </a:spcBef>
              <a:buFontTx/>
              <a:buNone/>
            </a:pPr>
            <a:endParaRPr lang="zh-CN" altLang="en-US" sz="2800" dirty="0">
              <a:solidFill>
                <a:schemeClr val="tx2"/>
              </a:solidFill>
              <a:latin typeface="Verdana" panose="020B0604030504040204" pitchFamily="34" charset="0"/>
              <a:ea typeface="宋体" panose="02010600030101010101" pitchFamily="2" charset="-122"/>
            </a:endParaRPr>
          </a:p>
        </p:txBody>
      </p:sp>
      <p:sp>
        <p:nvSpPr>
          <p:cNvPr id="5" name="Text Box 5"/>
          <p:cNvSpPr txBox="1">
            <a:spLocks noChangeArrowheads="1"/>
          </p:cNvSpPr>
          <p:nvPr>
            <p:custDataLst>
              <p:tags r:id="rId9"/>
            </p:custDataLst>
          </p:nvPr>
        </p:nvSpPr>
        <p:spPr bwMode="auto">
          <a:xfrm>
            <a:off x="2593975" y="3364230"/>
            <a:ext cx="2016125" cy="453390"/>
          </a:xfrm>
          <a:prstGeom prst="rect">
            <a:avLst/>
          </a:prstGeom>
          <a:solidFill>
            <a:schemeClr val="accent3">
              <a:lumMod val="20000"/>
              <a:lumOff val="80000"/>
              <a:alpha val="57001"/>
            </a:schemeClr>
          </a:solidFill>
          <a:ln w="25400" algn="ctr">
            <a:solidFill>
              <a:schemeClr val="tx2"/>
            </a:solidFill>
            <a:miter lim="800000"/>
          </a:ln>
        </p:spPr>
        <p:txBody>
          <a:bodyPr lIns="90000" tIns="46800" rIns="90000" bIns="46800">
            <a:noAutofit/>
          </a:bodyPr>
          <a:lstStyle/>
          <a:p>
            <a:pPr marR="0" algn="ctr" defTabSz="914400">
              <a:spcBef>
                <a:spcPct val="50000"/>
              </a:spcBef>
              <a:buClrTx/>
              <a:buSzTx/>
              <a:buFontTx/>
              <a:buNone/>
              <a:defRPr/>
            </a:pPr>
            <a:r>
              <a:rPr kumimoji="0" lang="zh-CN" altLang="en-US" kern="1200" cap="none" spc="0" normalizeH="0" baseline="0" noProof="0">
                <a:solidFill>
                  <a:srgbClr val="000000"/>
                </a:solidFill>
                <a:effectLst>
                  <a:outerShdw blurRad="38100" dist="38100" dir="2700000" algn="tl">
                    <a:srgbClr val="FFFFFF"/>
                  </a:outerShdw>
                </a:effectLst>
                <a:latin typeface="隶书" panose="02010509060101010101" pitchFamily="49" charset="-122"/>
                <a:ea typeface="隶书" panose="02010509060101010101" pitchFamily="49" charset="-122"/>
                <a:cs typeface="+mn-cs"/>
              </a:rPr>
              <a:t>独立项目</a:t>
            </a:r>
            <a:endParaRPr kumimoji="0" lang="zh-CN" altLang="en-US" kern="1200" cap="none" spc="0" normalizeH="0" baseline="0" noProof="0">
              <a:solidFill>
                <a:srgbClr val="000000"/>
              </a:solidFill>
              <a:effectLst>
                <a:outerShdw blurRad="38100" dist="38100" dir="2700000" algn="tl">
                  <a:srgbClr val="FFFFFF"/>
                </a:outerShdw>
              </a:effectLst>
              <a:latin typeface="隶书" panose="02010509060101010101" pitchFamily="49" charset="-122"/>
              <a:ea typeface="隶书" panose="02010509060101010101" pitchFamily="49" charset="-122"/>
              <a:cs typeface="+mn-cs"/>
            </a:endParaRPr>
          </a:p>
        </p:txBody>
      </p:sp>
      <p:sp>
        <p:nvSpPr>
          <p:cNvPr id="6" name="Text Box 6"/>
          <p:cNvSpPr txBox="1">
            <a:spLocks noChangeArrowheads="1"/>
          </p:cNvSpPr>
          <p:nvPr>
            <p:custDataLst>
              <p:tags r:id="rId10"/>
            </p:custDataLst>
          </p:nvPr>
        </p:nvSpPr>
        <p:spPr bwMode="auto">
          <a:xfrm>
            <a:off x="2559685" y="4012565"/>
            <a:ext cx="2069465" cy="460375"/>
          </a:xfrm>
          <a:prstGeom prst="rect">
            <a:avLst/>
          </a:prstGeom>
          <a:solidFill>
            <a:schemeClr val="accent3">
              <a:lumMod val="20000"/>
              <a:lumOff val="80000"/>
              <a:alpha val="57001"/>
            </a:schemeClr>
          </a:solidFill>
          <a:ln w="25400" algn="ctr">
            <a:solidFill>
              <a:schemeClr val="tx2"/>
            </a:solidFill>
            <a:miter lim="800000"/>
          </a:ln>
        </p:spPr>
        <p:txBody>
          <a:bodyPr wrap="square" lIns="90000" tIns="46800" rIns="90000" bIns="46800">
            <a:noAutofit/>
          </a:bodyPr>
          <a:lstStyle/>
          <a:p>
            <a:pPr marR="0" algn="ctr" defTabSz="914400">
              <a:spcBef>
                <a:spcPct val="50000"/>
              </a:spcBef>
              <a:buClrTx/>
              <a:buSzTx/>
              <a:buFontTx/>
              <a:buNone/>
              <a:defRPr/>
            </a:pPr>
            <a:r>
              <a:rPr kumimoji="0" lang="zh-CN" altLang="en-US" kern="1200" cap="none" spc="0" normalizeH="0" baseline="0" noProof="0">
                <a:solidFill>
                  <a:srgbClr val="000000"/>
                </a:solidFill>
                <a:effectLst>
                  <a:outerShdw blurRad="38100" dist="38100" dir="2700000" algn="tl">
                    <a:srgbClr val="FFFFFF"/>
                  </a:outerShdw>
                </a:effectLst>
                <a:latin typeface="隶书" panose="02010509060101010101" pitchFamily="49" charset="-122"/>
                <a:ea typeface="隶书" panose="02010509060101010101" pitchFamily="49" charset="-122"/>
                <a:cs typeface="+mn-cs"/>
              </a:rPr>
              <a:t>互斥项目</a:t>
            </a:r>
            <a:endParaRPr kumimoji="0" lang="zh-CN" altLang="en-US" kern="1200" cap="none" spc="0" normalizeH="0" baseline="0" noProof="0">
              <a:solidFill>
                <a:srgbClr val="000000"/>
              </a:solidFill>
              <a:effectLst>
                <a:outerShdw blurRad="38100" dist="38100" dir="2700000" algn="tl">
                  <a:srgbClr val="FFFFFF"/>
                </a:outerShdw>
              </a:effectLst>
              <a:latin typeface="隶书" panose="02010509060101010101" pitchFamily="49" charset="-122"/>
              <a:ea typeface="隶书" panose="02010509060101010101" pitchFamily="49" charset="-122"/>
              <a:cs typeface="+mn-cs"/>
            </a:endParaRPr>
          </a:p>
        </p:txBody>
      </p:sp>
      <p:sp>
        <p:nvSpPr>
          <p:cNvPr id="8" name="Text Box 7"/>
          <p:cNvSpPr txBox="1">
            <a:spLocks noChangeArrowheads="1"/>
          </p:cNvSpPr>
          <p:nvPr>
            <p:custDataLst>
              <p:tags r:id="rId11"/>
            </p:custDataLst>
          </p:nvPr>
        </p:nvSpPr>
        <p:spPr bwMode="auto">
          <a:xfrm>
            <a:off x="4970145" y="3292475"/>
            <a:ext cx="2087880" cy="646430"/>
          </a:xfrm>
          <a:prstGeom prst="rect">
            <a:avLst/>
          </a:prstGeom>
          <a:solidFill>
            <a:schemeClr val="accent4">
              <a:lumMod val="40000"/>
              <a:lumOff val="60000"/>
            </a:schemeClr>
          </a:solidFill>
          <a:ln w="25400" algn="ctr">
            <a:noFill/>
            <a:miter lim="800000"/>
          </a:ln>
          <a:effectLst/>
        </p:spPr>
        <p:txBody>
          <a:bodyPr wrap="square" lIns="90000" tIns="46800" rIns="90000" bIns="46800">
            <a:spAutoFit/>
          </a:bodyPr>
          <a:lstStyle/>
          <a:p>
            <a:pPr marR="0" defTabSz="914400">
              <a:buClrTx/>
              <a:buSzTx/>
              <a:buFontTx/>
              <a:buNone/>
              <a:defRPr/>
            </a:pPr>
            <a:r>
              <a:rPr kumimoji="0" lang="zh-CN" altLang="en-US" sz="1800" kern="1200" cap="none" spc="0" normalizeH="0" baseline="0" noProof="0" dirty="0">
                <a:solidFill>
                  <a:schemeClr val="tx1"/>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互不关联</a:t>
            </a:r>
            <a:endParaRPr kumimoji="0" lang="zh-CN" altLang="en-US" sz="1800" kern="1200" cap="none" spc="0" normalizeH="0" baseline="0" noProof="0" dirty="0">
              <a:solidFill>
                <a:schemeClr val="tx1"/>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endParaRPr>
          </a:p>
          <a:p>
            <a:pPr marR="0" defTabSz="914400">
              <a:buClrTx/>
              <a:buSzTx/>
              <a:buFontTx/>
              <a:buNone/>
              <a:defRPr/>
            </a:pPr>
            <a:r>
              <a:rPr kumimoji="0" lang="zh-CN" altLang="en-US" sz="1800" kern="1200" cap="none" spc="0" normalizeH="0" baseline="0" noProof="0" dirty="0">
                <a:solidFill>
                  <a:schemeClr val="tx1"/>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同时并存</a:t>
            </a:r>
            <a:endParaRPr kumimoji="0" lang="zh-CN" altLang="en-US" sz="1800" kern="1200" cap="none" spc="0" normalizeH="0" baseline="0" noProof="0" dirty="0">
              <a:solidFill>
                <a:schemeClr val="tx1"/>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endParaRPr>
          </a:p>
        </p:txBody>
      </p:sp>
      <p:sp>
        <p:nvSpPr>
          <p:cNvPr id="9" name="Text Box 7"/>
          <p:cNvSpPr txBox="1">
            <a:spLocks noChangeArrowheads="1"/>
          </p:cNvSpPr>
          <p:nvPr>
            <p:custDataLst>
              <p:tags r:id="rId12"/>
            </p:custDataLst>
          </p:nvPr>
        </p:nvSpPr>
        <p:spPr bwMode="auto">
          <a:xfrm>
            <a:off x="4970145" y="3898265"/>
            <a:ext cx="2545715" cy="646430"/>
          </a:xfrm>
          <a:prstGeom prst="rect">
            <a:avLst/>
          </a:prstGeom>
          <a:solidFill>
            <a:schemeClr val="accent4">
              <a:lumMod val="40000"/>
              <a:lumOff val="60000"/>
            </a:schemeClr>
          </a:solidFill>
          <a:ln w="25400" algn="ctr">
            <a:noFill/>
            <a:miter lim="800000"/>
          </a:ln>
          <a:effectLst/>
        </p:spPr>
        <p:txBody>
          <a:bodyPr wrap="square" lIns="90000" tIns="46800" rIns="90000" bIns="46800">
            <a:spAutoFit/>
          </a:bodyPr>
          <a:lstStyle/>
          <a:p>
            <a:pPr marR="0" defTabSz="914400">
              <a:buClrTx/>
              <a:buSzTx/>
              <a:buFontTx/>
              <a:buNone/>
              <a:defRPr/>
            </a:pPr>
            <a:r>
              <a:rPr kumimoji="0" lang="zh-CN" altLang="en-US" sz="1800" kern="1200" cap="none" spc="0" normalizeH="0" baseline="0" noProof="0" dirty="0">
                <a:solidFill>
                  <a:schemeClr val="tx1"/>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rPr>
              <a:t>相互关联、相互替代，不能同时并存</a:t>
            </a:r>
            <a:endParaRPr kumimoji="0" lang="zh-CN" altLang="en-US" sz="1800" kern="1200" cap="none" spc="0" normalizeH="0" baseline="0" noProof="0" dirty="0">
              <a:solidFill>
                <a:schemeClr val="tx1"/>
              </a:solidFill>
              <a:effectLst>
                <a:outerShdw blurRad="38100" dist="38100" dir="2700000" algn="tl">
                  <a:srgbClr val="C0C0C0"/>
                </a:outerShdw>
              </a:effectLst>
              <a:latin typeface="微软雅黑" panose="020B0503020204020204" pitchFamily="34" charset="-122"/>
              <a:ea typeface="微软雅黑" panose="020B0503020204020204" pitchFamily="34" charset="-122"/>
              <a:cs typeface="+mn-cs"/>
            </a:endParaRPr>
          </a:p>
        </p:txBody>
      </p:sp>
      <p:sp>
        <p:nvSpPr>
          <p:cNvPr id="10" name="文本框 9"/>
          <p:cNvSpPr txBox="1"/>
          <p:nvPr>
            <p:custDataLst>
              <p:tags r:id="rId13"/>
            </p:custDataLst>
          </p:nvPr>
        </p:nvSpPr>
        <p:spPr>
          <a:xfrm>
            <a:off x="1268730" y="3364230"/>
            <a:ext cx="1236345" cy="1014730"/>
          </a:xfrm>
          <a:prstGeom prst="rect">
            <a:avLst/>
          </a:prstGeom>
          <a:noFill/>
        </p:spPr>
        <p:txBody>
          <a:bodyPr wrap="square" rtlCol="0" anchor="t">
            <a:spAutoFit/>
          </a:bodyPr>
          <a:p>
            <a:r>
              <a:rPr lang="zh-CN" altLang="en-US" sz="2000" b="1">
                <a:latin typeface="微软雅黑" panose="020B0503020204020204" pitchFamily="34" charset="-122"/>
                <a:ea typeface="微软雅黑" panose="020B0503020204020204" pitchFamily="34" charset="-122"/>
              </a:rPr>
              <a:t>按投资项目之间关系分</a:t>
            </a:r>
            <a:endParaRPr lang="zh-CN" altLang="en-US" sz="2000" b="1">
              <a:latin typeface="微软雅黑" panose="020B0503020204020204" pitchFamily="34" charset="-122"/>
              <a:ea typeface="微软雅黑" panose="020B0503020204020204" pitchFamily="34"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1403350" y="411480"/>
            <a:ext cx="4871720" cy="521970"/>
          </a:xfrm>
          <a:prstGeom prst="rect">
            <a:avLst/>
          </a:prstGeom>
        </p:spPr>
        <p:txBody>
          <a:bodyPr wrap="square">
            <a:spAutoFit/>
            <a:extLst>
              <a:ext uri="{4A0BC546-FE56-4ADE-93B0-CB8AF2F6F144}">
                <wpsdc:textFrameExt xmlns:wpsdc="http://www.wps.cn/officeDocument/2022/drawingmlCustomData" type="text"/>
              </a:ext>
            </a:extLst>
          </a:bodyPr>
          <a:p>
            <a:pPr algn="l"/>
            <a:r>
              <a:rPr lang="zh-CN" altLang="en-US" b="1">
                <a:solidFill>
                  <a:srgbClr val="0070C0"/>
                </a:solidFill>
                <a:latin typeface="微软雅黑" panose="020B0503020204020204" pitchFamily="34" charset="-122"/>
                <a:ea typeface="微软雅黑" panose="020B0503020204020204" pitchFamily="34" charset="-122"/>
              </a:rPr>
              <a:t>一、投资项目类型与评价程序</a:t>
            </a:r>
            <a:endParaRPr lang="zh-CN" altLang="en-US" b="1">
              <a:solidFill>
                <a:srgbClr val="0070C0"/>
              </a:solidFill>
              <a:latin typeface="微软雅黑" panose="020B0503020204020204" pitchFamily="34" charset="-122"/>
              <a:ea typeface="微软雅黑" panose="020B0503020204020204" pitchFamily="34" charset="-122"/>
            </a:endParaRPr>
          </a:p>
        </p:txBody>
      </p:sp>
      <p:sp>
        <p:nvSpPr>
          <p:cNvPr id="11266" name="Rectangle 2"/>
          <p:cNvSpPr>
            <a:spLocks noGrp="1"/>
          </p:cNvSpPr>
          <p:nvPr>
            <p:ph type="title" idx="4294967295"/>
            <p:custDataLst>
              <p:tags r:id="rId2"/>
            </p:custDataLst>
          </p:nvPr>
        </p:nvSpPr>
        <p:spPr>
          <a:xfrm>
            <a:off x="1475105" y="915670"/>
            <a:ext cx="3965575" cy="431800"/>
          </a:xfrm>
        </p:spPr>
        <p:txBody>
          <a:bodyPr vert="horz" wrap="square" lIns="91440" tIns="45720" rIns="91440" bIns="45720" anchor="ctr" anchorCtr="0"/>
          <a:p>
            <a:pPr algn="l"/>
            <a:r>
              <a:rPr lang="zh-CN" altLang="en-US" sz="2400" b="1" dirty="0">
                <a:solidFill>
                  <a:srgbClr val="FF0000"/>
                </a:solidFill>
                <a:latin typeface="微软雅黑" panose="020B0503020204020204" pitchFamily="34" charset="-122"/>
                <a:ea typeface="微软雅黑" panose="020B0503020204020204" pitchFamily="34" charset="-122"/>
              </a:rPr>
              <a:t>（二）投资项目的评价程序</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691640" y="1491615"/>
            <a:ext cx="6564630" cy="1630045"/>
          </a:xfrm>
          <a:prstGeom prst="rect">
            <a:avLst/>
          </a:prstGeom>
          <a:noFill/>
        </p:spPr>
        <p:txBody>
          <a:bodyPr wrap="square" rtlCol="0" anchor="t">
            <a:spAutoFit/>
          </a:bodyPr>
          <a:p>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1.提出各种项目的投资方案。新产品方案通常来自研发部门或营销部门，设备更新的建议通常来自生产部门等。</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2.估计投资方案的相关现金流量。</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3.计算投资方案的价值指标，如净现值、内含报酬率等。</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4.比较价值指标与可接受标准。</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custDataLst>
              <p:tags r:id="rId3"/>
            </p:custDataLst>
          </p:nvPr>
        </p:nvPicPr>
        <p:blipFill>
          <a:blip r:embed="rId4"/>
          <a:stretch>
            <a:fillRect/>
          </a:stretch>
        </p:blipFill>
        <p:spPr>
          <a:xfrm>
            <a:off x="2627630" y="3121660"/>
            <a:ext cx="4457700" cy="1731645"/>
          </a:xfrm>
          <a:prstGeom prst="rect">
            <a:avLst/>
          </a:prstGeom>
        </p:spPr>
      </p:pic>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1403350" y="411480"/>
            <a:ext cx="4871720" cy="521970"/>
          </a:xfrm>
          <a:prstGeom prst="rect">
            <a:avLst/>
          </a:prstGeom>
        </p:spPr>
        <p:txBody>
          <a:bodyPr wrap="square">
            <a:spAutoFit/>
            <a:extLst>
              <a:ext uri="{4A0BC546-FE56-4ADE-93B0-CB8AF2F6F144}">
                <wpsdc:textFrameExt xmlns:wpsdc="http://www.wps.cn/officeDocument/2022/drawingmlCustomData" type="text"/>
              </a:ext>
            </a:extLst>
          </a:bodyPr>
          <a:p>
            <a:pPr algn="l"/>
            <a:r>
              <a:rPr lang="zh-CN" altLang="en-US" b="1">
                <a:solidFill>
                  <a:srgbClr val="0070C0"/>
                </a:solidFill>
                <a:latin typeface="微软雅黑" panose="020B0503020204020204" pitchFamily="34" charset="-122"/>
                <a:ea typeface="微软雅黑" panose="020B0503020204020204" pitchFamily="34" charset="-122"/>
              </a:rPr>
              <a:t>二、独立项目评价</a:t>
            </a:r>
            <a:endParaRPr lang="zh-CN" altLang="en-US" b="1">
              <a:solidFill>
                <a:srgbClr val="0070C0"/>
              </a:solidFill>
              <a:latin typeface="微软雅黑" panose="020B0503020204020204" pitchFamily="34" charset="-122"/>
              <a:ea typeface="微软雅黑" panose="020B0503020204020204" pitchFamily="34" charset="-122"/>
            </a:endParaRPr>
          </a:p>
        </p:txBody>
      </p:sp>
      <p:sp>
        <p:nvSpPr>
          <p:cNvPr id="11266" name="Rectangle 2"/>
          <p:cNvSpPr>
            <a:spLocks noGrp="1"/>
          </p:cNvSpPr>
          <p:nvPr>
            <p:ph type="title" idx="4294967295"/>
            <p:custDataLst>
              <p:tags r:id="rId2"/>
            </p:custDataLst>
          </p:nvPr>
        </p:nvSpPr>
        <p:spPr>
          <a:xfrm>
            <a:off x="1547495" y="933450"/>
            <a:ext cx="3965575" cy="431800"/>
          </a:xfrm>
        </p:spPr>
        <p:txBody>
          <a:bodyPr vert="horz" wrap="square" lIns="91440" tIns="45720" rIns="91440" bIns="45720" anchor="ctr" anchorCtr="0"/>
          <a:p>
            <a:pPr algn="l"/>
            <a:r>
              <a:rPr lang="zh-CN" altLang="en-US" sz="2400" b="1" dirty="0">
                <a:solidFill>
                  <a:srgbClr val="FF0000"/>
                </a:solidFill>
                <a:latin typeface="微软雅黑" panose="020B0503020204020204" pitchFamily="34" charset="-122"/>
                <a:ea typeface="微软雅黑" panose="020B0503020204020204" pitchFamily="34" charset="-122"/>
              </a:rPr>
              <a:t>（一）净现值法</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3"/>
            </p:custDataLst>
          </p:nvPr>
        </p:nvSpPr>
        <p:spPr>
          <a:xfrm>
            <a:off x="1547495" y="1348105"/>
            <a:ext cx="6887845" cy="1476375"/>
          </a:xfrm>
          <a:prstGeom prst="rect">
            <a:avLst/>
          </a:prstGeom>
          <a:noFill/>
        </p:spPr>
        <p:txBody>
          <a:bodyPr wrap="square" rtlCol="0" anchor="t">
            <a:spAutoFit/>
          </a:bodyPr>
          <a:p>
            <a:r>
              <a:rPr lang="en-US" altLang="zh-CN" sz="18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净现值是指特定项目未来现金净流量现值与原始投资额现值的差额。如果净现值为正数，该项目应予采纳。如果净现值为0,可选择采纳或不采纳该项目。如果净现值为负数，该项目应予放弃。</a:t>
            </a:r>
            <a:endParaRPr lang="zh-CN" altLang="en-US" sz="18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8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计算净现值的公式：</a:t>
            </a:r>
            <a:endParaRPr lang="zh-CN" altLang="en-US" sz="18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18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净现值＝未来现金净流量现值-原始投资额现值</a:t>
            </a:r>
            <a:endParaRPr lang="zh-CN" altLang="en-US" sz="18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Rectangle 2"/>
          <p:cNvSpPr>
            <a:spLocks noGrp="1"/>
          </p:cNvSpPr>
          <p:nvPr>
            <p:custDataLst>
              <p:tags r:id="rId4"/>
            </p:custDataLst>
          </p:nvPr>
        </p:nvSpPr>
        <p:spPr>
          <a:xfrm>
            <a:off x="1475105" y="2788285"/>
            <a:ext cx="3965575" cy="431800"/>
          </a:xfrm>
          <a:prstGeom prst="rect">
            <a:avLst/>
          </a:prstGeom>
          <a:noFill/>
          <a:ln w="9525">
            <a:noFill/>
          </a:ln>
        </p:spPr>
        <p:txBody>
          <a:bodyPr vert="horz" wrap="square" lIns="91440" tIns="45720" rIns="91440" bIns="45720" anchor="ctr" anchorCtr="0"/>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algn="l"/>
            <a:r>
              <a:rPr lang="zh-CN" altLang="en-US" sz="2400" b="1" dirty="0">
                <a:solidFill>
                  <a:srgbClr val="FF0000"/>
                </a:solidFill>
                <a:latin typeface="微软雅黑" panose="020B0503020204020204" pitchFamily="34" charset="-122"/>
                <a:ea typeface="微软雅黑" panose="020B0503020204020204" pitchFamily="34" charset="-122"/>
              </a:rPr>
              <a:t>（二）内含报酬率法</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1594485" y="3206115"/>
            <a:ext cx="6767830" cy="1198880"/>
          </a:xfrm>
          <a:prstGeom prst="rect">
            <a:avLst/>
          </a:prstGeom>
          <a:noFill/>
        </p:spPr>
        <p:txBody>
          <a:bodyPr wrap="square" rtlCol="0" anchor="t">
            <a:spAutoFit/>
          </a:bodyPr>
          <a:p>
            <a:r>
              <a:rPr lang="en-US" altLang="zh-CN" sz="18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内含报酬率是指能够使未来现金净流量现值等于原始投资额现值的折现率，或者说是使投资项目净现值为0的折现率，是项目本身的投资报酬率。当净现值=0 （即，未来现金净流量现值=原始投资额现值）时，i=内含报酬率。</a:t>
            </a:r>
            <a:endParaRPr lang="en-US" altLang="zh-CN" sz="18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8898" name="Rectangle 2"/>
          <p:cNvSpPr/>
          <p:nvPr/>
        </p:nvSpPr>
        <p:spPr>
          <a:xfrm>
            <a:off x="1764030" y="1203960"/>
            <a:ext cx="6979920" cy="3845560"/>
          </a:xfrm>
          <a:prstGeom prst="rect">
            <a:avLst/>
          </a:prstGeom>
          <a:noFill/>
          <a:ln w="9525">
            <a:noFill/>
          </a:ln>
        </p:spPr>
        <p:txBody>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微软雅黑" panose="020B0503020204020204" pitchFamily="34" charset="-122"/>
                <a:ea typeface="微软雅黑" panose="020B0503020204020204" pitchFamily="34"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5pPr>
          </a:lstStyle>
          <a:p>
            <a:pPr marL="0" lvl="0" indent="0">
              <a:lnSpc>
                <a:spcPts val="2900"/>
              </a:lnSpc>
              <a:buFontTx/>
              <a:buNone/>
            </a:pPr>
            <a:r>
              <a:rPr lang="en-US" altLang="zh-CN" sz="2000" dirty="0"/>
              <a:t>         </a:t>
            </a:r>
            <a:r>
              <a:rPr lang="zh-CN" altLang="en-US" sz="2000" dirty="0">
                <a:solidFill>
                  <a:srgbClr val="0070C0"/>
                </a:solidFill>
              </a:rPr>
              <a:t>某项目初始投资</a:t>
            </a:r>
            <a:r>
              <a:rPr lang="en-US" altLang="zh-CN" sz="2000" dirty="0">
                <a:solidFill>
                  <a:srgbClr val="0070C0"/>
                </a:solidFill>
              </a:rPr>
              <a:t>6000</a:t>
            </a:r>
            <a:r>
              <a:rPr lang="zh-CN" altLang="en-US" sz="2000" dirty="0">
                <a:solidFill>
                  <a:srgbClr val="0070C0"/>
                </a:solidFill>
              </a:rPr>
              <a:t>元，在第</a:t>
            </a:r>
            <a:r>
              <a:rPr lang="en-US" altLang="zh-CN" sz="2000" dirty="0">
                <a:solidFill>
                  <a:srgbClr val="0070C0"/>
                </a:solidFill>
              </a:rPr>
              <a:t>1</a:t>
            </a:r>
            <a:r>
              <a:rPr lang="zh-CN" altLang="en-US" sz="2000" dirty="0">
                <a:solidFill>
                  <a:srgbClr val="0070C0"/>
                </a:solidFill>
              </a:rPr>
              <a:t>年末净现金流量</a:t>
            </a:r>
            <a:r>
              <a:rPr lang="en-US" altLang="zh-CN" sz="2000" dirty="0">
                <a:solidFill>
                  <a:srgbClr val="0070C0"/>
                </a:solidFill>
              </a:rPr>
              <a:t>2500</a:t>
            </a:r>
            <a:r>
              <a:rPr lang="zh-CN" altLang="en-US" sz="2000" dirty="0">
                <a:solidFill>
                  <a:srgbClr val="0070C0"/>
                </a:solidFill>
              </a:rPr>
              <a:t>元，第</a:t>
            </a:r>
            <a:r>
              <a:rPr lang="en-US" altLang="zh-CN" sz="2000" dirty="0">
                <a:solidFill>
                  <a:srgbClr val="0070C0"/>
                </a:solidFill>
              </a:rPr>
              <a:t>2</a:t>
            </a:r>
            <a:r>
              <a:rPr lang="zh-CN" altLang="en-US" sz="2000" dirty="0">
                <a:solidFill>
                  <a:srgbClr val="0070C0"/>
                </a:solidFill>
              </a:rPr>
              <a:t>年末净现金流入</a:t>
            </a:r>
            <a:r>
              <a:rPr lang="en-US" altLang="zh-CN" sz="2000" dirty="0">
                <a:solidFill>
                  <a:srgbClr val="0070C0"/>
                </a:solidFill>
              </a:rPr>
              <a:t>3000</a:t>
            </a:r>
            <a:r>
              <a:rPr lang="zh-CN" altLang="en-US" sz="2000" dirty="0">
                <a:solidFill>
                  <a:srgbClr val="0070C0"/>
                </a:solidFill>
              </a:rPr>
              <a:t>元，第</a:t>
            </a:r>
            <a:r>
              <a:rPr lang="en-US" altLang="zh-CN" sz="2000" dirty="0">
                <a:solidFill>
                  <a:srgbClr val="0070C0"/>
                </a:solidFill>
              </a:rPr>
              <a:t>3</a:t>
            </a:r>
            <a:r>
              <a:rPr lang="zh-CN" altLang="en-US" sz="2000" dirty="0">
                <a:solidFill>
                  <a:srgbClr val="0070C0"/>
                </a:solidFill>
              </a:rPr>
              <a:t>年末净现金流量</a:t>
            </a:r>
            <a:r>
              <a:rPr lang="en-US" altLang="zh-CN" sz="2000" dirty="0">
                <a:solidFill>
                  <a:srgbClr val="0070C0"/>
                </a:solidFill>
              </a:rPr>
              <a:t>3500</a:t>
            </a:r>
            <a:r>
              <a:rPr lang="zh-CN" altLang="en-US" sz="2000" dirty="0">
                <a:solidFill>
                  <a:srgbClr val="0070C0"/>
                </a:solidFill>
              </a:rPr>
              <a:t>元。求该投资在资金成本为</a:t>
            </a:r>
            <a:r>
              <a:rPr lang="en-US" altLang="zh-CN" sz="2000" dirty="0">
                <a:solidFill>
                  <a:srgbClr val="0070C0"/>
                </a:solidFill>
              </a:rPr>
              <a:t>10</a:t>
            </a:r>
            <a:r>
              <a:rPr lang="zh-CN" altLang="en-US" sz="2000" dirty="0">
                <a:solidFill>
                  <a:srgbClr val="0070C0"/>
                </a:solidFill>
              </a:rPr>
              <a:t>％时的净现值为多少？</a:t>
            </a:r>
            <a:endParaRPr lang="en-US" altLang="zh-CN" sz="2000" dirty="0"/>
          </a:p>
          <a:p>
            <a:pPr marL="0" lvl="0" indent="0">
              <a:lnSpc>
                <a:spcPts val="2900"/>
              </a:lnSpc>
              <a:buFontTx/>
              <a:buNone/>
            </a:pPr>
            <a:r>
              <a:rPr lang="en-US" altLang="zh-CN" sz="2000" dirty="0">
                <a:solidFill>
                  <a:srgbClr val="0070C0"/>
                </a:solidFill>
              </a:rPr>
              <a:t>      </a:t>
            </a:r>
            <a:r>
              <a:rPr lang="zh-CN" altLang="en-US" sz="2000" b="1" dirty="0">
                <a:solidFill>
                  <a:srgbClr val="0070C0"/>
                </a:solidFill>
              </a:rPr>
              <a:t>答案：</a:t>
            </a:r>
            <a:endParaRPr lang="zh-CN" altLang="en-US" sz="2000" dirty="0">
              <a:solidFill>
                <a:srgbClr val="0070C0"/>
              </a:solidFill>
            </a:endParaRPr>
          </a:p>
          <a:p>
            <a:pPr marL="0" lvl="0" indent="0">
              <a:lnSpc>
                <a:spcPts val="2900"/>
              </a:lnSpc>
              <a:buFontTx/>
              <a:buNone/>
            </a:pPr>
            <a:r>
              <a:rPr lang="en-US" altLang="zh-CN" sz="2000" dirty="0">
                <a:solidFill>
                  <a:srgbClr val="0070C0"/>
                </a:solidFill>
              </a:rPr>
              <a:t>NPV</a:t>
            </a:r>
            <a:r>
              <a:rPr lang="zh-CN" altLang="en-US" sz="2000" dirty="0">
                <a:solidFill>
                  <a:srgbClr val="0070C0"/>
                </a:solidFill>
              </a:rPr>
              <a:t>＝</a:t>
            </a:r>
            <a:r>
              <a:rPr lang="en-US" altLang="zh-CN" sz="2000" dirty="0">
                <a:solidFill>
                  <a:srgbClr val="0070C0"/>
                </a:solidFill>
              </a:rPr>
              <a:t>2500×(P/F,10%,1)</a:t>
            </a:r>
            <a:r>
              <a:rPr lang="zh-CN" altLang="en-US" sz="2000" dirty="0">
                <a:solidFill>
                  <a:srgbClr val="0070C0"/>
                </a:solidFill>
              </a:rPr>
              <a:t>＋</a:t>
            </a:r>
            <a:r>
              <a:rPr lang="en-US" altLang="zh-CN" sz="2000" dirty="0">
                <a:solidFill>
                  <a:srgbClr val="0070C0"/>
                </a:solidFill>
              </a:rPr>
              <a:t>3000×(P/F,10%,2)</a:t>
            </a:r>
            <a:r>
              <a:rPr lang="zh-CN" altLang="en-US" sz="2000" dirty="0">
                <a:solidFill>
                  <a:srgbClr val="0070C0"/>
                </a:solidFill>
              </a:rPr>
              <a:t>＋</a:t>
            </a:r>
            <a:endParaRPr lang="zh-CN" altLang="en-US" sz="2000" dirty="0">
              <a:solidFill>
                <a:srgbClr val="0070C0"/>
              </a:solidFill>
            </a:endParaRPr>
          </a:p>
          <a:p>
            <a:pPr marL="0" lvl="0" indent="0">
              <a:lnSpc>
                <a:spcPts val="2900"/>
              </a:lnSpc>
              <a:buFontTx/>
              <a:buNone/>
            </a:pPr>
            <a:r>
              <a:rPr lang="zh-CN" altLang="en-US" sz="2000" dirty="0">
                <a:solidFill>
                  <a:srgbClr val="0070C0"/>
                </a:solidFill>
              </a:rPr>
              <a:t>            </a:t>
            </a:r>
            <a:r>
              <a:rPr lang="en-US" altLang="zh-CN" sz="2000" dirty="0">
                <a:solidFill>
                  <a:srgbClr val="0070C0"/>
                </a:solidFill>
              </a:rPr>
              <a:t>3500×(P/F,10%,3)</a:t>
            </a:r>
            <a:r>
              <a:rPr lang="zh-CN" altLang="en-US" sz="2000" dirty="0">
                <a:solidFill>
                  <a:srgbClr val="0070C0"/>
                </a:solidFill>
              </a:rPr>
              <a:t>－</a:t>
            </a:r>
            <a:r>
              <a:rPr lang="en-US" altLang="zh-CN" sz="2000" dirty="0">
                <a:solidFill>
                  <a:srgbClr val="0070C0"/>
                </a:solidFill>
              </a:rPr>
              <a:t>6000</a:t>
            </a:r>
            <a:endParaRPr lang="en-US" altLang="zh-CN" sz="2000" dirty="0">
              <a:solidFill>
                <a:srgbClr val="0070C0"/>
              </a:solidFill>
            </a:endParaRPr>
          </a:p>
          <a:p>
            <a:pPr marL="0" lvl="0" indent="0">
              <a:lnSpc>
                <a:spcPts val="2900"/>
              </a:lnSpc>
              <a:buFontTx/>
              <a:buNone/>
            </a:pPr>
            <a:r>
              <a:rPr lang="en-US" altLang="zh-CN" sz="2000" dirty="0">
                <a:solidFill>
                  <a:srgbClr val="0070C0"/>
                </a:solidFill>
              </a:rPr>
              <a:t>        </a:t>
            </a:r>
            <a:r>
              <a:rPr lang="zh-CN" altLang="en-US" sz="2000" dirty="0">
                <a:solidFill>
                  <a:srgbClr val="0070C0"/>
                </a:solidFill>
              </a:rPr>
              <a:t>＝</a:t>
            </a:r>
            <a:r>
              <a:rPr lang="en-US" altLang="zh-CN" sz="2000" dirty="0">
                <a:solidFill>
                  <a:srgbClr val="0070C0"/>
                </a:solidFill>
              </a:rPr>
              <a:t>2500×0.909</a:t>
            </a:r>
            <a:r>
              <a:rPr lang="zh-CN" altLang="en-US" sz="2000" dirty="0">
                <a:solidFill>
                  <a:srgbClr val="0070C0"/>
                </a:solidFill>
              </a:rPr>
              <a:t>＋</a:t>
            </a:r>
            <a:r>
              <a:rPr lang="en-US" altLang="zh-CN" sz="2000" dirty="0">
                <a:solidFill>
                  <a:srgbClr val="0070C0"/>
                </a:solidFill>
              </a:rPr>
              <a:t>3000×0.826</a:t>
            </a:r>
            <a:r>
              <a:rPr lang="zh-CN" altLang="en-US" sz="2000" dirty="0">
                <a:solidFill>
                  <a:srgbClr val="0070C0"/>
                </a:solidFill>
              </a:rPr>
              <a:t>＋</a:t>
            </a:r>
            <a:r>
              <a:rPr lang="en-US" altLang="zh-CN" sz="2000" dirty="0">
                <a:solidFill>
                  <a:srgbClr val="0070C0"/>
                </a:solidFill>
              </a:rPr>
              <a:t>3500×0.751</a:t>
            </a:r>
            <a:r>
              <a:rPr lang="zh-CN" altLang="en-US" sz="2000" dirty="0">
                <a:solidFill>
                  <a:srgbClr val="0070C0"/>
                </a:solidFill>
              </a:rPr>
              <a:t>－</a:t>
            </a:r>
            <a:r>
              <a:rPr lang="en-US" altLang="zh-CN" sz="2000" dirty="0">
                <a:solidFill>
                  <a:srgbClr val="0070C0"/>
                </a:solidFill>
              </a:rPr>
              <a:t>6000</a:t>
            </a:r>
            <a:endParaRPr lang="en-US" altLang="zh-CN" sz="2000" dirty="0">
              <a:solidFill>
                <a:srgbClr val="0070C0"/>
              </a:solidFill>
            </a:endParaRPr>
          </a:p>
          <a:p>
            <a:pPr marL="0" lvl="0" indent="0">
              <a:lnSpc>
                <a:spcPts val="2900"/>
              </a:lnSpc>
              <a:buFontTx/>
              <a:buNone/>
            </a:pPr>
            <a:r>
              <a:rPr lang="en-US" altLang="zh-CN" sz="2000" dirty="0">
                <a:solidFill>
                  <a:srgbClr val="0070C0"/>
                </a:solidFill>
              </a:rPr>
              <a:t>        </a:t>
            </a:r>
            <a:r>
              <a:rPr lang="zh-CN" altLang="en-US" sz="2000" dirty="0">
                <a:solidFill>
                  <a:srgbClr val="0070C0"/>
                </a:solidFill>
              </a:rPr>
              <a:t>＝</a:t>
            </a:r>
            <a:r>
              <a:rPr lang="en-US" altLang="zh-CN" sz="2000" dirty="0">
                <a:solidFill>
                  <a:srgbClr val="0070C0"/>
                </a:solidFill>
              </a:rPr>
              <a:t>1379</a:t>
            </a:r>
            <a:endParaRPr lang="en-US" altLang="zh-CN" sz="2000" dirty="0">
              <a:solidFill>
                <a:srgbClr val="0070C0"/>
              </a:solidFill>
            </a:endParaRPr>
          </a:p>
        </p:txBody>
      </p:sp>
      <p:sp>
        <p:nvSpPr>
          <p:cNvPr id="15363" name="Rectangle 3"/>
          <p:cNvSpPr>
            <a:spLocks noGrp="1"/>
          </p:cNvSpPr>
          <p:nvPr>
            <p:ph type="title" idx="4294967295"/>
          </p:nvPr>
        </p:nvSpPr>
        <p:spPr>
          <a:xfrm>
            <a:off x="1907540" y="555625"/>
            <a:ext cx="1627505" cy="431800"/>
          </a:xfrm>
        </p:spPr>
        <p:txBody>
          <a:bodyPr vert="horz" wrap="square" lIns="91440" tIns="45720" rIns="91440" bIns="45720" anchor="ctr" anchorCtr="0"/>
          <a:p>
            <a:pPr algn="l"/>
            <a:r>
              <a:rPr lang="zh-CN" altLang="en-US" sz="3200" b="1" dirty="0">
                <a:solidFill>
                  <a:srgbClr val="FF0000"/>
                </a:solidFill>
                <a:latin typeface="微软雅黑" panose="020B0503020204020204" pitchFamily="34" charset="-122"/>
                <a:ea typeface="微软雅黑" panose="020B0503020204020204" pitchFamily="34" charset="-122"/>
              </a:rPr>
              <a:t>例题：</a:t>
            </a:r>
            <a:endParaRPr lang="zh-CN" altLang="en-US" sz="32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08898">
                                            <p:txEl>
                                              <p:charRg st="0" end="82"/>
                                            </p:txEl>
                                          </p:spTgt>
                                        </p:tgtEl>
                                        <p:attrNameLst>
                                          <p:attrName>style.visibility</p:attrName>
                                        </p:attrNameLst>
                                      </p:cBhvr>
                                      <p:to>
                                        <p:strVal val="visible"/>
                                      </p:to>
                                    </p:set>
                                    <p:animEffect transition="in" filter="wipe(left)">
                                      <p:cBhvr>
                                        <p:cTn id="7" dur="500"/>
                                        <p:tgtEl>
                                          <p:spTgt spid="208898">
                                            <p:txEl>
                                              <p:charRg st="0" end="8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08898">
                                            <p:txEl>
                                              <p:charRg st="83" end="87"/>
                                            </p:txEl>
                                          </p:spTgt>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208898">
                                            <p:txEl>
                                              <p:charRg st="87" end="126"/>
                                            </p:txEl>
                                          </p:spTgt>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208898">
                                            <p:txEl>
                                              <p:charRg st="126" end="160"/>
                                            </p:txEl>
                                          </p:spTgt>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208898">
                                            <p:txEl>
                                              <p:charRg st="160" end="207"/>
                                            </p:txEl>
                                          </p:spTgt>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208898">
                                            <p:txEl>
                                              <p:charRg st="207" end="22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8898"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3" name="直接连接符 60"/>
          <p:cNvCxnSpPr>
            <a:cxnSpLocks noChangeShapeType="1"/>
          </p:cNvCxnSpPr>
          <p:nvPr/>
        </p:nvCxnSpPr>
        <p:spPr bwMode="auto">
          <a:xfrm>
            <a:off x="2302670" y="1509713"/>
            <a:ext cx="1621631" cy="0"/>
          </a:xfrm>
          <a:prstGeom prst="line">
            <a:avLst/>
          </a:prstGeom>
          <a:noFill/>
          <a:ln w="6350">
            <a:solidFill>
              <a:srgbClr val="183A6A"/>
            </a:solidFill>
            <a:round/>
          </a:ln>
          <a:extLst>
            <a:ext uri="{909E8E84-426E-40DD-AFC4-6F175D3DCCD1}">
              <a14:hiddenFill xmlns:a14="http://schemas.microsoft.com/office/drawing/2010/main">
                <a:noFill/>
              </a14:hiddenFill>
            </a:ext>
          </a:extLst>
        </p:spPr>
      </p:cxnSp>
      <p:sp>
        <p:nvSpPr>
          <p:cNvPr id="35" name="TextBox 34"/>
          <p:cNvSpPr txBox="1"/>
          <p:nvPr/>
        </p:nvSpPr>
        <p:spPr>
          <a:xfrm>
            <a:off x="2411760" y="1142978"/>
            <a:ext cx="1822847" cy="368300"/>
          </a:xfrm>
          <a:prstGeom prst="rect">
            <a:avLst/>
          </a:prstGeom>
          <a:noFill/>
        </p:spPr>
        <p:txBody>
          <a:bodyPr>
            <a:spAutoFit/>
          </a:bodyPr>
          <a:lstStyle/>
          <a:p>
            <a:pPr>
              <a:defRPr/>
            </a:pPr>
            <a:r>
              <a:rPr lang="zh-CN" altLang="en-US" sz="1800" b="1" dirty="0">
                <a:solidFill>
                  <a:schemeClr val="accent5">
                    <a:lumMod val="75000"/>
                  </a:schemeClr>
                </a:solidFill>
                <a:latin typeface="微软雅黑" panose="020B0503020204020204" pitchFamily="34" charset="-122"/>
                <a:ea typeface="微软雅黑" panose="020B0503020204020204" pitchFamily="34" charset="-122"/>
              </a:rPr>
              <a:t>知识目标</a:t>
            </a:r>
            <a:endParaRPr lang="zh-CN" altLang="en-US" sz="18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6" name="矩形 5"/>
          <p:cNvSpPr/>
          <p:nvPr/>
        </p:nvSpPr>
        <p:spPr>
          <a:xfrm>
            <a:off x="1492250" y="1865630"/>
            <a:ext cx="3731895" cy="1706880"/>
          </a:xfrm>
          <a:prstGeom prst="rect">
            <a:avLst/>
          </a:prstGeom>
        </p:spPr>
        <p:txBody>
          <a:bodyPr wrap="square">
            <a:spAutoFit/>
          </a:bodyPr>
          <a:lstStyle/>
          <a:p>
            <a:r>
              <a:rPr sz="15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1.理解财务管理内容与目标、货币时间价值与风险报酬概念；</a:t>
            </a:r>
            <a:endParaRPr sz="15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r>
              <a:rPr sz="15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2.掌握资本结构决策的基本分析方法；</a:t>
            </a:r>
            <a:endParaRPr sz="15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r>
              <a:rPr sz="15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3.掌握投资项目的类型、评价程序和评价方法；</a:t>
            </a:r>
            <a:endParaRPr sz="15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r>
              <a:rPr sz="15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4.掌握营运管理策略和具体运用方法；</a:t>
            </a:r>
            <a:endParaRPr sz="15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r>
              <a:rPr sz="15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5.理解利润的形成和利润分配方法。</a:t>
            </a:r>
            <a:endParaRPr sz="15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6" name="KSO_Shape"/>
          <p:cNvSpPr/>
          <p:nvPr/>
        </p:nvSpPr>
        <p:spPr bwMode="auto">
          <a:xfrm>
            <a:off x="4005263" y="1293020"/>
            <a:ext cx="323850" cy="264319"/>
          </a:xfrm>
          <a:custGeom>
            <a:avLst/>
            <a:gdLst>
              <a:gd name="T0" fmla="*/ 606640 w 2238376"/>
              <a:gd name="T1" fmla="*/ 1030848 h 1668463"/>
              <a:gd name="T2" fmla="*/ 650936 w 2238376"/>
              <a:gd name="T3" fmla="*/ 1070037 h 1668463"/>
              <a:gd name="T4" fmla="*/ 686049 w 2238376"/>
              <a:gd name="T5" fmla="*/ 1023010 h 1668463"/>
              <a:gd name="T6" fmla="*/ 630408 w 2238376"/>
              <a:gd name="T7" fmla="*/ 499769 h 1668463"/>
              <a:gd name="T8" fmla="*/ 503192 w 2238376"/>
              <a:gd name="T9" fmla="*/ 570309 h 1668463"/>
              <a:gd name="T10" fmla="*/ 469970 w 2238376"/>
              <a:gd name="T11" fmla="*/ 709497 h 1668463"/>
              <a:gd name="T12" fmla="*/ 521019 w 2238376"/>
              <a:gd name="T13" fmla="*/ 769497 h 1668463"/>
              <a:gd name="T14" fmla="*/ 555321 w 2238376"/>
              <a:gd name="T15" fmla="*/ 723822 h 1668463"/>
              <a:gd name="T16" fmla="*/ 549379 w 2238376"/>
              <a:gd name="T17" fmla="*/ 646525 h 1668463"/>
              <a:gd name="T18" fmla="*/ 603669 w 2238376"/>
              <a:gd name="T19" fmla="*/ 585444 h 1668463"/>
              <a:gd name="T20" fmla="*/ 689290 w 2238376"/>
              <a:gd name="T21" fmla="*/ 583282 h 1668463"/>
              <a:gd name="T22" fmla="*/ 746550 w 2238376"/>
              <a:gd name="T23" fmla="*/ 642201 h 1668463"/>
              <a:gd name="T24" fmla="*/ 740338 w 2238376"/>
              <a:gd name="T25" fmla="*/ 725713 h 1668463"/>
              <a:gd name="T26" fmla="*/ 674435 w 2238376"/>
              <a:gd name="T27" fmla="*/ 777065 h 1668463"/>
              <a:gd name="T28" fmla="*/ 613392 w 2238376"/>
              <a:gd name="T29" fmla="*/ 800849 h 1668463"/>
              <a:gd name="T30" fmla="*/ 628518 w 2238376"/>
              <a:gd name="T31" fmla="*/ 959767 h 1668463"/>
              <a:gd name="T32" fmla="*/ 681727 w 2238376"/>
              <a:gd name="T33" fmla="*/ 940848 h 1668463"/>
              <a:gd name="T34" fmla="*/ 767349 w 2238376"/>
              <a:gd name="T35" fmla="*/ 811660 h 1668463"/>
              <a:gd name="T36" fmla="*/ 829200 w 2238376"/>
              <a:gd name="T37" fmla="*/ 700849 h 1668463"/>
              <a:gd name="T38" fmla="*/ 789226 w 2238376"/>
              <a:gd name="T39" fmla="*/ 563552 h 1668463"/>
              <a:gd name="T40" fmla="*/ 658498 w 2238376"/>
              <a:gd name="T41" fmla="*/ 499228 h 1668463"/>
              <a:gd name="T42" fmla="*/ 1429976 w 2238376"/>
              <a:gd name="T43" fmla="*/ 440510 h 1668463"/>
              <a:gd name="T44" fmla="*/ 1473994 w 2238376"/>
              <a:gd name="T45" fmla="*/ 488615 h 1668463"/>
              <a:gd name="T46" fmla="*/ 1518283 w 2238376"/>
              <a:gd name="T47" fmla="*/ 440510 h 1668463"/>
              <a:gd name="T48" fmla="*/ 652556 w 2238376"/>
              <a:gd name="T49" fmla="*/ 313553 h 1668463"/>
              <a:gd name="T50" fmla="*/ 912120 w 2238376"/>
              <a:gd name="T51" fmla="*/ 354094 h 1668463"/>
              <a:gd name="T52" fmla="*/ 1117395 w 2238376"/>
              <a:gd name="T53" fmla="*/ 455985 h 1668463"/>
              <a:gd name="T54" fmla="*/ 1244071 w 2238376"/>
              <a:gd name="T55" fmla="*/ 603552 h 1668463"/>
              <a:gd name="T56" fmla="*/ 1269190 w 2238376"/>
              <a:gd name="T57" fmla="*/ 770038 h 1668463"/>
              <a:gd name="T58" fmla="*/ 1208959 w 2238376"/>
              <a:gd name="T59" fmla="*/ 906795 h 1668463"/>
              <a:gd name="T60" fmla="*/ 1057434 w 2238376"/>
              <a:gd name="T61" fmla="*/ 1035983 h 1668463"/>
              <a:gd name="T62" fmla="*/ 734937 w 2238376"/>
              <a:gd name="T63" fmla="*/ 1204631 h 1668463"/>
              <a:gd name="T64" fmla="*/ 505353 w 2238376"/>
              <a:gd name="T65" fmla="*/ 1352468 h 1668463"/>
              <a:gd name="T66" fmla="*/ 229583 w 2238376"/>
              <a:gd name="T67" fmla="*/ 1418414 h 1668463"/>
              <a:gd name="T68" fmla="*/ 339783 w 2238376"/>
              <a:gd name="T69" fmla="*/ 1328144 h 1668463"/>
              <a:gd name="T70" fmla="*/ 431887 w 2238376"/>
              <a:gd name="T71" fmla="*/ 1153280 h 1668463"/>
              <a:gd name="T72" fmla="*/ 153956 w 2238376"/>
              <a:gd name="T73" fmla="*/ 995983 h 1668463"/>
              <a:gd name="T74" fmla="*/ 36464 w 2238376"/>
              <a:gd name="T75" fmla="*/ 864903 h 1668463"/>
              <a:gd name="T76" fmla="*/ 0 w 2238376"/>
              <a:gd name="T77" fmla="*/ 726525 h 1668463"/>
              <a:gd name="T78" fmla="*/ 56180 w 2238376"/>
              <a:gd name="T79" fmla="*/ 556525 h 1668463"/>
              <a:gd name="T80" fmla="*/ 208516 w 2238376"/>
              <a:gd name="T81" fmla="*/ 420850 h 1668463"/>
              <a:gd name="T82" fmla="*/ 432156 w 2238376"/>
              <a:gd name="T83" fmla="*/ 335174 h 1668463"/>
              <a:gd name="T84" fmla="*/ 1461032 w 2238376"/>
              <a:gd name="T85" fmla="*/ 136207 h 1668463"/>
              <a:gd name="T86" fmla="*/ 1432947 w 2238376"/>
              <a:gd name="T87" fmla="*/ 348084 h 1668463"/>
              <a:gd name="T88" fmla="*/ 1490198 w 2238376"/>
              <a:gd name="T89" fmla="*/ 374298 h 1668463"/>
              <a:gd name="T90" fmla="*/ 1513153 w 2238376"/>
              <a:gd name="T91" fmla="*/ 159719 h 1668463"/>
              <a:gd name="T92" fmla="*/ 1485877 w 2238376"/>
              <a:gd name="T93" fmla="*/ 1621 h 1668463"/>
              <a:gd name="T94" fmla="*/ 1743778 w 2238376"/>
              <a:gd name="T95" fmla="*/ 74049 h 1668463"/>
              <a:gd name="T96" fmla="*/ 1858820 w 2238376"/>
              <a:gd name="T97" fmla="*/ 171880 h 1668463"/>
              <a:gd name="T98" fmla="*/ 1904730 w 2238376"/>
              <a:gd name="T99" fmla="*/ 295385 h 1668463"/>
              <a:gd name="T100" fmla="*/ 1834516 w 2238376"/>
              <a:gd name="T101" fmla="*/ 463481 h 1668463"/>
              <a:gd name="T102" fmla="*/ 1601460 w 2238376"/>
              <a:gd name="T103" fmla="*/ 587256 h 1668463"/>
              <a:gd name="T104" fmla="*/ 1635486 w 2238376"/>
              <a:gd name="T105" fmla="*/ 722382 h 1668463"/>
              <a:gd name="T106" fmla="*/ 1740808 w 2238376"/>
              <a:gd name="T107" fmla="*/ 811294 h 1668463"/>
              <a:gd name="T108" fmla="*/ 1505320 w 2238376"/>
              <a:gd name="T109" fmla="*/ 749407 h 1668463"/>
              <a:gd name="T110" fmla="*/ 1419444 w 2238376"/>
              <a:gd name="T111" fmla="*/ 586445 h 1668463"/>
              <a:gd name="T112" fmla="*/ 1350850 w 2238376"/>
              <a:gd name="T113" fmla="*/ 445104 h 1668463"/>
              <a:gd name="T114" fmla="*/ 1165593 w 2238376"/>
              <a:gd name="T115" fmla="*/ 293223 h 1668463"/>
              <a:gd name="T116" fmla="*/ 1061623 w 2238376"/>
              <a:gd name="T117" fmla="*/ 123775 h 1668463"/>
              <a:gd name="T118" fmla="*/ 1321144 w 2238376"/>
              <a:gd name="T119" fmla="*/ 9188 h 16684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238376" h="1668463">
                <a:moveTo>
                  <a:pt x="760090" y="1165810"/>
                </a:moveTo>
                <a:lnTo>
                  <a:pt x="755329" y="1166127"/>
                </a:lnTo>
                <a:lnTo>
                  <a:pt x="750569" y="1167081"/>
                </a:lnTo>
                <a:lnTo>
                  <a:pt x="746126" y="1168034"/>
                </a:lnTo>
                <a:lnTo>
                  <a:pt x="742000" y="1169622"/>
                </a:lnTo>
                <a:lnTo>
                  <a:pt x="737874" y="1171529"/>
                </a:lnTo>
                <a:lnTo>
                  <a:pt x="733748" y="1173753"/>
                </a:lnTo>
                <a:lnTo>
                  <a:pt x="730257" y="1176295"/>
                </a:lnTo>
                <a:lnTo>
                  <a:pt x="726766" y="1179472"/>
                </a:lnTo>
                <a:lnTo>
                  <a:pt x="723910" y="1182649"/>
                </a:lnTo>
                <a:lnTo>
                  <a:pt x="721054" y="1186145"/>
                </a:lnTo>
                <a:lnTo>
                  <a:pt x="718832" y="1189957"/>
                </a:lnTo>
                <a:lnTo>
                  <a:pt x="716611" y="1193770"/>
                </a:lnTo>
                <a:lnTo>
                  <a:pt x="715024" y="1198536"/>
                </a:lnTo>
                <a:lnTo>
                  <a:pt x="714072" y="1202667"/>
                </a:lnTo>
                <a:lnTo>
                  <a:pt x="713120" y="1207115"/>
                </a:lnTo>
                <a:lnTo>
                  <a:pt x="712802" y="1211881"/>
                </a:lnTo>
                <a:lnTo>
                  <a:pt x="713120" y="1216647"/>
                </a:lnTo>
                <a:lnTo>
                  <a:pt x="714072" y="1221095"/>
                </a:lnTo>
                <a:lnTo>
                  <a:pt x="715024" y="1225543"/>
                </a:lnTo>
                <a:lnTo>
                  <a:pt x="716611" y="1229674"/>
                </a:lnTo>
                <a:lnTo>
                  <a:pt x="718832" y="1233804"/>
                </a:lnTo>
                <a:lnTo>
                  <a:pt x="721054" y="1237617"/>
                </a:lnTo>
                <a:lnTo>
                  <a:pt x="723910" y="1241112"/>
                </a:lnTo>
                <a:lnTo>
                  <a:pt x="726766" y="1244607"/>
                </a:lnTo>
                <a:lnTo>
                  <a:pt x="730257" y="1247467"/>
                </a:lnTo>
                <a:lnTo>
                  <a:pt x="733748" y="1250327"/>
                </a:lnTo>
                <a:lnTo>
                  <a:pt x="737874" y="1252551"/>
                </a:lnTo>
                <a:lnTo>
                  <a:pt x="742000" y="1254457"/>
                </a:lnTo>
                <a:lnTo>
                  <a:pt x="746126" y="1256046"/>
                </a:lnTo>
                <a:lnTo>
                  <a:pt x="750569" y="1256999"/>
                </a:lnTo>
                <a:lnTo>
                  <a:pt x="755329" y="1257952"/>
                </a:lnTo>
                <a:lnTo>
                  <a:pt x="760090" y="1257952"/>
                </a:lnTo>
                <a:lnTo>
                  <a:pt x="764850" y="1257952"/>
                </a:lnTo>
                <a:lnTo>
                  <a:pt x="769611" y="1256999"/>
                </a:lnTo>
                <a:lnTo>
                  <a:pt x="774054" y="1256046"/>
                </a:lnTo>
                <a:lnTo>
                  <a:pt x="778497" y="1254457"/>
                </a:lnTo>
                <a:lnTo>
                  <a:pt x="782623" y="1252551"/>
                </a:lnTo>
                <a:lnTo>
                  <a:pt x="786431" y="1250327"/>
                </a:lnTo>
                <a:lnTo>
                  <a:pt x="789922" y="1247467"/>
                </a:lnTo>
                <a:lnTo>
                  <a:pt x="793413" y="1244607"/>
                </a:lnTo>
                <a:lnTo>
                  <a:pt x="796269" y="1241112"/>
                </a:lnTo>
                <a:lnTo>
                  <a:pt x="799126" y="1237617"/>
                </a:lnTo>
                <a:lnTo>
                  <a:pt x="801665" y="1233804"/>
                </a:lnTo>
                <a:lnTo>
                  <a:pt x="803569" y="1229674"/>
                </a:lnTo>
                <a:lnTo>
                  <a:pt x="805156" y="1225543"/>
                </a:lnTo>
                <a:lnTo>
                  <a:pt x="806108" y="1221095"/>
                </a:lnTo>
                <a:lnTo>
                  <a:pt x="807060" y="1216647"/>
                </a:lnTo>
                <a:lnTo>
                  <a:pt x="807377" y="1211881"/>
                </a:lnTo>
                <a:lnTo>
                  <a:pt x="807060" y="1207115"/>
                </a:lnTo>
                <a:lnTo>
                  <a:pt x="806108" y="1202667"/>
                </a:lnTo>
                <a:lnTo>
                  <a:pt x="805156" y="1198536"/>
                </a:lnTo>
                <a:lnTo>
                  <a:pt x="803569" y="1193770"/>
                </a:lnTo>
                <a:lnTo>
                  <a:pt x="801665" y="1189957"/>
                </a:lnTo>
                <a:lnTo>
                  <a:pt x="799126" y="1186145"/>
                </a:lnTo>
                <a:lnTo>
                  <a:pt x="796269" y="1182649"/>
                </a:lnTo>
                <a:lnTo>
                  <a:pt x="793413" y="1179472"/>
                </a:lnTo>
                <a:lnTo>
                  <a:pt x="789922" y="1176295"/>
                </a:lnTo>
                <a:lnTo>
                  <a:pt x="786431" y="1173753"/>
                </a:lnTo>
                <a:lnTo>
                  <a:pt x="782623" y="1171529"/>
                </a:lnTo>
                <a:lnTo>
                  <a:pt x="778497" y="1169622"/>
                </a:lnTo>
                <a:lnTo>
                  <a:pt x="774054" y="1168034"/>
                </a:lnTo>
                <a:lnTo>
                  <a:pt x="769611" y="1167081"/>
                </a:lnTo>
                <a:lnTo>
                  <a:pt x="764850" y="1166127"/>
                </a:lnTo>
                <a:lnTo>
                  <a:pt x="760090" y="1165810"/>
                </a:lnTo>
                <a:close/>
                <a:moveTo>
                  <a:pt x="762311" y="586583"/>
                </a:moveTo>
                <a:lnTo>
                  <a:pt x="751521" y="586900"/>
                </a:lnTo>
                <a:lnTo>
                  <a:pt x="740730" y="587536"/>
                </a:lnTo>
                <a:lnTo>
                  <a:pt x="729940" y="588807"/>
                </a:lnTo>
                <a:lnTo>
                  <a:pt x="719150" y="590713"/>
                </a:lnTo>
                <a:lnTo>
                  <a:pt x="708994" y="592937"/>
                </a:lnTo>
                <a:lnTo>
                  <a:pt x="698838" y="596115"/>
                </a:lnTo>
                <a:lnTo>
                  <a:pt x="689000" y="598974"/>
                </a:lnTo>
                <a:lnTo>
                  <a:pt x="679162" y="602787"/>
                </a:lnTo>
                <a:lnTo>
                  <a:pt x="669641" y="606917"/>
                </a:lnTo>
                <a:lnTo>
                  <a:pt x="660754" y="612001"/>
                </a:lnTo>
                <a:lnTo>
                  <a:pt x="651551" y="616767"/>
                </a:lnTo>
                <a:lnTo>
                  <a:pt x="642982" y="622169"/>
                </a:lnTo>
                <a:lnTo>
                  <a:pt x="634731" y="628206"/>
                </a:lnTo>
                <a:lnTo>
                  <a:pt x="626479" y="634243"/>
                </a:lnTo>
                <a:lnTo>
                  <a:pt x="618862" y="640915"/>
                </a:lnTo>
                <a:lnTo>
                  <a:pt x="611245" y="647905"/>
                </a:lnTo>
                <a:lnTo>
                  <a:pt x="603946" y="654895"/>
                </a:lnTo>
                <a:lnTo>
                  <a:pt x="597599" y="662521"/>
                </a:lnTo>
                <a:lnTo>
                  <a:pt x="591251" y="670464"/>
                </a:lnTo>
                <a:lnTo>
                  <a:pt x="585221" y="678725"/>
                </a:lnTo>
                <a:lnTo>
                  <a:pt x="579509" y="687304"/>
                </a:lnTo>
                <a:lnTo>
                  <a:pt x="574431" y="696200"/>
                </a:lnTo>
                <a:lnTo>
                  <a:pt x="569671" y="705097"/>
                </a:lnTo>
                <a:lnTo>
                  <a:pt x="565545" y="714311"/>
                </a:lnTo>
                <a:lnTo>
                  <a:pt x="561737" y="723843"/>
                </a:lnTo>
                <a:lnTo>
                  <a:pt x="558245" y="733693"/>
                </a:lnTo>
                <a:lnTo>
                  <a:pt x="555389" y="743543"/>
                </a:lnTo>
                <a:lnTo>
                  <a:pt x="553168" y="753710"/>
                </a:lnTo>
                <a:lnTo>
                  <a:pt x="551263" y="763878"/>
                </a:lnTo>
                <a:lnTo>
                  <a:pt x="549677" y="774680"/>
                </a:lnTo>
                <a:lnTo>
                  <a:pt x="548725" y="785166"/>
                </a:lnTo>
                <a:lnTo>
                  <a:pt x="548407" y="795651"/>
                </a:lnTo>
                <a:lnTo>
                  <a:pt x="548725" y="805501"/>
                </a:lnTo>
                <a:lnTo>
                  <a:pt x="549677" y="815033"/>
                </a:lnTo>
                <a:lnTo>
                  <a:pt x="550629" y="824565"/>
                </a:lnTo>
                <a:lnTo>
                  <a:pt x="552215" y="834096"/>
                </a:lnTo>
                <a:lnTo>
                  <a:pt x="554120" y="842993"/>
                </a:lnTo>
                <a:lnTo>
                  <a:pt x="556659" y="852207"/>
                </a:lnTo>
                <a:lnTo>
                  <a:pt x="559515" y="860786"/>
                </a:lnTo>
                <a:lnTo>
                  <a:pt x="562371" y="869683"/>
                </a:lnTo>
                <a:lnTo>
                  <a:pt x="563641" y="872542"/>
                </a:lnTo>
                <a:lnTo>
                  <a:pt x="564593" y="875720"/>
                </a:lnTo>
                <a:lnTo>
                  <a:pt x="567449" y="881439"/>
                </a:lnTo>
                <a:lnTo>
                  <a:pt x="567449" y="881756"/>
                </a:lnTo>
                <a:lnTo>
                  <a:pt x="570940" y="886522"/>
                </a:lnTo>
                <a:lnTo>
                  <a:pt x="574431" y="891288"/>
                </a:lnTo>
                <a:lnTo>
                  <a:pt x="579192" y="894783"/>
                </a:lnTo>
                <a:lnTo>
                  <a:pt x="583952" y="898279"/>
                </a:lnTo>
                <a:lnTo>
                  <a:pt x="589347" y="901138"/>
                </a:lnTo>
                <a:lnTo>
                  <a:pt x="595060" y="903362"/>
                </a:lnTo>
                <a:lnTo>
                  <a:pt x="601090" y="904315"/>
                </a:lnTo>
                <a:lnTo>
                  <a:pt x="607437" y="904633"/>
                </a:lnTo>
                <a:lnTo>
                  <a:pt x="612198" y="904633"/>
                </a:lnTo>
                <a:lnTo>
                  <a:pt x="616958" y="903998"/>
                </a:lnTo>
                <a:lnTo>
                  <a:pt x="621084" y="902727"/>
                </a:lnTo>
                <a:lnTo>
                  <a:pt x="625527" y="901456"/>
                </a:lnTo>
                <a:lnTo>
                  <a:pt x="629335" y="899549"/>
                </a:lnTo>
                <a:lnTo>
                  <a:pt x="633144" y="897325"/>
                </a:lnTo>
                <a:lnTo>
                  <a:pt x="636952" y="894466"/>
                </a:lnTo>
                <a:lnTo>
                  <a:pt x="639808" y="891606"/>
                </a:lnTo>
                <a:lnTo>
                  <a:pt x="642982" y="888429"/>
                </a:lnTo>
                <a:lnTo>
                  <a:pt x="645521" y="884934"/>
                </a:lnTo>
                <a:lnTo>
                  <a:pt x="647742" y="881439"/>
                </a:lnTo>
                <a:lnTo>
                  <a:pt x="649647" y="877626"/>
                </a:lnTo>
                <a:lnTo>
                  <a:pt x="651233" y="873495"/>
                </a:lnTo>
                <a:lnTo>
                  <a:pt x="652503" y="868729"/>
                </a:lnTo>
                <a:lnTo>
                  <a:pt x="653138" y="864281"/>
                </a:lnTo>
                <a:lnTo>
                  <a:pt x="653455" y="859833"/>
                </a:lnTo>
                <a:lnTo>
                  <a:pt x="653138" y="855067"/>
                </a:lnTo>
                <a:lnTo>
                  <a:pt x="652503" y="850936"/>
                </a:lnTo>
                <a:lnTo>
                  <a:pt x="651233" y="846488"/>
                </a:lnTo>
                <a:lnTo>
                  <a:pt x="649647" y="842675"/>
                </a:lnTo>
                <a:lnTo>
                  <a:pt x="649647" y="842358"/>
                </a:lnTo>
                <a:lnTo>
                  <a:pt x="647425" y="836638"/>
                </a:lnTo>
                <a:lnTo>
                  <a:pt x="645521" y="831237"/>
                </a:lnTo>
                <a:lnTo>
                  <a:pt x="644251" y="825835"/>
                </a:lnTo>
                <a:lnTo>
                  <a:pt x="642665" y="820116"/>
                </a:lnTo>
                <a:lnTo>
                  <a:pt x="641713" y="814079"/>
                </a:lnTo>
                <a:lnTo>
                  <a:pt x="641078" y="808042"/>
                </a:lnTo>
                <a:lnTo>
                  <a:pt x="640443" y="801688"/>
                </a:lnTo>
                <a:lnTo>
                  <a:pt x="640443" y="795651"/>
                </a:lnTo>
                <a:lnTo>
                  <a:pt x="640443" y="789614"/>
                </a:lnTo>
                <a:lnTo>
                  <a:pt x="641078" y="783577"/>
                </a:lnTo>
                <a:lnTo>
                  <a:pt x="641713" y="777540"/>
                </a:lnTo>
                <a:lnTo>
                  <a:pt x="642665" y="771821"/>
                </a:lnTo>
                <a:lnTo>
                  <a:pt x="644251" y="765784"/>
                </a:lnTo>
                <a:lnTo>
                  <a:pt x="645521" y="760065"/>
                </a:lnTo>
                <a:lnTo>
                  <a:pt x="647742" y="754981"/>
                </a:lnTo>
                <a:lnTo>
                  <a:pt x="649647" y="749262"/>
                </a:lnTo>
                <a:lnTo>
                  <a:pt x="652503" y="743860"/>
                </a:lnTo>
                <a:lnTo>
                  <a:pt x="655042" y="739094"/>
                </a:lnTo>
                <a:lnTo>
                  <a:pt x="658215" y="733693"/>
                </a:lnTo>
                <a:lnTo>
                  <a:pt x="661072" y="729245"/>
                </a:lnTo>
                <a:lnTo>
                  <a:pt x="664563" y="724161"/>
                </a:lnTo>
                <a:lnTo>
                  <a:pt x="668371" y="719713"/>
                </a:lnTo>
                <a:lnTo>
                  <a:pt x="672180" y="715582"/>
                </a:lnTo>
                <a:lnTo>
                  <a:pt x="676305" y="711452"/>
                </a:lnTo>
                <a:lnTo>
                  <a:pt x="680431" y="707321"/>
                </a:lnTo>
                <a:lnTo>
                  <a:pt x="684874" y="703826"/>
                </a:lnTo>
                <a:lnTo>
                  <a:pt x="689317" y="700013"/>
                </a:lnTo>
                <a:lnTo>
                  <a:pt x="694078" y="696518"/>
                </a:lnTo>
                <a:lnTo>
                  <a:pt x="699156" y="693659"/>
                </a:lnTo>
                <a:lnTo>
                  <a:pt x="704233" y="691117"/>
                </a:lnTo>
                <a:lnTo>
                  <a:pt x="709311" y="688257"/>
                </a:lnTo>
                <a:lnTo>
                  <a:pt x="714707" y="685715"/>
                </a:lnTo>
                <a:lnTo>
                  <a:pt x="720419" y="683809"/>
                </a:lnTo>
                <a:lnTo>
                  <a:pt x="726132" y="681902"/>
                </a:lnTo>
                <a:lnTo>
                  <a:pt x="732162" y="679996"/>
                </a:lnTo>
                <a:lnTo>
                  <a:pt x="737874" y="678725"/>
                </a:lnTo>
                <a:lnTo>
                  <a:pt x="743904" y="677772"/>
                </a:lnTo>
                <a:lnTo>
                  <a:pt x="749934" y="677136"/>
                </a:lnTo>
                <a:lnTo>
                  <a:pt x="756281" y="676501"/>
                </a:lnTo>
                <a:lnTo>
                  <a:pt x="762311" y="676183"/>
                </a:lnTo>
                <a:lnTo>
                  <a:pt x="768659" y="676501"/>
                </a:lnTo>
                <a:lnTo>
                  <a:pt x="774689" y="677136"/>
                </a:lnTo>
                <a:lnTo>
                  <a:pt x="781353" y="677772"/>
                </a:lnTo>
                <a:lnTo>
                  <a:pt x="787383" y="678725"/>
                </a:lnTo>
                <a:lnTo>
                  <a:pt x="793096" y="679996"/>
                </a:lnTo>
                <a:lnTo>
                  <a:pt x="799126" y="681902"/>
                </a:lnTo>
                <a:lnTo>
                  <a:pt x="804838" y="683809"/>
                </a:lnTo>
                <a:lnTo>
                  <a:pt x="809916" y="685715"/>
                </a:lnTo>
                <a:lnTo>
                  <a:pt x="815629" y="688257"/>
                </a:lnTo>
                <a:lnTo>
                  <a:pt x="821024" y="691117"/>
                </a:lnTo>
                <a:lnTo>
                  <a:pt x="825784" y="693659"/>
                </a:lnTo>
                <a:lnTo>
                  <a:pt x="830862" y="696518"/>
                </a:lnTo>
                <a:lnTo>
                  <a:pt x="835623" y="700013"/>
                </a:lnTo>
                <a:lnTo>
                  <a:pt x="840066" y="703826"/>
                </a:lnTo>
                <a:lnTo>
                  <a:pt x="844826" y="707321"/>
                </a:lnTo>
                <a:lnTo>
                  <a:pt x="848952" y="711452"/>
                </a:lnTo>
                <a:lnTo>
                  <a:pt x="853078" y="715582"/>
                </a:lnTo>
                <a:lnTo>
                  <a:pt x="856886" y="719713"/>
                </a:lnTo>
                <a:lnTo>
                  <a:pt x="860695" y="724161"/>
                </a:lnTo>
                <a:lnTo>
                  <a:pt x="863868" y="729245"/>
                </a:lnTo>
                <a:lnTo>
                  <a:pt x="867042" y="733693"/>
                </a:lnTo>
                <a:lnTo>
                  <a:pt x="869898" y="739094"/>
                </a:lnTo>
                <a:lnTo>
                  <a:pt x="872754" y="743860"/>
                </a:lnTo>
                <a:lnTo>
                  <a:pt x="874976" y="749262"/>
                </a:lnTo>
                <a:lnTo>
                  <a:pt x="877197" y="754981"/>
                </a:lnTo>
                <a:lnTo>
                  <a:pt x="879102" y="760065"/>
                </a:lnTo>
                <a:lnTo>
                  <a:pt x="881006" y="765784"/>
                </a:lnTo>
                <a:lnTo>
                  <a:pt x="882275" y="771821"/>
                </a:lnTo>
                <a:lnTo>
                  <a:pt x="883227" y="777540"/>
                </a:lnTo>
                <a:lnTo>
                  <a:pt x="884180" y="783577"/>
                </a:lnTo>
                <a:lnTo>
                  <a:pt x="884497" y="789614"/>
                </a:lnTo>
                <a:lnTo>
                  <a:pt x="884814" y="795651"/>
                </a:lnTo>
                <a:lnTo>
                  <a:pt x="884497" y="802323"/>
                </a:lnTo>
                <a:lnTo>
                  <a:pt x="884180" y="808360"/>
                </a:lnTo>
                <a:lnTo>
                  <a:pt x="883227" y="814397"/>
                </a:lnTo>
                <a:lnTo>
                  <a:pt x="882275" y="820116"/>
                </a:lnTo>
                <a:lnTo>
                  <a:pt x="881006" y="826153"/>
                </a:lnTo>
                <a:lnTo>
                  <a:pt x="879102" y="831872"/>
                </a:lnTo>
                <a:lnTo>
                  <a:pt x="877197" y="837274"/>
                </a:lnTo>
                <a:lnTo>
                  <a:pt x="874976" y="842675"/>
                </a:lnTo>
                <a:lnTo>
                  <a:pt x="872754" y="848077"/>
                </a:lnTo>
                <a:lnTo>
                  <a:pt x="869898" y="853160"/>
                </a:lnTo>
                <a:lnTo>
                  <a:pt x="867042" y="858562"/>
                </a:lnTo>
                <a:lnTo>
                  <a:pt x="863551" y="863646"/>
                </a:lnTo>
                <a:lnTo>
                  <a:pt x="860377" y="868094"/>
                </a:lnTo>
                <a:lnTo>
                  <a:pt x="856886" y="872542"/>
                </a:lnTo>
                <a:lnTo>
                  <a:pt x="852760" y="876990"/>
                </a:lnTo>
                <a:lnTo>
                  <a:pt x="848952" y="881439"/>
                </a:lnTo>
                <a:lnTo>
                  <a:pt x="844509" y="885569"/>
                </a:lnTo>
                <a:lnTo>
                  <a:pt x="840066" y="889382"/>
                </a:lnTo>
                <a:lnTo>
                  <a:pt x="835305" y="892877"/>
                </a:lnTo>
                <a:lnTo>
                  <a:pt x="830862" y="896372"/>
                </a:lnTo>
                <a:lnTo>
                  <a:pt x="825784" y="899549"/>
                </a:lnTo>
                <a:lnTo>
                  <a:pt x="820707" y="902409"/>
                </a:lnTo>
                <a:lnTo>
                  <a:pt x="815311" y="905269"/>
                </a:lnTo>
                <a:lnTo>
                  <a:pt x="809916" y="907811"/>
                </a:lnTo>
                <a:lnTo>
                  <a:pt x="804203" y="910035"/>
                </a:lnTo>
                <a:lnTo>
                  <a:pt x="798491" y="911941"/>
                </a:lnTo>
                <a:lnTo>
                  <a:pt x="792461" y="913530"/>
                </a:lnTo>
                <a:lnTo>
                  <a:pt x="787066" y="915118"/>
                </a:lnTo>
                <a:lnTo>
                  <a:pt x="780719" y="916072"/>
                </a:lnTo>
                <a:lnTo>
                  <a:pt x="774689" y="917025"/>
                </a:lnTo>
                <a:lnTo>
                  <a:pt x="768341" y="917343"/>
                </a:lnTo>
                <a:lnTo>
                  <a:pt x="762311" y="917660"/>
                </a:lnTo>
                <a:lnTo>
                  <a:pt x="759772" y="917343"/>
                </a:lnTo>
                <a:lnTo>
                  <a:pt x="755329" y="917660"/>
                </a:lnTo>
                <a:lnTo>
                  <a:pt x="750886" y="918296"/>
                </a:lnTo>
                <a:lnTo>
                  <a:pt x="746443" y="919567"/>
                </a:lnTo>
                <a:lnTo>
                  <a:pt x="742317" y="921155"/>
                </a:lnTo>
                <a:lnTo>
                  <a:pt x="738509" y="923062"/>
                </a:lnTo>
                <a:lnTo>
                  <a:pt x="734701" y="925286"/>
                </a:lnTo>
                <a:lnTo>
                  <a:pt x="731527" y="927828"/>
                </a:lnTo>
                <a:lnTo>
                  <a:pt x="728353" y="931005"/>
                </a:lnTo>
                <a:lnTo>
                  <a:pt x="725180" y="933865"/>
                </a:lnTo>
                <a:lnTo>
                  <a:pt x="722641" y="937677"/>
                </a:lnTo>
                <a:lnTo>
                  <a:pt x="720736" y="941490"/>
                </a:lnTo>
                <a:lnTo>
                  <a:pt x="718832" y="945303"/>
                </a:lnTo>
                <a:lnTo>
                  <a:pt x="717245" y="949434"/>
                </a:lnTo>
                <a:lnTo>
                  <a:pt x="716293" y="953882"/>
                </a:lnTo>
                <a:lnTo>
                  <a:pt x="715659" y="958648"/>
                </a:lnTo>
                <a:lnTo>
                  <a:pt x="715024" y="963096"/>
                </a:lnTo>
                <a:lnTo>
                  <a:pt x="715024" y="1088283"/>
                </a:lnTo>
                <a:lnTo>
                  <a:pt x="715659" y="1092731"/>
                </a:lnTo>
                <a:lnTo>
                  <a:pt x="716293" y="1097497"/>
                </a:lnTo>
                <a:lnTo>
                  <a:pt x="717245" y="1101945"/>
                </a:lnTo>
                <a:lnTo>
                  <a:pt x="718832" y="1106076"/>
                </a:lnTo>
                <a:lnTo>
                  <a:pt x="720736" y="1109889"/>
                </a:lnTo>
                <a:lnTo>
                  <a:pt x="722641" y="1113701"/>
                </a:lnTo>
                <a:lnTo>
                  <a:pt x="725180" y="1117514"/>
                </a:lnTo>
                <a:lnTo>
                  <a:pt x="728353" y="1120374"/>
                </a:lnTo>
                <a:lnTo>
                  <a:pt x="731527" y="1123551"/>
                </a:lnTo>
                <a:lnTo>
                  <a:pt x="734701" y="1126093"/>
                </a:lnTo>
                <a:lnTo>
                  <a:pt x="738509" y="1128317"/>
                </a:lnTo>
                <a:lnTo>
                  <a:pt x="742317" y="1130224"/>
                </a:lnTo>
                <a:lnTo>
                  <a:pt x="746443" y="1131812"/>
                </a:lnTo>
                <a:lnTo>
                  <a:pt x="750886" y="1133083"/>
                </a:lnTo>
                <a:lnTo>
                  <a:pt x="755329" y="1133719"/>
                </a:lnTo>
                <a:lnTo>
                  <a:pt x="759772" y="1134036"/>
                </a:lnTo>
                <a:lnTo>
                  <a:pt x="764215" y="1133719"/>
                </a:lnTo>
                <a:lnTo>
                  <a:pt x="768659" y="1133083"/>
                </a:lnTo>
                <a:lnTo>
                  <a:pt x="773419" y="1131812"/>
                </a:lnTo>
                <a:lnTo>
                  <a:pt x="777227" y="1130224"/>
                </a:lnTo>
                <a:lnTo>
                  <a:pt x="781353" y="1128317"/>
                </a:lnTo>
                <a:lnTo>
                  <a:pt x="784527" y="1126093"/>
                </a:lnTo>
                <a:lnTo>
                  <a:pt x="788335" y="1123551"/>
                </a:lnTo>
                <a:lnTo>
                  <a:pt x="791509" y="1120374"/>
                </a:lnTo>
                <a:lnTo>
                  <a:pt x="794365" y="1117514"/>
                </a:lnTo>
                <a:lnTo>
                  <a:pt x="796904" y="1113701"/>
                </a:lnTo>
                <a:lnTo>
                  <a:pt x="799126" y="1109889"/>
                </a:lnTo>
                <a:lnTo>
                  <a:pt x="801030" y="1106076"/>
                </a:lnTo>
                <a:lnTo>
                  <a:pt x="802299" y="1101945"/>
                </a:lnTo>
                <a:lnTo>
                  <a:pt x="803569" y="1097497"/>
                </a:lnTo>
                <a:lnTo>
                  <a:pt x="804203" y="1092731"/>
                </a:lnTo>
                <a:lnTo>
                  <a:pt x="804838" y="1088283"/>
                </a:lnTo>
                <a:lnTo>
                  <a:pt x="804838" y="1000906"/>
                </a:lnTo>
                <a:lnTo>
                  <a:pt x="813725" y="999000"/>
                </a:lnTo>
                <a:lnTo>
                  <a:pt x="822293" y="996458"/>
                </a:lnTo>
                <a:lnTo>
                  <a:pt x="831497" y="993598"/>
                </a:lnTo>
                <a:lnTo>
                  <a:pt x="840066" y="990739"/>
                </a:lnTo>
                <a:lnTo>
                  <a:pt x="848635" y="987244"/>
                </a:lnTo>
                <a:lnTo>
                  <a:pt x="856886" y="983431"/>
                </a:lnTo>
                <a:lnTo>
                  <a:pt x="864820" y="979300"/>
                </a:lnTo>
                <a:lnTo>
                  <a:pt x="872754" y="975170"/>
                </a:lnTo>
                <a:lnTo>
                  <a:pt x="880371" y="970086"/>
                </a:lnTo>
                <a:lnTo>
                  <a:pt x="887671" y="965320"/>
                </a:lnTo>
                <a:lnTo>
                  <a:pt x="894970" y="959919"/>
                </a:lnTo>
                <a:lnTo>
                  <a:pt x="901635" y="954200"/>
                </a:lnTo>
                <a:lnTo>
                  <a:pt x="908617" y="948163"/>
                </a:lnTo>
                <a:lnTo>
                  <a:pt x="914964" y="942126"/>
                </a:lnTo>
                <a:lnTo>
                  <a:pt x="921311" y="935771"/>
                </a:lnTo>
                <a:lnTo>
                  <a:pt x="927024" y="929416"/>
                </a:lnTo>
                <a:lnTo>
                  <a:pt x="932736" y="922109"/>
                </a:lnTo>
                <a:lnTo>
                  <a:pt x="938132" y="915436"/>
                </a:lnTo>
                <a:lnTo>
                  <a:pt x="942892" y="907811"/>
                </a:lnTo>
                <a:lnTo>
                  <a:pt x="947970" y="900185"/>
                </a:lnTo>
                <a:lnTo>
                  <a:pt x="952096" y="892559"/>
                </a:lnTo>
                <a:lnTo>
                  <a:pt x="956221" y="884616"/>
                </a:lnTo>
                <a:lnTo>
                  <a:pt x="960030" y="876355"/>
                </a:lnTo>
                <a:lnTo>
                  <a:pt x="963521" y="868094"/>
                </a:lnTo>
                <a:lnTo>
                  <a:pt x="966377" y="859515"/>
                </a:lnTo>
                <a:lnTo>
                  <a:pt x="968916" y="850619"/>
                </a:lnTo>
                <a:lnTo>
                  <a:pt x="971455" y="842040"/>
                </a:lnTo>
                <a:lnTo>
                  <a:pt x="973359" y="832826"/>
                </a:lnTo>
                <a:lnTo>
                  <a:pt x="974311" y="823929"/>
                </a:lnTo>
                <a:lnTo>
                  <a:pt x="975581" y="814715"/>
                </a:lnTo>
                <a:lnTo>
                  <a:pt x="976215" y="805183"/>
                </a:lnTo>
                <a:lnTo>
                  <a:pt x="976215" y="795651"/>
                </a:lnTo>
                <a:lnTo>
                  <a:pt x="976215" y="785166"/>
                </a:lnTo>
                <a:lnTo>
                  <a:pt x="975581" y="774680"/>
                </a:lnTo>
                <a:lnTo>
                  <a:pt x="973994" y="763878"/>
                </a:lnTo>
                <a:lnTo>
                  <a:pt x="972090" y="753710"/>
                </a:lnTo>
                <a:lnTo>
                  <a:pt x="969868" y="743543"/>
                </a:lnTo>
                <a:lnTo>
                  <a:pt x="966695" y="733693"/>
                </a:lnTo>
                <a:lnTo>
                  <a:pt x="963521" y="723843"/>
                </a:lnTo>
                <a:lnTo>
                  <a:pt x="959713" y="714311"/>
                </a:lnTo>
                <a:lnTo>
                  <a:pt x="955587" y="705097"/>
                </a:lnTo>
                <a:lnTo>
                  <a:pt x="950509" y="696200"/>
                </a:lnTo>
                <a:lnTo>
                  <a:pt x="945114" y="687304"/>
                </a:lnTo>
                <a:lnTo>
                  <a:pt x="940036" y="678725"/>
                </a:lnTo>
                <a:lnTo>
                  <a:pt x="934006" y="670464"/>
                </a:lnTo>
                <a:lnTo>
                  <a:pt x="927341" y="662521"/>
                </a:lnTo>
                <a:lnTo>
                  <a:pt x="920677" y="654895"/>
                </a:lnTo>
                <a:lnTo>
                  <a:pt x="914012" y="647905"/>
                </a:lnTo>
                <a:lnTo>
                  <a:pt x="906395" y="640915"/>
                </a:lnTo>
                <a:lnTo>
                  <a:pt x="898461" y="634243"/>
                </a:lnTo>
                <a:lnTo>
                  <a:pt x="890527" y="628206"/>
                </a:lnTo>
                <a:lnTo>
                  <a:pt x="882275" y="622169"/>
                </a:lnTo>
                <a:lnTo>
                  <a:pt x="873389" y="616767"/>
                </a:lnTo>
                <a:lnTo>
                  <a:pt x="864503" y="612001"/>
                </a:lnTo>
                <a:lnTo>
                  <a:pt x="855299" y="606917"/>
                </a:lnTo>
                <a:lnTo>
                  <a:pt x="845778" y="602787"/>
                </a:lnTo>
                <a:lnTo>
                  <a:pt x="835940" y="598974"/>
                </a:lnTo>
                <a:lnTo>
                  <a:pt x="826102" y="596115"/>
                </a:lnTo>
                <a:lnTo>
                  <a:pt x="815946" y="592937"/>
                </a:lnTo>
                <a:lnTo>
                  <a:pt x="805473" y="590713"/>
                </a:lnTo>
                <a:lnTo>
                  <a:pt x="795317" y="588807"/>
                </a:lnTo>
                <a:lnTo>
                  <a:pt x="784209" y="587536"/>
                </a:lnTo>
                <a:lnTo>
                  <a:pt x="773736" y="586900"/>
                </a:lnTo>
                <a:lnTo>
                  <a:pt x="762311" y="586583"/>
                </a:lnTo>
                <a:close/>
                <a:moveTo>
                  <a:pt x="1731944" y="472120"/>
                </a:moveTo>
                <a:lnTo>
                  <a:pt x="1726550" y="472437"/>
                </a:lnTo>
                <a:lnTo>
                  <a:pt x="1721155" y="473390"/>
                </a:lnTo>
                <a:lnTo>
                  <a:pt x="1716396" y="474344"/>
                </a:lnTo>
                <a:lnTo>
                  <a:pt x="1711953" y="475932"/>
                </a:lnTo>
                <a:lnTo>
                  <a:pt x="1706876" y="478156"/>
                </a:lnTo>
                <a:lnTo>
                  <a:pt x="1702751" y="480698"/>
                </a:lnTo>
                <a:lnTo>
                  <a:pt x="1698626" y="483875"/>
                </a:lnTo>
                <a:lnTo>
                  <a:pt x="1695136" y="486734"/>
                </a:lnTo>
                <a:lnTo>
                  <a:pt x="1691645" y="490547"/>
                </a:lnTo>
                <a:lnTo>
                  <a:pt x="1688789" y="494995"/>
                </a:lnTo>
                <a:lnTo>
                  <a:pt x="1686251" y="499125"/>
                </a:lnTo>
                <a:lnTo>
                  <a:pt x="1683713" y="503255"/>
                </a:lnTo>
                <a:lnTo>
                  <a:pt x="1681809" y="508021"/>
                </a:lnTo>
                <a:lnTo>
                  <a:pt x="1680857" y="513104"/>
                </a:lnTo>
                <a:lnTo>
                  <a:pt x="1680222" y="517870"/>
                </a:lnTo>
                <a:lnTo>
                  <a:pt x="1679587" y="523271"/>
                </a:lnTo>
                <a:lnTo>
                  <a:pt x="1680222" y="528355"/>
                </a:lnTo>
                <a:lnTo>
                  <a:pt x="1680857" y="533438"/>
                </a:lnTo>
                <a:lnTo>
                  <a:pt x="1681809" y="538204"/>
                </a:lnTo>
                <a:lnTo>
                  <a:pt x="1683713" y="543287"/>
                </a:lnTo>
                <a:lnTo>
                  <a:pt x="1686251" y="547735"/>
                </a:lnTo>
                <a:lnTo>
                  <a:pt x="1688789" y="551865"/>
                </a:lnTo>
                <a:lnTo>
                  <a:pt x="1691645" y="555678"/>
                </a:lnTo>
                <a:lnTo>
                  <a:pt x="1695136" y="559490"/>
                </a:lnTo>
                <a:lnTo>
                  <a:pt x="1698626" y="562667"/>
                </a:lnTo>
                <a:lnTo>
                  <a:pt x="1702751" y="565527"/>
                </a:lnTo>
                <a:lnTo>
                  <a:pt x="1706876" y="568386"/>
                </a:lnTo>
                <a:lnTo>
                  <a:pt x="1711953" y="570610"/>
                </a:lnTo>
                <a:lnTo>
                  <a:pt x="1716396" y="571881"/>
                </a:lnTo>
                <a:lnTo>
                  <a:pt x="1721155" y="573470"/>
                </a:lnTo>
                <a:lnTo>
                  <a:pt x="1726550" y="574423"/>
                </a:lnTo>
                <a:lnTo>
                  <a:pt x="1731944" y="574423"/>
                </a:lnTo>
                <a:lnTo>
                  <a:pt x="1737338" y="574423"/>
                </a:lnTo>
                <a:lnTo>
                  <a:pt x="1742415" y="573470"/>
                </a:lnTo>
                <a:lnTo>
                  <a:pt x="1747810" y="571881"/>
                </a:lnTo>
                <a:lnTo>
                  <a:pt x="1752252" y="570610"/>
                </a:lnTo>
                <a:lnTo>
                  <a:pt x="1756695" y="568386"/>
                </a:lnTo>
                <a:lnTo>
                  <a:pt x="1761137" y="565527"/>
                </a:lnTo>
                <a:lnTo>
                  <a:pt x="1765579" y="562667"/>
                </a:lnTo>
                <a:lnTo>
                  <a:pt x="1768752" y="559490"/>
                </a:lnTo>
                <a:lnTo>
                  <a:pt x="1772243" y="555678"/>
                </a:lnTo>
                <a:lnTo>
                  <a:pt x="1775416" y="551865"/>
                </a:lnTo>
                <a:lnTo>
                  <a:pt x="1777955" y="547735"/>
                </a:lnTo>
                <a:lnTo>
                  <a:pt x="1780176" y="543287"/>
                </a:lnTo>
                <a:lnTo>
                  <a:pt x="1782080" y="538204"/>
                </a:lnTo>
                <a:lnTo>
                  <a:pt x="1783349" y="533438"/>
                </a:lnTo>
                <a:lnTo>
                  <a:pt x="1783983" y="528355"/>
                </a:lnTo>
                <a:lnTo>
                  <a:pt x="1784301" y="523271"/>
                </a:lnTo>
                <a:lnTo>
                  <a:pt x="1783983" y="517870"/>
                </a:lnTo>
                <a:lnTo>
                  <a:pt x="1783349" y="513104"/>
                </a:lnTo>
                <a:lnTo>
                  <a:pt x="1782080" y="508021"/>
                </a:lnTo>
                <a:lnTo>
                  <a:pt x="1780176" y="503255"/>
                </a:lnTo>
                <a:lnTo>
                  <a:pt x="1777955" y="499125"/>
                </a:lnTo>
                <a:lnTo>
                  <a:pt x="1775416" y="494995"/>
                </a:lnTo>
                <a:lnTo>
                  <a:pt x="1772243" y="490547"/>
                </a:lnTo>
                <a:lnTo>
                  <a:pt x="1768752" y="486734"/>
                </a:lnTo>
                <a:lnTo>
                  <a:pt x="1765579" y="483875"/>
                </a:lnTo>
                <a:lnTo>
                  <a:pt x="1761137" y="480698"/>
                </a:lnTo>
                <a:lnTo>
                  <a:pt x="1756695" y="478156"/>
                </a:lnTo>
                <a:lnTo>
                  <a:pt x="1752252" y="475932"/>
                </a:lnTo>
                <a:lnTo>
                  <a:pt x="1747810" y="474344"/>
                </a:lnTo>
                <a:lnTo>
                  <a:pt x="1742415" y="473390"/>
                </a:lnTo>
                <a:lnTo>
                  <a:pt x="1737338" y="472437"/>
                </a:lnTo>
                <a:lnTo>
                  <a:pt x="1731944" y="472120"/>
                </a:lnTo>
                <a:close/>
                <a:moveTo>
                  <a:pt x="747713" y="368300"/>
                </a:moveTo>
                <a:lnTo>
                  <a:pt x="766754" y="368618"/>
                </a:lnTo>
                <a:lnTo>
                  <a:pt x="786114" y="368936"/>
                </a:lnTo>
                <a:lnTo>
                  <a:pt x="805156" y="369889"/>
                </a:lnTo>
                <a:lnTo>
                  <a:pt x="823880" y="370842"/>
                </a:lnTo>
                <a:lnTo>
                  <a:pt x="842922" y="372431"/>
                </a:lnTo>
                <a:lnTo>
                  <a:pt x="861329" y="374019"/>
                </a:lnTo>
                <a:lnTo>
                  <a:pt x="879736" y="375926"/>
                </a:lnTo>
                <a:lnTo>
                  <a:pt x="898461" y="378150"/>
                </a:lnTo>
                <a:lnTo>
                  <a:pt x="916551" y="380692"/>
                </a:lnTo>
                <a:lnTo>
                  <a:pt x="934641" y="383869"/>
                </a:lnTo>
                <a:lnTo>
                  <a:pt x="952413" y="386729"/>
                </a:lnTo>
                <a:lnTo>
                  <a:pt x="969868" y="390224"/>
                </a:lnTo>
                <a:lnTo>
                  <a:pt x="987641" y="394036"/>
                </a:lnTo>
                <a:lnTo>
                  <a:pt x="1004461" y="397849"/>
                </a:lnTo>
                <a:lnTo>
                  <a:pt x="1021916" y="401980"/>
                </a:lnTo>
                <a:lnTo>
                  <a:pt x="1038419" y="406428"/>
                </a:lnTo>
                <a:lnTo>
                  <a:pt x="1055239" y="411512"/>
                </a:lnTo>
                <a:lnTo>
                  <a:pt x="1071742" y="416278"/>
                </a:lnTo>
                <a:lnTo>
                  <a:pt x="1087928" y="421679"/>
                </a:lnTo>
                <a:lnTo>
                  <a:pt x="1103796" y="426763"/>
                </a:lnTo>
                <a:lnTo>
                  <a:pt x="1119665" y="432482"/>
                </a:lnTo>
                <a:lnTo>
                  <a:pt x="1135215" y="438519"/>
                </a:lnTo>
                <a:lnTo>
                  <a:pt x="1150766" y="444556"/>
                </a:lnTo>
                <a:lnTo>
                  <a:pt x="1165683" y="451228"/>
                </a:lnTo>
                <a:lnTo>
                  <a:pt x="1180281" y="457901"/>
                </a:lnTo>
                <a:lnTo>
                  <a:pt x="1194880" y="464573"/>
                </a:lnTo>
                <a:lnTo>
                  <a:pt x="1209479" y="471881"/>
                </a:lnTo>
                <a:lnTo>
                  <a:pt x="1223443" y="479189"/>
                </a:lnTo>
                <a:lnTo>
                  <a:pt x="1237090" y="486497"/>
                </a:lnTo>
                <a:lnTo>
                  <a:pt x="1250102" y="494758"/>
                </a:lnTo>
                <a:lnTo>
                  <a:pt x="1263431" y="502701"/>
                </a:lnTo>
                <a:lnTo>
                  <a:pt x="1276126" y="510644"/>
                </a:lnTo>
                <a:lnTo>
                  <a:pt x="1288820" y="518905"/>
                </a:lnTo>
                <a:lnTo>
                  <a:pt x="1301197" y="527484"/>
                </a:lnTo>
                <a:lnTo>
                  <a:pt x="1312940" y="536063"/>
                </a:lnTo>
                <a:lnTo>
                  <a:pt x="1324683" y="544960"/>
                </a:lnTo>
                <a:lnTo>
                  <a:pt x="1335790" y="553856"/>
                </a:lnTo>
                <a:lnTo>
                  <a:pt x="1346898" y="563388"/>
                </a:lnTo>
                <a:lnTo>
                  <a:pt x="1357371" y="572920"/>
                </a:lnTo>
                <a:lnTo>
                  <a:pt x="1367527" y="582452"/>
                </a:lnTo>
                <a:lnTo>
                  <a:pt x="1377365" y="592302"/>
                </a:lnTo>
                <a:lnTo>
                  <a:pt x="1386886" y="602151"/>
                </a:lnTo>
                <a:lnTo>
                  <a:pt x="1396090" y="612319"/>
                </a:lnTo>
                <a:lnTo>
                  <a:pt x="1404976" y="622486"/>
                </a:lnTo>
                <a:lnTo>
                  <a:pt x="1413545" y="632972"/>
                </a:lnTo>
                <a:lnTo>
                  <a:pt x="1421796" y="643457"/>
                </a:lnTo>
                <a:lnTo>
                  <a:pt x="1429413" y="654260"/>
                </a:lnTo>
                <a:lnTo>
                  <a:pt x="1436395" y="664745"/>
                </a:lnTo>
                <a:lnTo>
                  <a:pt x="1443377" y="675866"/>
                </a:lnTo>
                <a:lnTo>
                  <a:pt x="1450042" y="687304"/>
                </a:lnTo>
                <a:lnTo>
                  <a:pt x="1456072" y="698107"/>
                </a:lnTo>
                <a:lnTo>
                  <a:pt x="1461784" y="709545"/>
                </a:lnTo>
                <a:lnTo>
                  <a:pt x="1467179" y="721301"/>
                </a:lnTo>
                <a:lnTo>
                  <a:pt x="1471623" y="732740"/>
                </a:lnTo>
                <a:lnTo>
                  <a:pt x="1476066" y="744178"/>
                </a:lnTo>
                <a:lnTo>
                  <a:pt x="1479874" y="755934"/>
                </a:lnTo>
                <a:lnTo>
                  <a:pt x="1483683" y="768326"/>
                </a:lnTo>
                <a:lnTo>
                  <a:pt x="1486856" y="779764"/>
                </a:lnTo>
                <a:lnTo>
                  <a:pt x="1489395" y="792156"/>
                </a:lnTo>
                <a:lnTo>
                  <a:pt x="1491299" y="804547"/>
                </a:lnTo>
                <a:lnTo>
                  <a:pt x="1493203" y="816621"/>
                </a:lnTo>
                <a:lnTo>
                  <a:pt x="1494155" y="829013"/>
                </a:lnTo>
                <a:lnTo>
                  <a:pt x="1495108" y="841722"/>
                </a:lnTo>
                <a:lnTo>
                  <a:pt x="1495425" y="854114"/>
                </a:lnTo>
                <a:lnTo>
                  <a:pt x="1495108" y="864281"/>
                </a:lnTo>
                <a:lnTo>
                  <a:pt x="1494790" y="874449"/>
                </a:lnTo>
                <a:lnTo>
                  <a:pt x="1493838" y="884616"/>
                </a:lnTo>
                <a:lnTo>
                  <a:pt x="1492886" y="894783"/>
                </a:lnTo>
                <a:lnTo>
                  <a:pt x="1491299" y="905269"/>
                </a:lnTo>
                <a:lnTo>
                  <a:pt x="1489395" y="915436"/>
                </a:lnTo>
                <a:lnTo>
                  <a:pt x="1487491" y="925286"/>
                </a:lnTo>
                <a:lnTo>
                  <a:pt x="1484952" y="935136"/>
                </a:lnTo>
                <a:lnTo>
                  <a:pt x="1482096" y="944985"/>
                </a:lnTo>
                <a:lnTo>
                  <a:pt x="1479239" y="954835"/>
                </a:lnTo>
                <a:lnTo>
                  <a:pt x="1475748" y="964685"/>
                </a:lnTo>
                <a:lnTo>
                  <a:pt x="1472257" y="973899"/>
                </a:lnTo>
                <a:lnTo>
                  <a:pt x="1468132" y="983431"/>
                </a:lnTo>
                <a:lnTo>
                  <a:pt x="1464006" y="992963"/>
                </a:lnTo>
                <a:lnTo>
                  <a:pt x="1459563" y="1002495"/>
                </a:lnTo>
                <a:lnTo>
                  <a:pt x="1455120" y="1011709"/>
                </a:lnTo>
                <a:lnTo>
                  <a:pt x="1450042" y="1020923"/>
                </a:lnTo>
                <a:lnTo>
                  <a:pt x="1444329" y="1030138"/>
                </a:lnTo>
                <a:lnTo>
                  <a:pt x="1438934" y="1039034"/>
                </a:lnTo>
                <a:lnTo>
                  <a:pt x="1432904" y="1048248"/>
                </a:lnTo>
                <a:lnTo>
                  <a:pt x="1426874" y="1056827"/>
                </a:lnTo>
                <a:lnTo>
                  <a:pt x="1420527" y="1066042"/>
                </a:lnTo>
                <a:lnTo>
                  <a:pt x="1413862" y="1074620"/>
                </a:lnTo>
                <a:lnTo>
                  <a:pt x="1406880" y="1082881"/>
                </a:lnTo>
                <a:lnTo>
                  <a:pt x="1399898" y="1091778"/>
                </a:lnTo>
                <a:lnTo>
                  <a:pt x="1392599" y="1100039"/>
                </a:lnTo>
                <a:lnTo>
                  <a:pt x="1384665" y="1108300"/>
                </a:lnTo>
                <a:lnTo>
                  <a:pt x="1376730" y="1116243"/>
                </a:lnTo>
                <a:lnTo>
                  <a:pt x="1368796" y="1124187"/>
                </a:lnTo>
                <a:lnTo>
                  <a:pt x="1360545" y="1132130"/>
                </a:lnTo>
                <a:lnTo>
                  <a:pt x="1351659" y="1140073"/>
                </a:lnTo>
                <a:lnTo>
                  <a:pt x="1342772" y="1147699"/>
                </a:lnTo>
                <a:lnTo>
                  <a:pt x="1333569" y="1155642"/>
                </a:lnTo>
                <a:lnTo>
                  <a:pt x="1324683" y="1162950"/>
                </a:lnTo>
                <a:lnTo>
                  <a:pt x="1315161" y="1170258"/>
                </a:lnTo>
                <a:lnTo>
                  <a:pt x="1305323" y="1177566"/>
                </a:lnTo>
                <a:lnTo>
                  <a:pt x="1285329" y="1191546"/>
                </a:lnTo>
                <a:lnTo>
                  <a:pt x="1264066" y="1205209"/>
                </a:lnTo>
                <a:lnTo>
                  <a:pt x="1242485" y="1217918"/>
                </a:lnTo>
                <a:lnTo>
                  <a:pt x="1219952" y="1230627"/>
                </a:lnTo>
                <a:lnTo>
                  <a:pt x="1196467" y="1242383"/>
                </a:lnTo>
                <a:lnTo>
                  <a:pt x="1172665" y="1253504"/>
                </a:lnTo>
                <a:lnTo>
                  <a:pt x="1148227" y="1264307"/>
                </a:lnTo>
                <a:lnTo>
                  <a:pt x="1122521" y="1274474"/>
                </a:lnTo>
                <a:lnTo>
                  <a:pt x="1096497" y="1283371"/>
                </a:lnTo>
                <a:lnTo>
                  <a:pt x="1069838" y="1292267"/>
                </a:lnTo>
                <a:lnTo>
                  <a:pt x="1042862" y="1300528"/>
                </a:lnTo>
                <a:lnTo>
                  <a:pt x="1014617" y="1307836"/>
                </a:lnTo>
                <a:lnTo>
                  <a:pt x="986371" y="1314509"/>
                </a:lnTo>
                <a:lnTo>
                  <a:pt x="957808" y="1320228"/>
                </a:lnTo>
                <a:lnTo>
                  <a:pt x="942257" y="1337703"/>
                </a:lnTo>
                <a:lnTo>
                  <a:pt x="926707" y="1354543"/>
                </a:lnTo>
                <a:lnTo>
                  <a:pt x="910838" y="1371065"/>
                </a:lnTo>
                <a:lnTo>
                  <a:pt x="895287" y="1386316"/>
                </a:lnTo>
                <a:lnTo>
                  <a:pt x="879419" y="1401567"/>
                </a:lnTo>
                <a:lnTo>
                  <a:pt x="863551" y="1416183"/>
                </a:lnTo>
                <a:lnTo>
                  <a:pt x="847683" y="1430481"/>
                </a:lnTo>
                <a:lnTo>
                  <a:pt x="831497" y="1443826"/>
                </a:lnTo>
                <a:lnTo>
                  <a:pt x="815629" y="1456853"/>
                </a:lnTo>
                <a:lnTo>
                  <a:pt x="799443" y="1469245"/>
                </a:lnTo>
                <a:lnTo>
                  <a:pt x="783575" y="1481319"/>
                </a:lnTo>
                <a:lnTo>
                  <a:pt x="767389" y="1492757"/>
                </a:lnTo>
                <a:lnTo>
                  <a:pt x="751521" y="1503878"/>
                </a:lnTo>
                <a:lnTo>
                  <a:pt x="735018" y="1514363"/>
                </a:lnTo>
                <a:lnTo>
                  <a:pt x="719150" y="1524530"/>
                </a:lnTo>
                <a:lnTo>
                  <a:pt x="703281" y="1534380"/>
                </a:lnTo>
                <a:lnTo>
                  <a:pt x="687413" y="1543594"/>
                </a:lnTo>
                <a:lnTo>
                  <a:pt x="671545" y="1552173"/>
                </a:lnTo>
                <a:lnTo>
                  <a:pt x="655677" y="1560434"/>
                </a:lnTo>
                <a:lnTo>
                  <a:pt x="640443" y="1568377"/>
                </a:lnTo>
                <a:lnTo>
                  <a:pt x="624575" y="1576003"/>
                </a:lnTo>
                <a:lnTo>
                  <a:pt x="609024" y="1583311"/>
                </a:lnTo>
                <a:lnTo>
                  <a:pt x="593790" y="1589983"/>
                </a:lnTo>
                <a:lnTo>
                  <a:pt x="578874" y="1596338"/>
                </a:lnTo>
                <a:lnTo>
                  <a:pt x="563641" y="1602375"/>
                </a:lnTo>
                <a:lnTo>
                  <a:pt x="548725" y="1608094"/>
                </a:lnTo>
                <a:lnTo>
                  <a:pt x="534126" y="1613813"/>
                </a:lnTo>
                <a:lnTo>
                  <a:pt x="519527" y="1618897"/>
                </a:lnTo>
                <a:lnTo>
                  <a:pt x="504928" y="1623345"/>
                </a:lnTo>
                <a:lnTo>
                  <a:pt x="490964" y="1627793"/>
                </a:lnTo>
                <a:lnTo>
                  <a:pt x="463353" y="1635737"/>
                </a:lnTo>
                <a:lnTo>
                  <a:pt x="437012" y="1642727"/>
                </a:lnTo>
                <a:lnTo>
                  <a:pt x="411305" y="1648764"/>
                </a:lnTo>
                <a:lnTo>
                  <a:pt x="386868" y="1653530"/>
                </a:lnTo>
                <a:lnTo>
                  <a:pt x="363701" y="1657343"/>
                </a:lnTo>
                <a:lnTo>
                  <a:pt x="341802" y="1660838"/>
                </a:lnTo>
                <a:lnTo>
                  <a:pt x="321491" y="1663379"/>
                </a:lnTo>
                <a:lnTo>
                  <a:pt x="302449" y="1665286"/>
                </a:lnTo>
                <a:lnTo>
                  <a:pt x="284994" y="1666557"/>
                </a:lnTo>
                <a:lnTo>
                  <a:pt x="269760" y="1667510"/>
                </a:lnTo>
                <a:lnTo>
                  <a:pt x="255796" y="1667828"/>
                </a:lnTo>
                <a:lnTo>
                  <a:pt x="244054" y="1668463"/>
                </a:lnTo>
                <a:lnTo>
                  <a:pt x="233898" y="1668463"/>
                </a:lnTo>
                <a:lnTo>
                  <a:pt x="220251" y="1667828"/>
                </a:lnTo>
                <a:lnTo>
                  <a:pt x="215174" y="1667510"/>
                </a:lnTo>
                <a:lnTo>
                  <a:pt x="226281" y="1664333"/>
                </a:lnTo>
                <a:lnTo>
                  <a:pt x="236754" y="1660520"/>
                </a:lnTo>
                <a:lnTo>
                  <a:pt x="257701" y="1652577"/>
                </a:lnTo>
                <a:lnTo>
                  <a:pt x="276743" y="1643998"/>
                </a:lnTo>
                <a:lnTo>
                  <a:pt x="295467" y="1635101"/>
                </a:lnTo>
                <a:lnTo>
                  <a:pt x="313239" y="1625887"/>
                </a:lnTo>
                <a:lnTo>
                  <a:pt x="329742" y="1616037"/>
                </a:lnTo>
                <a:lnTo>
                  <a:pt x="345293" y="1605870"/>
                </a:lnTo>
                <a:lnTo>
                  <a:pt x="359892" y="1595385"/>
                </a:lnTo>
                <a:lnTo>
                  <a:pt x="373856" y="1584264"/>
                </a:lnTo>
                <a:lnTo>
                  <a:pt x="387186" y="1573143"/>
                </a:lnTo>
                <a:lnTo>
                  <a:pt x="399245" y="1561387"/>
                </a:lnTo>
                <a:lnTo>
                  <a:pt x="410671" y="1549631"/>
                </a:lnTo>
                <a:lnTo>
                  <a:pt x="421461" y="1537875"/>
                </a:lnTo>
                <a:lnTo>
                  <a:pt x="431299" y="1525166"/>
                </a:lnTo>
                <a:lnTo>
                  <a:pt x="440503" y="1513092"/>
                </a:lnTo>
                <a:lnTo>
                  <a:pt x="449072" y="1500700"/>
                </a:lnTo>
                <a:lnTo>
                  <a:pt x="457006" y="1488309"/>
                </a:lnTo>
                <a:lnTo>
                  <a:pt x="464305" y="1475599"/>
                </a:lnTo>
                <a:lnTo>
                  <a:pt x="470653" y="1463208"/>
                </a:lnTo>
                <a:lnTo>
                  <a:pt x="476683" y="1450816"/>
                </a:lnTo>
                <a:lnTo>
                  <a:pt x="482395" y="1438425"/>
                </a:lnTo>
                <a:lnTo>
                  <a:pt x="487156" y="1426033"/>
                </a:lnTo>
                <a:lnTo>
                  <a:pt x="491916" y="1413641"/>
                </a:lnTo>
                <a:lnTo>
                  <a:pt x="495725" y="1401567"/>
                </a:lnTo>
                <a:lnTo>
                  <a:pt x="498898" y="1389811"/>
                </a:lnTo>
                <a:lnTo>
                  <a:pt x="502389" y="1378055"/>
                </a:lnTo>
                <a:lnTo>
                  <a:pt x="504928" y="1366617"/>
                </a:lnTo>
                <a:lnTo>
                  <a:pt x="507467" y="1355814"/>
                </a:lnTo>
                <a:lnTo>
                  <a:pt x="509054" y="1345329"/>
                </a:lnTo>
                <a:lnTo>
                  <a:pt x="510641" y="1334844"/>
                </a:lnTo>
                <a:lnTo>
                  <a:pt x="513497" y="1315462"/>
                </a:lnTo>
                <a:lnTo>
                  <a:pt x="485251" y="1308789"/>
                </a:lnTo>
                <a:lnTo>
                  <a:pt x="458275" y="1302117"/>
                </a:lnTo>
                <a:lnTo>
                  <a:pt x="431617" y="1294491"/>
                </a:lnTo>
                <a:lnTo>
                  <a:pt x="405593" y="1286230"/>
                </a:lnTo>
                <a:lnTo>
                  <a:pt x="379886" y="1277016"/>
                </a:lnTo>
                <a:lnTo>
                  <a:pt x="355132" y="1267484"/>
                </a:lnTo>
                <a:lnTo>
                  <a:pt x="331012" y="1257317"/>
                </a:lnTo>
                <a:lnTo>
                  <a:pt x="307527" y="1246514"/>
                </a:lnTo>
                <a:lnTo>
                  <a:pt x="284359" y="1235075"/>
                </a:lnTo>
                <a:lnTo>
                  <a:pt x="262144" y="1223319"/>
                </a:lnTo>
                <a:lnTo>
                  <a:pt x="240563" y="1210928"/>
                </a:lnTo>
                <a:lnTo>
                  <a:pt x="219617" y="1197901"/>
                </a:lnTo>
                <a:lnTo>
                  <a:pt x="199623" y="1184238"/>
                </a:lnTo>
                <a:lnTo>
                  <a:pt x="180898" y="1170893"/>
                </a:lnTo>
                <a:lnTo>
                  <a:pt x="162491" y="1156278"/>
                </a:lnTo>
                <a:lnTo>
                  <a:pt x="145036" y="1141344"/>
                </a:lnTo>
                <a:lnTo>
                  <a:pt x="136150" y="1133719"/>
                </a:lnTo>
                <a:lnTo>
                  <a:pt x="128216" y="1126093"/>
                </a:lnTo>
                <a:lnTo>
                  <a:pt x="120282" y="1118150"/>
                </a:lnTo>
                <a:lnTo>
                  <a:pt x="112348" y="1110206"/>
                </a:lnTo>
                <a:lnTo>
                  <a:pt x="105048" y="1102263"/>
                </a:lnTo>
                <a:lnTo>
                  <a:pt x="97749" y="1094320"/>
                </a:lnTo>
                <a:lnTo>
                  <a:pt x="90449" y="1086059"/>
                </a:lnTo>
                <a:lnTo>
                  <a:pt x="83785" y="1077798"/>
                </a:lnTo>
                <a:lnTo>
                  <a:pt x="77437" y="1069219"/>
                </a:lnTo>
                <a:lnTo>
                  <a:pt x="70773" y="1060640"/>
                </a:lnTo>
                <a:lnTo>
                  <a:pt x="64743" y="1052379"/>
                </a:lnTo>
                <a:lnTo>
                  <a:pt x="58713" y="1043482"/>
                </a:lnTo>
                <a:lnTo>
                  <a:pt x="53635" y="1034586"/>
                </a:lnTo>
                <a:lnTo>
                  <a:pt x="48240" y="1025689"/>
                </a:lnTo>
                <a:lnTo>
                  <a:pt x="42845" y="1016793"/>
                </a:lnTo>
                <a:lnTo>
                  <a:pt x="38401" y="1008214"/>
                </a:lnTo>
                <a:lnTo>
                  <a:pt x="33958" y="998682"/>
                </a:lnTo>
                <a:lnTo>
                  <a:pt x="29198" y="989468"/>
                </a:lnTo>
                <a:lnTo>
                  <a:pt x="25707" y="980571"/>
                </a:lnTo>
                <a:lnTo>
                  <a:pt x="21898" y="971039"/>
                </a:lnTo>
                <a:lnTo>
                  <a:pt x="18407" y="961507"/>
                </a:lnTo>
                <a:lnTo>
                  <a:pt x="15234" y="951975"/>
                </a:lnTo>
                <a:lnTo>
                  <a:pt x="12377" y="942761"/>
                </a:lnTo>
                <a:lnTo>
                  <a:pt x="9839" y="933229"/>
                </a:lnTo>
                <a:lnTo>
                  <a:pt x="7300" y="923379"/>
                </a:lnTo>
                <a:lnTo>
                  <a:pt x="5395" y="913530"/>
                </a:lnTo>
                <a:lnTo>
                  <a:pt x="4126" y="903998"/>
                </a:lnTo>
                <a:lnTo>
                  <a:pt x="2539" y="893830"/>
                </a:lnTo>
                <a:lnTo>
                  <a:pt x="1270" y="883981"/>
                </a:lnTo>
                <a:lnTo>
                  <a:pt x="635" y="874131"/>
                </a:lnTo>
                <a:lnTo>
                  <a:pt x="318" y="864281"/>
                </a:lnTo>
                <a:lnTo>
                  <a:pt x="0" y="854114"/>
                </a:lnTo>
                <a:lnTo>
                  <a:pt x="318" y="841722"/>
                </a:lnTo>
                <a:lnTo>
                  <a:pt x="952" y="829013"/>
                </a:lnTo>
                <a:lnTo>
                  <a:pt x="2222" y="816621"/>
                </a:lnTo>
                <a:lnTo>
                  <a:pt x="4126" y="804547"/>
                </a:lnTo>
                <a:lnTo>
                  <a:pt x="6030" y="792156"/>
                </a:lnTo>
                <a:lnTo>
                  <a:pt x="8569" y="779764"/>
                </a:lnTo>
                <a:lnTo>
                  <a:pt x="11425" y="768326"/>
                </a:lnTo>
                <a:lnTo>
                  <a:pt x="15234" y="755934"/>
                </a:lnTo>
                <a:lnTo>
                  <a:pt x="19042" y="744178"/>
                </a:lnTo>
                <a:lnTo>
                  <a:pt x="23803" y="732740"/>
                </a:lnTo>
                <a:lnTo>
                  <a:pt x="28246" y="721301"/>
                </a:lnTo>
                <a:lnTo>
                  <a:pt x="33641" y="709545"/>
                </a:lnTo>
                <a:lnTo>
                  <a:pt x="39036" y="698107"/>
                </a:lnTo>
                <a:lnTo>
                  <a:pt x="45066" y="687304"/>
                </a:lnTo>
                <a:lnTo>
                  <a:pt x="52048" y="675866"/>
                </a:lnTo>
                <a:lnTo>
                  <a:pt x="58713" y="664745"/>
                </a:lnTo>
                <a:lnTo>
                  <a:pt x="66012" y="654260"/>
                </a:lnTo>
                <a:lnTo>
                  <a:pt x="73629" y="643457"/>
                </a:lnTo>
                <a:lnTo>
                  <a:pt x="81880" y="632972"/>
                </a:lnTo>
                <a:lnTo>
                  <a:pt x="90132" y="622486"/>
                </a:lnTo>
                <a:lnTo>
                  <a:pt x="98701" y="612319"/>
                </a:lnTo>
                <a:lnTo>
                  <a:pt x="108222" y="602151"/>
                </a:lnTo>
                <a:lnTo>
                  <a:pt x="117743" y="592302"/>
                </a:lnTo>
                <a:lnTo>
                  <a:pt x="127581" y="582452"/>
                </a:lnTo>
                <a:lnTo>
                  <a:pt x="137737" y="572920"/>
                </a:lnTo>
                <a:lnTo>
                  <a:pt x="148210" y="563388"/>
                </a:lnTo>
                <a:lnTo>
                  <a:pt x="159318" y="553856"/>
                </a:lnTo>
                <a:lnTo>
                  <a:pt x="170743" y="544960"/>
                </a:lnTo>
                <a:lnTo>
                  <a:pt x="182485" y="536063"/>
                </a:lnTo>
                <a:lnTo>
                  <a:pt x="194228" y="527484"/>
                </a:lnTo>
                <a:lnTo>
                  <a:pt x="206605" y="518905"/>
                </a:lnTo>
                <a:lnTo>
                  <a:pt x="218982" y="510644"/>
                </a:lnTo>
                <a:lnTo>
                  <a:pt x="231994" y="502701"/>
                </a:lnTo>
                <a:lnTo>
                  <a:pt x="245006" y="494758"/>
                </a:lnTo>
                <a:lnTo>
                  <a:pt x="258335" y="486497"/>
                </a:lnTo>
                <a:lnTo>
                  <a:pt x="271982" y="479189"/>
                </a:lnTo>
                <a:lnTo>
                  <a:pt x="285946" y="471881"/>
                </a:lnTo>
                <a:lnTo>
                  <a:pt x="300227" y="464573"/>
                </a:lnTo>
                <a:lnTo>
                  <a:pt x="315144" y="457901"/>
                </a:lnTo>
                <a:lnTo>
                  <a:pt x="329742" y="451228"/>
                </a:lnTo>
                <a:lnTo>
                  <a:pt x="344976" y="444556"/>
                </a:lnTo>
                <a:lnTo>
                  <a:pt x="359892" y="438519"/>
                </a:lnTo>
                <a:lnTo>
                  <a:pt x="375443" y="432482"/>
                </a:lnTo>
                <a:lnTo>
                  <a:pt x="391311" y="426763"/>
                </a:lnTo>
                <a:lnTo>
                  <a:pt x="407180" y="421679"/>
                </a:lnTo>
                <a:lnTo>
                  <a:pt x="423365" y="416278"/>
                </a:lnTo>
                <a:lnTo>
                  <a:pt x="440186" y="411512"/>
                </a:lnTo>
                <a:lnTo>
                  <a:pt x="456689" y="406428"/>
                </a:lnTo>
                <a:lnTo>
                  <a:pt x="473192" y="401980"/>
                </a:lnTo>
                <a:lnTo>
                  <a:pt x="490647" y="397849"/>
                </a:lnTo>
                <a:lnTo>
                  <a:pt x="507784" y="394036"/>
                </a:lnTo>
                <a:lnTo>
                  <a:pt x="525557" y="390224"/>
                </a:lnTo>
                <a:lnTo>
                  <a:pt x="542695" y="386729"/>
                </a:lnTo>
                <a:lnTo>
                  <a:pt x="561102" y="383869"/>
                </a:lnTo>
                <a:lnTo>
                  <a:pt x="578874" y="380692"/>
                </a:lnTo>
                <a:lnTo>
                  <a:pt x="596964" y="378150"/>
                </a:lnTo>
                <a:lnTo>
                  <a:pt x="615371" y="375926"/>
                </a:lnTo>
                <a:lnTo>
                  <a:pt x="633778" y="374019"/>
                </a:lnTo>
                <a:lnTo>
                  <a:pt x="652503" y="372431"/>
                </a:lnTo>
                <a:lnTo>
                  <a:pt x="671227" y="370842"/>
                </a:lnTo>
                <a:lnTo>
                  <a:pt x="690269" y="369889"/>
                </a:lnTo>
                <a:lnTo>
                  <a:pt x="708994" y="368936"/>
                </a:lnTo>
                <a:lnTo>
                  <a:pt x="728353" y="368618"/>
                </a:lnTo>
                <a:lnTo>
                  <a:pt x="747713" y="368300"/>
                </a:lnTo>
                <a:close/>
                <a:moveTo>
                  <a:pt x="1731944" y="157585"/>
                </a:moveTo>
                <a:lnTo>
                  <a:pt x="1726550" y="158220"/>
                </a:lnTo>
                <a:lnTo>
                  <a:pt x="1721473" y="158856"/>
                </a:lnTo>
                <a:lnTo>
                  <a:pt x="1716713" y="160127"/>
                </a:lnTo>
                <a:lnTo>
                  <a:pt x="1712271" y="161397"/>
                </a:lnTo>
                <a:lnTo>
                  <a:pt x="1708146" y="163621"/>
                </a:lnTo>
                <a:lnTo>
                  <a:pt x="1704021" y="166163"/>
                </a:lnTo>
                <a:lnTo>
                  <a:pt x="1699578" y="169023"/>
                </a:lnTo>
                <a:lnTo>
                  <a:pt x="1696405" y="172200"/>
                </a:lnTo>
                <a:lnTo>
                  <a:pt x="1692915" y="175377"/>
                </a:lnTo>
                <a:lnTo>
                  <a:pt x="1690376" y="179189"/>
                </a:lnTo>
                <a:lnTo>
                  <a:pt x="1687520" y="183320"/>
                </a:lnTo>
                <a:lnTo>
                  <a:pt x="1685616" y="187768"/>
                </a:lnTo>
                <a:lnTo>
                  <a:pt x="1683713" y="192215"/>
                </a:lnTo>
                <a:lnTo>
                  <a:pt x="1682761" y="196981"/>
                </a:lnTo>
                <a:lnTo>
                  <a:pt x="1681809" y="202065"/>
                </a:lnTo>
                <a:lnTo>
                  <a:pt x="1681491" y="206830"/>
                </a:lnTo>
                <a:lnTo>
                  <a:pt x="1681491" y="394598"/>
                </a:lnTo>
                <a:lnTo>
                  <a:pt x="1681809" y="399999"/>
                </a:lnTo>
                <a:lnTo>
                  <a:pt x="1682761" y="404765"/>
                </a:lnTo>
                <a:lnTo>
                  <a:pt x="1683713" y="409213"/>
                </a:lnTo>
                <a:lnTo>
                  <a:pt x="1685616" y="413978"/>
                </a:lnTo>
                <a:lnTo>
                  <a:pt x="1687520" y="418109"/>
                </a:lnTo>
                <a:lnTo>
                  <a:pt x="1690376" y="422239"/>
                </a:lnTo>
                <a:lnTo>
                  <a:pt x="1692915" y="426051"/>
                </a:lnTo>
                <a:lnTo>
                  <a:pt x="1696405" y="429228"/>
                </a:lnTo>
                <a:lnTo>
                  <a:pt x="1699578" y="432406"/>
                </a:lnTo>
                <a:lnTo>
                  <a:pt x="1704021" y="435583"/>
                </a:lnTo>
                <a:lnTo>
                  <a:pt x="1708146" y="437807"/>
                </a:lnTo>
                <a:lnTo>
                  <a:pt x="1712271" y="440031"/>
                </a:lnTo>
                <a:lnTo>
                  <a:pt x="1716713" y="441619"/>
                </a:lnTo>
                <a:lnTo>
                  <a:pt x="1721473" y="442572"/>
                </a:lnTo>
                <a:lnTo>
                  <a:pt x="1726550" y="443526"/>
                </a:lnTo>
                <a:lnTo>
                  <a:pt x="1731944" y="443843"/>
                </a:lnTo>
                <a:lnTo>
                  <a:pt x="1736704" y="443526"/>
                </a:lnTo>
                <a:lnTo>
                  <a:pt x="1741781" y="442572"/>
                </a:lnTo>
                <a:lnTo>
                  <a:pt x="1746541" y="441619"/>
                </a:lnTo>
                <a:lnTo>
                  <a:pt x="1750983" y="440031"/>
                </a:lnTo>
                <a:lnTo>
                  <a:pt x="1755743" y="437807"/>
                </a:lnTo>
                <a:lnTo>
                  <a:pt x="1759868" y="435583"/>
                </a:lnTo>
                <a:lnTo>
                  <a:pt x="1763675" y="432406"/>
                </a:lnTo>
                <a:lnTo>
                  <a:pt x="1767483" y="429228"/>
                </a:lnTo>
                <a:lnTo>
                  <a:pt x="1770339" y="426051"/>
                </a:lnTo>
                <a:lnTo>
                  <a:pt x="1773512" y="422239"/>
                </a:lnTo>
                <a:lnTo>
                  <a:pt x="1775733" y="418109"/>
                </a:lnTo>
                <a:lnTo>
                  <a:pt x="1777955" y="413978"/>
                </a:lnTo>
                <a:lnTo>
                  <a:pt x="1779541" y="409213"/>
                </a:lnTo>
                <a:lnTo>
                  <a:pt x="1780810" y="404765"/>
                </a:lnTo>
                <a:lnTo>
                  <a:pt x="1781762" y="399999"/>
                </a:lnTo>
                <a:lnTo>
                  <a:pt x="1781762" y="394598"/>
                </a:lnTo>
                <a:lnTo>
                  <a:pt x="1781762" y="206830"/>
                </a:lnTo>
                <a:lnTo>
                  <a:pt x="1781762" y="202065"/>
                </a:lnTo>
                <a:lnTo>
                  <a:pt x="1780810" y="196981"/>
                </a:lnTo>
                <a:lnTo>
                  <a:pt x="1779541" y="192215"/>
                </a:lnTo>
                <a:lnTo>
                  <a:pt x="1777955" y="187768"/>
                </a:lnTo>
                <a:lnTo>
                  <a:pt x="1775733" y="183320"/>
                </a:lnTo>
                <a:lnTo>
                  <a:pt x="1773512" y="179189"/>
                </a:lnTo>
                <a:lnTo>
                  <a:pt x="1770339" y="175377"/>
                </a:lnTo>
                <a:lnTo>
                  <a:pt x="1767483" y="172200"/>
                </a:lnTo>
                <a:lnTo>
                  <a:pt x="1763675" y="169023"/>
                </a:lnTo>
                <a:lnTo>
                  <a:pt x="1759868" y="166163"/>
                </a:lnTo>
                <a:lnTo>
                  <a:pt x="1755743" y="163621"/>
                </a:lnTo>
                <a:lnTo>
                  <a:pt x="1750983" y="161397"/>
                </a:lnTo>
                <a:lnTo>
                  <a:pt x="1746541" y="160127"/>
                </a:lnTo>
                <a:lnTo>
                  <a:pt x="1741781" y="158856"/>
                </a:lnTo>
                <a:lnTo>
                  <a:pt x="1736704" y="158220"/>
                </a:lnTo>
                <a:lnTo>
                  <a:pt x="1731944" y="157585"/>
                </a:lnTo>
                <a:close/>
                <a:moveTo>
                  <a:pt x="1689424" y="0"/>
                </a:moveTo>
                <a:lnTo>
                  <a:pt x="1704021" y="0"/>
                </a:lnTo>
                <a:lnTo>
                  <a:pt x="1717982" y="318"/>
                </a:lnTo>
                <a:lnTo>
                  <a:pt x="1731944" y="635"/>
                </a:lnTo>
                <a:lnTo>
                  <a:pt x="1745906" y="1906"/>
                </a:lnTo>
                <a:lnTo>
                  <a:pt x="1759550" y="2542"/>
                </a:lnTo>
                <a:lnTo>
                  <a:pt x="1772877" y="4130"/>
                </a:lnTo>
                <a:lnTo>
                  <a:pt x="1800166" y="6990"/>
                </a:lnTo>
                <a:lnTo>
                  <a:pt x="1826503" y="10802"/>
                </a:lnTo>
                <a:lnTo>
                  <a:pt x="1852840" y="15886"/>
                </a:lnTo>
                <a:lnTo>
                  <a:pt x="1877908" y="21604"/>
                </a:lnTo>
                <a:lnTo>
                  <a:pt x="1902976" y="27959"/>
                </a:lnTo>
                <a:lnTo>
                  <a:pt x="1927409" y="35266"/>
                </a:lnTo>
                <a:lnTo>
                  <a:pt x="1950890" y="42573"/>
                </a:lnTo>
                <a:lnTo>
                  <a:pt x="1974054" y="51469"/>
                </a:lnTo>
                <a:lnTo>
                  <a:pt x="1985477" y="55917"/>
                </a:lnTo>
                <a:lnTo>
                  <a:pt x="1996266" y="61001"/>
                </a:lnTo>
                <a:lnTo>
                  <a:pt x="2007372" y="65766"/>
                </a:lnTo>
                <a:lnTo>
                  <a:pt x="2017843" y="70850"/>
                </a:lnTo>
                <a:lnTo>
                  <a:pt x="2028315" y="75933"/>
                </a:lnTo>
                <a:lnTo>
                  <a:pt x="2038469" y="81334"/>
                </a:lnTo>
                <a:lnTo>
                  <a:pt x="2048940" y="87053"/>
                </a:lnTo>
                <a:lnTo>
                  <a:pt x="2058459" y="92772"/>
                </a:lnTo>
                <a:lnTo>
                  <a:pt x="2067979" y="98173"/>
                </a:lnTo>
                <a:lnTo>
                  <a:pt x="2077498" y="104527"/>
                </a:lnTo>
                <a:lnTo>
                  <a:pt x="2087018" y="110564"/>
                </a:lnTo>
                <a:lnTo>
                  <a:pt x="2095585" y="116918"/>
                </a:lnTo>
                <a:lnTo>
                  <a:pt x="2104470" y="122954"/>
                </a:lnTo>
                <a:lnTo>
                  <a:pt x="2113037" y="129626"/>
                </a:lnTo>
                <a:lnTo>
                  <a:pt x="2121287" y="136298"/>
                </a:lnTo>
                <a:lnTo>
                  <a:pt x="2129220" y="142970"/>
                </a:lnTo>
                <a:lnTo>
                  <a:pt x="2137153" y="150278"/>
                </a:lnTo>
                <a:lnTo>
                  <a:pt x="2144769" y="156950"/>
                </a:lnTo>
                <a:lnTo>
                  <a:pt x="2152067" y="164257"/>
                </a:lnTo>
                <a:lnTo>
                  <a:pt x="2158730" y="171564"/>
                </a:lnTo>
                <a:lnTo>
                  <a:pt x="2165394" y="178872"/>
                </a:lnTo>
                <a:lnTo>
                  <a:pt x="2172058" y="186497"/>
                </a:lnTo>
                <a:lnTo>
                  <a:pt x="2178404" y="194122"/>
                </a:lnTo>
                <a:lnTo>
                  <a:pt x="2184115" y="202065"/>
                </a:lnTo>
                <a:lnTo>
                  <a:pt x="2189827" y="209690"/>
                </a:lnTo>
                <a:lnTo>
                  <a:pt x="2195221" y="217632"/>
                </a:lnTo>
                <a:lnTo>
                  <a:pt x="2200298" y="225893"/>
                </a:lnTo>
                <a:lnTo>
                  <a:pt x="2205058" y="233836"/>
                </a:lnTo>
                <a:lnTo>
                  <a:pt x="2209501" y="242096"/>
                </a:lnTo>
                <a:lnTo>
                  <a:pt x="2213626" y="250357"/>
                </a:lnTo>
                <a:lnTo>
                  <a:pt x="2217751" y="258617"/>
                </a:lnTo>
                <a:lnTo>
                  <a:pt x="2220924" y="267513"/>
                </a:lnTo>
                <a:lnTo>
                  <a:pt x="2224414" y="275774"/>
                </a:lnTo>
                <a:lnTo>
                  <a:pt x="2226953" y="284352"/>
                </a:lnTo>
                <a:lnTo>
                  <a:pt x="2229809" y="293248"/>
                </a:lnTo>
                <a:lnTo>
                  <a:pt x="2232030" y="302144"/>
                </a:lnTo>
                <a:lnTo>
                  <a:pt x="2233934" y="311040"/>
                </a:lnTo>
                <a:lnTo>
                  <a:pt x="2235520" y="319936"/>
                </a:lnTo>
                <a:lnTo>
                  <a:pt x="2236472" y="329149"/>
                </a:lnTo>
                <a:lnTo>
                  <a:pt x="2237741" y="338045"/>
                </a:lnTo>
                <a:lnTo>
                  <a:pt x="2238059" y="347259"/>
                </a:lnTo>
                <a:lnTo>
                  <a:pt x="2238376" y="356472"/>
                </a:lnTo>
                <a:lnTo>
                  <a:pt x="2238059" y="363780"/>
                </a:lnTo>
                <a:lnTo>
                  <a:pt x="2237741" y="371087"/>
                </a:lnTo>
                <a:lnTo>
                  <a:pt x="2237424" y="378712"/>
                </a:lnTo>
                <a:lnTo>
                  <a:pt x="2236472" y="386020"/>
                </a:lnTo>
                <a:lnTo>
                  <a:pt x="2234251" y="400317"/>
                </a:lnTo>
                <a:lnTo>
                  <a:pt x="2231395" y="414296"/>
                </a:lnTo>
                <a:lnTo>
                  <a:pt x="2226953" y="428593"/>
                </a:lnTo>
                <a:lnTo>
                  <a:pt x="2222193" y="442255"/>
                </a:lnTo>
                <a:lnTo>
                  <a:pt x="2216481" y="455916"/>
                </a:lnTo>
                <a:lnTo>
                  <a:pt x="2210135" y="469578"/>
                </a:lnTo>
                <a:lnTo>
                  <a:pt x="2202837" y="482604"/>
                </a:lnTo>
                <a:lnTo>
                  <a:pt x="2194904" y="495630"/>
                </a:lnTo>
                <a:lnTo>
                  <a:pt x="2186337" y="508021"/>
                </a:lnTo>
                <a:lnTo>
                  <a:pt x="2176817" y="520412"/>
                </a:lnTo>
                <a:lnTo>
                  <a:pt x="2166663" y="532802"/>
                </a:lnTo>
                <a:lnTo>
                  <a:pt x="2155557" y="544876"/>
                </a:lnTo>
                <a:lnTo>
                  <a:pt x="2144451" y="555995"/>
                </a:lnTo>
                <a:lnTo>
                  <a:pt x="2131759" y="567433"/>
                </a:lnTo>
                <a:lnTo>
                  <a:pt x="2119066" y="578553"/>
                </a:lnTo>
                <a:lnTo>
                  <a:pt x="2105739" y="589037"/>
                </a:lnTo>
                <a:lnTo>
                  <a:pt x="2091460" y="599204"/>
                </a:lnTo>
                <a:lnTo>
                  <a:pt x="2076864" y="609053"/>
                </a:lnTo>
                <a:lnTo>
                  <a:pt x="2061633" y="618585"/>
                </a:lnTo>
                <a:lnTo>
                  <a:pt x="2045767" y="627481"/>
                </a:lnTo>
                <a:lnTo>
                  <a:pt x="2029584" y="636376"/>
                </a:lnTo>
                <a:lnTo>
                  <a:pt x="2012766" y="644637"/>
                </a:lnTo>
                <a:lnTo>
                  <a:pt x="1995631" y="652580"/>
                </a:lnTo>
                <a:lnTo>
                  <a:pt x="1977862" y="660205"/>
                </a:lnTo>
                <a:lnTo>
                  <a:pt x="1959140" y="666877"/>
                </a:lnTo>
                <a:lnTo>
                  <a:pt x="1940736" y="673866"/>
                </a:lnTo>
                <a:lnTo>
                  <a:pt x="1921380" y="679903"/>
                </a:lnTo>
                <a:lnTo>
                  <a:pt x="1901707" y="685622"/>
                </a:lnTo>
                <a:lnTo>
                  <a:pt x="1881716" y="690387"/>
                </a:lnTo>
                <a:lnTo>
                  <a:pt x="1861408" y="694835"/>
                </a:lnTo>
                <a:lnTo>
                  <a:pt x="1863312" y="709450"/>
                </a:lnTo>
                <a:lnTo>
                  <a:pt x="1865850" y="725018"/>
                </a:lnTo>
                <a:lnTo>
                  <a:pt x="1867754" y="732961"/>
                </a:lnTo>
                <a:lnTo>
                  <a:pt x="1869658" y="741221"/>
                </a:lnTo>
                <a:lnTo>
                  <a:pt x="1871879" y="749800"/>
                </a:lnTo>
                <a:lnTo>
                  <a:pt x="1874735" y="758695"/>
                </a:lnTo>
                <a:lnTo>
                  <a:pt x="1877274" y="767274"/>
                </a:lnTo>
                <a:lnTo>
                  <a:pt x="1880764" y="776487"/>
                </a:lnTo>
                <a:lnTo>
                  <a:pt x="1884572" y="785383"/>
                </a:lnTo>
                <a:lnTo>
                  <a:pt x="1888379" y="794597"/>
                </a:lnTo>
                <a:lnTo>
                  <a:pt x="1892822" y="803493"/>
                </a:lnTo>
                <a:lnTo>
                  <a:pt x="1897582" y="813024"/>
                </a:lnTo>
                <a:lnTo>
                  <a:pt x="1902976" y="822238"/>
                </a:lnTo>
                <a:lnTo>
                  <a:pt x="1908688" y="831134"/>
                </a:lnTo>
                <a:lnTo>
                  <a:pt x="1915034" y="840347"/>
                </a:lnTo>
                <a:lnTo>
                  <a:pt x="1921697" y="849243"/>
                </a:lnTo>
                <a:lnTo>
                  <a:pt x="1928996" y="858457"/>
                </a:lnTo>
                <a:lnTo>
                  <a:pt x="1936928" y="867035"/>
                </a:lnTo>
                <a:lnTo>
                  <a:pt x="1945179" y="875931"/>
                </a:lnTo>
                <a:lnTo>
                  <a:pt x="1954381" y="884192"/>
                </a:lnTo>
                <a:lnTo>
                  <a:pt x="1963900" y="892452"/>
                </a:lnTo>
                <a:lnTo>
                  <a:pt x="1974054" y="900395"/>
                </a:lnTo>
                <a:lnTo>
                  <a:pt x="1984843" y="908338"/>
                </a:lnTo>
                <a:lnTo>
                  <a:pt x="1996266" y="915963"/>
                </a:lnTo>
                <a:lnTo>
                  <a:pt x="2008324" y="923270"/>
                </a:lnTo>
                <a:lnTo>
                  <a:pt x="2021651" y="929942"/>
                </a:lnTo>
                <a:lnTo>
                  <a:pt x="2034661" y="936296"/>
                </a:lnTo>
                <a:lnTo>
                  <a:pt x="2049257" y="942333"/>
                </a:lnTo>
                <a:lnTo>
                  <a:pt x="2064171" y="948369"/>
                </a:lnTo>
                <a:lnTo>
                  <a:pt x="2080037" y="953770"/>
                </a:lnTo>
                <a:lnTo>
                  <a:pt x="2071152" y="954088"/>
                </a:lnTo>
                <a:lnTo>
                  <a:pt x="2060046" y="954088"/>
                </a:lnTo>
                <a:lnTo>
                  <a:pt x="2045450" y="953770"/>
                </a:lnTo>
                <a:lnTo>
                  <a:pt x="2027363" y="952500"/>
                </a:lnTo>
                <a:lnTo>
                  <a:pt x="2005785" y="950911"/>
                </a:lnTo>
                <a:lnTo>
                  <a:pt x="1993727" y="949640"/>
                </a:lnTo>
                <a:lnTo>
                  <a:pt x="1981035" y="947734"/>
                </a:lnTo>
                <a:lnTo>
                  <a:pt x="1968025" y="945828"/>
                </a:lnTo>
                <a:lnTo>
                  <a:pt x="1954063" y="943286"/>
                </a:lnTo>
                <a:lnTo>
                  <a:pt x="1939150" y="940109"/>
                </a:lnTo>
                <a:lnTo>
                  <a:pt x="1924236" y="937249"/>
                </a:lnTo>
                <a:lnTo>
                  <a:pt x="1908688" y="933437"/>
                </a:lnTo>
                <a:lnTo>
                  <a:pt x="1892505" y="928671"/>
                </a:lnTo>
                <a:lnTo>
                  <a:pt x="1875687" y="923905"/>
                </a:lnTo>
                <a:lnTo>
                  <a:pt x="1858869" y="918504"/>
                </a:lnTo>
                <a:lnTo>
                  <a:pt x="1841417" y="912468"/>
                </a:lnTo>
                <a:lnTo>
                  <a:pt x="1823648" y="905796"/>
                </a:lnTo>
                <a:lnTo>
                  <a:pt x="1805878" y="898171"/>
                </a:lnTo>
                <a:lnTo>
                  <a:pt x="1787474" y="890228"/>
                </a:lnTo>
                <a:lnTo>
                  <a:pt x="1768752" y="881014"/>
                </a:lnTo>
                <a:lnTo>
                  <a:pt x="1750031" y="871801"/>
                </a:lnTo>
                <a:lnTo>
                  <a:pt x="1730992" y="860999"/>
                </a:lnTo>
                <a:lnTo>
                  <a:pt x="1712271" y="849879"/>
                </a:lnTo>
                <a:lnTo>
                  <a:pt x="1692915" y="837488"/>
                </a:lnTo>
                <a:lnTo>
                  <a:pt x="1673876" y="824779"/>
                </a:lnTo>
                <a:lnTo>
                  <a:pt x="1675462" y="812389"/>
                </a:lnTo>
                <a:lnTo>
                  <a:pt x="1676732" y="799680"/>
                </a:lnTo>
                <a:lnTo>
                  <a:pt x="1677366" y="787289"/>
                </a:lnTo>
                <a:lnTo>
                  <a:pt x="1677684" y="774581"/>
                </a:lnTo>
                <a:lnTo>
                  <a:pt x="1677366" y="763779"/>
                </a:lnTo>
                <a:lnTo>
                  <a:pt x="1677049" y="752977"/>
                </a:lnTo>
                <a:lnTo>
                  <a:pt x="1676414" y="742174"/>
                </a:lnTo>
                <a:lnTo>
                  <a:pt x="1675145" y="731690"/>
                </a:lnTo>
                <a:lnTo>
                  <a:pt x="1673558" y="721205"/>
                </a:lnTo>
                <a:lnTo>
                  <a:pt x="1672289" y="710403"/>
                </a:lnTo>
                <a:lnTo>
                  <a:pt x="1670385" y="699919"/>
                </a:lnTo>
                <a:lnTo>
                  <a:pt x="1667847" y="689434"/>
                </a:lnTo>
                <a:lnTo>
                  <a:pt x="1665308" y="678950"/>
                </a:lnTo>
                <a:lnTo>
                  <a:pt x="1662453" y="668783"/>
                </a:lnTo>
                <a:lnTo>
                  <a:pt x="1659279" y="658616"/>
                </a:lnTo>
                <a:lnTo>
                  <a:pt x="1655789" y="648450"/>
                </a:lnTo>
                <a:lnTo>
                  <a:pt x="1651981" y="638283"/>
                </a:lnTo>
                <a:lnTo>
                  <a:pt x="1648491" y="628116"/>
                </a:lnTo>
                <a:lnTo>
                  <a:pt x="1644048" y="618267"/>
                </a:lnTo>
                <a:lnTo>
                  <a:pt x="1639606" y="608418"/>
                </a:lnTo>
                <a:lnTo>
                  <a:pt x="1634846" y="598569"/>
                </a:lnTo>
                <a:lnTo>
                  <a:pt x="1629769" y="588720"/>
                </a:lnTo>
                <a:lnTo>
                  <a:pt x="1624692" y="579188"/>
                </a:lnTo>
                <a:lnTo>
                  <a:pt x="1618981" y="569657"/>
                </a:lnTo>
                <a:lnTo>
                  <a:pt x="1613269" y="560443"/>
                </a:lnTo>
                <a:lnTo>
                  <a:pt x="1606923" y="550912"/>
                </a:lnTo>
                <a:lnTo>
                  <a:pt x="1600576" y="541381"/>
                </a:lnTo>
                <a:lnTo>
                  <a:pt x="1593913" y="532167"/>
                </a:lnTo>
                <a:lnTo>
                  <a:pt x="1587249" y="523271"/>
                </a:lnTo>
                <a:lnTo>
                  <a:pt x="1580268" y="514057"/>
                </a:lnTo>
                <a:lnTo>
                  <a:pt x="1572653" y="505479"/>
                </a:lnTo>
                <a:lnTo>
                  <a:pt x="1565355" y="496583"/>
                </a:lnTo>
                <a:lnTo>
                  <a:pt x="1557739" y="488005"/>
                </a:lnTo>
                <a:lnTo>
                  <a:pt x="1549806" y="479427"/>
                </a:lnTo>
                <a:lnTo>
                  <a:pt x="1541556" y="470531"/>
                </a:lnTo>
                <a:lnTo>
                  <a:pt x="1532671" y="462270"/>
                </a:lnTo>
                <a:lnTo>
                  <a:pt x="1524104" y="454010"/>
                </a:lnTo>
                <a:lnTo>
                  <a:pt x="1515219" y="446067"/>
                </a:lnTo>
                <a:lnTo>
                  <a:pt x="1506334" y="438124"/>
                </a:lnTo>
                <a:lnTo>
                  <a:pt x="1496815" y="430182"/>
                </a:lnTo>
                <a:lnTo>
                  <a:pt x="1477459" y="414614"/>
                </a:lnTo>
                <a:lnTo>
                  <a:pt x="1457468" y="399364"/>
                </a:lnTo>
                <a:lnTo>
                  <a:pt x="1436843" y="384749"/>
                </a:lnTo>
                <a:lnTo>
                  <a:pt x="1414948" y="370770"/>
                </a:lnTo>
                <a:lnTo>
                  <a:pt x="1392419" y="357426"/>
                </a:lnTo>
                <a:lnTo>
                  <a:pt x="1369572" y="344717"/>
                </a:lnTo>
                <a:lnTo>
                  <a:pt x="1345774" y="332009"/>
                </a:lnTo>
                <a:lnTo>
                  <a:pt x="1321023" y="320571"/>
                </a:lnTo>
                <a:lnTo>
                  <a:pt x="1295956" y="309133"/>
                </a:lnTo>
                <a:lnTo>
                  <a:pt x="1269936" y="298331"/>
                </a:lnTo>
                <a:lnTo>
                  <a:pt x="1243282" y="288164"/>
                </a:lnTo>
                <a:lnTo>
                  <a:pt x="1216627" y="279268"/>
                </a:lnTo>
                <a:lnTo>
                  <a:pt x="1189021" y="270055"/>
                </a:lnTo>
                <a:lnTo>
                  <a:pt x="1160463" y="262112"/>
                </a:lnTo>
                <a:lnTo>
                  <a:pt x="1167127" y="248133"/>
                </a:lnTo>
                <a:lnTo>
                  <a:pt x="1174107" y="234154"/>
                </a:lnTo>
                <a:lnTo>
                  <a:pt x="1182675" y="220810"/>
                </a:lnTo>
                <a:lnTo>
                  <a:pt x="1191242" y="207783"/>
                </a:lnTo>
                <a:lnTo>
                  <a:pt x="1201079" y="194439"/>
                </a:lnTo>
                <a:lnTo>
                  <a:pt x="1211550" y="182049"/>
                </a:lnTo>
                <a:lnTo>
                  <a:pt x="1222656" y="169340"/>
                </a:lnTo>
                <a:lnTo>
                  <a:pt x="1234714" y="157267"/>
                </a:lnTo>
                <a:lnTo>
                  <a:pt x="1247407" y="145512"/>
                </a:lnTo>
                <a:lnTo>
                  <a:pt x="1260734" y="134392"/>
                </a:lnTo>
                <a:lnTo>
                  <a:pt x="1274696" y="123272"/>
                </a:lnTo>
                <a:lnTo>
                  <a:pt x="1289292" y="112788"/>
                </a:lnTo>
                <a:lnTo>
                  <a:pt x="1304523" y="102621"/>
                </a:lnTo>
                <a:lnTo>
                  <a:pt x="1320706" y="92772"/>
                </a:lnTo>
                <a:lnTo>
                  <a:pt x="1336889" y="83240"/>
                </a:lnTo>
                <a:lnTo>
                  <a:pt x="1354024" y="74344"/>
                </a:lnTo>
                <a:lnTo>
                  <a:pt x="1371794" y="65766"/>
                </a:lnTo>
                <a:lnTo>
                  <a:pt x="1389880" y="57823"/>
                </a:lnTo>
                <a:lnTo>
                  <a:pt x="1408919" y="50198"/>
                </a:lnTo>
                <a:lnTo>
                  <a:pt x="1427958" y="43209"/>
                </a:lnTo>
                <a:lnTo>
                  <a:pt x="1447631" y="36219"/>
                </a:lnTo>
                <a:lnTo>
                  <a:pt x="1467622" y="30183"/>
                </a:lnTo>
                <a:lnTo>
                  <a:pt x="1488248" y="24464"/>
                </a:lnTo>
                <a:lnTo>
                  <a:pt x="1509190" y="19698"/>
                </a:lnTo>
                <a:lnTo>
                  <a:pt x="1530450" y="14932"/>
                </a:lnTo>
                <a:lnTo>
                  <a:pt x="1552345" y="10802"/>
                </a:lnTo>
                <a:lnTo>
                  <a:pt x="1574239" y="7625"/>
                </a:lnTo>
                <a:lnTo>
                  <a:pt x="1597086" y="4766"/>
                </a:lnTo>
                <a:lnTo>
                  <a:pt x="1619615" y="2542"/>
                </a:lnTo>
                <a:lnTo>
                  <a:pt x="1642779" y="953"/>
                </a:lnTo>
                <a:lnTo>
                  <a:pt x="1665943" y="318"/>
                </a:lnTo>
                <a:lnTo>
                  <a:pt x="1689424" y="0"/>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sz="2100">
              <a:solidFill>
                <a:srgbClr val="FFFFFF"/>
              </a:solidFill>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bwMode="auto">
          <a:xfrm>
            <a:off x="5549504" y="2047875"/>
            <a:ext cx="1888331" cy="1258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Effect transition="in" filter="fade">
                                      <p:cBhvr>
                                        <p:cTn id="9" dur="500"/>
                                        <p:tgtEl>
                                          <p:spTgt spid="43"/>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left)">
                                      <p:cBhvr>
                                        <p:cTn id="13" dur="500"/>
                                        <p:tgtEl>
                                          <p:spTgt spid="35"/>
                                        </p:tgtEl>
                                      </p:cBhvr>
                                    </p:animEffect>
                                  </p:childTnLst>
                                </p:cTn>
                              </p:par>
                              <p:par>
                                <p:cTn id="14" presetID="23" presetClass="entr" presetSubtype="16" fill="hold" nodeType="withEffect">
                                  <p:stCondLst>
                                    <p:cond delay="0"/>
                                  </p:stCondLst>
                                  <p:childTnLst>
                                    <p:set>
                                      <p:cBhvr>
                                        <p:cTn id="15" dur="1" fill="hold">
                                          <p:stCondLst>
                                            <p:cond delay="0"/>
                                          </p:stCondLst>
                                        </p:cTn>
                                        <p:tgtEl>
                                          <p:spTgt spid="36"/>
                                        </p:tgtEl>
                                        <p:attrNameLst>
                                          <p:attrName>style.visibility</p:attrName>
                                        </p:attrNameLst>
                                      </p:cBhvr>
                                      <p:to>
                                        <p:strVal val="visible"/>
                                      </p:to>
                                    </p:set>
                                    <p:anim calcmode="lin" valueType="num">
                                      <p:cBhvr>
                                        <p:cTn id="16" dur="500" fill="hold"/>
                                        <p:tgtEl>
                                          <p:spTgt spid="36"/>
                                        </p:tgtEl>
                                        <p:attrNameLst>
                                          <p:attrName>ppt_w</p:attrName>
                                        </p:attrNameLst>
                                      </p:cBhvr>
                                      <p:tavLst>
                                        <p:tav tm="0">
                                          <p:val>
                                            <p:fltVal val="0"/>
                                          </p:val>
                                        </p:tav>
                                        <p:tav tm="100000">
                                          <p:val>
                                            <p:strVal val="#ppt_w"/>
                                          </p:val>
                                        </p:tav>
                                      </p:tavLst>
                                    </p:anim>
                                    <p:anim calcmode="lin" valueType="num">
                                      <p:cBhvr>
                                        <p:cTn id="17" dur="500" fill="hold"/>
                                        <p:tgtEl>
                                          <p:spTgt spid="36"/>
                                        </p:tgtEl>
                                        <p:attrNameLst>
                                          <p:attrName>ppt_h</p:attrName>
                                        </p:attrNameLst>
                                      </p:cBhvr>
                                      <p:tavLst>
                                        <p:tav tm="0">
                                          <p:val>
                                            <p:fltVal val="0"/>
                                          </p:val>
                                        </p:tav>
                                        <p:tav tm="100000">
                                          <p:val>
                                            <p:strVal val="#ppt_h"/>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par>
                          <p:cTn id="22" fill="hold">
                            <p:stCondLst>
                              <p:cond delay="1500"/>
                            </p:stCondLst>
                            <p:childTnLst>
                              <p:par>
                                <p:cTn id="23" presetID="47" presetClass="entr" presetSubtype="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anim calcmode="lin" valueType="num">
                                      <p:cBhvr>
                                        <p:cTn id="26" dur="500" fill="hold"/>
                                        <p:tgtEl>
                                          <p:spTgt spid="3"/>
                                        </p:tgtEl>
                                        <p:attrNameLst>
                                          <p:attrName>ppt_x</p:attrName>
                                        </p:attrNameLst>
                                      </p:cBhvr>
                                      <p:tavLst>
                                        <p:tav tm="0">
                                          <p:val>
                                            <p:strVal val="#ppt_x"/>
                                          </p:val>
                                        </p:tav>
                                        <p:tav tm="100000">
                                          <p:val>
                                            <p:strVal val="#ppt_x"/>
                                          </p:val>
                                        </p:tav>
                                      </p:tavLst>
                                    </p:anim>
                                    <p:anim calcmode="lin" valueType="num">
                                      <p:cBhvr>
                                        <p:cTn id="27"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1403350" y="411480"/>
            <a:ext cx="4871720" cy="521970"/>
          </a:xfrm>
          <a:prstGeom prst="rect">
            <a:avLst/>
          </a:prstGeom>
        </p:spPr>
        <p:txBody>
          <a:bodyPr wrap="square">
            <a:spAutoFit/>
            <a:extLst>
              <a:ext uri="{4A0BC546-FE56-4ADE-93B0-CB8AF2F6F144}">
                <wpsdc:textFrameExt xmlns:wpsdc="http://www.wps.cn/officeDocument/2022/drawingmlCustomData" type="text"/>
              </a:ext>
            </a:extLst>
          </a:bodyPr>
          <a:p>
            <a:pPr algn="l"/>
            <a:r>
              <a:rPr lang="zh-CN" altLang="en-US" b="1">
                <a:solidFill>
                  <a:srgbClr val="0070C0"/>
                </a:solidFill>
                <a:latin typeface="微软雅黑" panose="020B0503020204020204" pitchFamily="34" charset="-122"/>
                <a:ea typeface="微软雅黑" panose="020B0503020204020204" pitchFamily="34" charset="-122"/>
              </a:rPr>
              <a:t>三、互斥项目评价</a:t>
            </a:r>
            <a:endParaRPr lang="zh-CN" altLang="en-US" b="1">
              <a:solidFill>
                <a:srgbClr val="0070C0"/>
              </a:solidFill>
              <a:latin typeface="微软雅黑" panose="020B0503020204020204" pitchFamily="34" charset="-122"/>
              <a:ea typeface="微软雅黑" panose="020B0503020204020204" pitchFamily="34" charset="-122"/>
            </a:endParaRPr>
          </a:p>
        </p:txBody>
      </p:sp>
      <p:sp>
        <p:nvSpPr>
          <p:cNvPr id="11266" name="Rectangle 2"/>
          <p:cNvSpPr>
            <a:spLocks noGrp="1"/>
          </p:cNvSpPr>
          <p:nvPr>
            <p:ph type="title" idx="4294967295"/>
            <p:custDataLst>
              <p:tags r:id="rId2"/>
            </p:custDataLst>
          </p:nvPr>
        </p:nvSpPr>
        <p:spPr>
          <a:xfrm>
            <a:off x="1547495" y="1059815"/>
            <a:ext cx="3965575" cy="431800"/>
          </a:xfrm>
        </p:spPr>
        <p:txBody>
          <a:bodyPr vert="horz" wrap="square" lIns="91440" tIns="45720" rIns="91440" bIns="45720" anchor="ctr" anchorCtr="0"/>
          <a:p>
            <a:pPr algn="l"/>
            <a:r>
              <a:rPr lang="zh-CN" altLang="en-US" sz="2400" b="1" dirty="0">
                <a:solidFill>
                  <a:srgbClr val="FF0000"/>
                </a:solidFill>
                <a:latin typeface="微软雅黑" panose="020B0503020204020204" pitchFamily="34" charset="-122"/>
                <a:ea typeface="微软雅黑" panose="020B0503020204020204" pitchFamily="34" charset="-122"/>
              </a:rPr>
              <a:t>（一）共同年限法</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3" name="Rectangle 2"/>
          <p:cNvSpPr>
            <a:spLocks noGrp="1"/>
          </p:cNvSpPr>
          <p:nvPr>
            <p:custDataLst>
              <p:tags r:id="rId3"/>
            </p:custDataLst>
          </p:nvPr>
        </p:nvSpPr>
        <p:spPr>
          <a:xfrm>
            <a:off x="1547495" y="2547620"/>
            <a:ext cx="3965575" cy="431800"/>
          </a:xfrm>
          <a:prstGeom prst="rect">
            <a:avLst/>
          </a:prstGeom>
          <a:noFill/>
          <a:ln w="9525">
            <a:noFill/>
          </a:ln>
        </p:spPr>
        <p:txBody>
          <a:bodyPr vert="horz" wrap="square" lIns="91440" tIns="45720" rIns="91440" bIns="45720" anchor="ctr" anchorCtr="0"/>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algn="l"/>
            <a:r>
              <a:rPr lang="zh-CN" altLang="en-US" sz="2400" b="1" dirty="0">
                <a:solidFill>
                  <a:srgbClr val="FF0000"/>
                </a:solidFill>
                <a:latin typeface="微软雅黑" panose="020B0503020204020204" pitchFamily="34" charset="-122"/>
                <a:ea typeface="微软雅黑" panose="020B0503020204020204" pitchFamily="34" charset="-122"/>
              </a:rPr>
              <a:t>（二）等额年金法 </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754505" y="1449070"/>
            <a:ext cx="6440170" cy="1014730"/>
          </a:xfrm>
          <a:prstGeom prst="rect">
            <a:avLst/>
          </a:prstGeom>
          <a:noFill/>
        </p:spPr>
        <p:txBody>
          <a:bodyPr wrap="square" rtlCol="0" anchor="t">
            <a:spAutoFit/>
          </a:bodyPr>
          <a:p>
            <a:r>
              <a:rPr lang="en-US" altLang="zh-CN" sz="2000"/>
              <a:t>      </a:t>
            </a:r>
            <a:r>
              <a:rPr lang="zh-CN" altLang="en-US" sz="2000">
                <a:solidFill>
                  <a:srgbClr val="0070C0"/>
                </a:solidFill>
                <a:latin typeface="微软雅黑" panose="020B0503020204020204" pitchFamily="34" charset="-122"/>
                <a:ea typeface="微软雅黑" panose="020B0503020204020204" pitchFamily="34" charset="-122"/>
              </a:rPr>
              <a:t>共同年限法的原理是：假设投资项目可以在终止时进行重置，通过重置使两个项目达到相同的年限，然后比较其净现值。</a:t>
            </a:r>
            <a:endParaRPr lang="zh-CN" altLang="en-US" sz="2000">
              <a:solidFill>
                <a:srgbClr val="0070C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907540" y="3002280"/>
            <a:ext cx="6160135" cy="1630045"/>
          </a:xfrm>
          <a:prstGeom prst="rect">
            <a:avLst/>
          </a:prstGeom>
          <a:noFill/>
        </p:spPr>
        <p:txBody>
          <a:bodyPr wrap="square" rtlCol="0" anchor="t">
            <a:spAutoFit/>
          </a:bodyPr>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其计算步骤如下：</a:t>
            </a:r>
            <a:endPar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（1）计算两项目的净现值；</a:t>
            </a:r>
            <a:endPar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（2）计算净现值的等额年金额；</a:t>
            </a:r>
            <a:endPar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（3）假设项目可以无限重置，并且每次都在该项目的终止期，等额年金的资本化就是项目的净现值。</a:t>
            </a:r>
            <a:endPar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8686" name="TextBox 4"/>
          <p:cNvSpPr txBox="1"/>
          <p:nvPr/>
        </p:nvSpPr>
        <p:spPr>
          <a:xfrm>
            <a:off x="3995103" y="987743"/>
            <a:ext cx="2011680" cy="423545"/>
          </a:xfrm>
          <a:prstGeom prst="rect">
            <a:avLst/>
          </a:prstGeom>
          <a:noFill/>
          <a:ln w="9525">
            <a:noFill/>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微软雅黑" panose="020B0503020204020204" pitchFamily="34" charset="-122"/>
                <a:ea typeface="微软雅黑" panose="020B0503020204020204" pitchFamily="34" charset="-122"/>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5pPr>
          </a:lstStyle>
          <a:p>
            <a:pPr marL="0" lvl="0" indent="0" eaLnBrk="1" hangingPunct="1">
              <a:lnSpc>
                <a:spcPct val="90000"/>
              </a:lnSpc>
              <a:spcBef>
                <a:spcPct val="0"/>
              </a:spcBef>
              <a:buFontTx/>
              <a:buNone/>
            </a:pPr>
            <a:r>
              <a:rPr lang="zh-CN" altLang="en-US" sz="2400" b="1" dirty="0">
                <a:solidFill>
                  <a:srgbClr val="0070C0"/>
                </a:solidFill>
              </a:rPr>
              <a:t>互斥投资方案</a:t>
            </a:r>
            <a:endParaRPr lang="zh-CN" altLang="en-US" sz="2400" b="1" dirty="0">
              <a:solidFill>
                <a:srgbClr val="0070C0"/>
              </a:solidFill>
            </a:endParaRPr>
          </a:p>
        </p:txBody>
      </p:sp>
      <p:graphicFrame>
        <p:nvGraphicFramePr>
          <p:cNvPr id="2" name="表格 1"/>
          <p:cNvGraphicFramePr>
            <a:graphicFrameLocks noGrp="1"/>
          </p:cNvGraphicFramePr>
          <p:nvPr>
            <p:custDataLst>
              <p:tags r:id="rId1"/>
            </p:custDataLst>
          </p:nvPr>
        </p:nvGraphicFramePr>
        <p:xfrm>
          <a:off x="1619250" y="1635760"/>
          <a:ext cx="6654800" cy="2126615"/>
        </p:xfrm>
        <a:graphic>
          <a:graphicData uri="http://schemas.openxmlformats.org/drawingml/2006/table">
            <a:tbl>
              <a:tblPr firstRow="1" firstCol="1" bandRow="1">
                <a:tableStyleId>{C4B1156A-380E-4F78-BDF5-A606A8083BF9}</a:tableStyleId>
              </a:tblPr>
              <a:tblGrid>
                <a:gridCol w="1399540"/>
                <a:gridCol w="5255260"/>
              </a:tblGrid>
              <a:tr h="798195">
                <a:tc>
                  <a:txBody>
                    <a:bodyPr/>
                    <a:p>
                      <a:pPr algn="ctr">
                        <a:lnSpc>
                          <a:spcPts val="2500"/>
                        </a:lnSpc>
                        <a:spcAft>
                          <a:spcPts val="0"/>
                        </a:spcAft>
                      </a:pPr>
                      <a:r>
                        <a:rPr lang="zh-CN" sz="1600" b="0" dirty="0">
                          <a:solidFill>
                            <a:srgbClr val="0070C0"/>
                          </a:solidFill>
                          <a:effectLst/>
                          <a:latin typeface="微软雅黑" panose="020B0503020204020204" pitchFamily="34" charset="-122"/>
                          <a:ea typeface="微软雅黑" panose="020B0503020204020204" pitchFamily="34" charset="-122"/>
                        </a:rPr>
                        <a:t>项目的寿命期相等时</a:t>
                      </a:r>
                      <a:endParaRPr lang="zh-CN" sz="1600" b="0" dirty="0">
                        <a:solidFill>
                          <a:srgbClr val="0070C0"/>
                        </a:solidFill>
                        <a:effectLst/>
                        <a:latin typeface="微软雅黑" panose="020B0503020204020204" pitchFamily="34" charset="-122"/>
                        <a:ea typeface="微软雅黑" panose="020B0503020204020204" pitchFamily="34" charset="-122"/>
                      </a:endParaRPr>
                    </a:p>
                  </a:txBody>
                  <a:tcPr marL="47623" marR="47623" marT="29199" marB="29199" anchor="ctr"/>
                </a:tc>
                <a:tc>
                  <a:txBody>
                    <a:bodyPr/>
                    <a:p>
                      <a:pPr>
                        <a:lnSpc>
                          <a:spcPts val="2500"/>
                        </a:lnSpc>
                        <a:spcAft>
                          <a:spcPts val="0"/>
                        </a:spcAft>
                      </a:pPr>
                      <a:r>
                        <a:rPr lang="zh-CN" sz="1600" b="0" dirty="0">
                          <a:solidFill>
                            <a:srgbClr val="0070C0"/>
                          </a:solidFill>
                          <a:effectLst/>
                          <a:latin typeface="微软雅黑" panose="020B0503020204020204" pitchFamily="34" charset="-122"/>
                          <a:ea typeface="微软雅黑" panose="020B0503020204020204" pitchFamily="34" charset="-122"/>
                        </a:rPr>
                        <a:t>不论方案的原始投资额现值大小如何，能够获得更大的获利数额即净现值的，即为最优方案</a:t>
                      </a:r>
                      <a:endParaRPr lang="zh-CN" sz="1600" b="0" dirty="0">
                        <a:solidFill>
                          <a:srgbClr val="0070C0"/>
                        </a:solidFill>
                        <a:effectLst/>
                        <a:latin typeface="微软雅黑" panose="020B0503020204020204" pitchFamily="34" charset="-122"/>
                        <a:ea typeface="微软雅黑" panose="020B0503020204020204" pitchFamily="34" charset="-122"/>
                      </a:endParaRPr>
                    </a:p>
                  </a:txBody>
                  <a:tcPr marL="47623" marR="47623" marT="29199" marB="29199" anchor="ctr"/>
                </a:tc>
              </a:tr>
              <a:tr h="1328420">
                <a:tc>
                  <a:txBody>
                    <a:bodyPr/>
                    <a:p>
                      <a:pPr algn="ctr">
                        <a:lnSpc>
                          <a:spcPts val="2500"/>
                        </a:lnSpc>
                        <a:spcAft>
                          <a:spcPts val="0"/>
                        </a:spcAft>
                      </a:pPr>
                      <a:r>
                        <a:rPr lang="zh-CN" sz="1600" b="0">
                          <a:solidFill>
                            <a:srgbClr val="0070C0"/>
                          </a:solidFill>
                          <a:effectLst/>
                          <a:latin typeface="微软雅黑" panose="020B0503020204020204" pitchFamily="34" charset="-122"/>
                          <a:ea typeface="微软雅黑" panose="020B0503020204020204" pitchFamily="34" charset="-122"/>
                        </a:rPr>
                        <a:t>项目的寿命期不相等时</a:t>
                      </a:r>
                      <a:endParaRPr lang="zh-CN" sz="1600" b="0">
                        <a:solidFill>
                          <a:srgbClr val="0070C0"/>
                        </a:solidFill>
                        <a:effectLst/>
                        <a:latin typeface="微软雅黑" panose="020B0503020204020204" pitchFamily="34" charset="-122"/>
                        <a:ea typeface="微软雅黑" panose="020B0503020204020204" pitchFamily="34" charset="-122"/>
                      </a:endParaRPr>
                    </a:p>
                  </a:txBody>
                  <a:tcPr marL="47623" marR="47623" marT="29199" marB="29199" anchor="ctr"/>
                </a:tc>
                <a:tc>
                  <a:txBody>
                    <a:bodyPr/>
                    <a:p>
                      <a:pPr>
                        <a:lnSpc>
                          <a:spcPts val="2500"/>
                        </a:lnSpc>
                        <a:spcAft>
                          <a:spcPts val="0"/>
                        </a:spcAft>
                      </a:pPr>
                      <a:r>
                        <a:rPr lang="zh-CN" sz="1600" b="0" dirty="0">
                          <a:solidFill>
                            <a:srgbClr val="0070C0"/>
                          </a:solidFill>
                          <a:effectLst/>
                          <a:latin typeface="微软雅黑" panose="020B0503020204020204" pitchFamily="34" charset="-122"/>
                          <a:ea typeface="微软雅黑" panose="020B0503020204020204" pitchFamily="34" charset="-122"/>
                        </a:rPr>
                        <a:t>将两项目转化成同样的投资期限，才具有可比性，可以找出各项目寿命期的最小公倍数年限，作为共同的有效寿命期，然后计算调整后的净现值。最终结果与年金净流量法决策结果一致 </a:t>
                      </a:r>
                      <a:endParaRPr lang="zh-CN" sz="1600" b="0" dirty="0">
                        <a:solidFill>
                          <a:srgbClr val="0070C0"/>
                        </a:solidFill>
                        <a:effectLst/>
                        <a:latin typeface="微软雅黑" panose="020B0503020204020204" pitchFamily="34" charset="-122"/>
                        <a:ea typeface="微软雅黑" panose="020B0503020204020204" pitchFamily="34" charset="-122"/>
                      </a:endParaRPr>
                    </a:p>
                  </a:txBody>
                  <a:tcPr marL="47623" marR="47623" marT="29199" marB="29199" anchor="ctr"/>
                </a:tc>
              </a:tr>
            </a:tbl>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r="258" b="3088"/>
          <a:stretch>
            <a:fillRect/>
          </a:stretch>
        </p:blipFill>
        <p:spPr>
          <a:xfrm>
            <a:off x="1174707" y="-1"/>
            <a:ext cx="7947064" cy="5147752"/>
          </a:xfrm>
          <a:prstGeom prst="rect">
            <a:avLst/>
          </a:prstGeom>
        </p:spPr>
      </p:pic>
      <p:sp>
        <p:nvSpPr>
          <p:cNvPr id="7" name="矩形 6"/>
          <p:cNvSpPr/>
          <p:nvPr/>
        </p:nvSpPr>
        <p:spPr>
          <a:xfrm>
            <a:off x="1197406" y="0"/>
            <a:ext cx="7971938" cy="5154384"/>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1575">
              <a:solidFill>
                <a:prstClr val="white"/>
              </a:solidFill>
              <a:latin typeface="Arial" panose="020B0604020202020204"/>
              <a:ea typeface="微软雅黑" panose="020B0503020204020204" pitchFamily="34" charset="-122"/>
            </a:endParaRPr>
          </a:p>
        </p:txBody>
      </p:sp>
      <p:sp>
        <p:nvSpPr>
          <p:cNvPr id="15" name="文本框 14"/>
          <p:cNvSpPr txBox="1"/>
          <p:nvPr>
            <p:custDataLst>
              <p:tags r:id="rId3"/>
            </p:custDataLst>
          </p:nvPr>
        </p:nvSpPr>
        <p:spPr>
          <a:xfrm>
            <a:off x="5870386" y="2794754"/>
            <a:ext cx="1540325" cy="484748"/>
          </a:xfrm>
          <a:prstGeom prst="rect">
            <a:avLst/>
          </a:prstGeom>
          <a:noFill/>
        </p:spPr>
        <p:txBody>
          <a:bodyPr vert="horz" wrap="none" rtlCol="0">
            <a:noAutofit/>
          </a:bodyPr>
          <a:lstStyle/>
          <a:p>
            <a:pPr defTabSz="1088390"/>
            <a:r>
              <a:rPr lang="en-US" altLang="zh-CN" sz="27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Chapter</a:t>
            </a:r>
            <a:endParaRPr lang="zh-CN" altLang="en-US" sz="27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16" name="文本框 15"/>
          <p:cNvSpPr txBox="1"/>
          <p:nvPr>
            <p:custDataLst>
              <p:tags r:id="rId4"/>
            </p:custDataLst>
          </p:nvPr>
        </p:nvSpPr>
        <p:spPr>
          <a:xfrm>
            <a:off x="3735152" y="3490883"/>
            <a:ext cx="4470953" cy="971075"/>
          </a:xfrm>
          <a:prstGeom prst="rect">
            <a:avLst/>
          </a:prstGeom>
          <a:noFill/>
        </p:spPr>
        <p:txBody>
          <a:bodyPr wrap="square" rtlCol="0">
            <a:noAutofit/>
            <a:scene3d>
              <a:camera prst="orthographicFront"/>
              <a:lightRig rig="threePt" dir="t"/>
            </a:scene3d>
          </a:bodyPr>
          <a:lstStyle/>
          <a:p>
            <a:pPr algn="r" defTabSz="1088390">
              <a:lnSpc>
                <a:spcPct val="150000"/>
              </a:lnSpc>
            </a:pPr>
            <a:r>
              <a:rPr lang="zh-CN" altLang="en-US" sz="405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rPr>
              <a:t>营运资本管理</a:t>
            </a:r>
            <a:endParaRPr lang="zh-CN" altLang="en-US" sz="405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endParaRPr>
          </a:p>
        </p:txBody>
      </p:sp>
      <p:cxnSp>
        <p:nvCxnSpPr>
          <p:cNvPr id="17" name="直接连接符 16"/>
          <p:cNvCxnSpPr/>
          <p:nvPr>
            <p:custDataLst>
              <p:tags r:id="rId5"/>
            </p:custDataLst>
          </p:nvPr>
        </p:nvCxnSpPr>
        <p:spPr>
          <a:xfrm>
            <a:off x="5522121" y="3405129"/>
            <a:ext cx="2683984" cy="0"/>
          </a:xfrm>
          <a:prstGeom prst="line">
            <a:avLst/>
          </a:prstGeom>
          <a:noFill/>
          <a:ln w="38100" cap="flat" cmpd="sng" algn="ctr">
            <a:solidFill>
              <a:schemeClr val="bg1">
                <a:lumMod val="75000"/>
              </a:schemeClr>
            </a:solidFill>
            <a:prstDash val="solid"/>
            <a:miter lim="800000"/>
          </a:ln>
          <a:effectLst/>
        </p:spPr>
      </p:cxnSp>
      <p:sp>
        <p:nvSpPr>
          <p:cNvPr id="18" name="矩形 30"/>
          <p:cNvSpPr/>
          <p:nvPr/>
        </p:nvSpPr>
        <p:spPr>
          <a:xfrm>
            <a:off x="1170410" y="2965142"/>
            <a:ext cx="53993" cy="107987"/>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1575">
              <a:solidFill>
                <a:prstClr val="white"/>
              </a:solidFill>
              <a:latin typeface="Arial" panose="020B0604020202020204"/>
              <a:ea typeface="微软雅黑" panose="020B0503020204020204" pitchFamily="34" charset="-122"/>
            </a:endParaRPr>
          </a:p>
        </p:txBody>
      </p:sp>
      <p:sp>
        <p:nvSpPr>
          <p:cNvPr id="19" name="文本框 18"/>
          <p:cNvSpPr txBox="1"/>
          <p:nvPr>
            <p:custDataLst>
              <p:tags r:id="rId6"/>
            </p:custDataLst>
          </p:nvPr>
        </p:nvSpPr>
        <p:spPr>
          <a:xfrm>
            <a:off x="7217681" y="1275906"/>
            <a:ext cx="1457825" cy="2159740"/>
          </a:xfrm>
          <a:prstGeom prst="rect">
            <a:avLst/>
          </a:prstGeom>
          <a:solidFill>
            <a:schemeClr val="bg1"/>
          </a:solidFill>
        </p:spPr>
        <p:txBody>
          <a:bodyPr vert="horz" wrap="none" rtlCol="0">
            <a:noAutofit/>
          </a:bodyPr>
          <a:lstStyle/>
          <a:p>
            <a:pPr defTabSz="1088390"/>
            <a:r>
              <a:rPr lang="en-US" altLang="zh-CN" sz="14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4</a:t>
            </a:r>
            <a:endParaRPr lang="en-US" altLang="zh-CN" sz="14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5" grpId="0"/>
      <p:bldP spid="16" grpId="0"/>
      <p:bldP spid="19" grpId="0"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1403350" y="411480"/>
            <a:ext cx="3835400" cy="521970"/>
          </a:xfrm>
          <a:prstGeom prst="rect">
            <a:avLst/>
          </a:prstGeom>
        </p:spPr>
        <p:txBody>
          <a:bodyPr wrap="square">
            <a:spAutoFit/>
            <a:extLst>
              <a:ext uri="{4A0BC546-FE56-4ADE-93B0-CB8AF2F6F144}">
                <wpsdc:textFrameExt xmlns:wpsdc="http://www.wps.cn/officeDocument/2022/drawingmlCustomData" type="text"/>
              </a:ext>
            </a:extLst>
          </a:bodyPr>
          <a:p>
            <a:pPr algn="l"/>
            <a:r>
              <a:rPr lang="zh-CN" altLang="en-US" b="1">
                <a:solidFill>
                  <a:srgbClr val="0070C0"/>
                </a:solidFill>
                <a:latin typeface="微软雅黑" panose="020B0503020204020204" pitchFamily="34" charset="-122"/>
                <a:ea typeface="微软雅黑" panose="020B0503020204020204" pitchFamily="34" charset="-122"/>
              </a:rPr>
              <a:t>一、营运资本管理策略</a:t>
            </a:r>
            <a:endParaRPr lang="zh-CN" altLang="en-US" b="1">
              <a:solidFill>
                <a:srgbClr val="0070C0"/>
              </a:solidFill>
              <a:latin typeface="微软雅黑" panose="020B0503020204020204" pitchFamily="34" charset="-122"/>
              <a:ea typeface="微软雅黑" panose="020B0503020204020204" pitchFamily="34" charset="-122"/>
            </a:endParaRPr>
          </a:p>
        </p:txBody>
      </p:sp>
      <p:sp>
        <p:nvSpPr>
          <p:cNvPr id="11266" name="Rectangle 2"/>
          <p:cNvSpPr>
            <a:spLocks noGrp="1"/>
          </p:cNvSpPr>
          <p:nvPr>
            <p:ph type="title" idx="4294967295"/>
            <p:custDataLst>
              <p:tags r:id="rId2"/>
            </p:custDataLst>
          </p:nvPr>
        </p:nvSpPr>
        <p:spPr>
          <a:xfrm>
            <a:off x="1547495" y="915670"/>
            <a:ext cx="3965575" cy="431800"/>
          </a:xfrm>
        </p:spPr>
        <p:txBody>
          <a:bodyPr vert="horz" wrap="square" lIns="91440" tIns="45720" rIns="91440" bIns="45720" anchor="ctr" anchorCtr="0"/>
          <a:p>
            <a:pPr algn="l"/>
            <a:r>
              <a:rPr lang="zh-CN" altLang="en-US" sz="2400" b="1" dirty="0">
                <a:solidFill>
                  <a:srgbClr val="FF0000"/>
                </a:solidFill>
                <a:latin typeface="微软雅黑" panose="020B0503020204020204" pitchFamily="34" charset="-122"/>
                <a:ea typeface="微软雅黑" panose="020B0503020204020204" pitchFamily="34" charset="-122"/>
              </a:rPr>
              <a:t>（一）营运资本投资策略</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691640" y="1347470"/>
            <a:ext cx="6470015" cy="645160"/>
          </a:xfrm>
          <a:prstGeom prst="rect">
            <a:avLst/>
          </a:prstGeom>
          <a:noFill/>
        </p:spPr>
        <p:txBody>
          <a:bodyPr wrap="square" rtlCol="0" anchor="t">
            <a:spAutoFit/>
          </a:bodyPr>
          <a:p>
            <a:r>
              <a:rPr lang="en-US" altLang="zh-CN" sz="1800" b="1">
                <a:solidFill>
                  <a:srgbClr val="0070C0"/>
                </a:solidFill>
                <a:latin typeface="微软雅黑" panose="020B0503020204020204" pitchFamily="34" charset="-122"/>
                <a:ea typeface="微软雅黑" panose="020B0503020204020204" pitchFamily="34" charset="-122"/>
                <a:sym typeface="+mn-ea"/>
              </a:rPr>
              <a:t>1</a:t>
            </a:r>
            <a:r>
              <a:rPr lang="zh-CN" altLang="en-US" sz="1800" b="1">
                <a:solidFill>
                  <a:srgbClr val="0070C0"/>
                </a:solidFill>
                <a:latin typeface="微软雅黑" panose="020B0503020204020204" pitchFamily="34" charset="-122"/>
                <a:ea typeface="微软雅黑" panose="020B0503020204020204" pitchFamily="34" charset="-122"/>
                <a:sym typeface="+mn-ea"/>
              </a:rPr>
              <a:t>、适中型投资策略</a:t>
            </a:r>
            <a:r>
              <a:rPr lang="zh-CN" altLang="en-US" sz="1800">
                <a:solidFill>
                  <a:srgbClr val="0070C0"/>
                </a:solidFill>
                <a:latin typeface="微软雅黑" panose="020B0503020204020204" pitchFamily="34" charset="-122"/>
                <a:ea typeface="微软雅黑" panose="020B0503020204020204" pitchFamily="34" charset="-122"/>
                <a:sym typeface="+mn-ea"/>
              </a:rPr>
              <a:t>。</a:t>
            </a:r>
            <a:r>
              <a:rPr lang="zh-CN" altLang="en-US" sz="1800">
                <a:solidFill>
                  <a:srgbClr val="0070C0"/>
                </a:solidFill>
                <a:latin typeface="微软雅黑" panose="020B0503020204020204" pitchFamily="34" charset="-122"/>
                <a:ea typeface="微软雅黑" panose="020B0503020204020204" pitchFamily="34" charset="-122"/>
              </a:rPr>
              <a:t>这种投资政策要求短缺成本和持有成本大体相等。</a:t>
            </a:r>
            <a:endParaRPr lang="zh-CN" altLang="en-US" sz="1800">
              <a:solidFill>
                <a:srgbClr val="0070C0"/>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1450340" y="1924050"/>
            <a:ext cx="3481705" cy="2861310"/>
          </a:xfrm>
          <a:prstGeom prst="rect">
            <a:avLst/>
          </a:prstGeom>
          <a:noFill/>
        </p:spPr>
        <p:txBody>
          <a:bodyPr wrap="square" rtlCol="0" anchor="t">
            <a:spAutoFit/>
          </a:bodyPr>
          <a:p>
            <a:pPr algn="l">
              <a:buClrTx/>
              <a:buSzTx/>
              <a:buFontTx/>
            </a:pPr>
            <a:r>
              <a:rPr lang="en-US" altLang="zh-CN" sz="1800">
                <a:solidFill>
                  <a:srgbClr val="0070C0"/>
                </a:solidFill>
                <a:latin typeface="微软雅黑" panose="020B0503020204020204" pitchFamily="34" charset="-122"/>
                <a:ea typeface="微软雅黑" panose="020B0503020204020204" pitchFamily="34" charset="-122"/>
              </a:rPr>
              <a:t>（1）短缺成本是指随着流动资产投资水平降低而增加的成本。</a:t>
            </a:r>
            <a:endParaRPr lang="en-US" altLang="zh-CN" sz="1800">
              <a:solidFill>
                <a:srgbClr val="0070C0"/>
              </a:solidFill>
              <a:latin typeface="微软雅黑" panose="020B0503020204020204" pitchFamily="34" charset="-122"/>
              <a:ea typeface="微软雅黑" panose="020B0503020204020204" pitchFamily="34" charset="-122"/>
            </a:endParaRPr>
          </a:p>
          <a:p>
            <a:pPr algn="l">
              <a:buClrTx/>
              <a:buSzTx/>
              <a:buFontTx/>
            </a:pPr>
            <a:r>
              <a:rPr lang="en-US" altLang="zh-CN" sz="1800">
                <a:solidFill>
                  <a:srgbClr val="0070C0"/>
                </a:solidFill>
                <a:latin typeface="微软雅黑" panose="020B0503020204020204" pitchFamily="34" charset="-122"/>
                <a:ea typeface="微软雅黑" panose="020B0503020204020204" pitchFamily="34" charset="-122"/>
              </a:rPr>
              <a:t>（2）持有成本是指随着流动资产投资上升而增加的成本。</a:t>
            </a:r>
            <a:endParaRPr lang="en-US" altLang="zh-CN" sz="1800">
              <a:solidFill>
                <a:srgbClr val="0070C0"/>
              </a:solidFill>
              <a:latin typeface="微软雅黑" panose="020B0503020204020204" pitchFamily="34" charset="-122"/>
              <a:ea typeface="微软雅黑" panose="020B0503020204020204" pitchFamily="34" charset="-122"/>
            </a:endParaRPr>
          </a:p>
          <a:p>
            <a:pPr algn="l">
              <a:buClrTx/>
              <a:buSzTx/>
              <a:buFontTx/>
            </a:pPr>
            <a:r>
              <a:rPr lang="en-US" altLang="zh-CN" sz="1800">
                <a:solidFill>
                  <a:srgbClr val="0070C0"/>
                </a:solidFill>
                <a:latin typeface="微软雅黑" panose="020B0503020204020204" pitchFamily="34" charset="-122"/>
                <a:ea typeface="微软雅黑" panose="020B0503020204020204" pitchFamily="34" charset="-122"/>
              </a:rPr>
              <a:t>（3）流动资产最优投资规模，取决于持有成本和短缺成本总计的最小化。企业持有成本随投资规模增加而增加，短缺成本随投资规模增加而减少，在两者相等时达到最佳的投资规模</a:t>
            </a:r>
            <a:r>
              <a:rPr lang="zh-CN" sz="1800">
                <a:solidFill>
                  <a:srgbClr val="0070C0"/>
                </a:solidFill>
                <a:latin typeface="微软雅黑" panose="020B0503020204020204" pitchFamily="34" charset="-122"/>
                <a:ea typeface="微软雅黑" panose="020B0503020204020204" pitchFamily="34" charset="-122"/>
              </a:rPr>
              <a:t>。</a:t>
            </a:r>
            <a:endParaRPr lang="zh-CN" sz="1800">
              <a:solidFill>
                <a:srgbClr val="0070C0"/>
              </a:solidFill>
              <a:latin typeface="微软雅黑" panose="020B0503020204020204" pitchFamily="34" charset="-122"/>
              <a:ea typeface="微软雅黑" panose="020B0503020204020204" pitchFamily="34" charset="-122"/>
            </a:endParaRPr>
          </a:p>
        </p:txBody>
      </p:sp>
      <p:pic>
        <p:nvPicPr>
          <p:cNvPr id="6" name="图片 5"/>
          <p:cNvPicPr>
            <a:picLocks noChangeAspect="1"/>
          </p:cNvPicPr>
          <p:nvPr>
            <p:custDataLst>
              <p:tags r:id="rId3"/>
            </p:custDataLst>
          </p:nvPr>
        </p:nvPicPr>
        <p:blipFill>
          <a:blip r:embed="rId4"/>
          <a:stretch>
            <a:fillRect/>
          </a:stretch>
        </p:blipFill>
        <p:spPr>
          <a:xfrm>
            <a:off x="4787900" y="2110105"/>
            <a:ext cx="3532505" cy="2425065"/>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547495" y="555625"/>
            <a:ext cx="6591300" cy="4092575"/>
          </a:xfrm>
          <a:prstGeom prst="rect">
            <a:avLst/>
          </a:prstGeom>
          <a:noFill/>
        </p:spPr>
        <p:txBody>
          <a:bodyPr wrap="square" rtlCol="0" anchor="t">
            <a:spAutoFit/>
          </a:bodyPr>
          <a:p>
            <a:r>
              <a:rPr lang="zh-CN" altLang="en-US"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2.保守型投资策略</a:t>
            </a:r>
            <a:endParaRPr lang="zh-CN" altLang="en-US"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保守型流动资产投资策略，就是企业持有较多的现金和有价证券、充足的存货，提供给客户宽松的付款条件并保持较高的应收账款水平。</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这种政策需要承担较大的流动资产持有成本。但是，其短缺成本较小。</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3.激进型投资策略</a:t>
            </a:r>
            <a:endParaRPr lang="zh-CN" altLang="en-US"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激进型流动资产投资策略，就是企业持有尽可能少的现金和小额的有价证券投资；在存货上作少量投资；采用严格的销售信用政策或者禁止赊销。</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该政策可以节约流动资产的持有成本。与此同时，企业要承担较大的风险，例如经营中断和丢失销售收人等短缺成本。</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1403350" y="411480"/>
            <a:ext cx="3835400" cy="521970"/>
          </a:xfrm>
          <a:prstGeom prst="rect">
            <a:avLst/>
          </a:prstGeom>
        </p:spPr>
        <p:txBody>
          <a:bodyPr wrap="square">
            <a:spAutoFit/>
            <a:extLst>
              <a:ext uri="{4A0BC546-FE56-4ADE-93B0-CB8AF2F6F144}">
                <wpsdc:textFrameExt xmlns:wpsdc="http://www.wps.cn/officeDocument/2022/drawingmlCustomData" type="text"/>
              </a:ext>
            </a:extLst>
          </a:bodyPr>
          <a:p>
            <a:pPr algn="l"/>
            <a:r>
              <a:rPr lang="zh-CN" altLang="en-US" b="1">
                <a:solidFill>
                  <a:srgbClr val="0070C0"/>
                </a:solidFill>
                <a:latin typeface="微软雅黑" panose="020B0503020204020204" pitchFamily="34" charset="-122"/>
                <a:ea typeface="微软雅黑" panose="020B0503020204020204" pitchFamily="34" charset="-122"/>
              </a:rPr>
              <a:t>一、营运资本管理策略</a:t>
            </a:r>
            <a:endParaRPr lang="zh-CN" altLang="en-US" b="1">
              <a:solidFill>
                <a:srgbClr val="0070C0"/>
              </a:solidFill>
              <a:latin typeface="微软雅黑" panose="020B0503020204020204" pitchFamily="34" charset="-122"/>
              <a:ea typeface="微软雅黑" panose="020B0503020204020204" pitchFamily="34" charset="-122"/>
            </a:endParaRPr>
          </a:p>
        </p:txBody>
      </p:sp>
      <p:sp>
        <p:nvSpPr>
          <p:cNvPr id="11266" name="Rectangle 2"/>
          <p:cNvSpPr>
            <a:spLocks noGrp="1"/>
          </p:cNvSpPr>
          <p:nvPr>
            <p:ph type="title" idx="4294967295"/>
            <p:custDataLst>
              <p:tags r:id="rId2"/>
            </p:custDataLst>
          </p:nvPr>
        </p:nvSpPr>
        <p:spPr>
          <a:xfrm>
            <a:off x="1547495" y="915670"/>
            <a:ext cx="3965575" cy="431800"/>
          </a:xfrm>
        </p:spPr>
        <p:txBody>
          <a:bodyPr vert="horz" wrap="square" lIns="91440" tIns="45720" rIns="91440" bIns="45720" anchor="ctr" anchorCtr="0"/>
          <a:p>
            <a:pPr algn="l"/>
            <a:r>
              <a:rPr lang="zh-CN" altLang="en-US" sz="2400" b="1" dirty="0">
                <a:solidFill>
                  <a:srgbClr val="FF0000"/>
                </a:solidFill>
                <a:latin typeface="微软雅黑" panose="020B0503020204020204" pitchFamily="34" charset="-122"/>
                <a:ea typeface="微软雅黑" panose="020B0503020204020204" pitchFamily="34" charset="-122"/>
              </a:rPr>
              <a:t>（二）营运资本筹资策略</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691640" y="1491615"/>
            <a:ext cx="6463030" cy="891540"/>
          </a:xfrm>
          <a:prstGeom prst="rect">
            <a:avLst/>
          </a:prstGeom>
          <a:noFill/>
        </p:spPr>
        <p:txBody>
          <a:bodyPr wrap="square" rtlCol="0" anchor="t">
            <a:spAutoFit/>
          </a:bodyPr>
          <a:p>
            <a:r>
              <a:rPr lang="zh-CN" altLang="en-US"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1.适中型筹资策略</a:t>
            </a:r>
            <a:endParaRPr lang="zh-CN" altLang="en-US"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16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6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对于波动性流动资产，用临时性负债筹集资金；对于稳定性流动资产需求和长期资产, 用权益资本、长期债务和经营性流动负债筹集。</a:t>
            </a:r>
            <a:endParaRPr lang="zh-CN" altLang="en-US" sz="16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691640" y="2485390"/>
            <a:ext cx="6405880" cy="1137285"/>
          </a:xfrm>
          <a:prstGeom prst="rect">
            <a:avLst/>
          </a:prstGeom>
          <a:noFill/>
        </p:spPr>
        <p:txBody>
          <a:bodyPr wrap="square" rtlCol="0" anchor="t">
            <a:spAutoFit/>
          </a:bodyPr>
          <a:p>
            <a:pPr algn="l">
              <a:buClrTx/>
              <a:buSzTx/>
              <a:buNone/>
            </a:pPr>
            <a:r>
              <a:rPr lang="zh-CN" altLang="en-US"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2.保守型筹资策略</a:t>
            </a:r>
            <a:endParaRPr lang="zh-CN" altLang="en-US"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algn="l">
              <a:buClrTx/>
              <a:buSzTx/>
              <a:buNone/>
            </a:pPr>
            <a:r>
              <a:rPr lang="en-US" altLang="zh-CN" sz="16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6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保守型筹资策略的特点是：短期金融负债只融通部分波动性流动资产的资金需要, 另一部分波动性流动资产和全部稳定性流动资产，则由长期资金来源支持。</a:t>
            </a:r>
            <a:endParaRPr lang="zh-CN" altLang="en-US" sz="16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1691640" y="3724910"/>
            <a:ext cx="6341745" cy="891540"/>
          </a:xfrm>
          <a:prstGeom prst="rect">
            <a:avLst/>
          </a:prstGeom>
          <a:noFill/>
        </p:spPr>
        <p:txBody>
          <a:bodyPr wrap="square" rtlCol="0" anchor="t">
            <a:spAutoFit/>
          </a:bodyPr>
          <a:p>
            <a:r>
              <a:rPr lang="zh-CN" altLang="en-US"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3.激进型筹资策略</a:t>
            </a:r>
            <a:endParaRPr lang="zh-CN" altLang="en-US"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16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6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激进型筹资策略的特点是：短期金融负债不但融通临时性流动资产的资金需要，还解决部分长期性资产的资金需要。</a:t>
            </a:r>
            <a:endParaRPr lang="zh-CN" altLang="en-US" sz="16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8" name="图示 7"/>
          <p:cNvGraphicFramePr/>
          <p:nvPr/>
        </p:nvGraphicFramePr>
        <p:xfrm>
          <a:off x="1691640" y="2106930"/>
          <a:ext cx="6096000" cy="2580640"/>
        </p:xfrm>
        <a:graphic>
          <a:graphicData uri="http://schemas.openxmlformats.org/drawingml/2006/diagram">
            <dgm:relIds xmlns:dgm="http://schemas.openxmlformats.org/drawingml/2006/diagram" xmlns:r="http://schemas.openxmlformats.org/officeDocument/2006/relationships" r:dm="rId1" r:lo="rId2" r:qs="rId3" r:cs="rId4"/>
          </a:graphicData>
        </a:graphic>
      </p:graphicFrame>
      <p:sp>
        <p:nvSpPr>
          <p:cNvPr id="9" name="TextBox 8"/>
          <p:cNvSpPr txBox="1"/>
          <p:nvPr/>
        </p:nvSpPr>
        <p:spPr>
          <a:xfrm>
            <a:off x="2555240" y="2715895"/>
            <a:ext cx="4183380" cy="746125"/>
          </a:xfrm>
          <a:prstGeom prst="rect">
            <a:avLst/>
          </a:prstGeom>
          <a:noFill/>
          <a:ln w="9525">
            <a:noFill/>
          </a:ln>
        </p:spPr>
        <p:txBody>
          <a:bodyPr>
            <a:no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ct val="90000"/>
              </a:lnSpc>
              <a:spcBef>
                <a:spcPct val="0"/>
              </a:spcBef>
              <a:buFontTx/>
              <a:buNone/>
            </a:pPr>
            <a:r>
              <a:rPr lang="zh-CN" altLang="en-US" b="1" dirty="0">
                <a:solidFill>
                  <a:srgbClr val="660066"/>
                </a:solidFill>
                <a:latin typeface="黑体" panose="02010609060101010101" pitchFamily="49" charset="-122"/>
                <a:ea typeface="黑体" panose="02010609060101010101" pitchFamily="49" charset="-122"/>
              </a:rPr>
              <a:t>流动性      收益性</a:t>
            </a:r>
            <a:endParaRPr lang="en-US" altLang="zh-CN" b="1" dirty="0">
              <a:solidFill>
                <a:srgbClr val="660066"/>
              </a:solidFill>
              <a:latin typeface="黑体" panose="02010609060101010101" pitchFamily="49" charset="-122"/>
              <a:ea typeface="黑体" panose="02010609060101010101" pitchFamily="49" charset="-122"/>
            </a:endParaRPr>
          </a:p>
          <a:p>
            <a:pPr marL="0" lvl="0" indent="0" eaLnBrk="1" hangingPunct="1">
              <a:lnSpc>
                <a:spcPct val="90000"/>
              </a:lnSpc>
              <a:spcBef>
                <a:spcPct val="0"/>
              </a:spcBef>
              <a:buFontTx/>
              <a:buNone/>
            </a:pPr>
            <a:r>
              <a:rPr lang="en-US" altLang="zh-CN" b="1" dirty="0">
                <a:solidFill>
                  <a:srgbClr val="660066"/>
                </a:solidFill>
                <a:latin typeface="黑体" panose="02010609060101010101" pitchFamily="49" charset="-122"/>
                <a:ea typeface="黑体" panose="02010609060101010101" pitchFamily="49" charset="-122"/>
              </a:rPr>
              <a:t>        </a:t>
            </a:r>
            <a:r>
              <a:rPr lang="zh-CN" altLang="en-US" b="1" dirty="0">
                <a:solidFill>
                  <a:srgbClr val="660066"/>
                </a:solidFill>
                <a:latin typeface="黑体" panose="02010609060101010101" pitchFamily="49" charset="-122"/>
                <a:ea typeface="黑体" panose="02010609060101010101" pitchFamily="49" charset="-122"/>
              </a:rPr>
              <a:t>权衡</a:t>
            </a:r>
            <a:endParaRPr lang="zh-CN" altLang="en-US" b="1" dirty="0">
              <a:solidFill>
                <a:srgbClr val="660066"/>
              </a:solidFill>
              <a:latin typeface="黑体" panose="02010609060101010101" pitchFamily="49" charset="-122"/>
              <a:ea typeface="黑体" panose="02010609060101010101" pitchFamily="49" charset="-122"/>
            </a:endParaRPr>
          </a:p>
        </p:txBody>
      </p:sp>
      <p:sp>
        <p:nvSpPr>
          <p:cNvPr id="2" name="文本框 1"/>
          <p:cNvSpPr txBox="1"/>
          <p:nvPr>
            <p:custDataLst>
              <p:tags r:id="rId6"/>
            </p:custDataLst>
          </p:nvPr>
        </p:nvSpPr>
        <p:spPr>
          <a:xfrm>
            <a:off x="1403350" y="411480"/>
            <a:ext cx="2617470" cy="521970"/>
          </a:xfrm>
          <a:prstGeom prst="rect">
            <a:avLst/>
          </a:prstGeom>
        </p:spPr>
        <p:txBody>
          <a:bodyPr wrap="square">
            <a:spAutoFit/>
            <a:extLst>
              <a:ext uri="{4A0BC546-FE56-4ADE-93B0-CB8AF2F6F144}">
                <wpsdc:textFrameExt xmlns:wpsdc="http://www.wps.cn/officeDocument/2022/drawingmlCustomData" type="text"/>
              </a:ext>
            </a:extLst>
          </a:bodyPr>
          <a:p>
            <a:pPr algn="l"/>
            <a:r>
              <a:rPr lang="zh-CN" altLang="en-US" b="1">
                <a:solidFill>
                  <a:srgbClr val="0070C0"/>
                </a:solidFill>
                <a:latin typeface="微软雅黑" panose="020B0503020204020204" pitchFamily="34" charset="-122"/>
                <a:ea typeface="微软雅黑" panose="020B0503020204020204" pitchFamily="34" charset="-122"/>
              </a:rPr>
              <a:t>二、现金管理</a:t>
            </a:r>
            <a:endParaRPr lang="zh-CN" altLang="en-US" b="1">
              <a:solidFill>
                <a:srgbClr val="0070C0"/>
              </a:solidFill>
              <a:latin typeface="微软雅黑" panose="020B0503020204020204" pitchFamily="34" charset="-122"/>
              <a:ea typeface="微软雅黑" panose="020B0503020204020204" pitchFamily="34" charset="-122"/>
            </a:endParaRPr>
          </a:p>
        </p:txBody>
      </p:sp>
      <p:sp>
        <p:nvSpPr>
          <p:cNvPr id="11266" name="Rectangle 2"/>
          <p:cNvSpPr>
            <a:spLocks noGrp="1"/>
          </p:cNvSpPr>
          <p:nvPr>
            <p:ph type="title" idx="4294967295"/>
            <p:custDataLst>
              <p:tags r:id="rId7"/>
            </p:custDataLst>
          </p:nvPr>
        </p:nvSpPr>
        <p:spPr>
          <a:xfrm>
            <a:off x="1547495" y="915670"/>
            <a:ext cx="4368165" cy="431800"/>
          </a:xfrm>
        </p:spPr>
        <p:txBody>
          <a:bodyPr vert="horz" wrap="square" lIns="91440" tIns="45720" rIns="91440" bIns="45720" anchor="ctr" anchorCtr="0"/>
          <a:p>
            <a:pPr algn="l"/>
            <a:r>
              <a:rPr lang="zh-CN" altLang="en-US" sz="2400" b="1" dirty="0">
                <a:solidFill>
                  <a:srgbClr val="FF0000"/>
                </a:solidFill>
                <a:latin typeface="微软雅黑" panose="020B0503020204020204" pitchFamily="34" charset="-122"/>
                <a:ea typeface="微软雅黑" panose="020B0503020204020204" pitchFamily="34" charset="-122"/>
              </a:rPr>
              <a:t>（一）现金管理的目标及方法</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4" name="文本框 3"/>
          <p:cNvSpPr txBox="1"/>
          <p:nvPr>
            <p:custDataLst>
              <p:tags r:id="rId8"/>
            </p:custDataLst>
          </p:nvPr>
        </p:nvSpPr>
        <p:spPr>
          <a:xfrm>
            <a:off x="1763395" y="1419860"/>
            <a:ext cx="6309995" cy="706755"/>
          </a:xfrm>
          <a:prstGeom prst="rect">
            <a:avLst/>
          </a:prstGeom>
          <a:noFill/>
        </p:spPr>
        <p:txBody>
          <a:bodyPr wrap="square" rtlCol="0" anchor="t">
            <a:spAutoFit/>
          </a:bodyPr>
          <a:p>
            <a:r>
              <a:rPr lang="en-US" altLang="zh-CN" sz="2000" b="1">
                <a:solidFill>
                  <a:srgbClr val="0070C0"/>
                </a:solidFill>
                <a:latin typeface="微软雅黑" panose="020B0503020204020204" pitchFamily="34" charset="-122"/>
                <a:ea typeface="微软雅黑" panose="020B0503020204020204" pitchFamily="34" charset="-122"/>
              </a:rPr>
              <a:t>1.</a:t>
            </a:r>
            <a:r>
              <a:rPr lang="zh-CN" altLang="en-US" sz="2000" b="1">
                <a:solidFill>
                  <a:srgbClr val="0070C0"/>
                </a:solidFill>
                <a:latin typeface="微软雅黑" panose="020B0503020204020204" pitchFamily="34" charset="-122"/>
                <a:ea typeface="微软雅黑" panose="020B0503020204020204" pitchFamily="34" charset="-122"/>
              </a:rPr>
              <a:t>企业现金管理的目标，</a:t>
            </a:r>
            <a:r>
              <a:rPr lang="zh-CN" altLang="en-US" sz="2000">
                <a:solidFill>
                  <a:srgbClr val="0070C0"/>
                </a:solidFill>
                <a:latin typeface="微软雅黑" panose="020B0503020204020204" pitchFamily="34" charset="-122"/>
                <a:ea typeface="微软雅黑" panose="020B0503020204020204" pitchFamily="34" charset="-122"/>
              </a:rPr>
              <a:t>就是要在资产的流动性和盈利能力之间作出抉择，以获取最大的长期利润。</a:t>
            </a:r>
            <a:endParaRPr lang="zh-CN" altLang="en-US" sz="200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1403350" y="411480"/>
            <a:ext cx="2617470" cy="521970"/>
          </a:xfrm>
          <a:prstGeom prst="rect">
            <a:avLst/>
          </a:prstGeom>
        </p:spPr>
        <p:txBody>
          <a:bodyPr wrap="square">
            <a:spAutoFit/>
            <a:extLst>
              <a:ext uri="{4A0BC546-FE56-4ADE-93B0-CB8AF2F6F144}">
                <wpsdc:textFrameExt xmlns:wpsdc="http://www.wps.cn/officeDocument/2022/drawingmlCustomData" type="text"/>
              </a:ext>
            </a:extLst>
          </a:bodyPr>
          <a:p>
            <a:pPr algn="l"/>
            <a:r>
              <a:rPr lang="zh-CN" altLang="en-US" b="1">
                <a:solidFill>
                  <a:srgbClr val="0070C0"/>
                </a:solidFill>
                <a:latin typeface="微软雅黑" panose="020B0503020204020204" pitchFamily="34" charset="-122"/>
                <a:ea typeface="微软雅黑" panose="020B0503020204020204" pitchFamily="34" charset="-122"/>
              </a:rPr>
              <a:t>二、现金管理</a:t>
            </a:r>
            <a:endParaRPr lang="zh-CN" altLang="en-US" b="1">
              <a:solidFill>
                <a:srgbClr val="0070C0"/>
              </a:solidFill>
              <a:latin typeface="微软雅黑" panose="020B0503020204020204" pitchFamily="34" charset="-122"/>
              <a:ea typeface="微软雅黑" panose="020B0503020204020204" pitchFamily="34" charset="-122"/>
            </a:endParaRPr>
          </a:p>
        </p:txBody>
      </p:sp>
      <p:sp>
        <p:nvSpPr>
          <p:cNvPr id="11266" name="Rectangle 2"/>
          <p:cNvSpPr>
            <a:spLocks noGrp="1"/>
          </p:cNvSpPr>
          <p:nvPr>
            <p:ph type="title" idx="4294967295"/>
            <p:custDataLst>
              <p:tags r:id="rId2"/>
            </p:custDataLst>
          </p:nvPr>
        </p:nvSpPr>
        <p:spPr>
          <a:xfrm>
            <a:off x="1547495" y="915670"/>
            <a:ext cx="4368165" cy="431800"/>
          </a:xfrm>
        </p:spPr>
        <p:txBody>
          <a:bodyPr vert="horz" wrap="square" lIns="91440" tIns="45720" rIns="91440" bIns="45720" anchor="ctr" anchorCtr="0"/>
          <a:p>
            <a:pPr algn="l"/>
            <a:r>
              <a:rPr lang="zh-CN" altLang="en-US" sz="2400" b="1" dirty="0">
                <a:solidFill>
                  <a:srgbClr val="FF0000"/>
                </a:solidFill>
                <a:latin typeface="微软雅黑" panose="020B0503020204020204" pitchFamily="34" charset="-122"/>
                <a:ea typeface="微软雅黑" panose="020B0503020204020204" pitchFamily="34" charset="-122"/>
              </a:rPr>
              <a:t>（一）现金管理的目标及方法</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547495" y="1348105"/>
            <a:ext cx="6971665" cy="3599815"/>
          </a:xfrm>
          <a:prstGeom prst="rect">
            <a:avLst/>
          </a:prstGeom>
          <a:noFill/>
        </p:spPr>
        <p:txBody>
          <a:bodyPr wrap="square" rtlCol="0" anchor="t">
            <a:spAutoFit/>
          </a:bodyPr>
          <a:p>
            <a:r>
              <a:rPr sz="2000" b="1">
                <a:solidFill>
                  <a:srgbClr val="0070C0"/>
                </a:solidFill>
                <a:latin typeface="微软雅黑" panose="020B0503020204020204" pitchFamily="34" charset="-122"/>
                <a:ea typeface="微软雅黑" panose="020B0503020204020204" pitchFamily="34" charset="-122"/>
              </a:rPr>
              <a:t>2.现金管理的方法</a:t>
            </a:r>
            <a:r>
              <a:rPr lang="zh-CN" sz="2000" b="1">
                <a:solidFill>
                  <a:srgbClr val="0070C0"/>
                </a:solidFill>
                <a:latin typeface="微软雅黑" panose="020B0503020204020204" pitchFamily="34" charset="-122"/>
                <a:ea typeface="微软雅黑" panose="020B0503020204020204" pitchFamily="34" charset="-122"/>
              </a:rPr>
              <a:t>：</a:t>
            </a:r>
            <a:endParaRPr lang="zh-CN" sz="2000" b="1">
              <a:solidFill>
                <a:srgbClr val="0070C0"/>
              </a:solidFill>
              <a:latin typeface="微软雅黑" panose="020B0503020204020204" pitchFamily="34" charset="-122"/>
              <a:ea typeface="微软雅黑" panose="020B0503020204020204" pitchFamily="34" charset="-122"/>
            </a:endParaRPr>
          </a:p>
          <a:p>
            <a:r>
              <a:rPr lang="zh-CN" altLang="en-US" sz="1600">
                <a:solidFill>
                  <a:srgbClr val="0070C0"/>
                </a:solidFill>
                <a:latin typeface="微软雅黑" panose="020B0503020204020204" pitchFamily="34" charset="-122"/>
                <a:ea typeface="微软雅黑" panose="020B0503020204020204" pitchFamily="34" charset="-122"/>
              </a:rPr>
              <a:t>（1）力争现金流量同步</a:t>
            </a:r>
            <a:endParaRPr lang="zh-CN" altLang="en-US" sz="1600">
              <a:solidFill>
                <a:srgbClr val="0070C0"/>
              </a:solidFill>
              <a:latin typeface="微软雅黑" panose="020B0503020204020204" pitchFamily="34" charset="-122"/>
              <a:ea typeface="微软雅黑" panose="020B0503020204020204" pitchFamily="34" charset="-122"/>
            </a:endParaRPr>
          </a:p>
          <a:p>
            <a:r>
              <a:rPr lang="zh-CN" altLang="en-US" sz="1600">
                <a:solidFill>
                  <a:srgbClr val="0070C0"/>
                </a:solidFill>
                <a:latin typeface="微软雅黑" panose="020B0503020204020204" pitchFamily="34" charset="-122"/>
                <a:ea typeface="微软雅黑" panose="020B0503020204020204" pitchFamily="34" charset="-122"/>
              </a:rPr>
              <a:t>如果企业能尽量使它的现金流入与现金流出发生的时间趋于一致，就可以使其所持有的交易性现金余额降到最低水平。</a:t>
            </a:r>
            <a:endParaRPr lang="zh-CN" altLang="en-US" sz="1600">
              <a:solidFill>
                <a:srgbClr val="0070C0"/>
              </a:solidFill>
              <a:latin typeface="微软雅黑" panose="020B0503020204020204" pitchFamily="34" charset="-122"/>
              <a:ea typeface="微软雅黑" panose="020B0503020204020204" pitchFamily="34" charset="-122"/>
            </a:endParaRPr>
          </a:p>
          <a:p>
            <a:r>
              <a:rPr lang="zh-CN" altLang="en-US" sz="1600">
                <a:solidFill>
                  <a:srgbClr val="0070C0"/>
                </a:solidFill>
                <a:latin typeface="微软雅黑" panose="020B0503020204020204" pitchFamily="34" charset="-122"/>
                <a:ea typeface="微软雅黑" panose="020B0503020204020204" pitchFamily="34" charset="-122"/>
              </a:rPr>
              <a:t>（2）使用现金浮游量</a:t>
            </a:r>
            <a:endParaRPr lang="zh-CN" altLang="en-US" sz="1600">
              <a:solidFill>
                <a:srgbClr val="0070C0"/>
              </a:solidFill>
              <a:latin typeface="微软雅黑" panose="020B0503020204020204" pitchFamily="34" charset="-122"/>
              <a:ea typeface="微软雅黑" panose="020B0503020204020204" pitchFamily="34" charset="-122"/>
            </a:endParaRPr>
          </a:p>
          <a:p>
            <a:r>
              <a:rPr lang="zh-CN" altLang="en-US" sz="1600">
                <a:solidFill>
                  <a:srgbClr val="0070C0"/>
                </a:solidFill>
                <a:latin typeface="微软雅黑" panose="020B0503020204020204" pitchFamily="34" charset="-122"/>
                <a:ea typeface="微软雅黑" panose="020B0503020204020204" pitchFamily="34" charset="-122"/>
              </a:rPr>
              <a:t>从企业开出支票，收票人收到支票并存入银行，至银行将款项划出企业账户，中间需要一段时间。现金在这段时间的占用称为现金浮游量。在这段时间里，尽管企业已开岀了支票，却仍可动用在活期存款账户上的这笔资金。</a:t>
            </a:r>
            <a:endParaRPr lang="zh-CN" altLang="en-US" sz="1600">
              <a:solidFill>
                <a:srgbClr val="0070C0"/>
              </a:solidFill>
              <a:latin typeface="微软雅黑" panose="020B0503020204020204" pitchFamily="34" charset="-122"/>
              <a:ea typeface="微软雅黑" panose="020B0503020204020204" pitchFamily="34" charset="-122"/>
            </a:endParaRPr>
          </a:p>
          <a:p>
            <a:r>
              <a:rPr lang="zh-CN" altLang="en-US" sz="1600">
                <a:solidFill>
                  <a:srgbClr val="0070C0"/>
                </a:solidFill>
                <a:latin typeface="微软雅黑" panose="020B0503020204020204" pitchFamily="34" charset="-122"/>
                <a:ea typeface="微软雅黑" panose="020B0503020204020204" pitchFamily="34" charset="-122"/>
              </a:rPr>
              <a:t>（3）加速收款</a:t>
            </a:r>
            <a:endParaRPr lang="zh-CN" altLang="en-US" sz="1600">
              <a:solidFill>
                <a:srgbClr val="0070C0"/>
              </a:solidFill>
              <a:latin typeface="微软雅黑" panose="020B0503020204020204" pitchFamily="34" charset="-122"/>
              <a:ea typeface="微软雅黑" panose="020B0503020204020204" pitchFamily="34" charset="-122"/>
            </a:endParaRPr>
          </a:p>
          <a:p>
            <a:r>
              <a:rPr lang="zh-CN" altLang="en-US" sz="1600">
                <a:solidFill>
                  <a:srgbClr val="0070C0"/>
                </a:solidFill>
                <a:latin typeface="微软雅黑" panose="020B0503020204020204" pitchFamily="34" charset="-122"/>
                <a:ea typeface="微软雅黑" panose="020B0503020204020204" pitchFamily="34" charset="-122"/>
              </a:rPr>
              <a:t>这主要指缩短应收账款的时间。在既利用应收账款吸引顾客，又缩短收款时间之间找到适当的平衡点，并需实施妥善的收账策略。</a:t>
            </a:r>
            <a:endParaRPr lang="zh-CN" altLang="en-US" sz="1600">
              <a:solidFill>
                <a:srgbClr val="0070C0"/>
              </a:solidFill>
              <a:latin typeface="微软雅黑" panose="020B0503020204020204" pitchFamily="34" charset="-122"/>
              <a:ea typeface="微软雅黑" panose="020B0503020204020204" pitchFamily="34" charset="-122"/>
            </a:endParaRPr>
          </a:p>
          <a:p>
            <a:r>
              <a:rPr lang="zh-CN" altLang="en-US" sz="1600">
                <a:solidFill>
                  <a:srgbClr val="0070C0"/>
                </a:solidFill>
                <a:latin typeface="微软雅黑" panose="020B0503020204020204" pitchFamily="34" charset="-122"/>
                <a:ea typeface="微软雅黑" panose="020B0503020204020204" pitchFamily="34" charset="-122"/>
              </a:rPr>
              <a:t>（4）推迟应付账款的支付</a:t>
            </a:r>
            <a:endParaRPr lang="zh-CN" altLang="en-US" sz="1600">
              <a:solidFill>
                <a:srgbClr val="0070C0"/>
              </a:solidFill>
              <a:latin typeface="微软雅黑" panose="020B0503020204020204" pitchFamily="34" charset="-122"/>
              <a:ea typeface="微软雅黑" panose="020B0503020204020204" pitchFamily="34" charset="-122"/>
            </a:endParaRPr>
          </a:p>
          <a:p>
            <a:r>
              <a:rPr lang="zh-CN" altLang="en-US" sz="1600">
                <a:solidFill>
                  <a:srgbClr val="0070C0"/>
                </a:solidFill>
                <a:latin typeface="微软雅黑" panose="020B0503020204020204" pitchFamily="34" charset="-122"/>
                <a:ea typeface="微软雅黑" panose="020B0503020204020204" pitchFamily="34" charset="-122"/>
              </a:rPr>
              <a:t>这是指企业在不影响信誉的前提下，尽可能地推迟应付款的支付期，充分运用供货方所提供的信用优惠。</a:t>
            </a:r>
            <a:endParaRPr lang="zh-CN" altLang="en-US" sz="160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1331595" y="339725"/>
            <a:ext cx="2617470" cy="521970"/>
          </a:xfrm>
          <a:prstGeom prst="rect">
            <a:avLst/>
          </a:prstGeom>
        </p:spPr>
        <p:txBody>
          <a:bodyPr wrap="square">
            <a:spAutoFit/>
            <a:extLst>
              <a:ext uri="{4A0BC546-FE56-4ADE-93B0-CB8AF2F6F144}">
                <wpsdc:textFrameExt xmlns:wpsdc="http://www.wps.cn/officeDocument/2022/drawingmlCustomData" type="text"/>
              </a:ext>
            </a:extLst>
          </a:bodyPr>
          <a:p>
            <a:pPr algn="l"/>
            <a:r>
              <a:rPr lang="zh-CN" altLang="en-US" b="1">
                <a:solidFill>
                  <a:srgbClr val="0070C0"/>
                </a:solidFill>
                <a:latin typeface="微软雅黑" panose="020B0503020204020204" pitchFamily="34" charset="-122"/>
                <a:ea typeface="微软雅黑" panose="020B0503020204020204" pitchFamily="34" charset="-122"/>
              </a:rPr>
              <a:t>二、现金管理</a:t>
            </a:r>
            <a:endParaRPr lang="zh-CN" altLang="en-US" b="1">
              <a:solidFill>
                <a:srgbClr val="0070C0"/>
              </a:solidFill>
              <a:latin typeface="微软雅黑" panose="020B0503020204020204" pitchFamily="34" charset="-122"/>
              <a:ea typeface="微软雅黑" panose="020B0503020204020204" pitchFamily="34" charset="-122"/>
            </a:endParaRPr>
          </a:p>
        </p:txBody>
      </p:sp>
      <p:sp>
        <p:nvSpPr>
          <p:cNvPr id="11266" name="Rectangle 2"/>
          <p:cNvSpPr>
            <a:spLocks noGrp="1"/>
          </p:cNvSpPr>
          <p:nvPr>
            <p:ph type="title" idx="4294967295"/>
            <p:custDataLst>
              <p:tags r:id="rId2"/>
            </p:custDataLst>
          </p:nvPr>
        </p:nvSpPr>
        <p:spPr>
          <a:xfrm>
            <a:off x="1547495" y="915670"/>
            <a:ext cx="4368165" cy="431800"/>
          </a:xfrm>
        </p:spPr>
        <p:txBody>
          <a:bodyPr vert="horz" wrap="square" lIns="91440" tIns="45720" rIns="91440" bIns="45720" anchor="ctr" anchorCtr="0"/>
          <a:p>
            <a:pPr algn="l"/>
            <a:r>
              <a:rPr lang="zh-CN" altLang="en-US" sz="2400" b="1" dirty="0">
                <a:solidFill>
                  <a:srgbClr val="FF0000"/>
                </a:solidFill>
                <a:latin typeface="微软雅黑" panose="020B0503020204020204" pitchFamily="34" charset="-122"/>
                <a:ea typeface="微软雅黑" panose="020B0503020204020204" pitchFamily="34" charset="-122"/>
              </a:rPr>
              <a:t>（二）最佳现金持有量分析</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547495" y="1347470"/>
            <a:ext cx="6684010" cy="3138170"/>
          </a:xfrm>
          <a:prstGeom prst="rect">
            <a:avLst/>
          </a:prstGeom>
          <a:noFill/>
        </p:spPr>
        <p:txBody>
          <a:bodyPr wrap="square" rtlCol="0" anchor="t">
            <a:spAutoFit/>
          </a:bodyPr>
          <a:p>
            <a:r>
              <a:rPr lang="zh-CN" altLang="en-US" sz="1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1.成本分析模式</a:t>
            </a:r>
            <a:endParaRPr lang="zh-CN" altLang="en-US" sz="1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18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通过分析持有现金的成本，寻找持有成本最低的现金持有量。</a:t>
            </a:r>
            <a:endParaRPr lang="zh-CN" altLang="en-US" sz="18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1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（1）机会成本</a:t>
            </a:r>
            <a:endParaRPr lang="zh-CN" altLang="en-US" sz="1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18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企业持有现金则不能将其投入生产经营活动，失去因此而获得的收益。失去的收益就是持有现金的机会成本。</a:t>
            </a:r>
            <a:endParaRPr lang="zh-CN" altLang="en-US" sz="18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18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（2）管理成本</a:t>
            </a:r>
            <a:endParaRPr lang="zh-CN" altLang="en-US" sz="1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18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企业拥有现金，会发生管理成本，如管理人员工资等。管理成本是一种固定成本，与现金持有量之间无明显的比例关系。</a:t>
            </a:r>
            <a:endParaRPr lang="zh-CN" altLang="en-US" sz="18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18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1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（3）短缺成本</a:t>
            </a:r>
            <a:endParaRPr lang="zh-CN" altLang="en-US" sz="18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18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现金的短缺成本，是因缺乏必要的现金，不能应付业务开支所需而使企业蒙受损失或为此付出的转换成本等代价。</a:t>
            </a:r>
            <a:endParaRPr lang="zh-CN" altLang="en-US" sz="18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文本框 3"/>
          <p:cNvSpPr txBox="1"/>
          <p:nvPr/>
        </p:nvSpPr>
        <p:spPr>
          <a:xfrm>
            <a:off x="1557655" y="4516120"/>
            <a:ext cx="6620510" cy="368300"/>
          </a:xfrm>
          <a:prstGeom prst="rect">
            <a:avLst/>
          </a:prstGeom>
          <a:noFill/>
        </p:spPr>
        <p:txBody>
          <a:bodyPr wrap="square" rtlCol="0" anchor="t">
            <a:spAutoFit/>
          </a:bodyPr>
          <a:p>
            <a:r>
              <a:rPr lang="zh-CN" altLang="en-US" sz="1800" b="1">
                <a:solidFill>
                  <a:srgbClr val="FF0000"/>
                </a:solidFill>
                <a:latin typeface="微软雅黑" panose="020B0503020204020204" pitchFamily="34" charset="-122"/>
                <a:ea typeface="微软雅黑" panose="020B0503020204020204" pitchFamily="34" charset="-122"/>
              </a:rPr>
              <a:t>上述三项成本之和最小时的现金持有量，就是最佳现金持有量。</a:t>
            </a:r>
            <a:endParaRPr lang="zh-CN" altLang="en-US" sz="1800" b="1">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349316" name="Group 132"/>
          <p:cNvGraphicFramePr>
            <a:graphicFrameLocks noGrp="1"/>
          </p:cNvGraphicFramePr>
          <p:nvPr>
            <p:ph idx="4294967295"/>
            <p:custDataLst>
              <p:tags r:id="rId1"/>
            </p:custDataLst>
          </p:nvPr>
        </p:nvGraphicFramePr>
        <p:xfrm>
          <a:off x="1878965" y="1764665"/>
          <a:ext cx="6238240" cy="2380615"/>
        </p:xfrm>
        <a:graphic>
          <a:graphicData uri="http://schemas.openxmlformats.org/drawingml/2006/table">
            <a:tbl>
              <a:tblPr/>
              <a:tblGrid>
                <a:gridCol w="1879600"/>
                <a:gridCol w="1462405"/>
                <a:gridCol w="1409065"/>
                <a:gridCol w="1487170"/>
              </a:tblGrid>
              <a:tr h="507365">
                <a:tc>
                  <a:txBody>
                    <a:bodyPr/>
                    <a:lstStyle/>
                    <a:p>
                      <a:pPr marL="342900" marR="0" lvl="0" indent="-342900" algn="l" defTabSz="914400" rtl="0" eaLnBrk="1" fontAlgn="base" latinLnBrk="0" hangingPunct="1">
                        <a:lnSpc>
                          <a:spcPct val="100000"/>
                        </a:lnSpc>
                        <a:spcBef>
                          <a:spcPct val="0"/>
                        </a:spcBef>
                        <a:spcAft>
                          <a:spcPct val="0"/>
                        </a:spcAft>
                        <a:buClrTx/>
                        <a:buSzTx/>
                        <a:buFontTx/>
                        <a:buNone/>
                      </a:pPr>
                      <a:r>
                        <a:rPr kumimoji="1" lang="zh-CN" altLang="en-US" sz="16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方案及现金持有量</a:t>
                      </a:r>
                      <a:endParaRPr kumimoji="1" lang="zh-CN" altLang="en-US" sz="16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endParaRPr>
                    </a:p>
                  </a:txBody>
                  <a:tcPr marL="91429" marR="91429" marT="34286" marB="3428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pPr>
                      <a:r>
                        <a:rPr kumimoji="1"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机会成本</a:t>
                      </a:r>
                      <a:endParaRPr kumimoji="1"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marL="91429" marR="91429" marT="34286" marB="3428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pPr>
                      <a:r>
                        <a:rPr kumimoji="1"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短缺成本</a:t>
                      </a:r>
                      <a:endParaRPr kumimoji="1"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marL="91429" marR="91429" marT="34286" marB="3428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pPr>
                      <a:r>
                        <a:rPr kumimoji="1"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相关总成本</a:t>
                      </a:r>
                      <a:endParaRPr kumimoji="1"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marL="91429" marR="91429" marT="34286" marB="3428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469265">
                <a:tc>
                  <a:txBody>
                    <a:bodyPr/>
                    <a:lstStyle/>
                    <a:p>
                      <a:pPr marL="342900" marR="0" lvl="0" indent="-342900" algn="l" defTabSz="914400" rtl="0" eaLnBrk="1" fontAlgn="base" latinLnBrk="0" hangingPunct="1">
                        <a:lnSpc>
                          <a:spcPct val="100000"/>
                        </a:lnSpc>
                        <a:spcBef>
                          <a:spcPct val="0"/>
                        </a:spcBef>
                        <a:spcAft>
                          <a:spcPct val="0"/>
                        </a:spcAft>
                        <a:buClrTx/>
                        <a:buSzTx/>
                        <a:buFontTx/>
                        <a:buNone/>
                      </a:pPr>
                      <a:r>
                        <a:rPr kumimoji="1"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A</a:t>
                      </a:r>
                      <a:r>
                        <a:rPr kumimoji="1"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a:t>
                      </a:r>
                      <a:r>
                        <a:rPr kumimoji="1"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100 000</a:t>
                      </a:r>
                      <a:r>
                        <a:rPr kumimoji="1"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a:t>
                      </a:r>
                      <a:endParaRPr kumimoji="1"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marL="91429" marR="91429" marT="34286" marB="3428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pPr>
                      <a:r>
                        <a:rPr kumimoji="1"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10 000</a:t>
                      </a:r>
                      <a:endParaRPr kumimoji="1"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marL="91429" marR="91429" marT="34286" marB="3428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pPr>
                      <a:r>
                        <a:rPr kumimoji="1"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48 000</a:t>
                      </a:r>
                      <a:endParaRPr kumimoji="1"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marL="91429" marR="91429" marT="34286" marB="3428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pPr>
                      <a:r>
                        <a:rPr kumimoji="1"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58 000</a:t>
                      </a:r>
                      <a:endParaRPr kumimoji="1"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marL="91429" marR="91429" marT="34286" marB="3428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467360">
                <a:tc>
                  <a:txBody>
                    <a:bodyPr/>
                    <a:lstStyle/>
                    <a:p>
                      <a:pPr marL="342900" marR="0" lvl="0" indent="-342900" algn="l" defTabSz="914400" rtl="0" eaLnBrk="1" fontAlgn="base" latinLnBrk="0" hangingPunct="1">
                        <a:lnSpc>
                          <a:spcPct val="100000"/>
                        </a:lnSpc>
                        <a:spcBef>
                          <a:spcPct val="0"/>
                        </a:spcBef>
                        <a:spcAft>
                          <a:spcPct val="0"/>
                        </a:spcAft>
                        <a:buClrTx/>
                        <a:buSzTx/>
                        <a:buFontTx/>
                        <a:buNone/>
                      </a:pPr>
                      <a:r>
                        <a:rPr kumimoji="1"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B</a:t>
                      </a:r>
                      <a:r>
                        <a:rPr kumimoji="1"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a:t>
                      </a:r>
                      <a:r>
                        <a:rPr kumimoji="1"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200 000</a:t>
                      </a:r>
                      <a:r>
                        <a:rPr kumimoji="1"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a:t>
                      </a:r>
                      <a:endParaRPr kumimoji="1"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marL="91429" marR="91429" marT="34286" marB="3428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pPr>
                      <a:r>
                        <a:rPr kumimoji="1"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20 000</a:t>
                      </a:r>
                      <a:endParaRPr kumimoji="1"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marL="91429" marR="91429" marT="34286" marB="3428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pPr>
                      <a:r>
                        <a:rPr kumimoji="1"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25 000</a:t>
                      </a:r>
                      <a:endParaRPr kumimoji="1"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marL="91429" marR="91429" marT="34286" marB="3428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pPr>
                      <a:r>
                        <a:rPr kumimoji="1"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45 000</a:t>
                      </a:r>
                      <a:endParaRPr kumimoji="1"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marL="91429" marR="91429" marT="34286" marB="3428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r h="468630">
                <a:tc>
                  <a:txBody>
                    <a:bodyPr/>
                    <a:lstStyle/>
                    <a:p>
                      <a:pPr marL="342900" marR="0" lvl="0" indent="-342900" algn="l" defTabSz="914400" rtl="0" eaLnBrk="1" fontAlgn="base" latinLnBrk="0" hangingPunct="1">
                        <a:lnSpc>
                          <a:spcPct val="100000"/>
                        </a:lnSpc>
                        <a:spcBef>
                          <a:spcPct val="0"/>
                        </a:spcBef>
                        <a:spcAft>
                          <a:spcPct val="0"/>
                        </a:spcAft>
                        <a:buClrTx/>
                        <a:buSzTx/>
                        <a:buFontTx/>
                        <a:buNone/>
                      </a:pPr>
                      <a:r>
                        <a:rPr kumimoji="1" lang="en-US" altLang="zh-CN" sz="16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C</a:t>
                      </a:r>
                      <a:r>
                        <a:rPr kumimoji="1" lang="zh-CN" altLang="en-US" sz="16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a:t>
                      </a:r>
                      <a:r>
                        <a:rPr kumimoji="1" lang="en-US" altLang="zh-CN" sz="16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300 000</a:t>
                      </a:r>
                      <a:r>
                        <a:rPr kumimoji="1" lang="zh-CN" altLang="en-US" sz="16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a:t>
                      </a:r>
                      <a:endParaRPr kumimoji="1" lang="zh-CN" altLang="en-US" sz="16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endParaRPr>
                    </a:p>
                  </a:txBody>
                  <a:tcPr marL="91429" marR="91429" marT="34286" marB="3428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FF9900"/>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pPr>
                      <a:r>
                        <a:rPr kumimoji="1" lang="en-US" altLang="zh-CN" sz="16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30 000</a:t>
                      </a:r>
                      <a:endParaRPr kumimoji="1" lang="en-US" altLang="zh-CN" sz="16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endParaRPr>
                    </a:p>
                  </a:txBody>
                  <a:tcPr marL="91429" marR="91429" marT="34286" marB="3428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FF9900"/>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pPr>
                      <a:r>
                        <a:rPr kumimoji="1" lang="en-US" altLang="zh-CN" sz="16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10 000</a:t>
                      </a:r>
                      <a:endParaRPr kumimoji="1" lang="en-US" altLang="zh-CN" sz="16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endParaRPr>
                    </a:p>
                  </a:txBody>
                  <a:tcPr marL="91429" marR="91429" marT="34286" marB="3428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FF9900"/>
                    </a:solid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pPr>
                      <a:r>
                        <a:rPr kumimoji="1" lang="en-US" altLang="zh-CN" sz="16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40 000</a:t>
                      </a:r>
                      <a:endParaRPr kumimoji="1" lang="en-US" altLang="zh-CN" sz="16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endParaRPr>
                    </a:p>
                  </a:txBody>
                  <a:tcPr marL="91429" marR="91429" marT="34286" marB="3428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solidFill>
                      <a:srgbClr val="FF9900"/>
                    </a:solidFill>
                  </a:tcPr>
                </a:tc>
              </a:tr>
              <a:tr h="467995">
                <a:tc>
                  <a:txBody>
                    <a:bodyPr/>
                    <a:lstStyle/>
                    <a:p>
                      <a:pPr marL="342900" marR="0" lvl="0" indent="-342900" algn="l" defTabSz="914400" rtl="0" eaLnBrk="1" fontAlgn="base" latinLnBrk="0" hangingPunct="1">
                        <a:lnSpc>
                          <a:spcPct val="100000"/>
                        </a:lnSpc>
                        <a:spcBef>
                          <a:spcPct val="0"/>
                        </a:spcBef>
                        <a:spcAft>
                          <a:spcPct val="0"/>
                        </a:spcAft>
                        <a:buClrTx/>
                        <a:buSzTx/>
                        <a:buFontTx/>
                        <a:buNone/>
                      </a:pPr>
                      <a:r>
                        <a:rPr kumimoji="1"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D</a:t>
                      </a:r>
                      <a:r>
                        <a:rPr kumimoji="1"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a:t>
                      </a:r>
                      <a:r>
                        <a:rPr kumimoji="1" lang="en-US" altLang="zh-CN"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400 000</a:t>
                      </a:r>
                      <a:r>
                        <a:rPr kumimoji="1"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rPr>
                        <a:t>）</a:t>
                      </a:r>
                      <a:endParaRPr kumimoji="1" lang="zh-CN" altLang="en-US" sz="1600" b="1" i="0" u="none" strike="noStrike" cap="none" normalizeH="0" baseline="0">
                        <a:ln>
                          <a:noFill/>
                        </a:ln>
                        <a:solidFill>
                          <a:schemeClr val="tx1"/>
                        </a:solidFill>
                        <a:effectLst/>
                        <a:latin typeface="Times New Roman" panose="02020603050405020304" pitchFamily="18" charset="0"/>
                        <a:ea typeface="宋体" panose="02010600030101010101" pitchFamily="2" charset="-122"/>
                      </a:endParaRPr>
                    </a:p>
                  </a:txBody>
                  <a:tcPr marL="91429" marR="91429" marT="34286" marB="3428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pPr>
                      <a:r>
                        <a:rPr kumimoji="1" lang="en-US" altLang="zh-CN" sz="16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40 000</a:t>
                      </a:r>
                      <a:endParaRPr kumimoji="1" lang="en-US" altLang="zh-CN" sz="16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endParaRPr>
                    </a:p>
                  </a:txBody>
                  <a:tcPr marL="91429" marR="91429" marT="34286" marB="3428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pPr>
                      <a:r>
                        <a:rPr kumimoji="1" lang="en-US" altLang="zh-CN" sz="16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5 000</a:t>
                      </a:r>
                      <a:endParaRPr kumimoji="1" lang="en-US" altLang="zh-CN" sz="16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endParaRPr>
                    </a:p>
                  </a:txBody>
                  <a:tcPr marL="91429" marR="91429" marT="34286" marB="3428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l" defTabSz="914400" rtl="0" eaLnBrk="1" fontAlgn="base" latinLnBrk="0" hangingPunct="1">
                        <a:lnSpc>
                          <a:spcPct val="100000"/>
                        </a:lnSpc>
                        <a:spcBef>
                          <a:spcPct val="0"/>
                        </a:spcBef>
                        <a:spcAft>
                          <a:spcPct val="0"/>
                        </a:spcAft>
                        <a:buClrTx/>
                        <a:buSzTx/>
                        <a:buFontTx/>
                        <a:buNone/>
                      </a:pPr>
                      <a:r>
                        <a:rPr kumimoji="1" lang="en-US" altLang="zh-CN" sz="16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rPr>
                        <a:t>45 000</a:t>
                      </a:r>
                      <a:endParaRPr kumimoji="1" lang="en-US" altLang="zh-CN" sz="1600" b="1"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endParaRPr>
                    </a:p>
                  </a:txBody>
                  <a:tcPr marL="91429" marR="91429" marT="34286" marB="34286" anchor="ctr" horzOverflow="overflow">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19458" name="Rectangle 2"/>
          <p:cNvSpPr>
            <a:spLocks noGrp="1"/>
          </p:cNvSpPr>
          <p:nvPr>
            <p:custDataLst>
              <p:tags r:id="rId2"/>
            </p:custDataLst>
          </p:nvPr>
        </p:nvSpPr>
        <p:spPr>
          <a:xfrm>
            <a:off x="1547495" y="628015"/>
            <a:ext cx="6878955" cy="1027430"/>
          </a:xfrm>
          <a:prstGeom prst="rect">
            <a:avLst/>
          </a:prstGeom>
          <a:noFill/>
          <a:ln w="9525">
            <a:noFill/>
          </a:ln>
        </p:spPr>
        <p:txBody>
          <a:bodyPr vert="horz" wrap="square" lIns="91440" tIns="45720" rIns="91440" bIns="45720" anchor="ctr" anchorCtr="0"/>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algn="l"/>
            <a:r>
              <a:rPr lang="zh-CN" altLang="en-US" sz="2800" b="1" dirty="0">
                <a:solidFill>
                  <a:srgbClr val="FF0000"/>
                </a:solidFill>
                <a:latin typeface="微软雅黑" panose="020B0503020204020204" pitchFamily="34" charset="-122"/>
                <a:ea typeface="微软雅黑" panose="020B0503020204020204" pitchFamily="34" charset="-122"/>
              </a:rPr>
              <a:t>例题：</a:t>
            </a:r>
            <a:r>
              <a:rPr lang="zh-CN" altLang="en-US" sz="20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某企业现有</a:t>
            </a:r>
            <a:r>
              <a:rPr lang="en-US" altLang="zh-CN" sz="20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a:t>
            </a:r>
            <a:r>
              <a:rPr lang="zh-CN" altLang="en-US" sz="20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B</a:t>
            </a:r>
            <a:r>
              <a:rPr lang="zh-CN" altLang="en-US" sz="20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C</a:t>
            </a:r>
            <a:r>
              <a:rPr lang="zh-CN" altLang="en-US" sz="20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D</a:t>
            </a:r>
            <a:r>
              <a:rPr lang="zh-CN" altLang="en-US" sz="20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四种现金持有方案，有关成本资料如表所示。用</a:t>
            </a:r>
            <a:r>
              <a:rPr lang="zh-CN" altLang="en-US" sz="20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成本分析模型</a:t>
            </a:r>
            <a:r>
              <a:rPr lang="zh-CN" altLang="en-US" sz="20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确认最佳现金持有量 </a:t>
            </a:r>
            <a:endParaRPr lang="zh-CN" altLang="en-US" sz="20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2" name="组合 7"/>
          <p:cNvGrpSpPr/>
          <p:nvPr/>
        </p:nvGrpSpPr>
        <p:grpSpPr bwMode="auto">
          <a:xfrm>
            <a:off x="1602071" y="617424"/>
            <a:ext cx="4559241" cy="2190710"/>
            <a:chOff x="-62" y="3187"/>
            <a:chExt cx="24297" cy="9153"/>
          </a:xfrm>
        </p:grpSpPr>
        <p:sp>
          <p:nvSpPr>
            <p:cNvPr id="10" name="TextBox 9"/>
            <p:cNvSpPr txBox="1"/>
            <p:nvPr/>
          </p:nvSpPr>
          <p:spPr>
            <a:xfrm>
              <a:off x="4089" y="3187"/>
              <a:ext cx="6180" cy="1539"/>
            </a:xfrm>
            <a:prstGeom prst="rect">
              <a:avLst/>
            </a:prstGeom>
            <a:noFill/>
          </p:spPr>
          <p:txBody>
            <a:bodyPr>
              <a:spAutoFit/>
            </a:bodyPr>
            <a:lstStyle/>
            <a:p>
              <a:pPr>
                <a:defRPr/>
              </a:pPr>
              <a:r>
                <a:rPr lang="zh-CN" altLang="en-US" sz="1800" b="1" dirty="0">
                  <a:solidFill>
                    <a:schemeClr val="accent5">
                      <a:lumMod val="75000"/>
                    </a:schemeClr>
                  </a:solidFill>
                  <a:latin typeface="微软雅黑" panose="020B0503020204020204" pitchFamily="34" charset="-122"/>
                  <a:ea typeface="微软雅黑" panose="020B0503020204020204" pitchFamily="34" charset="-122"/>
                </a:rPr>
                <a:t>能力目标</a:t>
              </a:r>
              <a:endParaRPr lang="zh-CN" altLang="en-US" sz="1800" b="1" dirty="0">
                <a:solidFill>
                  <a:schemeClr val="accent5">
                    <a:lumMod val="75000"/>
                  </a:schemeClr>
                </a:solidFill>
                <a:latin typeface="微软雅黑" panose="020B0503020204020204" pitchFamily="34" charset="-122"/>
                <a:ea typeface="微软雅黑" panose="020B0503020204020204" pitchFamily="34" charset="-122"/>
              </a:endParaRPr>
            </a:p>
          </p:txBody>
        </p:sp>
        <p:grpSp>
          <p:nvGrpSpPr>
            <p:cNvPr id="25609" name="组合 4"/>
            <p:cNvGrpSpPr/>
            <p:nvPr/>
          </p:nvGrpSpPr>
          <p:grpSpPr bwMode="auto">
            <a:xfrm>
              <a:off x="2270" y="3420"/>
              <a:ext cx="1513" cy="995"/>
              <a:chOff x="1219076" y="2384093"/>
              <a:chExt cx="1304085" cy="856348"/>
            </a:xfrm>
          </p:grpSpPr>
          <p:sp>
            <p:nvSpPr>
              <p:cNvPr id="4" name="矩形 3"/>
              <p:cNvSpPr/>
              <p:nvPr/>
            </p:nvSpPr>
            <p:spPr>
              <a:xfrm>
                <a:off x="1219076" y="2384093"/>
                <a:ext cx="350090" cy="856347"/>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100"/>
              </a:p>
            </p:txBody>
          </p:sp>
          <p:sp>
            <p:nvSpPr>
              <p:cNvPr id="20" name="矩形 19"/>
              <p:cNvSpPr/>
              <p:nvPr/>
            </p:nvSpPr>
            <p:spPr>
              <a:xfrm>
                <a:off x="1834651" y="2386377"/>
                <a:ext cx="688510" cy="854064"/>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100" dirty="0"/>
              </a:p>
            </p:txBody>
          </p:sp>
        </p:grpSp>
        <p:sp>
          <p:nvSpPr>
            <p:cNvPr id="25610" name="文本框 2"/>
            <p:cNvSpPr txBox="1">
              <a:spLocks noChangeArrowheads="1"/>
            </p:cNvSpPr>
            <p:nvPr/>
          </p:nvSpPr>
          <p:spPr bwMode="auto">
            <a:xfrm>
              <a:off x="-62" y="4726"/>
              <a:ext cx="24297" cy="7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sz="1500" dirty="0">
                  <a:latin typeface="微软雅黑" panose="020B0503020204020204" pitchFamily="34" charset="-122"/>
                  <a:ea typeface="微软雅黑" panose="020B0503020204020204" pitchFamily="34" charset="-122"/>
                  <a:cs typeface="微软雅黑" panose="020B0503020204020204" pitchFamily="34" charset="-122"/>
                </a:rPr>
                <a:t>1.确立准确的财务管理基本思想和基本方法；</a:t>
              </a:r>
              <a:endParaRPr sz="15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sz="1500" dirty="0">
                  <a:latin typeface="微软雅黑" panose="020B0503020204020204" pitchFamily="34" charset="-122"/>
                  <a:ea typeface="微软雅黑" panose="020B0503020204020204" pitchFamily="34" charset="-122"/>
                  <a:cs typeface="微软雅黑" panose="020B0503020204020204" pitchFamily="34" charset="-122"/>
                </a:rPr>
                <a:t>2.灵活运用各种筹资方式，确立合理的资本结构；</a:t>
              </a:r>
              <a:endParaRPr sz="15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sz="1500" dirty="0">
                  <a:latin typeface="微软雅黑" panose="020B0503020204020204" pitchFamily="34" charset="-122"/>
                  <a:ea typeface="微软雅黑" panose="020B0503020204020204" pitchFamily="34" charset="-122"/>
                  <a:cs typeface="微软雅黑" panose="020B0503020204020204" pitchFamily="34" charset="-122"/>
                </a:rPr>
                <a:t>3.能够选择合适的投资项目；</a:t>
              </a:r>
              <a:endParaRPr sz="15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sz="1500" dirty="0">
                  <a:latin typeface="微软雅黑" panose="020B0503020204020204" pitchFamily="34" charset="-122"/>
                  <a:ea typeface="微软雅黑" panose="020B0503020204020204" pitchFamily="34" charset="-122"/>
                  <a:cs typeface="微软雅黑" panose="020B0503020204020204" pitchFamily="34" charset="-122"/>
                </a:rPr>
                <a:t>4.合理运用营运资本管理的各种策略；</a:t>
              </a:r>
              <a:endParaRPr sz="15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sz="1500" dirty="0">
                  <a:latin typeface="微软雅黑" panose="020B0503020204020204" pitchFamily="34" charset="-122"/>
                  <a:ea typeface="微软雅黑" panose="020B0503020204020204" pitchFamily="34" charset="-122"/>
                  <a:cs typeface="微软雅黑" panose="020B0503020204020204" pitchFamily="34" charset="-122"/>
                </a:rPr>
                <a:t>5.根据企业的实际选择合理的利润分配政策。</a:t>
              </a:r>
              <a:endParaRPr sz="1500" dirty="0">
                <a:latin typeface="微软雅黑" panose="020B0503020204020204" pitchFamily="34" charset="-122"/>
                <a:ea typeface="微软雅黑" panose="020B0503020204020204" pitchFamily="34" charset="-122"/>
                <a:cs typeface="微软雅黑" panose="020B0503020204020204" pitchFamily="34" charset="-122"/>
              </a:endParaRPr>
            </a:p>
          </p:txBody>
        </p:sp>
      </p:grpSp>
      <p:pic>
        <p:nvPicPr>
          <p:cNvPr id="11" name="图片 10"/>
          <p:cNvPicPr>
            <a:picLocks noChangeAspect="1"/>
          </p:cNvPicPr>
          <p:nvPr/>
        </p:nvPicPr>
        <p:blipFill>
          <a:blip r:embed="rId1">
            <a:extLst>
              <a:ext uri="{28A0092B-C50C-407E-A947-70E740481C1C}">
                <a14:useLocalDpi xmlns:a14="http://schemas.microsoft.com/office/drawing/2010/main" val="0"/>
              </a:ext>
            </a:extLst>
          </a:blip>
          <a:srcRect t="5168"/>
          <a:stretch>
            <a:fillRect/>
          </a:stretch>
        </p:blipFill>
        <p:spPr bwMode="auto">
          <a:xfrm>
            <a:off x="5795804" y="1131571"/>
            <a:ext cx="2543175" cy="1608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9"/>
          <p:cNvSpPr txBox="1"/>
          <p:nvPr/>
        </p:nvSpPr>
        <p:spPr>
          <a:xfrm>
            <a:off x="2449201" y="3067465"/>
            <a:ext cx="2208610" cy="368300"/>
          </a:xfrm>
          <a:prstGeom prst="rect">
            <a:avLst/>
          </a:prstGeom>
          <a:noFill/>
        </p:spPr>
        <p:txBody>
          <a:bodyPr>
            <a:spAutoFit/>
          </a:bodyPr>
          <a:lstStyle/>
          <a:p>
            <a:pPr>
              <a:defRPr/>
            </a:pPr>
            <a:r>
              <a:rPr lang="zh-CN" altLang="en-US" sz="1800" b="1" dirty="0">
                <a:solidFill>
                  <a:schemeClr val="accent5">
                    <a:lumMod val="75000"/>
                  </a:schemeClr>
                </a:solidFill>
                <a:latin typeface="微软雅黑" panose="020B0503020204020204" pitchFamily="34" charset="-122"/>
                <a:ea typeface="微软雅黑" panose="020B0503020204020204" pitchFamily="34" charset="-122"/>
              </a:rPr>
              <a:t>素质目标</a:t>
            </a:r>
            <a:endParaRPr lang="zh-CN" altLang="en-US" sz="1800" b="1" dirty="0">
              <a:solidFill>
                <a:schemeClr val="accent5">
                  <a:lumMod val="75000"/>
                </a:schemeClr>
              </a:solidFill>
              <a:latin typeface="微软雅黑" panose="020B0503020204020204" pitchFamily="34" charset="-122"/>
              <a:ea typeface="微软雅黑" panose="020B0503020204020204" pitchFamily="34" charset="-122"/>
            </a:endParaRPr>
          </a:p>
        </p:txBody>
      </p:sp>
      <p:sp>
        <p:nvSpPr>
          <p:cNvPr id="25607" name="矩形 11"/>
          <p:cNvSpPr>
            <a:spLocks noChangeArrowheads="1"/>
          </p:cNvSpPr>
          <p:nvPr/>
        </p:nvSpPr>
        <p:spPr bwMode="auto">
          <a:xfrm>
            <a:off x="1619250" y="3364230"/>
            <a:ext cx="6716395" cy="147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lnSpc>
                <a:spcPct val="150000"/>
              </a:lnSpc>
            </a:pPr>
            <a:r>
              <a:rPr altLang="zh-CN" sz="1500" dirty="0">
                <a:latin typeface="微软雅黑" panose="020B0503020204020204" pitchFamily="34" charset="-122"/>
                <a:ea typeface="微软雅黑" panose="020B0503020204020204" pitchFamily="34" charset="-122"/>
                <a:cs typeface="微软雅黑" panose="020B0503020204020204" pitchFamily="34" charset="-122"/>
              </a:rPr>
              <a:t>1.培养遵规守纪、诚实守信、秉公办事、公正廉明的职业习惯和敬业精神，</a:t>
            </a:r>
            <a:endParaRPr altLang="zh-CN" sz="1500" dirty="0">
              <a:latin typeface="微软雅黑" panose="020B0503020204020204" pitchFamily="34" charset="-122"/>
              <a:ea typeface="微软雅黑" panose="020B0503020204020204" pitchFamily="34" charset="-122"/>
              <a:cs typeface="微软雅黑" panose="020B0503020204020204" pitchFamily="34" charset="-122"/>
            </a:endParaRPr>
          </a:p>
          <a:p>
            <a:pPr lvl="0">
              <a:lnSpc>
                <a:spcPct val="150000"/>
              </a:lnSpc>
            </a:pPr>
            <a:r>
              <a:rPr altLang="zh-CN" sz="1500" dirty="0">
                <a:latin typeface="微软雅黑" panose="020B0503020204020204" pitchFamily="34" charset="-122"/>
                <a:ea typeface="微软雅黑" panose="020B0503020204020204" pitchFamily="34" charset="-122"/>
                <a:cs typeface="微软雅黑" panose="020B0503020204020204" pitchFamily="34" charset="-122"/>
              </a:rPr>
              <a:t>2.形成坚持准则、规范管理、厉行节约、科学严谨的职业道德意识</a:t>
            </a:r>
            <a:endParaRPr altLang="zh-CN" sz="1500" dirty="0">
              <a:latin typeface="微软雅黑" panose="020B0503020204020204" pitchFamily="34" charset="-122"/>
              <a:ea typeface="微软雅黑" panose="020B0503020204020204" pitchFamily="34" charset="-122"/>
              <a:cs typeface="微软雅黑" panose="020B0503020204020204" pitchFamily="34" charset="-122"/>
            </a:endParaRPr>
          </a:p>
          <a:p>
            <a:pPr lvl="0">
              <a:lnSpc>
                <a:spcPct val="150000"/>
              </a:lnSpc>
            </a:pPr>
            <a:r>
              <a:rPr altLang="zh-CN" sz="1500" dirty="0">
                <a:latin typeface="微软雅黑" panose="020B0503020204020204" pitchFamily="34" charset="-122"/>
                <a:ea typeface="微软雅黑" panose="020B0503020204020204" pitchFamily="34" charset="-122"/>
                <a:cs typeface="微软雅黑" panose="020B0503020204020204" pitchFamily="34" charset="-122"/>
              </a:rPr>
              <a:t>3.树立正确的价值观、财富观，“知敬畏、守底线”，养成量入为出、合理适度的消费习惯</a:t>
            </a:r>
            <a:endParaRPr altLang="zh-CN" sz="15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矩形 14"/>
          <p:cNvSpPr/>
          <p:nvPr/>
        </p:nvSpPr>
        <p:spPr bwMode="auto">
          <a:xfrm>
            <a:off x="2267527" y="3148354"/>
            <a:ext cx="142855" cy="258637"/>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100" dirty="0"/>
          </a:p>
        </p:txBody>
      </p:sp>
      <p:sp>
        <p:nvSpPr>
          <p:cNvPr id="16" name="矩形 15"/>
          <p:cNvSpPr/>
          <p:nvPr/>
        </p:nvSpPr>
        <p:spPr bwMode="auto">
          <a:xfrm>
            <a:off x="2123630" y="3148312"/>
            <a:ext cx="49999" cy="258638"/>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100"/>
          </a:p>
        </p:txBody>
      </p:sp>
      <p:sp>
        <p:nvSpPr>
          <p:cNvPr id="2" name="Text Box 10"/>
          <p:cNvSpPr txBox="1">
            <a:spLocks noChangeArrowheads="1"/>
          </p:cNvSpPr>
          <p:nvPr>
            <p:custDataLst>
              <p:tags r:id="rId2"/>
            </p:custDataLst>
          </p:nvPr>
        </p:nvSpPr>
        <p:spPr bwMode="auto">
          <a:xfrm>
            <a:off x="6443980" y="2807970"/>
            <a:ext cx="1445895" cy="364490"/>
          </a:xfrm>
          <a:prstGeom prst="rect">
            <a:avLst/>
          </a:prstGeom>
          <a:noFill/>
          <a:ln w="9525">
            <a:noFill/>
            <a:miter lim="800000"/>
          </a:ln>
        </p:spPr>
        <p:txBody>
          <a:bodyPr wrap="square" lIns="25720" tIns="12860" rIns="25720" bIns="12860">
            <a:spAutoFit/>
          </a:bodyPr>
          <a:p>
            <a:pPr>
              <a:lnSpc>
                <a:spcPct val="150000"/>
              </a:lnSpc>
              <a:defRPr/>
            </a:pPr>
            <a:r>
              <a:rPr lang="zh-CN" altLang="en-US" sz="1465" b="1" dirty="0">
                <a:solidFill>
                  <a:schemeClr val="accent5">
                    <a:lumMod val="75000"/>
                  </a:schemeClr>
                </a:solidFill>
                <a:latin typeface="微软雅黑" panose="020B0503020204020204" pitchFamily="34" charset="-122"/>
                <a:ea typeface="微软雅黑" panose="020B0503020204020204" pitchFamily="34" charset="-122"/>
              </a:rPr>
              <a:t>让我们共同学习</a:t>
            </a:r>
            <a:endParaRPr lang="zh-CN" altLang="en-US" sz="1465" b="1" dirty="0">
              <a:solidFill>
                <a:schemeClr val="accent5">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763395" y="1355090"/>
            <a:ext cx="6339840" cy="1568450"/>
          </a:xfrm>
          <a:prstGeom prst="rect">
            <a:avLst/>
          </a:prstGeom>
          <a:noFill/>
        </p:spPr>
        <p:txBody>
          <a:bodyPr wrap="square" rtlCol="0" anchor="t">
            <a:spAutoFit/>
          </a:bodyPr>
          <a:p>
            <a:r>
              <a:rPr lang="zh-CN" altLang="en-US" sz="16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2.存货模式。</a:t>
            </a:r>
            <a:endParaRPr lang="zh-CN" altLang="en-US" sz="16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16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6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企业平时只持有较少的现金，在有现金需要时，通过出售有价证券换回现金。但是，企业以有价证券转换回现金是要付出代价的（如支付经纪费用），这被称为现金的交易成本。</a:t>
            </a:r>
            <a:endParaRPr lang="zh-CN" altLang="en-US" sz="16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6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16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6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在现金成本构成图上, 可以将现金的交易成本与现金的机会成本合并为同一条曲线，反映与现金持有量相关的总成本。</a:t>
            </a:r>
            <a:endParaRPr lang="zh-CN" altLang="en-US" sz="16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266" name="Rectangle 2"/>
          <p:cNvSpPr>
            <a:spLocks noGrp="1"/>
          </p:cNvSpPr>
          <p:nvPr>
            <p:ph type="title" idx="4294967295"/>
            <p:custDataLst>
              <p:tags r:id="rId1"/>
            </p:custDataLst>
          </p:nvPr>
        </p:nvSpPr>
        <p:spPr>
          <a:xfrm>
            <a:off x="1547495" y="915670"/>
            <a:ext cx="4368165" cy="431800"/>
          </a:xfrm>
        </p:spPr>
        <p:txBody>
          <a:bodyPr vert="horz" wrap="square" lIns="91440" tIns="45720" rIns="91440" bIns="45720" anchor="ctr" anchorCtr="0"/>
          <a:p>
            <a:pPr algn="l"/>
            <a:r>
              <a:rPr lang="zh-CN" altLang="en-US" sz="2400" b="1" dirty="0">
                <a:solidFill>
                  <a:srgbClr val="FF0000"/>
                </a:solidFill>
                <a:latin typeface="微软雅黑" panose="020B0503020204020204" pitchFamily="34" charset="-122"/>
                <a:ea typeface="微软雅黑" panose="020B0503020204020204" pitchFamily="34" charset="-122"/>
              </a:rPr>
              <a:t>（二）最佳现金持有量分析</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2"/>
            </p:custDataLst>
          </p:nvPr>
        </p:nvSpPr>
        <p:spPr>
          <a:xfrm>
            <a:off x="1331595" y="339725"/>
            <a:ext cx="2617470" cy="521970"/>
          </a:xfrm>
          <a:prstGeom prst="rect">
            <a:avLst/>
          </a:prstGeom>
        </p:spPr>
        <p:txBody>
          <a:bodyPr wrap="square">
            <a:spAutoFit/>
            <a:extLst>
              <a:ext uri="{4A0BC546-FE56-4ADE-93B0-CB8AF2F6F144}">
                <wpsdc:textFrameExt xmlns:wpsdc="http://www.wps.cn/officeDocument/2022/drawingmlCustomData" type="text"/>
              </a:ext>
            </a:extLst>
          </a:bodyPr>
          <a:p>
            <a:r>
              <a:rPr lang="zh-CN" altLang="en-US" b="1">
                <a:solidFill>
                  <a:srgbClr val="0070C0"/>
                </a:solidFill>
                <a:latin typeface="微软雅黑" panose="020B0503020204020204" pitchFamily="34" charset="-122"/>
                <a:ea typeface="微软雅黑" panose="020B0503020204020204" pitchFamily="34" charset="-122"/>
              </a:rPr>
              <a:t>二、现金管理</a:t>
            </a:r>
            <a:endParaRPr lang="zh-CN" altLang="en-US" b="1">
              <a:solidFill>
                <a:srgbClr val="0070C0"/>
              </a:solidFill>
              <a:latin typeface="微软雅黑" panose="020B0503020204020204" pitchFamily="34" charset="-122"/>
              <a:ea typeface="微软雅黑" panose="020B0503020204020204" pitchFamily="34" charset="-122"/>
            </a:endParaRPr>
          </a:p>
        </p:txBody>
      </p:sp>
      <p:pic>
        <p:nvPicPr>
          <p:cNvPr id="100" name="图片 99"/>
          <p:cNvPicPr/>
          <p:nvPr>
            <p:custDataLst>
              <p:tags r:id="rId3"/>
            </p:custDataLst>
          </p:nvPr>
        </p:nvPicPr>
        <p:blipFill>
          <a:blip r:embed="rId4"/>
          <a:stretch>
            <a:fillRect/>
          </a:stretch>
        </p:blipFill>
        <p:spPr>
          <a:xfrm>
            <a:off x="2914968" y="2923223"/>
            <a:ext cx="3971925" cy="1838324"/>
          </a:xfrm>
          <a:prstGeom prst="rect">
            <a:avLst/>
          </a:prstGeom>
          <a:noFill/>
          <a:ln w="9525">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1403350" y="339725"/>
            <a:ext cx="3835400" cy="521970"/>
          </a:xfrm>
          <a:prstGeom prst="rect">
            <a:avLst/>
          </a:prstGeom>
        </p:spPr>
        <p:txBody>
          <a:bodyPr wrap="square">
            <a:spAutoFit/>
            <a:extLst>
              <a:ext uri="{4A0BC546-FE56-4ADE-93B0-CB8AF2F6F144}">
                <wpsdc:textFrameExt xmlns:wpsdc="http://www.wps.cn/officeDocument/2022/drawingmlCustomData" type="text"/>
              </a:ext>
            </a:extLst>
          </a:bodyPr>
          <a:p>
            <a:pPr algn="l"/>
            <a:r>
              <a:rPr lang="zh-CN" altLang="en-US" b="1">
                <a:solidFill>
                  <a:srgbClr val="0070C0"/>
                </a:solidFill>
                <a:latin typeface="微软雅黑" panose="020B0503020204020204" pitchFamily="34" charset="-122"/>
                <a:ea typeface="微软雅黑" panose="020B0503020204020204" pitchFamily="34" charset="-122"/>
              </a:rPr>
              <a:t>三、应收账款管理</a:t>
            </a:r>
            <a:endParaRPr lang="zh-CN" altLang="en-US" b="1">
              <a:solidFill>
                <a:srgbClr val="0070C0"/>
              </a:solidFill>
              <a:latin typeface="微软雅黑" panose="020B0503020204020204" pitchFamily="34" charset="-122"/>
              <a:ea typeface="微软雅黑" panose="020B0503020204020204" pitchFamily="34" charset="-122"/>
            </a:endParaRPr>
          </a:p>
        </p:txBody>
      </p:sp>
      <p:sp>
        <p:nvSpPr>
          <p:cNvPr id="11266" name="Rectangle 2"/>
          <p:cNvSpPr>
            <a:spLocks noGrp="1"/>
          </p:cNvSpPr>
          <p:nvPr>
            <p:ph type="title" idx="4294967295"/>
            <p:custDataLst>
              <p:tags r:id="rId2"/>
            </p:custDataLst>
          </p:nvPr>
        </p:nvSpPr>
        <p:spPr>
          <a:xfrm>
            <a:off x="1547495" y="915670"/>
            <a:ext cx="4368165" cy="431800"/>
          </a:xfrm>
        </p:spPr>
        <p:txBody>
          <a:bodyPr vert="horz" wrap="square" lIns="91440" tIns="45720" rIns="91440" bIns="45720" anchor="ctr" anchorCtr="0"/>
          <a:p>
            <a:pPr algn="l"/>
            <a:r>
              <a:rPr lang="zh-CN" altLang="en-US" sz="2400" b="1" dirty="0">
                <a:solidFill>
                  <a:srgbClr val="FF0000"/>
                </a:solidFill>
                <a:latin typeface="微软雅黑" panose="020B0503020204020204" pitchFamily="34" charset="-122"/>
                <a:ea typeface="微软雅黑" panose="020B0503020204020204" pitchFamily="34" charset="-122"/>
              </a:rPr>
              <a:t>（一）应收账款的产生原因</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763395" y="1294765"/>
            <a:ext cx="4233545" cy="706755"/>
          </a:xfrm>
          <a:prstGeom prst="rect">
            <a:avLst/>
          </a:prstGeom>
          <a:noFill/>
        </p:spPr>
        <p:txBody>
          <a:bodyPr wrap="square" rtlCol="0" anchor="t">
            <a:spAutoFit/>
          </a:bodyPr>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、商业竞争</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、销售和收款的时间差距</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Rectangle 2"/>
          <p:cNvSpPr>
            <a:spLocks noGrp="1"/>
          </p:cNvSpPr>
          <p:nvPr>
            <p:custDataLst>
              <p:tags r:id="rId3"/>
            </p:custDataLst>
          </p:nvPr>
        </p:nvSpPr>
        <p:spPr>
          <a:xfrm>
            <a:off x="1547495" y="3148330"/>
            <a:ext cx="4368165" cy="431800"/>
          </a:xfrm>
          <a:prstGeom prst="rect">
            <a:avLst/>
          </a:prstGeom>
          <a:noFill/>
          <a:ln w="9525">
            <a:noFill/>
          </a:ln>
        </p:spPr>
        <p:txBody>
          <a:bodyPr vert="horz" wrap="square" lIns="91440" tIns="45720" rIns="91440" bIns="45720" anchor="ctr" anchorCtr="0"/>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algn="l"/>
            <a:r>
              <a:rPr lang="zh-CN" altLang="en-US" sz="2400" b="1" dirty="0">
                <a:solidFill>
                  <a:srgbClr val="FF0000"/>
                </a:solidFill>
                <a:latin typeface="微软雅黑" panose="020B0503020204020204" pitchFamily="34" charset="-122"/>
                <a:ea typeface="微软雅黑" panose="020B0503020204020204" pitchFamily="34" charset="-122"/>
              </a:rPr>
              <a:t>（三）信用政策分析</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7" name="Rectangle 2"/>
          <p:cNvSpPr>
            <a:spLocks noGrp="1"/>
          </p:cNvSpPr>
          <p:nvPr>
            <p:custDataLst>
              <p:tags r:id="rId4"/>
            </p:custDataLst>
          </p:nvPr>
        </p:nvSpPr>
        <p:spPr>
          <a:xfrm>
            <a:off x="1547495" y="1995805"/>
            <a:ext cx="4368165" cy="431800"/>
          </a:xfrm>
          <a:prstGeom prst="rect">
            <a:avLst/>
          </a:prstGeom>
          <a:noFill/>
          <a:ln w="9525">
            <a:noFill/>
          </a:ln>
        </p:spPr>
        <p:txBody>
          <a:bodyPr vert="horz" wrap="square" lIns="91440" tIns="45720" rIns="91440" bIns="45720" anchor="ctr" anchorCtr="0"/>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algn="l"/>
            <a:r>
              <a:rPr lang="zh-CN" altLang="en-US" sz="2400" b="1" dirty="0">
                <a:solidFill>
                  <a:srgbClr val="FF0000"/>
                </a:solidFill>
                <a:latin typeface="微软雅黑" panose="020B0503020204020204" pitchFamily="34" charset="-122"/>
                <a:ea typeface="微软雅黑" panose="020B0503020204020204" pitchFamily="34" charset="-122"/>
              </a:rPr>
              <a:t>（二）应收账款的管理方法</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1763395" y="2434590"/>
            <a:ext cx="4572000" cy="706755"/>
          </a:xfrm>
          <a:prstGeom prst="rect">
            <a:avLst/>
          </a:prstGeom>
          <a:noFill/>
        </p:spPr>
        <p:txBody>
          <a:bodyPr wrap="square" rtlCol="0" anchor="t">
            <a:spAutoFit/>
          </a:bodyPr>
          <a:p>
            <a:pPr algn="l">
              <a:buClrTx/>
              <a:buSzTx/>
              <a:buNone/>
            </a:pPr>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应收账款回收情况的监督</a:t>
            </a:r>
            <a:endPar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algn="l">
              <a:buClrTx/>
              <a:buSzTx/>
              <a:buNone/>
            </a:pPr>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收账政策的制定</a:t>
            </a:r>
            <a:endPar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1907540" y="3587115"/>
            <a:ext cx="4572000" cy="1014730"/>
          </a:xfrm>
          <a:prstGeom prst="rect">
            <a:avLst/>
          </a:prstGeom>
          <a:noFill/>
        </p:spPr>
        <p:txBody>
          <a:bodyPr wrap="square" rtlCol="0" anchor="t">
            <a:spAutoFit/>
          </a:bodyPr>
          <a:p>
            <a:pPr algn="l">
              <a:buClrTx/>
              <a:buSzTx/>
              <a:buNone/>
            </a:pPr>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1.信用期间</a:t>
            </a:r>
            <a:endPar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algn="l">
              <a:buClrTx/>
              <a:buSzTx/>
              <a:buNone/>
            </a:pPr>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2.信用标准</a:t>
            </a:r>
            <a:endPar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algn="l">
              <a:buClrTx/>
              <a:buSzTx/>
              <a:buNone/>
            </a:pPr>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3.现金折扣政策</a:t>
            </a:r>
            <a:endPar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10" name="图片 9"/>
          <p:cNvPicPr>
            <a:picLocks noChangeAspect="1"/>
          </p:cNvPicPr>
          <p:nvPr>
            <p:custDataLst>
              <p:tags r:id="rId5"/>
            </p:custDataLst>
          </p:nvPr>
        </p:nvPicPr>
        <p:blipFill>
          <a:blip r:embed="rId6"/>
          <a:stretch>
            <a:fillRect/>
          </a:stretch>
        </p:blipFill>
        <p:spPr>
          <a:xfrm>
            <a:off x="5480050" y="988060"/>
            <a:ext cx="2698115" cy="3562350"/>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1403350" y="339725"/>
            <a:ext cx="3835400" cy="521970"/>
          </a:xfrm>
          <a:prstGeom prst="rect">
            <a:avLst/>
          </a:prstGeom>
        </p:spPr>
        <p:txBody>
          <a:bodyPr wrap="square">
            <a:spAutoFit/>
            <a:extLst>
              <a:ext uri="{4A0BC546-FE56-4ADE-93B0-CB8AF2F6F144}">
                <wpsdc:textFrameExt xmlns:wpsdc="http://www.wps.cn/officeDocument/2022/drawingmlCustomData" type="text"/>
              </a:ext>
            </a:extLst>
          </a:bodyPr>
          <a:p>
            <a:r>
              <a:rPr lang="zh-CN" altLang="en-US" b="1">
                <a:solidFill>
                  <a:srgbClr val="0070C0"/>
                </a:solidFill>
                <a:latin typeface="微软雅黑" panose="020B0503020204020204" pitchFamily="34" charset="-122"/>
                <a:ea typeface="微软雅黑" panose="020B0503020204020204" pitchFamily="34" charset="-122"/>
              </a:rPr>
              <a:t>四、存货管理</a:t>
            </a:r>
            <a:endParaRPr lang="zh-CN" altLang="en-US" b="1">
              <a:solidFill>
                <a:srgbClr val="0070C0"/>
              </a:solidFill>
              <a:latin typeface="微软雅黑" panose="020B0503020204020204" pitchFamily="34" charset="-122"/>
              <a:ea typeface="微软雅黑" panose="020B0503020204020204" pitchFamily="34" charset="-122"/>
            </a:endParaRPr>
          </a:p>
        </p:txBody>
      </p:sp>
      <p:sp>
        <p:nvSpPr>
          <p:cNvPr id="11266" name="Rectangle 2"/>
          <p:cNvSpPr>
            <a:spLocks noGrp="1"/>
          </p:cNvSpPr>
          <p:nvPr>
            <p:ph type="title" idx="4294967295"/>
            <p:custDataLst>
              <p:tags r:id="rId2"/>
            </p:custDataLst>
          </p:nvPr>
        </p:nvSpPr>
        <p:spPr>
          <a:xfrm>
            <a:off x="1547495" y="915670"/>
            <a:ext cx="4368165" cy="431800"/>
          </a:xfrm>
        </p:spPr>
        <p:txBody>
          <a:bodyPr vert="horz" wrap="square" lIns="91440" tIns="45720" rIns="91440" bIns="45720" anchor="ctr" anchorCtr="0"/>
          <a:p>
            <a:pPr algn="l"/>
            <a:r>
              <a:rPr lang="zh-CN" altLang="en-US" sz="2400" b="1" dirty="0">
                <a:solidFill>
                  <a:srgbClr val="FF0000"/>
                </a:solidFill>
                <a:latin typeface="微软雅黑" panose="020B0503020204020204" pitchFamily="34" charset="-122"/>
                <a:ea typeface="微软雅黑" panose="020B0503020204020204" pitchFamily="34" charset="-122"/>
              </a:rPr>
              <a:t>（一）存货管理的目标</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691640" y="1358265"/>
            <a:ext cx="6416040" cy="1476375"/>
          </a:xfrm>
          <a:prstGeom prst="rect">
            <a:avLst/>
          </a:prstGeom>
          <a:noFill/>
        </p:spPr>
        <p:txBody>
          <a:bodyPr wrap="square" rtlCol="0" anchor="t">
            <a:spAutoFit/>
          </a:bodyPr>
          <a:p>
            <a:r>
              <a:rPr lang="en-US" altLang="zh-CN" sz="1800">
                <a:solidFill>
                  <a:srgbClr val="0070C0"/>
                </a:solidFill>
                <a:latin typeface="微软雅黑" panose="020B0503020204020204" pitchFamily="34" charset="-122"/>
                <a:ea typeface="微软雅黑" panose="020B0503020204020204" pitchFamily="34" charset="-122"/>
              </a:rPr>
              <a:t>       </a:t>
            </a:r>
            <a:r>
              <a:rPr lang="zh-CN" altLang="en-US" sz="1800">
                <a:solidFill>
                  <a:srgbClr val="0070C0"/>
                </a:solidFill>
                <a:latin typeface="微软雅黑" panose="020B0503020204020204" pitchFamily="34" charset="-122"/>
                <a:ea typeface="微软雅黑" panose="020B0503020204020204" pitchFamily="34" charset="-122"/>
              </a:rPr>
              <a:t>存货，是指企业在生产经营过程中为销售或耗用而储备的物资，包括原材料、燃料、低值易耗品、在产品、半成品、产成品、外购商品等。</a:t>
            </a:r>
            <a:endParaRPr lang="zh-CN" altLang="en-US" sz="1800">
              <a:solidFill>
                <a:srgbClr val="0070C0"/>
              </a:solidFill>
              <a:latin typeface="微软雅黑" panose="020B0503020204020204" pitchFamily="34" charset="-122"/>
              <a:ea typeface="微软雅黑" panose="020B0503020204020204" pitchFamily="34" charset="-122"/>
            </a:endParaRPr>
          </a:p>
          <a:p>
            <a:r>
              <a:rPr lang="zh-CN" altLang="en-US" sz="1800">
                <a:solidFill>
                  <a:srgbClr val="0070C0"/>
                </a:solidFill>
                <a:latin typeface="微软雅黑" panose="020B0503020204020204" pitchFamily="34" charset="-122"/>
                <a:ea typeface="微软雅黑" panose="020B0503020204020204" pitchFamily="34" charset="-122"/>
              </a:rPr>
              <a:t> </a:t>
            </a:r>
            <a:r>
              <a:rPr lang="en-US" altLang="zh-CN" sz="1800">
                <a:solidFill>
                  <a:srgbClr val="0070C0"/>
                </a:solidFill>
                <a:latin typeface="微软雅黑" panose="020B0503020204020204" pitchFamily="34" charset="-122"/>
                <a:ea typeface="微软雅黑" panose="020B0503020204020204" pitchFamily="34" charset="-122"/>
              </a:rPr>
              <a:t>      </a:t>
            </a:r>
            <a:r>
              <a:rPr lang="zh-CN" altLang="en-US" sz="1800">
                <a:solidFill>
                  <a:srgbClr val="0070C0"/>
                </a:solidFill>
                <a:latin typeface="微软雅黑" panose="020B0503020204020204" pitchFamily="34" charset="-122"/>
                <a:ea typeface="微软雅黑" panose="020B0503020204020204" pitchFamily="34" charset="-122"/>
              </a:rPr>
              <a:t>进行存货管理，就要尽力在各种存货成本与存货效益之间作出权衡，达到两者的最佳结合。</a:t>
            </a:r>
            <a:endParaRPr lang="zh-CN" altLang="en-US" sz="1800">
              <a:solidFill>
                <a:srgbClr val="0070C0"/>
              </a:solidFill>
              <a:latin typeface="微软雅黑" panose="020B0503020204020204" pitchFamily="34" charset="-122"/>
              <a:ea typeface="微软雅黑" panose="020B0503020204020204" pitchFamily="34" charset="-122"/>
            </a:endParaRPr>
          </a:p>
        </p:txBody>
      </p:sp>
      <p:pic>
        <p:nvPicPr>
          <p:cNvPr id="101" name="图片 100"/>
          <p:cNvPicPr/>
          <p:nvPr>
            <p:custDataLst>
              <p:tags r:id="rId3"/>
            </p:custDataLst>
          </p:nvPr>
        </p:nvPicPr>
        <p:blipFill>
          <a:blip r:embed="rId4"/>
          <a:stretch>
            <a:fillRect/>
          </a:stretch>
        </p:blipFill>
        <p:spPr>
          <a:xfrm>
            <a:off x="2459355" y="2834640"/>
            <a:ext cx="4881245" cy="1877695"/>
          </a:xfrm>
          <a:prstGeom prst="rect">
            <a:avLst/>
          </a:prstGeom>
          <a:noFill/>
          <a:ln w="9525">
            <a:noFill/>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5" name="Text Box 3"/>
          <p:cNvSpPr txBox="1"/>
          <p:nvPr/>
        </p:nvSpPr>
        <p:spPr>
          <a:xfrm>
            <a:off x="2052320" y="2177415"/>
            <a:ext cx="459740" cy="1168400"/>
          </a:xfrm>
          <a:prstGeom prst="rect">
            <a:avLst/>
          </a:prstGeom>
          <a:noFill/>
          <a:ln w="28575" cap="flat" cmpd="sng">
            <a:solidFill>
              <a:srgbClr val="009900"/>
            </a:solidFill>
            <a:prstDash val="solid"/>
            <a:miter/>
            <a:headEnd type="none" w="med" len="med"/>
            <a:tailEnd type="none" w="med" len="med"/>
          </a:ln>
        </p:spPr>
        <p:txBody>
          <a:bodyPr vert="eaVert"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ct val="90000"/>
              </a:lnSpc>
              <a:spcBef>
                <a:spcPct val="0"/>
              </a:spcBef>
              <a:buFontTx/>
              <a:buNone/>
            </a:pPr>
            <a:r>
              <a:rPr lang="zh-CN" altLang="en-US" sz="2000" b="1" dirty="0">
                <a:latin typeface="楷体" panose="02010609060101010101" pitchFamily="49" charset="-122"/>
                <a:ea typeface="楷体" panose="02010609060101010101" pitchFamily="49" charset="-122"/>
              </a:rPr>
              <a:t>存货成本</a:t>
            </a:r>
            <a:endParaRPr lang="zh-CN" altLang="en-US" sz="2000" b="1" dirty="0">
              <a:latin typeface="楷体" panose="02010609060101010101" pitchFamily="49" charset="-122"/>
              <a:ea typeface="楷体" panose="02010609060101010101" pitchFamily="49" charset="-122"/>
            </a:endParaRPr>
          </a:p>
        </p:txBody>
      </p:sp>
      <p:sp>
        <p:nvSpPr>
          <p:cNvPr id="395268" name="Text Box 4">
            <a:hlinkClick r:id="rId1" action="ppaction://hlinksldjump"/>
          </p:cNvPr>
          <p:cNvSpPr txBox="1"/>
          <p:nvPr/>
        </p:nvSpPr>
        <p:spPr>
          <a:xfrm>
            <a:off x="3453130" y="1684655"/>
            <a:ext cx="1574800" cy="368300"/>
          </a:xfrm>
          <a:prstGeom prst="rect">
            <a:avLst/>
          </a:prstGeom>
          <a:noFill/>
          <a:ln w="28575" cap="flat" cmpd="sng">
            <a:solidFill>
              <a:srgbClr val="009900"/>
            </a:solidFill>
            <a:prstDash val="solid"/>
            <a:miter/>
            <a:headEnd type="none" w="med" len="med"/>
            <a:tailEnd type="none" w="med" len="med"/>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ct val="90000"/>
              </a:lnSpc>
              <a:spcBef>
                <a:spcPct val="0"/>
              </a:spcBef>
              <a:buFontTx/>
              <a:buNone/>
            </a:pPr>
            <a:r>
              <a:rPr lang="zh-CN" altLang="en-US" sz="2000" b="1" dirty="0">
                <a:latin typeface="楷体" panose="02010609060101010101" pitchFamily="49" charset="-122"/>
                <a:ea typeface="楷体" panose="02010609060101010101" pitchFamily="49" charset="-122"/>
              </a:rPr>
              <a:t>取得成本</a:t>
            </a:r>
            <a:endParaRPr lang="zh-CN" altLang="en-US" sz="2000" b="1" dirty="0">
              <a:latin typeface="楷体" panose="02010609060101010101" pitchFamily="49" charset="-122"/>
              <a:ea typeface="楷体" panose="02010609060101010101" pitchFamily="49" charset="-122"/>
            </a:endParaRPr>
          </a:p>
        </p:txBody>
      </p:sp>
      <p:sp>
        <p:nvSpPr>
          <p:cNvPr id="395269" name="Text Box 5">
            <a:hlinkClick r:id="rId1" action="ppaction://hlinksldjump"/>
          </p:cNvPr>
          <p:cNvSpPr txBox="1"/>
          <p:nvPr/>
        </p:nvSpPr>
        <p:spPr>
          <a:xfrm>
            <a:off x="3486785" y="2788285"/>
            <a:ext cx="1580515" cy="368300"/>
          </a:xfrm>
          <a:prstGeom prst="rect">
            <a:avLst/>
          </a:prstGeom>
          <a:noFill/>
          <a:ln w="28575" cap="flat" cmpd="sng">
            <a:solidFill>
              <a:srgbClr val="009900"/>
            </a:solidFill>
            <a:prstDash val="solid"/>
            <a:miter/>
            <a:headEnd type="none" w="med" len="med"/>
            <a:tailEnd type="none" w="med" len="med"/>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ct val="90000"/>
              </a:lnSpc>
              <a:spcBef>
                <a:spcPct val="0"/>
              </a:spcBef>
              <a:buFontTx/>
              <a:buNone/>
            </a:pPr>
            <a:r>
              <a:rPr lang="zh-CN" altLang="en-US" sz="2000" b="1" dirty="0">
                <a:latin typeface="楷体" panose="02010609060101010101" pitchFamily="49" charset="-122"/>
                <a:ea typeface="楷体" panose="02010609060101010101" pitchFamily="49" charset="-122"/>
              </a:rPr>
              <a:t>储存成本</a:t>
            </a:r>
            <a:endParaRPr lang="zh-CN" altLang="en-US" sz="2000" b="1" dirty="0">
              <a:latin typeface="楷体" panose="02010609060101010101" pitchFamily="49" charset="-122"/>
              <a:ea typeface="楷体" panose="02010609060101010101" pitchFamily="49" charset="-122"/>
            </a:endParaRPr>
          </a:p>
        </p:txBody>
      </p:sp>
      <p:sp>
        <p:nvSpPr>
          <p:cNvPr id="395270" name="Text Box 6">
            <a:hlinkClick r:id="rId1" action="ppaction://hlinksldjump"/>
          </p:cNvPr>
          <p:cNvSpPr txBox="1"/>
          <p:nvPr/>
        </p:nvSpPr>
        <p:spPr>
          <a:xfrm>
            <a:off x="3492500" y="3589655"/>
            <a:ext cx="1588135" cy="368300"/>
          </a:xfrm>
          <a:prstGeom prst="rect">
            <a:avLst/>
          </a:prstGeom>
          <a:noFill/>
          <a:ln w="28575" cap="flat" cmpd="sng">
            <a:solidFill>
              <a:srgbClr val="009900"/>
            </a:solidFill>
            <a:prstDash val="solid"/>
            <a:miter/>
            <a:headEnd type="none" w="med" len="med"/>
            <a:tailEnd type="none" w="med" len="med"/>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ct val="90000"/>
              </a:lnSpc>
              <a:spcBef>
                <a:spcPct val="0"/>
              </a:spcBef>
              <a:buFontTx/>
              <a:buNone/>
            </a:pPr>
            <a:r>
              <a:rPr lang="zh-CN" altLang="en-US" sz="2000" b="1" dirty="0">
                <a:latin typeface="楷体" panose="02010609060101010101" pitchFamily="49" charset="-122"/>
                <a:ea typeface="楷体" panose="02010609060101010101" pitchFamily="49" charset="-122"/>
              </a:rPr>
              <a:t>短缺成本</a:t>
            </a:r>
            <a:endParaRPr lang="zh-CN" altLang="en-US" sz="2000" b="1" dirty="0">
              <a:latin typeface="楷体" panose="02010609060101010101" pitchFamily="49" charset="-122"/>
              <a:ea typeface="楷体" panose="02010609060101010101" pitchFamily="49" charset="-122"/>
            </a:endParaRPr>
          </a:p>
        </p:txBody>
      </p:sp>
      <p:sp>
        <p:nvSpPr>
          <p:cNvPr id="395271" name="AutoShape 7"/>
          <p:cNvSpPr/>
          <p:nvPr/>
        </p:nvSpPr>
        <p:spPr>
          <a:xfrm>
            <a:off x="2595880" y="1654175"/>
            <a:ext cx="823595" cy="2214880"/>
          </a:xfrm>
          <a:prstGeom prst="leftBrace">
            <a:avLst>
              <a:gd name="adj1" fmla="val 22794"/>
              <a:gd name="adj2" fmla="val 53333"/>
            </a:avLst>
          </a:prstGeom>
          <a:noFill/>
          <a:ln w="28575" cap="flat" cmpd="sng">
            <a:solidFill>
              <a:srgbClr val="008000"/>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ct val="90000"/>
              </a:lnSpc>
              <a:spcBef>
                <a:spcPct val="0"/>
              </a:spcBef>
              <a:buFontTx/>
              <a:buNone/>
            </a:pPr>
            <a:endParaRPr lang="zh-CN" altLang="en-US" sz="2000" dirty="0">
              <a:solidFill>
                <a:schemeClr val="tx2"/>
              </a:solidFill>
              <a:latin typeface="Verdana" panose="020B0604030504040204" pitchFamily="34" charset="0"/>
            </a:endParaRPr>
          </a:p>
        </p:txBody>
      </p:sp>
      <p:sp>
        <p:nvSpPr>
          <p:cNvPr id="13" name="AutoShape 7"/>
          <p:cNvSpPr/>
          <p:nvPr/>
        </p:nvSpPr>
        <p:spPr>
          <a:xfrm>
            <a:off x="5148580" y="1348105"/>
            <a:ext cx="781050" cy="904875"/>
          </a:xfrm>
          <a:prstGeom prst="leftBrace">
            <a:avLst>
              <a:gd name="adj1" fmla="val 22765"/>
              <a:gd name="adj2" fmla="val 50000"/>
            </a:avLst>
          </a:prstGeom>
          <a:noFill/>
          <a:ln w="28575" cap="flat" cmpd="sng">
            <a:solidFill>
              <a:srgbClr val="008000"/>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ct val="90000"/>
              </a:lnSpc>
              <a:spcBef>
                <a:spcPct val="0"/>
              </a:spcBef>
              <a:buFontTx/>
              <a:buNone/>
            </a:pPr>
            <a:endParaRPr lang="zh-CN" altLang="en-US" sz="2000" dirty="0">
              <a:solidFill>
                <a:schemeClr val="tx2"/>
              </a:solidFill>
              <a:latin typeface="Verdana" panose="020B0604030504040204" pitchFamily="34" charset="0"/>
            </a:endParaRPr>
          </a:p>
        </p:txBody>
      </p:sp>
      <p:sp>
        <p:nvSpPr>
          <p:cNvPr id="61449" name="TextBox 3"/>
          <p:cNvSpPr txBox="1"/>
          <p:nvPr/>
        </p:nvSpPr>
        <p:spPr>
          <a:xfrm>
            <a:off x="5931535" y="1258570"/>
            <a:ext cx="1203960" cy="368300"/>
          </a:xfrm>
          <a:prstGeom prst="rect">
            <a:avLst/>
          </a:prstGeom>
          <a:noFill/>
          <a:ln w="9525" cap="flat" cmpd="sng">
            <a:solidFill>
              <a:srgbClr val="00B050"/>
            </a:solidFill>
            <a:prstDash val="solid"/>
            <a:miter/>
            <a:headEnd type="none" w="med" len="med"/>
            <a:tailEnd type="none" w="med" len="med"/>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ct val="90000"/>
              </a:lnSpc>
              <a:spcBef>
                <a:spcPct val="0"/>
              </a:spcBef>
              <a:buFontTx/>
              <a:buNone/>
            </a:pPr>
            <a:r>
              <a:rPr lang="zh-CN" altLang="en-US" sz="2000" b="1" dirty="0">
                <a:latin typeface="楷体" panose="02010609060101010101" pitchFamily="49" charset="-122"/>
                <a:ea typeface="楷体" panose="02010609060101010101" pitchFamily="49" charset="-122"/>
              </a:rPr>
              <a:t>购置成本</a:t>
            </a:r>
            <a:endParaRPr lang="zh-CN" altLang="en-US" sz="2000" b="1" dirty="0">
              <a:latin typeface="楷体" panose="02010609060101010101" pitchFamily="49" charset="-122"/>
              <a:ea typeface="楷体" panose="02010609060101010101" pitchFamily="49" charset="-122"/>
            </a:endParaRPr>
          </a:p>
        </p:txBody>
      </p:sp>
      <p:sp>
        <p:nvSpPr>
          <p:cNvPr id="61450" name="TextBox 4"/>
          <p:cNvSpPr txBox="1"/>
          <p:nvPr/>
        </p:nvSpPr>
        <p:spPr>
          <a:xfrm>
            <a:off x="6012498" y="2067878"/>
            <a:ext cx="1203960" cy="368300"/>
          </a:xfrm>
          <a:prstGeom prst="rect">
            <a:avLst/>
          </a:prstGeom>
          <a:noFill/>
          <a:ln w="9525" cap="flat" cmpd="sng">
            <a:solidFill>
              <a:srgbClr val="00B050"/>
            </a:solidFill>
            <a:prstDash val="solid"/>
            <a:miter/>
            <a:headEnd type="none" w="med" len="med"/>
            <a:tailEnd type="none" w="med" len="med"/>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ct val="90000"/>
              </a:lnSpc>
              <a:spcBef>
                <a:spcPct val="0"/>
              </a:spcBef>
              <a:buFontTx/>
              <a:buNone/>
            </a:pPr>
            <a:r>
              <a:rPr lang="zh-CN" altLang="en-US" sz="2000" b="1" dirty="0">
                <a:latin typeface="楷体" panose="02010609060101010101" pitchFamily="49" charset="-122"/>
                <a:ea typeface="楷体" panose="02010609060101010101" pitchFamily="49" charset="-122"/>
              </a:rPr>
              <a:t>订货成本</a:t>
            </a:r>
            <a:endParaRPr lang="zh-CN" altLang="en-US" sz="2000" b="1" dirty="0">
              <a:latin typeface="楷体" panose="02010609060101010101" pitchFamily="49" charset="-122"/>
              <a:ea typeface="楷体" panose="02010609060101010101" pitchFamily="49" charset="-122"/>
            </a:endParaRPr>
          </a:p>
        </p:txBody>
      </p:sp>
      <p:sp>
        <p:nvSpPr>
          <p:cNvPr id="17" name="AutoShape 7"/>
          <p:cNvSpPr/>
          <p:nvPr/>
        </p:nvSpPr>
        <p:spPr>
          <a:xfrm>
            <a:off x="5149215" y="2604135"/>
            <a:ext cx="780415" cy="847090"/>
          </a:xfrm>
          <a:prstGeom prst="leftBrace">
            <a:avLst>
              <a:gd name="adj1" fmla="val 22899"/>
              <a:gd name="adj2" fmla="val 50000"/>
            </a:avLst>
          </a:prstGeom>
          <a:noFill/>
          <a:ln w="28575" cap="flat" cmpd="sng">
            <a:solidFill>
              <a:srgbClr val="008000"/>
            </a:solidFill>
            <a:prstDash val="solid"/>
            <a:headEnd type="none" w="med" len="med"/>
            <a:tailEnd type="none" w="med" len="med"/>
          </a:ln>
        </p:spPr>
        <p:txBody>
          <a:bodyPr wrap="none" anchor="ctr" anchorCtr="0"/>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ct val="90000"/>
              </a:lnSpc>
              <a:spcBef>
                <a:spcPct val="0"/>
              </a:spcBef>
              <a:buFontTx/>
              <a:buNone/>
            </a:pPr>
            <a:endParaRPr lang="zh-CN" altLang="en-US" sz="2000" dirty="0">
              <a:solidFill>
                <a:schemeClr val="tx2"/>
              </a:solidFill>
              <a:latin typeface="Verdana" panose="020B0604030504040204" pitchFamily="34" charset="0"/>
            </a:endParaRPr>
          </a:p>
        </p:txBody>
      </p:sp>
      <p:sp>
        <p:nvSpPr>
          <p:cNvPr id="61452" name="TextBox 17"/>
          <p:cNvSpPr txBox="1"/>
          <p:nvPr/>
        </p:nvSpPr>
        <p:spPr>
          <a:xfrm>
            <a:off x="5940743" y="2490153"/>
            <a:ext cx="1714500" cy="368300"/>
          </a:xfrm>
          <a:prstGeom prst="rect">
            <a:avLst/>
          </a:prstGeom>
          <a:noFill/>
          <a:ln w="9525" cap="flat" cmpd="sng">
            <a:solidFill>
              <a:srgbClr val="00B050"/>
            </a:solidFill>
            <a:prstDash val="solid"/>
            <a:miter/>
            <a:headEnd type="none" w="med" len="med"/>
            <a:tailEnd type="none" w="med" len="med"/>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ct val="90000"/>
              </a:lnSpc>
              <a:spcBef>
                <a:spcPct val="0"/>
              </a:spcBef>
              <a:buFontTx/>
              <a:buNone/>
            </a:pPr>
            <a:r>
              <a:rPr lang="zh-CN" altLang="en-US" sz="2000" b="1" dirty="0">
                <a:latin typeface="楷体" panose="02010609060101010101" pitchFamily="49" charset="-122"/>
                <a:ea typeface="楷体" panose="02010609060101010101" pitchFamily="49" charset="-122"/>
              </a:rPr>
              <a:t>固定储存成本</a:t>
            </a:r>
            <a:endParaRPr lang="zh-CN" altLang="en-US" sz="2000" b="1" dirty="0">
              <a:latin typeface="楷体" panose="02010609060101010101" pitchFamily="49" charset="-122"/>
              <a:ea typeface="楷体" panose="02010609060101010101" pitchFamily="49" charset="-122"/>
            </a:endParaRPr>
          </a:p>
        </p:txBody>
      </p:sp>
      <p:sp>
        <p:nvSpPr>
          <p:cNvPr id="61453" name="TextBox 18"/>
          <p:cNvSpPr txBox="1"/>
          <p:nvPr/>
        </p:nvSpPr>
        <p:spPr>
          <a:xfrm>
            <a:off x="6011228" y="3291523"/>
            <a:ext cx="1714500" cy="368300"/>
          </a:xfrm>
          <a:prstGeom prst="rect">
            <a:avLst/>
          </a:prstGeom>
          <a:noFill/>
          <a:ln w="9525" cap="flat" cmpd="sng">
            <a:solidFill>
              <a:srgbClr val="00B050"/>
            </a:solidFill>
            <a:prstDash val="solid"/>
            <a:miter/>
            <a:headEnd type="none" w="med" len="med"/>
            <a:tailEnd type="none" w="med" len="med"/>
          </a:ln>
        </p:spPr>
        <p:txBody>
          <a:bodyPr wrap="non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ct val="90000"/>
              </a:lnSpc>
              <a:spcBef>
                <a:spcPct val="0"/>
              </a:spcBef>
              <a:buFontTx/>
              <a:buNone/>
            </a:pPr>
            <a:r>
              <a:rPr lang="zh-CN" altLang="en-US" sz="2000" b="1" dirty="0">
                <a:latin typeface="楷体" panose="02010609060101010101" pitchFamily="49" charset="-122"/>
                <a:ea typeface="楷体" panose="02010609060101010101" pitchFamily="49" charset="-122"/>
              </a:rPr>
              <a:t>变动储存成本</a:t>
            </a:r>
            <a:endParaRPr lang="zh-CN" altLang="en-US" sz="2000" b="1" dirty="0">
              <a:latin typeface="楷体" panose="02010609060101010101" pitchFamily="49" charset="-122"/>
              <a:ea typeface="楷体" panose="02010609060101010101" pitchFamily="49" charset="-122"/>
            </a:endParaRPr>
          </a:p>
        </p:txBody>
      </p:sp>
      <p:sp>
        <p:nvSpPr>
          <p:cNvPr id="61454" name="矩形 5"/>
          <p:cNvSpPr/>
          <p:nvPr/>
        </p:nvSpPr>
        <p:spPr>
          <a:xfrm>
            <a:off x="3851275" y="4125913"/>
            <a:ext cx="4903788" cy="645160"/>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457200" lvl="1" indent="0" eaLnBrk="1" hangingPunct="1">
              <a:lnSpc>
                <a:spcPct val="90000"/>
              </a:lnSpc>
              <a:spcBef>
                <a:spcPct val="0"/>
              </a:spcBef>
              <a:buFontTx/>
              <a:buNone/>
            </a:pPr>
            <a:r>
              <a:rPr lang="zh-CN" altLang="en-US" sz="2000" b="1" dirty="0">
                <a:latin typeface="楷体" panose="02010609060101010101" pitchFamily="49" charset="-122"/>
                <a:ea typeface="楷体" panose="02010609060101010101" pitchFamily="49" charset="-122"/>
              </a:rPr>
              <a:t>停工损失、商誉损失、拖欠发货损失、丧失销售机会损失 </a:t>
            </a:r>
            <a:endParaRPr lang="zh-CN" altLang="en-US" sz="2000" b="1" dirty="0">
              <a:latin typeface="楷体" panose="02010609060101010101" pitchFamily="49" charset="-122"/>
              <a:ea typeface="楷体" panose="02010609060101010101" pitchFamily="49" charset="-122"/>
            </a:endParaRPr>
          </a:p>
        </p:txBody>
      </p:sp>
      <p:sp>
        <p:nvSpPr>
          <p:cNvPr id="11266" name="Rectangle 2"/>
          <p:cNvSpPr>
            <a:spLocks noGrp="1"/>
          </p:cNvSpPr>
          <p:nvPr>
            <p:ph type="title" idx="4294967295"/>
            <p:custDataLst>
              <p:tags r:id="rId2"/>
            </p:custDataLst>
          </p:nvPr>
        </p:nvSpPr>
        <p:spPr>
          <a:xfrm>
            <a:off x="1547495" y="915670"/>
            <a:ext cx="4368165" cy="431800"/>
          </a:xfrm>
        </p:spPr>
        <p:txBody>
          <a:bodyPr vert="horz" wrap="square" lIns="91440" tIns="45720" rIns="91440" bIns="45720" anchor="ctr" anchorCtr="0"/>
          <a:p>
            <a:pPr algn="l"/>
            <a:r>
              <a:rPr lang="zh-CN" altLang="en-US" sz="2400" b="1" dirty="0">
                <a:solidFill>
                  <a:srgbClr val="FF0000"/>
                </a:solidFill>
                <a:latin typeface="微软雅黑" panose="020B0503020204020204" pitchFamily="34" charset="-122"/>
                <a:ea typeface="微软雅黑" panose="020B0503020204020204" pitchFamily="34" charset="-122"/>
              </a:rPr>
              <a:t>（二）存货的成本</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custDataLst>
              <p:tags r:id="rId3"/>
            </p:custDataLst>
          </p:nvPr>
        </p:nvSpPr>
        <p:spPr>
          <a:xfrm>
            <a:off x="1403350" y="339725"/>
            <a:ext cx="3835400" cy="521970"/>
          </a:xfrm>
          <a:prstGeom prst="rect">
            <a:avLst/>
          </a:prstGeom>
        </p:spPr>
        <p:txBody>
          <a:bodyPr wrap="square">
            <a:spAutoFit/>
            <a:extLst>
              <a:ext uri="{4A0BC546-FE56-4ADE-93B0-CB8AF2F6F144}">
                <wpsdc:textFrameExt xmlns:wpsdc="http://www.wps.cn/officeDocument/2022/drawingmlCustomData" type="text"/>
              </a:ext>
            </a:extLst>
          </a:bodyPr>
          <a:p>
            <a:pPr algn="l"/>
            <a:r>
              <a:rPr lang="zh-CN" altLang="en-US" b="1">
                <a:solidFill>
                  <a:srgbClr val="0070C0"/>
                </a:solidFill>
                <a:latin typeface="微软雅黑" panose="020B0503020204020204" pitchFamily="34" charset="-122"/>
                <a:ea typeface="微软雅黑" panose="020B0503020204020204" pitchFamily="34" charset="-122"/>
              </a:rPr>
              <a:t>四、存货管理</a:t>
            </a:r>
            <a:endParaRPr lang="zh-CN" altLang="en-US" b="1">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395271"/>
                                        </p:tgtEl>
                                        <p:attrNameLst>
                                          <p:attrName>style.visibility</p:attrName>
                                        </p:attrNameLst>
                                      </p:cBhvr>
                                      <p:to>
                                        <p:strVal val="visible"/>
                                      </p:to>
                                    </p:set>
                                    <p:anim calcmode="lin" valueType="num">
                                      <p:cBhvr>
                                        <p:cTn id="7" dur="1000" fill="hold"/>
                                        <p:tgtEl>
                                          <p:spTgt spid="395271"/>
                                        </p:tgtEl>
                                        <p:attrNameLst>
                                          <p:attrName>ppt_w</p:attrName>
                                        </p:attrNameLst>
                                      </p:cBhvr>
                                      <p:tavLst>
                                        <p:tav tm="0">
                                          <p:val>
                                            <p:fltVal val="0.000000"/>
                                          </p:val>
                                        </p:tav>
                                        <p:tav tm="100000">
                                          <p:val>
                                            <p:strVal val="#ppt_w"/>
                                          </p:val>
                                        </p:tav>
                                      </p:tavLst>
                                    </p:anim>
                                    <p:anim calcmode="lin" valueType="num">
                                      <p:cBhvr>
                                        <p:cTn id="8" dur="1000" fill="hold"/>
                                        <p:tgtEl>
                                          <p:spTgt spid="395271"/>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395268"/>
                                        </p:tgtEl>
                                        <p:attrNameLst>
                                          <p:attrName>style.visibility</p:attrName>
                                        </p:attrNameLst>
                                      </p:cBhvr>
                                      <p:to>
                                        <p:strVal val="visible"/>
                                      </p:to>
                                    </p:set>
                                    <p:animEffect transition="in" filter="dissolve">
                                      <p:cBhvr>
                                        <p:cTn id="13" dur="1000"/>
                                        <p:tgtEl>
                                          <p:spTgt spid="395268"/>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395269"/>
                                        </p:tgtEl>
                                        <p:attrNameLst>
                                          <p:attrName>style.visibility</p:attrName>
                                        </p:attrNameLst>
                                      </p:cBhvr>
                                      <p:to>
                                        <p:strVal val="visible"/>
                                      </p:to>
                                    </p:set>
                                    <p:animEffect transition="in" filter="dissolve">
                                      <p:cBhvr>
                                        <p:cTn id="18" dur="1000"/>
                                        <p:tgtEl>
                                          <p:spTgt spid="395269"/>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395270"/>
                                        </p:tgtEl>
                                        <p:attrNameLst>
                                          <p:attrName>style.visibility</p:attrName>
                                        </p:attrNameLst>
                                      </p:cBhvr>
                                      <p:to>
                                        <p:strVal val="visible"/>
                                      </p:to>
                                    </p:set>
                                    <p:animEffect transition="in" filter="dissolve">
                                      <p:cBhvr>
                                        <p:cTn id="23" dur="1000"/>
                                        <p:tgtEl>
                                          <p:spTgt spid="395270"/>
                                        </p:tgtEl>
                                      </p:cBhvr>
                                    </p:animEffect>
                                  </p:childTnLst>
                                </p:cTn>
                              </p:par>
                            </p:childTnLst>
                          </p:cTn>
                        </p:par>
                      </p:childTnLst>
                    </p:cTn>
                  </p:par>
                  <p:par>
                    <p:cTn id="24" fill="hold">
                      <p:stCondLst>
                        <p:cond delay="indefinite"/>
                      </p:stCondLst>
                      <p:childTnLst>
                        <p:par>
                          <p:cTn id="25" fill="hold">
                            <p:stCondLst>
                              <p:cond delay="0"/>
                            </p:stCondLst>
                            <p:childTnLst>
                              <p:par>
                                <p:cTn id="26" presetID="17" presetClass="entr" presetSubtype="1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1000" fill="hold"/>
                                        <p:tgtEl>
                                          <p:spTgt spid="13"/>
                                        </p:tgtEl>
                                        <p:attrNameLst>
                                          <p:attrName>ppt_w</p:attrName>
                                        </p:attrNameLst>
                                      </p:cBhvr>
                                      <p:tavLst>
                                        <p:tav tm="0">
                                          <p:val>
                                            <p:fltVal val="0.000000"/>
                                          </p:val>
                                        </p:tav>
                                        <p:tav tm="100000">
                                          <p:val>
                                            <p:strVal val="#ppt_w"/>
                                          </p:val>
                                        </p:tav>
                                      </p:tavLst>
                                    </p:anim>
                                    <p:anim calcmode="lin" valueType="num">
                                      <p:cBhvr>
                                        <p:cTn id="29" dur="1000" fill="hold"/>
                                        <p:tgtEl>
                                          <p:spTgt spid="13"/>
                                        </p:tgtEl>
                                        <p:attrNameLst>
                                          <p:attrName>ppt_h</p:attrName>
                                        </p:attrNameLst>
                                      </p:cBhvr>
                                      <p:tavLst>
                                        <p:tav tm="0">
                                          <p:val>
                                            <p:strVal val="#ppt_h"/>
                                          </p:val>
                                        </p:tav>
                                        <p:tav tm="100000">
                                          <p:val>
                                            <p:strVal val="#ppt_h"/>
                                          </p:val>
                                        </p:tav>
                                      </p:tavLst>
                                    </p:anim>
                                  </p:childTnLst>
                                </p:cTn>
                              </p:par>
                            </p:childTnLst>
                          </p:cTn>
                        </p:par>
                      </p:childTnLst>
                    </p:cTn>
                  </p:par>
                  <p:par>
                    <p:cTn id="30" fill="hold">
                      <p:stCondLst>
                        <p:cond delay="indefinite"/>
                      </p:stCondLst>
                      <p:childTnLst>
                        <p:par>
                          <p:cTn id="31" fill="hold">
                            <p:stCondLst>
                              <p:cond delay="0"/>
                            </p:stCondLst>
                            <p:childTnLst>
                              <p:par>
                                <p:cTn id="32" presetID="17" presetClass="entr" presetSubtype="10" fill="hold" grpId="0" nodeType="click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p:cTn id="34" dur="1000" fill="hold"/>
                                        <p:tgtEl>
                                          <p:spTgt spid="17"/>
                                        </p:tgtEl>
                                        <p:attrNameLst>
                                          <p:attrName>ppt_w</p:attrName>
                                        </p:attrNameLst>
                                      </p:cBhvr>
                                      <p:tavLst>
                                        <p:tav tm="0">
                                          <p:val>
                                            <p:fltVal val="0.000000"/>
                                          </p:val>
                                        </p:tav>
                                        <p:tav tm="100000">
                                          <p:val>
                                            <p:strVal val="#ppt_w"/>
                                          </p:val>
                                        </p:tav>
                                      </p:tavLst>
                                    </p:anim>
                                    <p:anim calcmode="lin" valueType="num">
                                      <p:cBhvr>
                                        <p:cTn id="35" dur="1000" fill="hold"/>
                                        <p:tgtEl>
                                          <p:spTgt spid="17"/>
                                        </p:tgtEl>
                                        <p:attrNameLst>
                                          <p:attrName>ppt_h</p:attrName>
                                        </p:attrNameLst>
                                      </p:cBhvr>
                                      <p:tavLst>
                                        <p:tav tm="0">
                                          <p:val>
                                            <p:strVal val="#ppt_h"/>
                                          </p:val>
                                        </p:tav>
                                        <p:tav tm="100000">
                                          <p:val>
                                            <p:strVal val="#ppt_h"/>
                                          </p:val>
                                        </p:tav>
                                      </p:tavLst>
                                    </p:anim>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61449"/>
                                        </p:tgtEl>
                                        <p:attrNameLst>
                                          <p:attrName>style.visibility</p:attrName>
                                        </p:attrNameLst>
                                      </p:cBhvr>
                                      <p:to>
                                        <p:strVal val="visible"/>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grpId="0" nodeType="clickEffect">
                                  <p:stCondLst>
                                    <p:cond delay="0"/>
                                  </p:stCondLst>
                                  <p:childTnLst>
                                    <p:set>
                                      <p:cBhvr>
                                        <p:cTn id="43" dur="1" fill="hold">
                                          <p:stCondLst>
                                            <p:cond delay="0"/>
                                          </p:stCondLst>
                                        </p:cTn>
                                        <p:tgtEl>
                                          <p:spTgt spid="61450"/>
                                        </p:tgtEl>
                                        <p:attrNameLst>
                                          <p:attrName>style.visibility</p:attrName>
                                        </p:attrNameLst>
                                      </p:cBhvr>
                                      <p:to>
                                        <p:strVal val="visible"/>
                                      </p:to>
                                    </p:set>
                                  </p:childTnLst>
                                </p:cTn>
                              </p:par>
                            </p:childTnLst>
                          </p:cTn>
                        </p:par>
                      </p:childTnLst>
                    </p:cTn>
                  </p:par>
                  <p:par>
                    <p:cTn id="44" fill="hold">
                      <p:stCondLst>
                        <p:cond delay="indefinite"/>
                      </p:stCondLst>
                      <p:childTnLst>
                        <p:par>
                          <p:cTn id="45" fill="hold">
                            <p:stCondLst>
                              <p:cond delay="0"/>
                            </p:stCondLst>
                            <p:childTnLst>
                              <p:par>
                                <p:cTn id="46" presetID="1" presetClass="entr" presetSubtype="0" fill="hold" grpId="0" nodeType="clickEffect">
                                  <p:stCondLst>
                                    <p:cond delay="0"/>
                                  </p:stCondLst>
                                  <p:childTnLst>
                                    <p:set>
                                      <p:cBhvr>
                                        <p:cTn id="47" dur="1" fill="hold">
                                          <p:stCondLst>
                                            <p:cond delay="0"/>
                                          </p:stCondLst>
                                        </p:cTn>
                                        <p:tgtEl>
                                          <p:spTgt spid="61452"/>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61453"/>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1" presetClass="entr" presetSubtype="0" fill="hold" grpId="0" nodeType="clickEffect">
                                  <p:stCondLst>
                                    <p:cond delay="0"/>
                                  </p:stCondLst>
                                  <p:childTnLst>
                                    <p:set>
                                      <p:cBhvr>
                                        <p:cTn id="55" dur="1" fill="hold">
                                          <p:stCondLst>
                                            <p:cond delay="0"/>
                                          </p:stCondLst>
                                        </p:cTn>
                                        <p:tgtEl>
                                          <p:spTgt spid="614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5268" grpId="0" bldLvl="0" animBg="1"/>
      <p:bldP spid="395269" grpId="0" bldLvl="0" animBg="1"/>
      <p:bldP spid="395270" grpId="0" bldLvl="0" animBg="1"/>
      <p:bldP spid="395271" grpId="0" bldLvl="0" animBg="1"/>
      <p:bldP spid="13" grpId="0" bldLvl="0" animBg="1"/>
      <p:bldP spid="61449" grpId="0" bldLvl="0" animBg="1"/>
      <p:bldP spid="61450" grpId="0" bldLvl="0" animBg="1"/>
      <p:bldP spid="17" grpId="0" bldLvl="0" animBg="1"/>
      <p:bldP spid="61452" grpId="0" bldLvl="0" animBg="1"/>
      <p:bldP spid="61453" grpId="0" bldLvl="0" animBg="1"/>
      <p:bldP spid="6145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1403350" y="339725"/>
            <a:ext cx="3835400" cy="521970"/>
          </a:xfrm>
          <a:prstGeom prst="rect">
            <a:avLst/>
          </a:prstGeom>
        </p:spPr>
        <p:txBody>
          <a:bodyPr wrap="square">
            <a:spAutoFit/>
            <a:extLst>
              <a:ext uri="{4A0BC546-FE56-4ADE-93B0-CB8AF2F6F144}">
                <wpsdc:textFrameExt xmlns:wpsdc="http://www.wps.cn/officeDocument/2022/drawingmlCustomData" type="text"/>
              </a:ext>
            </a:extLst>
          </a:bodyPr>
          <a:p>
            <a:pPr algn="l"/>
            <a:r>
              <a:rPr lang="zh-CN" altLang="en-US" b="1">
                <a:solidFill>
                  <a:srgbClr val="0070C0"/>
                </a:solidFill>
                <a:latin typeface="微软雅黑" panose="020B0503020204020204" pitchFamily="34" charset="-122"/>
                <a:ea typeface="微软雅黑" panose="020B0503020204020204" pitchFamily="34" charset="-122"/>
              </a:rPr>
              <a:t>四、存货管理</a:t>
            </a:r>
            <a:endParaRPr lang="zh-CN" altLang="en-US" b="1">
              <a:solidFill>
                <a:srgbClr val="0070C0"/>
              </a:solidFill>
              <a:latin typeface="微软雅黑" panose="020B0503020204020204" pitchFamily="34" charset="-122"/>
              <a:ea typeface="微软雅黑" panose="020B0503020204020204" pitchFamily="34" charset="-122"/>
            </a:endParaRPr>
          </a:p>
        </p:txBody>
      </p:sp>
      <p:sp>
        <p:nvSpPr>
          <p:cNvPr id="11266" name="Rectangle 2"/>
          <p:cNvSpPr>
            <a:spLocks noGrp="1"/>
          </p:cNvSpPr>
          <p:nvPr>
            <p:ph type="title" idx="4294967295"/>
            <p:custDataLst>
              <p:tags r:id="rId2"/>
            </p:custDataLst>
          </p:nvPr>
        </p:nvSpPr>
        <p:spPr>
          <a:xfrm>
            <a:off x="1547495" y="915670"/>
            <a:ext cx="4368165" cy="431800"/>
          </a:xfrm>
        </p:spPr>
        <p:txBody>
          <a:bodyPr vert="horz" wrap="square" lIns="91440" tIns="45720" rIns="91440" bIns="45720" anchor="ctr" anchorCtr="0"/>
          <a:p>
            <a:pPr algn="l"/>
            <a:r>
              <a:rPr lang="zh-CN" altLang="en-US" sz="2400" b="1" dirty="0">
                <a:solidFill>
                  <a:srgbClr val="FF0000"/>
                </a:solidFill>
                <a:latin typeface="微软雅黑" panose="020B0503020204020204" pitchFamily="34" charset="-122"/>
                <a:ea typeface="微软雅黑" panose="020B0503020204020204" pitchFamily="34" charset="-122"/>
              </a:rPr>
              <a:t>（三）最优存货量的确定</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554480" y="1131570"/>
            <a:ext cx="6656070" cy="3415030"/>
          </a:xfrm>
          <a:prstGeom prst="rect">
            <a:avLst/>
          </a:prstGeom>
          <a:noFill/>
        </p:spPr>
        <p:txBody>
          <a:bodyPr wrap="square" rtlCol="0" anchor="t">
            <a:spAutoFit/>
          </a:bodyPr>
          <a:p>
            <a:endParaRPr lang="zh-CN" altLang="en-US" sz="18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18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按照存货管理的目的，需要通过合理的进货批量和进货时间，使存货的总成本最低，这个批量叫作</a:t>
            </a:r>
            <a:r>
              <a:rPr lang="zh-CN" altLang="en-US" sz="1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经济订货量或经济批量</a:t>
            </a:r>
            <a:r>
              <a:rPr lang="zh-CN" altLang="en-US" sz="1800">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18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18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8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构建经济订货量基本模型需要的假设条件有:</a:t>
            </a:r>
            <a:endParaRPr lang="zh-CN" altLang="en-US" sz="18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8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(1) 企业能够及时补充存货，即需要订货时便可立即取得存货。</a:t>
            </a:r>
            <a:endParaRPr lang="zh-CN" altLang="en-US" sz="18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8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(2) 货物能集中到货，而不是陆续入库。</a:t>
            </a:r>
            <a:endParaRPr lang="zh-CN" altLang="en-US" sz="18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8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(3) 不允许缺货，即无缺货成本，TQ为0。</a:t>
            </a:r>
            <a:endParaRPr lang="zh-CN" altLang="en-US" sz="18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8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(4) 货物的年需求量稳定，并且能够预测。</a:t>
            </a:r>
            <a:endParaRPr lang="zh-CN" altLang="en-US" sz="18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8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(5) 存货单价不变。</a:t>
            </a:r>
            <a:endParaRPr lang="zh-CN" altLang="en-US" sz="18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8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(6) 企业现金充足，不会因现金短缺而影响进货。</a:t>
            </a:r>
            <a:endParaRPr lang="zh-CN" altLang="en-US" sz="18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8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(7) 所需存货市场供应充足。</a:t>
            </a:r>
            <a:endParaRPr lang="zh-CN" altLang="en-US" sz="18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03459" name="Object 2"/>
          <p:cNvGraphicFramePr>
            <a:graphicFrameLocks noChangeAspect="1"/>
          </p:cNvGraphicFramePr>
          <p:nvPr/>
        </p:nvGraphicFramePr>
        <p:xfrm>
          <a:off x="1712595" y="752475"/>
          <a:ext cx="2499360" cy="659130"/>
        </p:xfrm>
        <a:graphic>
          <a:graphicData uri="http://schemas.openxmlformats.org/presentationml/2006/ole">
            <mc:AlternateContent xmlns:mc="http://schemas.openxmlformats.org/markup-compatibility/2006">
              <mc:Choice xmlns:v="urn:schemas-microsoft-com:vml" Requires="v">
                <p:oleObj spid="_x0000_s3077" name="" r:id="rId1" imgW="1689100" imgH="660400" progId="Equation.3">
                  <p:embed/>
                </p:oleObj>
              </mc:Choice>
              <mc:Fallback>
                <p:oleObj name="" r:id="rId1" imgW="1689100" imgH="660400" progId="Equation.3">
                  <p:embed/>
                  <p:pic>
                    <p:nvPicPr>
                      <p:cNvPr id="0" name="图片 3076"/>
                      <p:cNvPicPr/>
                      <p:nvPr/>
                    </p:nvPicPr>
                    <p:blipFill>
                      <a:blip r:embed="rId2"/>
                      <a:stretch>
                        <a:fillRect/>
                      </a:stretch>
                    </p:blipFill>
                    <p:spPr>
                      <a:xfrm>
                        <a:off x="1712595" y="752475"/>
                        <a:ext cx="2499360" cy="659130"/>
                      </a:xfrm>
                      <a:prstGeom prst="rect">
                        <a:avLst/>
                      </a:prstGeom>
                      <a:noFill/>
                      <a:ln w="38100">
                        <a:noFill/>
                        <a:miter/>
                      </a:ln>
                    </p:spPr>
                  </p:pic>
                </p:oleObj>
              </mc:Fallback>
            </mc:AlternateContent>
          </a:graphicData>
        </a:graphic>
      </p:graphicFrame>
      <p:graphicFrame>
        <p:nvGraphicFramePr>
          <p:cNvPr id="403460" name="Object 3"/>
          <p:cNvGraphicFramePr>
            <a:graphicFrameLocks noChangeAspect="1"/>
          </p:cNvGraphicFramePr>
          <p:nvPr/>
        </p:nvGraphicFramePr>
        <p:xfrm>
          <a:off x="1835785" y="2352675"/>
          <a:ext cx="1790700" cy="648335"/>
        </p:xfrm>
        <a:graphic>
          <a:graphicData uri="http://schemas.openxmlformats.org/presentationml/2006/ole">
            <mc:AlternateContent xmlns:mc="http://schemas.openxmlformats.org/markup-compatibility/2006">
              <mc:Choice xmlns:v="urn:schemas-microsoft-com:vml" Requires="v">
                <p:oleObj spid="_x0000_s3079" name="" r:id="rId3" imgW="901065" imgH="660400" progId="Equation.3">
                  <p:embed/>
                </p:oleObj>
              </mc:Choice>
              <mc:Fallback>
                <p:oleObj name="" r:id="rId3" imgW="901065" imgH="660400" progId="Equation.3">
                  <p:embed/>
                  <p:pic>
                    <p:nvPicPr>
                      <p:cNvPr id="0" name="图片 3078"/>
                      <p:cNvPicPr/>
                      <p:nvPr/>
                    </p:nvPicPr>
                    <p:blipFill>
                      <a:blip r:embed="rId4"/>
                      <a:stretch>
                        <a:fillRect/>
                      </a:stretch>
                    </p:blipFill>
                    <p:spPr>
                      <a:xfrm>
                        <a:off x="1835785" y="2352675"/>
                        <a:ext cx="1790700" cy="648335"/>
                      </a:xfrm>
                      <a:prstGeom prst="rect">
                        <a:avLst/>
                      </a:prstGeom>
                      <a:noFill/>
                      <a:ln w="38100">
                        <a:noFill/>
                        <a:miter/>
                      </a:ln>
                    </p:spPr>
                  </p:pic>
                </p:oleObj>
              </mc:Fallback>
            </mc:AlternateContent>
          </a:graphicData>
        </a:graphic>
      </p:graphicFrame>
      <p:graphicFrame>
        <p:nvGraphicFramePr>
          <p:cNvPr id="403461" name="Object 4"/>
          <p:cNvGraphicFramePr>
            <a:graphicFrameLocks noChangeAspect="1"/>
          </p:cNvGraphicFramePr>
          <p:nvPr/>
        </p:nvGraphicFramePr>
        <p:xfrm>
          <a:off x="1835785" y="3127375"/>
          <a:ext cx="1704975" cy="686435"/>
        </p:xfrm>
        <a:graphic>
          <a:graphicData uri="http://schemas.openxmlformats.org/presentationml/2006/ole">
            <mc:AlternateContent xmlns:mc="http://schemas.openxmlformats.org/markup-compatibility/2006">
              <mc:Choice xmlns:v="urn:schemas-microsoft-com:vml" Requires="v">
                <p:oleObj spid="_x0000_s3080" name="" r:id="rId5" imgW="558800" imgH="393700" progId="Equation.3">
                  <p:embed/>
                </p:oleObj>
              </mc:Choice>
              <mc:Fallback>
                <p:oleObj name="" r:id="rId5" imgW="558800" imgH="393700" progId="Equation.3">
                  <p:embed/>
                  <p:pic>
                    <p:nvPicPr>
                      <p:cNvPr id="0" name="图片 3079"/>
                      <p:cNvPicPr/>
                      <p:nvPr/>
                    </p:nvPicPr>
                    <p:blipFill>
                      <a:blip r:embed="rId6"/>
                      <a:stretch>
                        <a:fillRect/>
                      </a:stretch>
                    </p:blipFill>
                    <p:spPr>
                      <a:xfrm>
                        <a:off x="1835785" y="3127375"/>
                        <a:ext cx="1704975" cy="686435"/>
                      </a:xfrm>
                      <a:prstGeom prst="rect">
                        <a:avLst/>
                      </a:prstGeom>
                      <a:noFill/>
                      <a:ln w="38100">
                        <a:noFill/>
                        <a:miter/>
                      </a:ln>
                    </p:spPr>
                  </p:pic>
                </p:oleObj>
              </mc:Fallback>
            </mc:AlternateContent>
          </a:graphicData>
        </a:graphic>
      </p:graphicFrame>
      <p:graphicFrame>
        <p:nvGraphicFramePr>
          <p:cNvPr id="403462" name="Object 5"/>
          <p:cNvGraphicFramePr>
            <a:graphicFrameLocks noChangeAspect="1"/>
          </p:cNvGraphicFramePr>
          <p:nvPr/>
        </p:nvGraphicFramePr>
        <p:xfrm>
          <a:off x="1899920" y="3940175"/>
          <a:ext cx="1456690" cy="484505"/>
        </p:xfrm>
        <a:graphic>
          <a:graphicData uri="http://schemas.openxmlformats.org/presentationml/2006/ole">
            <mc:AlternateContent xmlns:mc="http://schemas.openxmlformats.org/markup-compatibility/2006">
              <mc:Choice xmlns:v="urn:schemas-microsoft-com:vml" Requires="v">
                <p:oleObj spid="_x0000_s3076" name="" r:id="rId7" imgW="1180465" imgH="609600" progId="Equation.3">
                  <p:embed/>
                </p:oleObj>
              </mc:Choice>
              <mc:Fallback>
                <p:oleObj name="" r:id="rId7" imgW="1180465" imgH="609600" progId="Equation.3">
                  <p:embed/>
                  <p:pic>
                    <p:nvPicPr>
                      <p:cNvPr id="0" name="图片 3075"/>
                      <p:cNvPicPr/>
                      <p:nvPr/>
                    </p:nvPicPr>
                    <p:blipFill>
                      <a:blip r:embed="rId8"/>
                      <a:stretch>
                        <a:fillRect/>
                      </a:stretch>
                    </p:blipFill>
                    <p:spPr>
                      <a:xfrm>
                        <a:off x="1899920" y="3940175"/>
                        <a:ext cx="1456690" cy="484505"/>
                      </a:xfrm>
                      <a:prstGeom prst="rect">
                        <a:avLst/>
                      </a:prstGeom>
                      <a:noFill/>
                      <a:ln w="38100">
                        <a:noFill/>
                        <a:miter/>
                      </a:ln>
                    </p:spPr>
                  </p:pic>
                </p:oleObj>
              </mc:Fallback>
            </mc:AlternateContent>
          </a:graphicData>
        </a:graphic>
      </p:graphicFrame>
      <p:sp>
        <p:nvSpPr>
          <p:cNvPr id="403463" name="Text Box 7"/>
          <p:cNvSpPr txBox="1">
            <a:spLocks noChangeArrowheads="1"/>
          </p:cNvSpPr>
          <p:nvPr/>
        </p:nvSpPr>
        <p:spPr bwMode="auto">
          <a:xfrm>
            <a:off x="4642803" y="617855"/>
            <a:ext cx="4176713" cy="3907790"/>
          </a:xfrm>
          <a:prstGeom prst="rect">
            <a:avLst/>
          </a:prstGeom>
          <a:solidFill>
            <a:schemeClr val="accent3">
              <a:lumMod val="20000"/>
              <a:lumOff val="80000"/>
            </a:schemeClr>
          </a:solid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20000"/>
              </a:spcBef>
              <a:spcAft>
                <a:spcPct val="0"/>
              </a:spcAft>
              <a:buClrTx/>
              <a:buSzTx/>
              <a:buFontTx/>
              <a:buNone/>
              <a:defRPr/>
            </a:pPr>
            <a:r>
              <a:rPr kumimoji="0" lang="en-US" altLang="zh-CN"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楷体_GB2312" pitchFamily="49" charset="-122"/>
              </a:rPr>
              <a:t>Q</a:t>
            </a:r>
            <a:r>
              <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楷体_GB2312" pitchFamily="49" charset="-122"/>
              </a:rPr>
              <a:t>经济进货批量</a:t>
            </a:r>
            <a:endPar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楷体_GB2312" pitchFamily="49" charset="-122"/>
            </a:endParaRPr>
          </a:p>
          <a:p>
            <a:pPr marL="0" marR="0" lvl="0" indent="0" algn="l" defTabSz="914400" rtl="0" eaLnBrk="1" fontAlgn="base" latinLnBrk="0" hangingPunct="1">
              <a:lnSpc>
                <a:spcPct val="120000"/>
              </a:lnSpc>
              <a:spcBef>
                <a:spcPct val="20000"/>
              </a:spcBef>
              <a:spcAft>
                <a:spcPct val="0"/>
              </a:spcAft>
              <a:buClrTx/>
              <a:buSzTx/>
              <a:buFontTx/>
              <a:buNone/>
              <a:defRPr/>
            </a:pPr>
            <a:r>
              <a:rPr kumimoji="0" lang="en-US" altLang="zh-CN"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楷体_GB2312" pitchFamily="49" charset="-122"/>
              </a:rPr>
              <a:t>D</a:t>
            </a:r>
            <a:r>
              <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楷体_GB2312" pitchFamily="49" charset="-122"/>
              </a:rPr>
              <a:t>存货年计划进货总量</a:t>
            </a:r>
            <a:endParaRPr kumimoji="0" lang="en-US" altLang="zh-CN"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楷体_GB2312" pitchFamily="49" charset="-122"/>
            </a:endParaRPr>
          </a:p>
          <a:p>
            <a:pPr marL="0" marR="0" lvl="0" indent="0" algn="l" defTabSz="914400" rtl="0" eaLnBrk="1" fontAlgn="base" latinLnBrk="0" hangingPunct="1">
              <a:lnSpc>
                <a:spcPct val="120000"/>
              </a:lnSpc>
              <a:spcBef>
                <a:spcPct val="20000"/>
              </a:spcBef>
              <a:spcAft>
                <a:spcPct val="0"/>
              </a:spcAft>
              <a:buClrTx/>
              <a:buSzTx/>
              <a:buFontTx/>
              <a:buNone/>
              <a:defRPr/>
            </a:pPr>
            <a:r>
              <a:rPr kumimoji="0" lang="en-US" altLang="zh-CN"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楷体_GB2312" pitchFamily="49" charset="-122"/>
              </a:rPr>
              <a:t>TC </a:t>
            </a:r>
            <a:r>
              <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楷体_GB2312" pitchFamily="49" charset="-122"/>
              </a:rPr>
              <a:t>相关总成本</a:t>
            </a:r>
            <a:endParaRPr kumimoji="0" lang="en-US" altLang="zh-CN"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楷体_GB2312" pitchFamily="49" charset="-122"/>
            </a:endParaRPr>
          </a:p>
          <a:p>
            <a:pPr marL="0" marR="0" lvl="0" indent="0" algn="l" defTabSz="914400" rtl="0" eaLnBrk="1" fontAlgn="base" latinLnBrk="0" hangingPunct="1">
              <a:lnSpc>
                <a:spcPct val="120000"/>
              </a:lnSpc>
              <a:spcBef>
                <a:spcPct val="20000"/>
              </a:spcBef>
              <a:spcAft>
                <a:spcPct val="0"/>
              </a:spcAft>
              <a:buClrTx/>
              <a:buSzTx/>
              <a:buFontTx/>
              <a:buNone/>
              <a:defRPr/>
            </a:pPr>
            <a:r>
              <a:rPr kumimoji="0" lang="en-US" altLang="zh-CN"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楷体_GB2312" pitchFamily="49" charset="-122"/>
              </a:rPr>
              <a:t>f</a:t>
            </a:r>
            <a:r>
              <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楷体_GB2312" pitchFamily="49" charset="-122"/>
              </a:rPr>
              <a:t>平均每次订货成本</a:t>
            </a:r>
            <a:endPar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楷体_GB2312" pitchFamily="49" charset="-122"/>
            </a:endParaRPr>
          </a:p>
          <a:p>
            <a:pPr marL="0" marR="0" lvl="0" indent="0" algn="l" defTabSz="914400" rtl="0" eaLnBrk="1" fontAlgn="base" latinLnBrk="0" hangingPunct="1">
              <a:lnSpc>
                <a:spcPct val="120000"/>
              </a:lnSpc>
              <a:spcBef>
                <a:spcPct val="20000"/>
              </a:spcBef>
              <a:spcAft>
                <a:spcPct val="0"/>
              </a:spcAft>
              <a:buClrTx/>
              <a:buSzTx/>
              <a:buFontTx/>
              <a:buNone/>
              <a:defRPr/>
            </a:pPr>
            <a:r>
              <a:rPr kumimoji="0" lang="en-US" altLang="zh-CN"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楷体_GB2312" pitchFamily="49" charset="-122"/>
              </a:rPr>
              <a:t>k</a:t>
            </a:r>
            <a:r>
              <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楷体_GB2312" pitchFamily="49" charset="-122"/>
              </a:rPr>
              <a:t>年单位存货储存成本</a:t>
            </a:r>
            <a:endPar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楷体_GB2312" pitchFamily="49" charset="-122"/>
            </a:endParaRPr>
          </a:p>
          <a:p>
            <a:pPr marL="0" marR="0" lvl="0" indent="0" algn="l" defTabSz="914400" rtl="0" eaLnBrk="1" fontAlgn="base" latinLnBrk="0" hangingPunct="1">
              <a:lnSpc>
                <a:spcPct val="120000"/>
              </a:lnSpc>
              <a:spcBef>
                <a:spcPct val="20000"/>
              </a:spcBef>
              <a:spcAft>
                <a:spcPct val="0"/>
              </a:spcAft>
              <a:buClrTx/>
              <a:buSzTx/>
              <a:buFontTx/>
              <a:buNone/>
              <a:defRPr/>
            </a:pPr>
            <a:r>
              <a:rPr kumimoji="0" lang="en-US" altLang="zh-CN"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楷体_GB2312" pitchFamily="49" charset="-122"/>
              </a:rPr>
              <a:t>N</a:t>
            </a:r>
            <a:r>
              <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楷体_GB2312" pitchFamily="49" charset="-122"/>
              </a:rPr>
              <a:t>每年最佳订货次数</a:t>
            </a:r>
            <a:endPar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楷体_GB2312" pitchFamily="49" charset="-122"/>
            </a:endParaRPr>
          </a:p>
          <a:p>
            <a:pPr marL="0" marR="0" lvl="0" indent="0" algn="l" defTabSz="914400" rtl="0" eaLnBrk="1" fontAlgn="base" latinLnBrk="0" hangingPunct="1">
              <a:lnSpc>
                <a:spcPct val="120000"/>
              </a:lnSpc>
              <a:spcBef>
                <a:spcPct val="20000"/>
              </a:spcBef>
              <a:spcAft>
                <a:spcPct val="0"/>
              </a:spcAft>
              <a:buClrTx/>
              <a:buSzTx/>
              <a:buFontTx/>
              <a:buNone/>
              <a:defRPr/>
            </a:pPr>
            <a:r>
              <a:rPr kumimoji="0" lang="en-US" altLang="zh-CN"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楷体_GB2312" pitchFamily="49" charset="-122"/>
              </a:rPr>
              <a:t>t</a:t>
            </a:r>
            <a:r>
              <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楷体_GB2312" pitchFamily="49" charset="-122"/>
              </a:rPr>
              <a:t>最佳订货周期</a:t>
            </a:r>
            <a:endPar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楷体_GB2312" pitchFamily="49" charset="-122"/>
            </a:endParaRPr>
          </a:p>
          <a:p>
            <a:pPr marL="0" marR="0" lvl="0" indent="0" algn="l" defTabSz="914400" rtl="0" eaLnBrk="1" fontAlgn="base" latinLnBrk="0" hangingPunct="1">
              <a:lnSpc>
                <a:spcPct val="120000"/>
              </a:lnSpc>
              <a:spcBef>
                <a:spcPct val="20000"/>
              </a:spcBef>
              <a:spcAft>
                <a:spcPct val="0"/>
              </a:spcAft>
              <a:buClrTx/>
              <a:buSzTx/>
              <a:buFontTx/>
              <a:buNone/>
              <a:defRPr/>
            </a:pPr>
            <a:r>
              <a:rPr kumimoji="0" lang="en-US" altLang="zh-CN"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楷体_GB2312" pitchFamily="49" charset="-122"/>
              </a:rPr>
              <a:t>I</a:t>
            </a:r>
            <a:r>
              <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楷体_GB2312" pitchFamily="49" charset="-122"/>
              </a:rPr>
              <a:t>经济订货量占用资金</a:t>
            </a:r>
            <a:endPar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楷体_GB2312" pitchFamily="49" charset="-122"/>
            </a:endParaRPr>
          </a:p>
          <a:p>
            <a:pPr marL="0" marR="0" lvl="0" indent="0" algn="l" defTabSz="914400" rtl="0" eaLnBrk="1" fontAlgn="base" latinLnBrk="0" hangingPunct="1">
              <a:lnSpc>
                <a:spcPct val="120000"/>
              </a:lnSpc>
              <a:spcBef>
                <a:spcPct val="20000"/>
              </a:spcBef>
              <a:spcAft>
                <a:spcPct val="0"/>
              </a:spcAft>
              <a:buClrTx/>
              <a:buSzTx/>
              <a:buFontTx/>
              <a:buNone/>
              <a:defRPr/>
            </a:pPr>
            <a:r>
              <a:rPr kumimoji="0" lang="en-US" altLang="zh-CN"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楷体_GB2312" pitchFamily="49" charset="-122"/>
              </a:rPr>
              <a:t>P</a:t>
            </a:r>
            <a:r>
              <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楷体_GB2312" pitchFamily="49" charset="-122"/>
              </a:rPr>
              <a:t>存货单价</a:t>
            </a:r>
            <a:endParaRPr kumimoji="0" lang="zh-CN" altLang="en-US" sz="2000" b="0" i="0" u="none" strike="noStrike" kern="120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楷体_GB2312" pitchFamily="49" charset="-122"/>
            </a:endParaRPr>
          </a:p>
        </p:txBody>
      </p:sp>
      <p:graphicFrame>
        <p:nvGraphicFramePr>
          <p:cNvPr id="403464" name="Object 6"/>
          <p:cNvGraphicFramePr>
            <a:graphicFrameLocks noChangeAspect="1"/>
          </p:cNvGraphicFramePr>
          <p:nvPr/>
        </p:nvGraphicFramePr>
        <p:xfrm>
          <a:off x="1670050" y="1624965"/>
          <a:ext cx="2830830" cy="412115"/>
        </p:xfrm>
        <a:graphic>
          <a:graphicData uri="http://schemas.openxmlformats.org/presentationml/2006/ole">
            <mc:AlternateContent xmlns:mc="http://schemas.openxmlformats.org/markup-compatibility/2006">
              <mc:Choice xmlns:v="urn:schemas-microsoft-com:vml" Requires="v">
                <p:oleObj spid="_x0000_s3078" name="" r:id="rId9" imgW="1307465" imgH="254000" progId="Equation.3">
                  <p:embed/>
                </p:oleObj>
              </mc:Choice>
              <mc:Fallback>
                <p:oleObj name="" r:id="rId9" imgW="1307465" imgH="254000" progId="Equation.3">
                  <p:embed/>
                  <p:pic>
                    <p:nvPicPr>
                      <p:cNvPr id="0" name="图片 3077"/>
                      <p:cNvPicPr/>
                      <p:nvPr/>
                    </p:nvPicPr>
                    <p:blipFill>
                      <a:blip r:embed="rId10"/>
                      <a:stretch>
                        <a:fillRect/>
                      </a:stretch>
                    </p:blipFill>
                    <p:spPr>
                      <a:xfrm>
                        <a:off x="1670050" y="1624965"/>
                        <a:ext cx="2830830" cy="412115"/>
                      </a:xfrm>
                      <a:prstGeom prst="rect">
                        <a:avLst/>
                      </a:prstGeom>
                      <a:noFill/>
                      <a:ln w="38100">
                        <a:noFill/>
                        <a:miter/>
                      </a:ln>
                    </p:spPr>
                  </p:pic>
                </p:oleObj>
              </mc:Fallback>
            </mc:AlternateContent>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03463"/>
                                        </p:tgtEl>
                                        <p:attrNameLst>
                                          <p:attrName>style.visibility</p:attrName>
                                        </p:attrNameLst>
                                      </p:cBhvr>
                                      <p:to>
                                        <p:strVal val="visible"/>
                                      </p:to>
                                    </p:set>
                                    <p:animEffect transition="in" filter="dissolve">
                                      <p:cBhvr>
                                        <p:cTn id="7" dur="1000"/>
                                        <p:tgtEl>
                                          <p:spTgt spid="403463"/>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nodeType="clickEffect">
                                  <p:stCondLst>
                                    <p:cond delay="0"/>
                                  </p:stCondLst>
                                  <p:childTnLst>
                                    <p:set>
                                      <p:cBhvr>
                                        <p:cTn id="11" dur="1" fill="hold">
                                          <p:stCondLst>
                                            <p:cond delay="0"/>
                                          </p:stCondLst>
                                        </p:cTn>
                                        <p:tgtEl>
                                          <p:spTgt spid="403459"/>
                                        </p:tgtEl>
                                        <p:attrNameLst>
                                          <p:attrName>style.visibility</p:attrName>
                                        </p:attrNameLst>
                                      </p:cBhvr>
                                      <p:to>
                                        <p:strVal val="visible"/>
                                      </p:to>
                                    </p:set>
                                    <p:anim calcmode="lin" valueType="num">
                                      <p:cBhvr>
                                        <p:cTn id="12" dur="1000" fill="hold"/>
                                        <p:tgtEl>
                                          <p:spTgt spid="403459"/>
                                        </p:tgtEl>
                                        <p:attrNameLst>
                                          <p:attrName>ppt_w</p:attrName>
                                        </p:attrNameLst>
                                      </p:cBhvr>
                                      <p:tavLst>
                                        <p:tav tm="0">
                                          <p:val>
                                            <p:fltVal val="0.000000"/>
                                          </p:val>
                                        </p:tav>
                                        <p:tav tm="100000">
                                          <p:val>
                                            <p:strVal val="#ppt_w"/>
                                          </p:val>
                                        </p:tav>
                                      </p:tavLst>
                                    </p:anim>
                                    <p:anim calcmode="lin" valueType="num">
                                      <p:cBhvr>
                                        <p:cTn id="13" dur="1000" fill="hold"/>
                                        <p:tgtEl>
                                          <p:spTgt spid="403459"/>
                                        </p:tgtEl>
                                        <p:attrNameLst>
                                          <p:attrName>ppt_h</p:attrName>
                                        </p:attrNameLst>
                                      </p:cBhvr>
                                      <p:tavLst>
                                        <p:tav tm="0">
                                          <p:val>
                                            <p:strVal val="#ppt_h"/>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17" presetClass="entr" presetSubtype="10" fill="hold" nodeType="clickEffect">
                                  <p:stCondLst>
                                    <p:cond delay="0"/>
                                  </p:stCondLst>
                                  <p:childTnLst>
                                    <p:set>
                                      <p:cBhvr>
                                        <p:cTn id="17" dur="1" fill="hold">
                                          <p:stCondLst>
                                            <p:cond delay="0"/>
                                          </p:stCondLst>
                                        </p:cTn>
                                        <p:tgtEl>
                                          <p:spTgt spid="403464"/>
                                        </p:tgtEl>
                                        <p:attrNameLst>
                                          <p:attrName>style.visibility</p:attrName>
                                        </p:attrNameLst>
                                      </p:cBhvr>
                                      <p:to>
                                        <p:strVal val="visible"/>
                                      </p:to>
                                    </p:set>
                                    <p:anim calcmode="lin" valueType="num">
                                      <p:cBhvr>
                                        <p:cTn id="18" dur="1000" fill="hold"/>
                                        <p:tgtEl>
                                          <p:spTgt spid="403464"/>
                                        </p:tgtEl>
                                        <p:attrNameLst>
                                          <p:attrName>ppt_w</p:attrName>
                                        </p:attrNameLst>
                                      </p:cBhvr>
                                      <p:tavLst>
                                        <p:tav tm="0">
                                          <p:val>
                                            <p:fltVal val="0.000000"/>
                                          </p:val>
                                        </p:tav>
                                        <p:tav tm="100000">
                                          <p:val>
                                            <p:strVal val="#ppt_w"/>
                                          </p:val>
                                        </p:tav>
                                      </p:tavLst>
                                    </p:anim>
                                    <p:anim calcmode="lin" valueType="num">
                                      <p:cBhvr>
                                        <p:cTn id="19" dur="1000" fill="hold"/>
                                        <p:tgtEl>
                                          <p:spTgt spid="403464"/>
                                        </p:tgtEl>
                                        <p:attrNameLst>
                                          <p:attrName>ppt_h</p:attrName>
                                        </p:attrNameLst>
                                      </p:cBhvr>
                                      <p:tavLst>
                                        <p:tav tm="0">
                                          <p:val>
                                            <p:strVal val="#ppt_h"/>
                                          </p:val>
                                        </p:tav>
                                        <p:tav tm="100000">
                                          <p:val>
                                            <p:strVal val="#ppt_h"/>
                                          </p:val>
                                        </p:tav>
                                      </p:tavLst>
                                    </p:anim>
                                  </p:childTnLst>
                                </p:cTn>
                              </p:par>
                            </p:childTnLst>
                          </p:cTn>
                        </p:par>
                      </p:childTnLst>
                    </p:cTn>
                  </p:par>
                  <p:par>
                    <p:cTn id="20" fill="hold">
                      <p:stCondLst>
                        <p:cond delay="indefinite"/>
                      </p:stCondLst>
                      <p:childTnLst>
                        <p:par>
                          <p:cTn id="21" fill="hold">
                            <p:stCondLst>
                              <p:cond delay="0"/>
                            </p:stCondLst>
                            <p:childTnLst>
                              <p:par>
                                <p:cTn id="22" presetID="17" presetClass="entr" presetSubtype="10" fill="hold" nodeType="clickEffect">
                                  <p:stCondLst>
                                    <p:cond delay="0"/>
                                  </p:stCondLst>
                                  <p:childTnLst>
                                    <p:set>
                                      <p:cBhvr>
                                        <p:cTn id="23" dur="1" fill="hold">
                                          <p:stCondLst>
                                            <p:cond delay="0"/>
                                          </p:stCondLst>
                                        </p:cTn>
                                        <p:tgtEl>
                                          <p:spTgt spid="403460"/>
                                        </p:tgtEl>
                                        <p:attrNameLst>
                                          <p:attrName>style.visibility</p:attrName>
                                        </p:attrNameLst>
                                      </p:cBhvr>
                                      <p:to>
                                        <p:strVal val="visible"/>
                                      </p:to>
                                    </p:set>
                                    <p:anim calcmode="lin" valueType="num">
                                      <p:cBhvr>
                                        <p:cTn id="24" dur="1000" fill="hold"/>
                                        <p:tgtEl>
                                          <p:spTgt spid="403460"/>
                                        </p:tgtEl>
                                        <p:attrNameLst>
                                          <p:attrName>ppt_w</p:attrName>
                                        </p:attrNameLst>
                                      </p:cBhvr>
                                      <p:tavLst>
                                        <p:tav tm="0">
                                          <p:val>
                                            <p:fltVal val="0.000000"/>
                                          </p:val>
                                        </p:tav>
                                        <p:tav tm="100000">
                                          <p:val>
                                            <p:strVal val="#ppt_w"/>
                                          </p:val>
                                        </p:tav>
                                      </p:tavLst>
                                    </p:anim>
                                    <p:anim calcmode="lin" valueType="num">
                                      <p:cBhvr>
                                        <p:cTn id="25" dur="1000" fill="hold"/>
                                        <p:tgtEl>
                                          <p:spTgt spid="403460"/>
                                        </p:tgtEl>
                                        <p:attrNameLst>
                                          <p:attrName>ppt_h</p:attrName>
                                        </p:attrNameLst>
                                      </p:cBhvr>
                                      <p:tavLst>
                                        <p:tav tm="0">
                                          <p:val>
                                            <p:strVal val="#ppt_h"/>
                                          </p:val>
                                        </p:tav>
                                        <p:tav tm="100000">
                                          <p:val>
                                            <p:strVal val="#ppt_h"/>
                                          </p:val>
                                        </p:tav>
                                      </p:tavLst>
                                    </p:anim>
                                  </p:childTnLst>
                                </p:cTn>
                              </p:par>
                            </p:childTnLst>
                          </p:cTn>
                        </p:par>
                      </p:childTnLst>
                    </p:cTn>
                  </p:par>
                  <p:par>
                    <p:cTn id="26" fill="hold">
                      <p:stCondLst>
                        <p:cond delay="indefinite"/>
                      </p:stCondLst>
                      <p:childTnLst>
                        <p:par>
                          <p:cTn id="27" fill="hold">
                            <p:stCondLst>
                              <p:cond delay="0"/>
                            </p:stCondLst>
                            <p:childTnLst>
                              <p:par>
                                <p:cTn id="28" presetID="17" presetClass="entr" presetSubtype="10" fill="hold" nodeType="clickEffect">
                                  <p:stCondLst>
                                    <p:cond delay="0"/>
                                  </p:stCondLst>
                                  <p:childTnLst>
                                    <p:set>
                                      <p:cBhvr>
                                        <p:cTn id="29" dur="1" fill="hold">
                                          <p:stCondLst>
                                            <p:cond delay="0"/>
                                          </p:stCondLst>
                                        </p:cTn>
                                        <p:tgtEl>
                                          <p:spTgt spid="403461"/>
                                        </p:tgtEl>
                                        <p:attrNameLst>
                                          <p:attrName>style.visibility</p:attrName>
                                        </p:attrNameLst>
                                      </p:cBhvr>
                                      <p:to>
                                        <p:strVal val="visible"/>
                                      </p:to>
                                    </p:set>
                                    <p:anim calcmode="lin" valueType="num">
                                      <p:cBhvr>
                                        <p:cTn id="30" dur="1000" fill="hold"/>
                                        <p:tgtEl>
                                          <p:spTgt spid="403461"/>
                                        </p:tgtEl>
                                        <p:attrNameLst>
                                          <p:attrName>ppt_w</p:attrName>
                                        </p:attrNameLst>
                                      </p:cBhvr>
                                      <p:tavLst>
                                        <p:tav tm="0">
                                          <p:val>
                                            <p:fltVal val="0.000000"/>
                                          </p:val>
                                        </p:tav>
                                        <p:tav tm="100000">
                                          <p:val>
                                            <p:strVal val="#ppt_w"/>
                                          </p:val>
                                        </p:tav>
                                      </p:tavLst>
                                    </p:anim>
                                    <p:anim calcmode="lin" valueType="num">
                                      <p:cBhvr>
                                        <p:cTn id="31" dur="1000" fill="hold"/>
                                        <p:tgtEl>
                                          <p:spTgt spid="403461"/>
                                        </p:tgtEl>
                                        <p:attrNameLst>
                                          <p:attrName>ppt_h</p:attrName>
                                        </p:attrNameLst>
                                      </p:cBhvr>
                                      <p:tavLst>
                                        <p:tav tm="0">
                                          <p:val>
                                            <p:strVal val="#ppt_h"/>
                                          </p:val>
                                        </p:tav>
                                        <p:tav tm="100000">
                                          <p:val>
                                            <p:strVal val="#ppt_h"/>
                                          </p:val>
                                        </p:tav>
                                      </p:tavLst>
                                    </p:anim>
                                  </p:childTnLst>
                                </p:cTn>
                              </p:par>
                            </p:childTnLst>
                          </p:cTn>
                        </p:par>
                      </p:childTnLst>
                    </p:cTn>
                  </p:par>
                  <p:par>
                    <p:cTn id="32" fill="hold">
                      <p:stCondLst>
                        <p:cond delay="indefinite"/>
                      </p:stCondLst>
                      <p:childTnLst>
                        <p:par>
                          <p:cTn id="33" fill="hold">
                            <p:stCondLst>
                              <p:cond delay="0"/>
                            </p:stCondLst>
                            <p:childTnLst>
                              <p:par>
                                <p:cTn id="34" presetID="17" presetClass="entr" presetSubtype="10" fill="hold" nodeType="clickEffect">
                                  <p:stCondLst>
                                    <p:cond delay="0"/>
                                  </p:stCondLst>
                                  <p:childTnLst>
                                    <p:set>
                                      <p:cBhvr>
                                        <p:cTn id="35" dur="1" fill="hold">
                                          <p:stCondLst>
                                            <p:cond delay="0"/>
                                          </p:stCondLst>
                                        </p:cTn>
                                        <p:tgtEl>
                                          <p:spTgt spid="403462"/>
                                        </p:tgtEl>
                                        <p:attrNameLst>
                                          <p:attrName>style.visibility</p:attrName>
                                        </p:attrNameLst>
                                      </p:cBhvr>
                                      <p:to>
                                        <p:strVal val="visible"/>
                                      </p:to>
                                    </p:set>
                                    <p:anim calcmode="lin" valueType="num">
                                      <p:cBhvr>
                                        <p:cTn id="36" dur="1000" fill="hold"/>
                                        <p:tgtEl>
                                          <p:spTgt spid="403462"/>
                                        </p:tgtEl>
                                        <p:attrNameLst>
                                          <p:attrName>ppt_w</p:attrName>
                                        </p:attrNameLst>
                                      </p:cBhvr>
                                      <p:tavLst>
                                        <p:tav tm="0">
                                          <p:val>
                                            <p:fltVal val="0.000000"/>
                                          </p:val>
                                        </p:tav>
                                        <p:tav tm="100000">
                                          <p:val>
                                            <p:strVal val="#ppt_w"/>
                                          </p:val>
                                        </p:tav>
                                      </p:tavLst>
                                    </p:anim>
                                    <p:anim calcmode="lin" valueType="num">
                                      <p:cBhvr>
                                        <p:cTn id="37" dur="1000" fill="hold"/>
                                        <p:tgtEl>
                                          <p:spTgt spid="40346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3463" grpId="0" bldLvl="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8434" name="Rectangle 2"/>
          <p:cNvSpPr>
            <a:spLocks noGrp="1"/>
          </p:cNvSpPr>
          <p:nvPr>
            <p:ph type="body" idx="4294967295"/>
          </p:nvPr>
        </p:nvSpPr>
        <p:spPr>
          <a:xfrm>
            <a:off x="1331595" y="915670"/>
            <a:ext cx="7179310" cy="3509645"/>
          </a:xfrm>
          <a:solidFill>
            <a:schemeClr val="bg1">
              <a:alpha val="100000"/>
            </a:schemeClr>
          </a:solidFill>
        </p:spPr>
        <p:txBody>
          <a:bodyPr vert="horz" wrap="square" lIns="91440" tIns="45720" rIns="91440" bIns="45720" anchor="t" anchorCtr="0"/>
          <a:p>
            <a:pPr>
              <a:lnSpc>
                <a:spcPts val="3500"/>
              </a:lnSpc>
            </a:pPr>
            <a:r>
              <a:rPr lang="en-US" altLang="zh-CN" sz="1800" dirty="0">
                <a:latin typeface="微软雅黑" panose="020B0503020204020204" pitchFamily="34" charset="-122"/>
                <a:ea typeface="微软雅黑" panose="020B0503020204020204" pitchFamily="34" charset="-122"/>
              </a:rPr>
              <a:t>     </a:t>
            </a:r>
            <a:r>
              <a:rPr lang="en-US" altLang="zh-CN" sz="1800" dirty="0">
                <a:solidFill>
                  <a:srgbClr val="0070C0"/>
                </a:solidFill>
                <a:latin typeface="微软雅黑" panose="020B0503020204020204" pitchFamily="34" charset="-122"/>
                <a:ea typeface="微软雅黑" panose="020B0503020204020204" pitchFamily="34" charset="-122"/>
              </a:rPr>
              <a:t> </a:t>
            </a:r>
            <a:r>
              <a:rPr lang="zh-CN" altLang="en-US" sz="1800" dirty="0">
                <a:solidFill>
                  <a:srgbClr val="0070C0"/>
                </a:solidFill>
                <a:latin typeface="微软雅黑" panose="020B0503020204020204" pitchFamily="34" charset="-122"/>
                <a:ea typeface="微软雅黑" panose="020B0503020204020204" pitchFamily="34" charset="-122"/>
              </a:rPr>
              <a:t>某公司年度需耗用乙材料</a:t>
            </a:r>
            <a:r>
              <a:rPr lang="en-US" altLang="zh-CN" sz="1800" dirty="0">
                <a:solidFill>
                  <a:srgbClr val="0070C0"/>
                </a:solidFill>
                <a:latin typeface="微软雅黑" panose="020B0503020204020204" pitchFamily="34" charset="-122"/>
                <a:ea typeface="微软雅黑" panose="020B0503020204020204" pitchFamily="34" charset="-122"/>
              </a:rPr>
              <a:t>36000</a:t>
            </a:r>
            <a:r>
              <a:rPr lang="zh-CN" altLang="en-US" sz="1800" dirty="0">
                <a:solidFill>
                  <a:srgbClr val="0070C0"/>
                </a:solidFill>
                <a:latin typeface="微软雅黑" panose="020B0503020204020204" pitchFamily="34" charset="-122"/>
                <a:ea typeface="微软雅黑" panose="020B0503020204020204" pitchFamily="34" charset="-122"/>
              </a:rPr>
              <a:t>千克，该材料采购成本为</a:t>
            </a:r>
            <a:r>
              <a:rPr lang="en-US" altLang="zh-CN" sz="1800" dirty="0">
                <a:solidFill>
                  <a:srgbClr val="0070C0"/>
                </a:solidFill>
                <a:latin typeface="微软雅黑" panose="020B0503020204020204" pitchFamily="34" charset="-122"/>
                <a:ea typeface="微软雅黑" panose="020B0503020204020204" pitchFamily="34" charset="-122"/>
              </a:rPr>
              <a:t>200</a:t>
            </a:r>
            <a:r>
              <a:rPr lang="zh-CN" altLang="en-US" sz="1800" dirty="0">
                <a:solidFill>
                  <a:srgbClr val="0070C0"/>
                </a:solidFill>
                <a:latin typeface="微软雅黑" panose="020B0503020204020204" pitchFamily="34" charset="-122"/>
                <a:ea typeface="微软雅黑" panose="020B0503020204020204" pitchFamily="34" charset="-122"/>
              </a:rPr>
              <a:t>元</a:t>
            </a:r>
            <a:r>
              <a:rPr lang="en-US" altLang="zh-CN" sz="1800" dirty="0">
                <a:solidFill>
                  <a:srgbClr val="0070C0"/>
                </a:solidFill>
                <a:latin typeface="微软雅黑" panose="020B0503020204020204" pitchFamily="34" charset="-122"/>
                <a:ea typeface="微软雅黑" panose="020B0503020204020204" pitchFamily="34" charset="-122"/>
              </a:rPr>
              <a:t>/</a:t>
            </a:r>
            <a:r>
              <a:rPr lang="zh-CN" altLang="en-US" sz="1800" dirty="0">
                <a:solidFill>
                  <a:srgbClr val="0070C0"/>
                </a:solidFill>
                <a:latin typeface="微软雅黑" panose="020B0503020204020204" pitchFamily="34" charset="-122"/>
                <a:ea typeface="微软雅黑" panose="020B0503020204020204" pitchFamily="34" charset="-122"/>
              </a:rPr>
              <a:t>千克，年度储存成本为</a:t>
            </a:r>
            <a:r>
              <a:rPr lang="en-US" altLang="zh-CN" sz="1800" dirty="0">
                <a:solidFill>
                  <a:srgbClr val="0070C0"/>
                </a:solidFill>
                <a:latin typeface="微软雅黑" panose="020B0503020204020204" pitchFamily="34" charset="-122"/>
                <a:ea typeface="微软雅黑" panose="020B0503020204020204" pitchFamily="34" charset="-122"/>
              </a:rPr>
              <a:t>4</a:t>
            </a:r>
            <a:r>
              <a:rPr lang="zh-CN" altLang="en-US" sz="1800" dirty="0">
                <a:solidFill>
                  <a:srgbClr val="0070C0"/>
                </a:solidFill>
                <a:latin typeface="微软雅黑" panose="020B0503020204020204" pitchFamily="34" charset="-122"/>
                <a:ea typeface="微软雅黑" panose="020B0503020204020204" pitchFamily="34" charset="-122"/>
              </a:rPr>
              <a:t>元</a:t>
            </a:r>
            <a:r>
              <a:rPr lang="en-US" altLang="zh-CN" sz="1800" dirty="0">
                <a:solidFill>
                  <a:srgbClr val="0070C0"/>
                </a:solidFill>
                <a:latin typeface="微软雅黑" panose="020B0503020204020204" pitchFamily="34" charset="-122"/>
                <a:ea typeface="微软雅黑" panose="020B0503020204020204" pitchFamily="34" charset="-122"/>
              </a:rPr>
              <a:t>/</a:t>
            </a:r>
            <a:r>
              <a:rPr lang="zh-CN" altLang="en-US" sz="1800" dirty="0">
                <a:solidFill>
                  <a:srgbClr val="0070C0"/>
                </a:solidFill>
                <a:latin typeface="微软雅黑" panose="020B0503020204020204" pitchFamily="34" charset="-122"/>
                <a:ea typeface="微软雅黑" panose="020B0503020204020204" pitchFamily="34" charset="-122"/>
              </a:rPr>
              <a:t>千克，平均每次进货费用为</a:t>
            </a:r>
            <a:r>
              <a:rPr lang="en-US" altLang="zh-CN" sz="1800" dirty="0">
                <a:solidFill>
                  <a:srgbClr val="0070C0"/>
                </a:solidFill>
                <a:latin typeface="微软雅黑" panose="020B0503020204020204" pitchFamily="34" charset="-122"/>
                <a:ea typeface="微软雅黑" panose="020B0503020204020204" pitchFamily="34" charset="-122"/>
              </a:rPr>
              <a:t>20</a:t>
            </a:r>
            <a:r>
              <a:rPr lang="zh-CN" altLang="en-US" sz="1800" dirty="0">
                <a:solidFill>
                  <a:srgbClr val="0070C0"/>
                </a:solidFill>
                <a:latin typeface="微软雅黑" panose="020B0503020204020204" pitchFamily="34" charset="-122"/>
                <a:ea typeface="微软雅黑" panose="020B0503020204020204" pitchFamily="34" charset="-122"/>
              </a:rPr>
              <a:t>元。</a:t>
            </a:r>
            <a:endParaRPr lang="zh-CN" altLang="en-US" sz="1800" dirty="0">
              <a:latin typeface="微软雅黑" panose="020B0503020204020204" pitchFamily="34" charset="-122"/>
              <a:ea typeface="微软雅黑" panose="020B0503020204020204" pitchFamily="34" charset="-122"/>
            </a:endParaRPr>
          </a:p>
          <a:p>
            <a:pPr>
              <a:lnSpc>
                <a:spcPts val="2900"/>
              </a:lnSpc>
            </a:pPr>
            <a:r>
              <a:rPr lang="zh-CN" altLang="en-US" sz="1600" dirty="0">
                <a:solidFill>
                  <a:srgbClr val="7030A0"/>
                </a:solidFill>
                <a:latin typeface="微软雅黑" panose="020B0503020204020204" pitchFamily="34" charset="-122"/>
                <a:ea typeface="微软雅黑" panose="020B0503020204020204" pitchFamily="34" charset="-122"/>
              </a:rPr>
              <a:t>要求计算：</a:t>
            </a:r>
            <a:endParaRPr lang="zh-CN" altLang="en-US" sz="1600" dirty="0">
              <a:solidFill>
                <a:srgbClr val="7030A0"/>
              </a:solidFill>
              <a:latin typeface="微软雅黑" panose="020B0503020204020204" pitchFamily="34" charset="-122"/>
              <a:ea typeface="微软雅黑" panose="020B0503020204020204" pitchFamily="34" charset="-122"/>
            </a:endParaRPr>
          </a:p>
          <a:p>
            <a:pPr lvl="1">
              <a:lnSpc>
                <a:spcPts val="2900"/>
              </a:lnSpc>
              <a:buClr>
                <a:srgbClr val="FF6600"/>
              </a:buClr>
            </a:pPr>
            <a:r>
              <a:rPr lang="zh-CN" altLang="en-US" sz="1600" dirty="0">
                <a:solidFill>
                  <a:srgbClr val="7030A0"/>
                </a:solidFill>
                <a:latin typeface="微软雅黑" panose="020B0503020204020204" pitchFamily="34" charset="-122"/>
                <a:ea typeface="微软雅黑" panose="020B0503020204020204" pitchFamily="34" charset="-122"/>
              </a:rPr>
              <a:t>本年度乙材料的经济批量；</a:t>
            </a:r>
            <a:endParaRPr lang="zh-CN" altLang="en-US" sz="1600" dirty="0">
              <a:solidFill>
                <a:srgbClr val="7030A0"/>
              </a:solidFill>
              <a:latin typeface="微软雅黑" panose="020B0503020204020204" pitchFamily="34" charset="-122"/>
              <a:ea typeface="微软雅黑" panose="020B0503020204020204" pitchFamily="34" charset="-122"/>
            </a:endParaRPr>
          </a:p>
          <a:p>
            <a:pPr lvl="1">
              <a:lnSpc>
                <a:spcPts val="2900"/>
              </a:lnSpc>
              <a:buClr>
                <a:srgbClr val="FF6600"/>
              </a:buClr>
            </a:pPr>
            <a:r>
              <a:rPr lang="zh-CN" altLang="en-US" sz="1600" dirty="0">
                <a:solidFill>
                  <a:srgbClr val="7030A0"/>
                </a:solidFill>
                <a:latin typeface="微软雅黑" panose="020B0503020204020204" pitchFamily="34" charset="-122"/>
                <a:ea typeface="微软雅黑" panose="020B0503020204020204" pitchFamily="34" charset="-122"/>
              </a:rPr>
              <a:t>本年度乙材料经济批量下的相关总成本；</a:t>
            </a:r>
            <a:endParaRPr lang="zh-CN" altLang="en-US" sz="1600" dirty="0">
              <a:solidFill>
                <a:srgbClr val="7030A0"/>
              </a:solidFill>
              <a:latin typeface="微软雅黑" panose="020B0503020204020204" pitchFamily="34" charset="-122"/>
              <a:ea typeface="微软雅黑" panose="020B0503020204020204" pitchFamily="34" charset="-122"/>
            </a:endParaRPr>
          </a:p>
          <a:p>
            <a:pPr lvl="1">
              <a:lnSpc>
                <a:spcPts val="2900"/>
              </a:lnSpc>
              <a:buClr>
                <a:srgbClr val="FF6600"/>
              </a:buClr>
            </a:pPr>
            <a:r>
              <a:rPr lang="zh-CN" altLang="en-US" sz="1600" dirty="0">
                <a:solidFill>
                  <a:srgbClr val="7030A0"/>
                </a:solidFill>
                <a:latin typeface="微软雅黑" panose="020B0503020204020204" pitchFamily="34" charset="-122"/>
                <a:ea typeface="微软雅黑" panose="020B0503020204020204" pitchFamily="34" charset="-122"/>
              </a:rPr>
              <a:t>本年度乙材料经济批量下的平均资金占用额；</a:t>
            </a:r>
            <a:endParaRPr lang="zh-CN" altLang="en-US" sz="1600" dirty="0">
              <a:solidFill>
                <a:srgbClr val="7030A0"/>
              </a:solidFill>
              <a:latin typeface="微软雅黑" panose="020B0503020204020204" pitchFamily="34" charset="-122"/>
              <a:ea typeface="微软雅黑" panose="020B0503020204020204" pitchFamily="34" charset="-122"/>
            </a:endParaRPr>
          </a:p>
          <a:p>
            <a:pPr lvl="1">
              <a:lnSpc>
                <a:spcPts val="2900"/>
              </a:lnSpc>
              <a:buClr>
                <a:srgbClr val="FF6600"/>
              </a:buClr>
            </a:pPr>
            <a:r>
              <a:rPr lang="zh-CN" altLang="en-US" sz="1600" dirty="0">
                <a:solidFill>
                  <a:srgbClr val="7030A0"/>
                </a:solidFill>
                <a:latin typeface="微软雅黑" panose="020B0503020204020204" pitchFamily="34" charset="-122"/>
                <a:ea typeface="微软雅黑" panose="020B0503020204020204" pitchFamily="34" charset="-122"/>
              </a:rPr>
              <a:t>本年度乙材料最佳进货批次；</a:t>
            </a:r>
            <a:endParaRPr lang="zh-CN" altLang="en-US" sz="1600" dirty="0">
              <a:solidFill>
                <a:srgbClr val="7030A0"/>
              </a:solidFill>
              <a:latin typeface="微软雅黑" panose="020B0503020204020204" pitchFamily="34" charset="-122"/>
              <a:ea typeface="微软雅黑" panose="020B0503020204020204" pitchFamily="34" charset="-122"/>
            </a:endParaRPr>
          </a:p>
          <a:p>
            <a:pPr lvl="1">
              <a:lnSpc>
                <a:spcPts val="2900"/>
              </a:lnSpc>
              <a:buClr>
                <a:srgbClr val="FF6600"/>
              </a:buClr>
            </a:pPr>
            <a:r>
              <a:rPr lang="zh-CN" altLang="en-US" sz="1600" dirty="0">
                <a:solidFill>
                  <a:srgbClr val="7030A0"/>
                </a:solidFill>
                <a:latin typeface="微软雅黑" panose="020B0503020204020204" pitchFamily="34" charset="-122"/>
                <a:ea typeface="微软雅黑" panose="020B0503020204020204" pitchFamily="34" charset="-122"/>
              </a:rPr>
              <a:t>本年度乙材料最佳订货周期。</a:t>
            </a:r>
            <a:endParaRPr lang="zh-CN" altLang="en-US" sz="1600" dirty="0">
              <a:solidFill>
                <a:srgbClr val="7030A0"/>
              </a:solidFill>
              <a:latin typeface="微软雅黑" panose="020B0503020204020204" pitchFamily="34" charset="-122"/>
              <a:ea typeface="微软雅黑" panose="020B0503020204020204" pitchFamily="34" charset="-122"/>
            </a:endParaRPr>
          </a:p>
        </p:txBody>
      </p:sp>
      <p:sp>
        <p:nvSpPr>
          <p:cNvPr id="11266" name="Rectangle 2"/>
          <p:cNvSpPr>
            <a:spLocks noGrp="1"/>
          </p:cNvSpPr>
          <p:nvPr>
            <p:custDataLst>
              <p:tags r:id="rId1"/>
            </p:custDataLst>
          </p:nvPr>
        </p:nvSpPr>
        <p:spPr>
          <a:xfrm>
            <a:off x="1691640" y="483870"/>
            <a:ext cx="1438910" cy="431800"/>
          </a:xfrm>
          <a:prstGeom prst="rect">
            <a:avLst/>
          </a:prstGeom>
          <a:noFill/>
          <a:ln w="9525">
            <a:noFill/>
          </a:ln>
        </p:spPr>
        <p:txBody>
          <a:bodyPr vert="horz" wrap="square" lIns="91440" tIns="45720" rIns="91440" bIns="45720" anchor="ctr" anchorCtr="0"/>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algn="l"/>
            <a:r>
              <a:rPr lang="zh-CN" altLang="en-US" sz="2400" b="1" dirty="0">
                <a:solidFill>
                  <a:srgbClr val="FF0000"/>
                </a:solidFill>
                <a:latin typeface="微软雅黑" panose="020B0503020204020204" pitchFamily="34" charset="-122"/>
                <a:ea typeface="微软雅黑" panose="020B0503020204020204" pitchFamily="34" charset="-122"/>
              </a:rPr>
              <a:t>例题：</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06530" name="Object 2"/>
          <p:cNvGraphicFramePr>
            <a:graphicFrameLocks noChangeAspect="1"/>
          </p:cNvGraphicFramePr>
          <p:nvPr/>
        </p:nvGraphicFramePr>
        <p:xfrm>
          <a:off x="2699385" y="1491615"/>
          <a:ext cx="4325620" cy="673735"/>
        </p:xfrm>
        <a:graphic>
          <a:graphicData uri="http://schemas.openxmlformats.org/presentationml/2006/ole">
            <mc:AlternateContent xmlns:mc="http://schemas.openxmlformats.org/markup-compatibility/2006">
              <mc:Choice xmlns:v="urn:schemas-microsoft-com:vml" Requires="v">
                <p:oleObj spid="_x0000_s3085" name="" r:id="rId1" imgW="2197100" imgH="457200" progId="Equation.3">
                  <p:embed/>
                </p:oleObj>
              </mc:Choice>
              <mc:Fallback>
                <p:oleObj name="" r:id="rId1" imgW="2197100" imgH="457200" progId="Equation.3">
                  <p:embed/>
                  <p:pic>
                    <p:nvPicPr>
                      <p:cNvPr id="0" name="图片 3084"/>
                      <p:cNvPicPr/>
                      <p:nvPr/>
                    </p:nvPicPr>
                    <p:blipFill>
                      <a:blip r:embed="rId2"/>
                      <a:stretch>
                        <a:fillRect/>
                      </a:stretch>
                    </p:blipFill>
                    <p:spPr>
                      <a:xfrm>
                        <a:off x="2699385" y="1491615"/>
                        <a:ext cx="4325620" cy="673735"/>
                      </a:xfrm>
                      <a:prstGeom prst="rect">
                        <a:avLst/>
                      </a:prstGeom>
                      <a:noFill/>
                      <a:ln w="38100">
                        <a:noFill/>
                        <a:miter/>
                      </a:ln>
                    </p:spPr>
                  </p:pic>
                </p:oleObj>
              </mc:Fallback>
            </mc:AlternateContent>
          </a:graphicData>
        </a:graphic>
      </p:graphicFrame>
      <p:graphicFrame>
        <p:nvGraphicFramePr>
          <p:cNvPr id="406531" name="Object 3"/>
          <p:cNvGraphicFramePr>
            <a:graphicFrameLocks noChangeAspect="1"/>
          </p:cNvGraphicFramePr>
          <p:nvPr/>
        </p:nvGraphicFramePr>
        <p:xfrm>
          <a:off x="2699385" y="2315845"/>
          <a:ext cx="5078730" cy="379095"/>
        </p:xfrm>
        <a:graphic>
          <a:graphicData uri="http://schemas.openxmlformats.org/presentationml/2006/ole">
            <mc:AlternateContent xmlns:mc="http://schemas.openxmlformats.org/markup-compatibility/2006">
              <mc:Choice xmlns:v="urn:schemas-microsoft-com:vml" Requires="v">
                <p:oleObj spid="_x0000_s3081" name="" r:id="rId3" imgW="2552700" imgH="254000" progId="Equation.3">
                  <p:embed/>
                </p:oleObj>
              </mc:Choice>
              <mc:Fallback>
                <p:oleObj name="" r:id="rId3" imgW="2552700" imgH="254000" progId="Equation.3">
                  <p:embed/>
                  <p:pic>
                    <p:nvPicPr>
                      <p:cNvPr id="0" name="图片 3080"/>
                      <p:cNvPicPr/>
                      <p:nvPr/>
                    </p:nvPicPr>
                    <p:blipFill>
                      <a:blip r:embed="rId4"/>
                      <a:stretch>
                        <a:fillRect/>
                      </a:stretch>
                    </p:blipFill>
                    <p:spPr>
                      <a:xfrm>
                        <a:off x="2699385" y="2315845"/>
                        <a:ext cx="5078730" cy="379095"/>
                      </a:xfrm>
                      <a:prstGeom prst="rect">
                        <a:avLst/>
                      </a:prstGeom>
                      <a:noFill/>
                      <a:ln w="38100">
                        <a:noFill/>
                        <a:miter/>
                      </a:ln>
                    </p:spPr>
                  </p:pic>
                </p:oleObj>
              </mc:Fallback>
            </mc:AlternateContent>
          </a:graphicData>
        </a:graphic>
      </p:graphicFrame>
      <p:graphicFrame>
        <p:nvGraphicFramePr>
          <p:cNvPr id="406532" name="Object 4"/>
          <p:cNvGraphicFramePr>
            <a:graphicFrameLocks noChangeAspect="1"/>
          </p:cNvGraphicFramePr>
          <p:nvPr/>
        </p:nvGraphicFramePr>
        <p:xfrm>
          <a:off x="2771775" y="2829560"/>
          <a:ext cx="3542030" cy="573405"/>
        </p:xfrm>
        <a:graphic>
          <a:graphicData uri="http://schemas.openxmlformats.org/presentationml/2006/ole">
            <mc:AlternateContent xmlns:mc="http://schemas.openxmlformats.org/markup-compatibility/2006">
              <mc:Choice xmlns:v="urn:schemas-microsoft-com:vml" Requires="v">
                <p:oleObj spid="_x0000_s3082" name="" r:id="rId5" imgW="1879600" imgH="406400" progId="Equation.3">
                  <p:embed/>
                </p:oleObj>
              </mc:Choice>
              <mc:Fallback>
                <p:oleObj name="" r:id="rId5" imgW="1879600" imgH="406400" progId="Equation.3">
                  <p:embed/>
                  <p:pic>
                    <p:nvPicPr>
                      <p:cNvPr id="0" name="图片 3081"/>
                      <p:cNvPicPr/>
                      <p:nvPr/>
                    </p:nvPicPr>
                    <p:blipFill>
                      <a:blip r:embed="rId6"/>
                      <a:stretch>
                        <a:fillRect/>
                      </a:stretch>
                    </p:blipFill>
                    <p:spPr>
                      <a:xfrm>
                        <a:off x="2771775" y="2829560"/>
                        <a:ext cx="3542030" cy="573405"/>
                      </a:xfrm>
                      <a:prstGeom prst="rect">
                        <a:avLst/>
                      </a:prstGeom>
                      <a:noFill/>
                      <a:ln w="38100">
                        <a:noFill/>
                        <a:miter/>
                      </a:ln>
                    </p:spPr>
                  </p:pic>
                </p:oleObj>
              </mc:Fallback>
            </mc:AlternateContent>
          </a:graphicData>
        </a:graphic>
      </p:graphicFrame>
      <p:graphicFrame>
        <p:nvGraphicFramePr>
          <p:cNvPr id="406533" name="Object 5"/>
          <p:cNvGraphicFramePr>
            <a:graphicFrameLocks noChangeAspect="1"/>
          </p:cNvGraphicFramePr>
          <p:nvPr/>
        </p:nvGraphicFramePr>
        <p:xfrm>
          <a:off x="2771775" y="3580130"/>
          <a:ext cx="3657600" cy="344170"/>
        </p:xfrm>
        <a:graphic>
          <a:graphicData uri="http://schemas.openxmlformats.org/presentationml/2006/ole">
            <mc:AlternateContent xmlns:mc="http://schemas.openxmlformats.org/markup-compatibility/2006">
              <mc:Choice xmlns:v="urn:schemas-microsoft-com:vml" Requires="v">
                <p:oleObj spid="_x0000_s3083" name="" r:id="rId7" imgW="1816100" imgH="228600" progId="Equation.3">
                  <p:embed/>
                </p:oleObj>
              </mc:Choice>
              <mc:Fallback>
                <p:oleObj name="" r:id="rId7" imgW="1816100" imgH="228600" progId="Equation.3">
                  <p:embed/>
                  <p:pic>
                    <p:nvPicPr>
                      <p:cNvPr id="0" name="图片 3082"/>
                      <p:cNvPicPr/>
                      <p:nvPr/>
                    </p:nvPicPr>
                    <p:blipFill>
                      <a:blip r:embed="rId8"/>
                      <a:stretch>
                        <a:fillRect/>
                      </a:stretch>
                    </p:blipFill>
                    <p:spPr>
                      <a:xfrm>
                        <a:off x="2771775" y="3580130"/>
                        <a:ext cx="3657600" cy="344170"/>
                      </a:xfrm>
                      <a:prstGeom prst="rect">
                        <a:avLst/>
                      </a:prstGeom>
                      <a:noFill/>
                      <a:ln w="38100">
                        <a:noFill/>
                        <a:miter/>
                      </a:ln>
                    </p:spPr>
                  </p:pic>
                </p:oleObj>
              </mc:Fallback>
            </mc:AlternateContent>
          </a:graphicData>
        </a:graphic>
      </p:graphicFrame>
      <p:graphicFrame>
        <p:nvGraphicFramePr>
          <p:cNvPr id="406534" name="Object 6"/>
          <p:cNvGraphicFramePr>
            <a:graphicFrameLocks noChangeAspect="1"/>
          </p:cNvGraphicFramePr>
          <p:nvPr/>
        </p:nvGraphicFramePr>
        <p:xfrm>
          <a:off x="2830195" y="4156075"/>
          <a:ext cx="2824480" cy="333375"/>
        </p:xfrm>
        <a:graphic>
          <a:graphicData uri="http://schemas.openxmlformats.org/presentationml/2006/ole">
            <mc:AlternateContent xmlns:mc="http://schemas.openxmlformats.org/markup-compatibility/2006">
              <mc:Choice xmlns:v="urn:schemas-microsoft-com:vml" Requires="v">
                <p:oleObj spid="_x0000_s3084" name="" r:id="rId9" imgW="1447800" imgH="228600" progId="Equation.3">
                  <p:embed/>
                </p:oleObj>
              </mc:Choice>
              <mc:Fallback>
                <p:oleObj name="" r:id="rId9" imgW="1447800" imgH="228600" progId="Equation.3">
                  <p:embed/>
                  <p:pic>
                    <p:nvPicPr>
                      <p:cNvPr id="0" name="图片 3083"/>
                      <p:cNvPicPr/>
                      <p:nvPr/>
                    </p:nvPicPr>
                    <p:blipFill>
                      <a:blip r:embed="rId10"/>
                      <a:stretch>
                        <a:fillRect/>
                      </a:stretch>
                    </p:blipFill>
                    <p:spPr>
                      <a:xfrm>
                        <a:off x="2830195" y="4156075"/>
                        <a:ext cx="2824480" cy="333375"/>
                      </a:xfrm>
                      <a:prstGeom prst="rect">
                        <a:avLst/>
                      </a:prstGeom>
                      <a:noFill/>
                      <a:ln w="38100">
                        <a:noFill/>
                        <a:miter/>
                      </a:ln>
                    </p:spPr>
                  </p:pic>
                </p:oleObj>
              </mc:Fallback>
            </mc:AlternateContent>
          </a:graphicData>
        </a:graphic>
      </p:graphicFrame>
      <p:sp>
        <p:nvSpPr>
          <p:cNvPr id="11266" name="Rectangle 2"/>
          <p:cNvSpPr>
            <a:spLocks noGrp="1"/>
          </p:cNvSpPr>
          <p:nvPr>
            <p:custDataLst>
              <p:tags r:id="rId11"/>
            </p:custDataLst>
          </p:nvPr>
        </p:nvSpPr>
        <p:spPr>
          <a:xfrm>
            <a:off x="1835150" y="915670"/>
            <a:ext cx="1438910" cy="431800"/>
          </a:xfrm>
          <a:prstGeom prst="rect">
            <a:avLst/>
          </a:prstGeom>
          <a:noFill/>
          <a:ln w="9525">
            <a:noFill/>
          </a:ln>
        </p:spPr>
        <p:txBody>
          <a:bodyPr vert="horz" wrap="square" lIns="91440" tIns="45720" rIns="91440" bIns="45720" anchor="ctr" anchorCtr="0"/>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algn="l"/>
            <a:r>
              <a:rPr lang="zh-CN" altLang="en-US" sz="2400" b="1" dirty="0">
                <a:solidFill>
                  <a:srgbClr val="FF0000"/>
                </a:solidFill>
                <a:latin typeface="微软雅黑" panose="020B0503020204020204" pitchFamily="34" charset="-122"/>
                <a:ea typeface="微软雅黑" panose="020B0503020204020204" pitchFamily="34" charset="-122"/>
              </a:rPr>
              <a:t>答案：</a:t>
            </a:r>
            <a:endParaRPr lang="zh-CN" altLang="en-US" sz="2400" b="1" dirty="0">
              <a:solidFill>
                <a:srgbClr val="FF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06530"/>
                                        </p:tgtEl>
                                        <p:attrNameLst>
                                          <p:attrName>style.visibility</p:attrName>
                                        </p:attrNameLst>
                                      </p:cBhvr>
                                      <p:to>
                                        <p:strVal val="visible"/>
                                      </p:to>
                                    </p:set>
                                    <p:animEffect transition="in" filter="dissolve">
                                      <p:cBhvr>
                                        <p:cTn id="7" dur="500"/>
                                        <p:tgtEl>
                                          <p:spTgt spid="40653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406531"/>
                                        </p:tgtEl>
                                        <p:attrNameLst>
                                          <p:attrName>style.visibility</p:attrName>
                                        </p:attrNameLst>
                                      </p:cBhvr>
                                      <p:to>
                                        <p:strVal val="visible"/>
                                      </p:to>
                                    </p:set>
                                    <p:animEffect transition="in" filter="dissolve">
                                      <p:cBhvr>
                                        <p:cTn id="12" dur="500"/>
                                        <p:tgtEl>
                                          <p:spTgt spid="406531"/>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406532"/>
                                        </p:tgtEl>
                                        <p:attrNameLst>
                                          <p:attrName>style.visibility</p:attrName>
                                        </p:attrNameLst>
                                      </p:cBhvr>
                                      <p:to>
                                        <p:strVal val="visible"/>
                                      </p:to>
                                    </p:set>
                                    <p:animEffect transition="in" filter="dissolve">
                                      <p:cBhvr>
                                        <p:cTn id="17" dur="500"/>
                                        <p:tgtEl>
                                          <p:spTgt spid="406532"/>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406533"/>
                                        </p:tgtEl>
                                        <p:attrNameLst>
                                          <p:attrName>style.visibility</p:attrName>
                                        </p:attrNameLst>
                                      </p:cBhvr>
                                      <p:to>
                                        <p:strVal val="visible"/>
                                      </p:to>
                                    </p:set>
                                    <p:animEffect transition="in" filter="dissolve">
                                      <p:cBhvr>
                                        <p:cTn id="22" dur="500"/>
                                        <p:tgtEl>
                                          <p:spTgt spid="406533"/>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nodeType="clickEffect">
                                  <p:stCondLst>
                                    <p:cond delay="0"/>
                                  </p:stCondLst>
                                  <p:childTnLst>
                                    <p:set>
                                      <p:cBhvr>
                                        <p:cTn id="26" dur="1" fill="hold">
                                          <p:stCondLst>
                                            <p:cond delay="0"/>
                                          </p:stCondLst>
                                        </p:cTn>
                                        <p:tgtEl>
                                          <p:spTgt spid="406534"/>
                                        </p:tgtEl>
                                        <p:attrNameLst>
                                          <p:attrName>style.visibility</p:attrName>
                                        </p:attrNameLst>
                                      </p:cBhvr>
                                      <p:to>
                                        <p:strVal val="visible"/>
                                      </p:to>
                                    </p:set>
                                    <p:animEffect transition="in" filter="dissolve">
                                      <p:cBhvr>
                                        <p:cTn id="27" dur="500"/>
                                        <p:tgtEl>
                                          <p:spTgt spid="4065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r="258" b="3088"/>
          <a:stretch>
            <a:fillRect/>
          </a:stretch>
        </p:blipFill>
        <p:spPr>
          <a:xfrm>
            <a:off x="1174707" y="-1"/>
            <a:ext cx="7947064" cy="5147752"/>
          </a:xfrm>
          <a:prstGeom prst="rect">
            <a:avLst/>
          </a:prstGeom>
        </p:spPr>
      </p:pic>
      <p:sp>
        <p:nvSpPr>
          <p:cNvPr id="7" name="矩形 6"/>
          <p:cNvSpPr/>
          <p:nvPr/>
        </p:nvSpPr>
        <p:spPr>
          <a:xfrm>
            <a:off x="1197406" y="0"/>
            <a:ext cx="7971938" cy="5154384"/>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1575">
              <a:solidFill>
                <a:prstClr val="white"/>
              </a:solidFill>
              <a:latin typeface="Arial" panose="020B0604020202020204"/>
              <a:ea typeface="微软雅黑" panose="020B0503020204020204" pitchFamily="34" charset="-122"/>
            </a:endParaRPr>
          </a:p>
        </p:txBody>
      </p:sp>
      <p:sp>
        <p:nvSpPr>
          <p:cNvPr id="15" name="文本框 14"/>
          <p:cNvSpPr txBox="1"/>
          <p:nvPr>
            <p:custDataLst>
              <p:tags r:id="rId3"/>
            </p:custDataLst>
          </p:nvPr>
        </p:nvSpPr>
        <p:spPr>
          <a:xfrm>
            <a:off x="5870386" y="2794754"/>
            <a:ext cx="1540325" cy="484748"/>
          </a:xfrm>
          <a:prstGeom prst="rect">
            <a:avLst/>
          </a:prstGeom>
          <a:noFill/>
        </p:spPr>
        <p:txBody>
          <a:bodyPr vert="horz" wrap="none" rtlCol="0">
            <a:noAutofit/>
          </a:bodyPr>
          <a:lstStyle/>
          <a:p>
            <a:pPr defTabSz="1088390"/>
            <a:r>
              <a:rPr lang="en-US" altLang="zh-CN" sz="27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Chapter</a:t>
            </a:r>
            <a:endParaRPr lang="zh-CN" altLang="en-US" sz="27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16" name="文本框 15"/>
          <p:cNvSpPr txBox="1"/>
          <p:nvPr>
            <p:custDataLst>
              <p:tags r:id="rId4"/>
            </p:custDataLst>
          </p:nvPr>
        </p:nvSpPr>
        <p:spPr>
          <a:xfrm>
            <a:off x="3735152" y="3490883"/>
            <a:ext cx="4470953" cy="971075"/>
          </a:xfrm>
          <a:prstGeom prst="rect">
            <a:avLst/>
          </a:prstGeom>
          <a:noFill/>
        </p:spPr>
        <p:txBody>
          <a:bodyPr wrap="square" rtlCol="0">
            <a:noAutofit/>
            <a:scene3d>
              <a:camera prst="orthographicFront"/>
              <a:lightRig rig="threePt" dir="t"/>
            </a:scene3d>
          </a:bodyPr>
          <a:lstStyle/>
          <a:p>
            <a:pPr algn="r" defTabSz="1088390">
              <a:lnSpc>
                <a:spcPct val="150000"/>
              </a:lnSpc>
            </a:pPr>
            <a:r>
              <a:rPr lang="zh-CN" altLang="en-US" sz="405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rPr>
              <a:t>利润分配管理</a:t>
            </a:r>
            <a:endParaRPr lang="zh-CN" altLang="en-US" sz="405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endParaRPr>
          </a:p>
        </p:txBody>
      </p:sp>
      <p:cxnSp>
        <p:nvCxnSpPr>
          <p:cNvPr id="17" name="直接连接符 16"/>
          <p:cNvCxnSpPr/>
          <p:nvPr>
            <p:custDataLst>
              <p:tags r:id="rId5"/>
            </p:custDataLst>
          </p:nvPr>
        </p:nvCxnSpPr>
        <p:spPr>
          <a:xfrm>
            <a:off x="5522121" y="3405129"/>
            <a:ext cx="2683984" cy="0"/>
          </a:xfrm>
          <a:prstGeom prst="line">
            <a:avLst/>
          </a:prstGeom>
          <a:noFill/>
          <a:ln w="38100" cap="flat" cmpd="sng" algn="ctr">
            <a:solidFill>
              <a:schemeClr val="bg1">
                <a:lumMod val="75000"/>
              </a:schemeClr>
            </a:solidFill>
            <a:prstDash val="solid"/>
            <a:miter lim="800000"/>
          </a:ln>
          <a:effectLst/>
        </p:spPr>
      </p:cxnSp>
      <p:sp>
        <p:nvSpPr>
          <p:cNvPr id="18" name="矩形 30"/>
          <p:cNvSpPr/>
          <p:nvPr/>
        </p:nvSpPr>
        <p:spPr>
          <a:xfrm>
            <a:off x="1170410" y="2965142"/>
            <a:ext cx="53993" cy="107987"/>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1575">
              <a:solidFill>
                <a:prstClr val="white"/>
              </a:solidFill>
              <a:latin typeface="Arial" panose="020B0604020202020204"/>
              <a:ea typeface="微软雅黑" panose="020B0503020204020204" pitchFamily="34" charset="-122"/>
            </a:endParaRPr>
          </a:p>
        </p:txBody>
      </p:sp>
      <p:sp>
        <p:nvSpPr>
          <p:cNvPr id="19" name="文本框 18"/>
          <p:cNvSpPr txBox="1"/>
          <p:nvPr>
            <p:custDataLst>
              <p:tags r:id="rId6"/>
            </p:custDataLst>
          </p:nvPr>
        </p:nvSpPr>
        <p:spPr>
          <a:xfrm>
            <a:off x="7217681" y="1275906"/>
            <a:ext cx="1457825" cy="2159740"/>
          </a:xfrm>
          <a:prstGeom prst="rect">
            <a:avLst/>
          </a:prstGeom>
          <a:solidFill>
            <a:schemeClr val="bg1"/>
          </a:solidFill>
        </p:spPr>
        <p:txBody>
          <a:bodyPr vert="horz" wrap="none" rtlCol="0">
            <a:noAutofit/>
          </a:bodyPr>
          <a:lstStyle/>
          <a:p>
            <a:pPr defTabSz="1088390"/>
            <a:r>
              <a:rPr lang="en-US" altLang="zh-CN" sz="14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5</a:t>
            </a:r>
            <a:endParaRPr lang="en-US" altLang="zh-CN" sz="14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5" grpId="0"/>
      <p:bldP spid="16" grpId="0"/>
      <p:bldP spid="19" grpId="0" bldLvl="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619250" y="3220085"/>
            <a:ext cx="6571615" cy="583565"/>
          </a:xfrm>
          <a:prstGeom prst="rect">
            <a:avLst/>
          </a:prstGeom>
          <a:noFill/>
        </p:spPr>
        <p:txBody>
          <a:bodyPr wrap="square" rtlCol="0" anchor="t">
            <a:spAutoFit/>
          </a:bodyPr>
          <a:p>
            <a:r>
              <a:rPr lang="en-US" sz="16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sz="16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是企业确定一个股利占盈余的比率，长期按此比率支付股利的政策。</a:t>
            </a:r>
            <a:endParaRPr sz="16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266" name="Rectangle 2"/>
          <p:cNvSpPr>
            <a:spLocks noGrp="1"/>
          </p:cNvSpPr>
          <p:nvPr>
            <p:ph type="title" idx="4294967295"/>
            <p:custDataLst>
              <p:tags r:id="rId1"/>
            </p:custDataLst>
          </p:nvPr>
        </p:nvSpPr>
        <p:spPr>
          <a:xfrm>
            <a:off x="1475105" y="843915"/>
            <a:ext cx="3057525" cy="431800"/>
          </a:xfrm>
        </p:spPr>
        <p:txBody>
          <a:bodyPr vert="horz" wrap="square" lIns="91440" tIns="45720" rIns="91440" bIns="45720" anchor="ctr" anchorCtr="0"/>
          <a:p>
            <a:pPr algn="l"/>
            <a:r>
              <a:rPr lang="zh-CN" altLang="en-US" sz="2000" b="1" dirty="0">
                <a:solidFill>
                  <a:srgbClr val="FF0000"/>
                </a:solidFill>
                <a:latin typeface="微软雅黑" panose="020B0503020204020204" pitchFamily="34" charset="-122"/>
                <a:ea typeface="微软雅黑" panose="020B0503020204020204" pitchFamily="34" charset="-122"/>
              </a:rPr>
              <a:t>（一）剩余股利政策</a:t>
            </a:r>
            <a:endParaRPr lang="zh-CN" altLang="en-US" sz="2000" b="1" dirty="0">
              <a:solidFill>
                <a:srgbClr val="FF0000"/>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2"/>
            </p:custDataLst>
          </p:nvPr>
        </p:nvSpPr>
        <p:spPr>
          <a:xfrm>
            <a:off x="1331595" y="339725"/>
            <a:ext cx="3583305" cy="521970"/>
          </a:xfrm>
          <a:prstGeom prst="rect">
            <a:avLst/>
          </a:prstGeom>
        </p:spPr>
        <p:txBody>
          <a:bodyPr wrap="square">
            <a:spAutoFit/>
            <a:extLst>
              <a:ext uri="{4A0BC546-FE56-4ADE-93B0-CB8AF2F6F144}">
                <wpsdc:textFrameExt xmlns:wpsdc="http://www.wps.cn/officeDocument/2022/drawingmlCustomData" type="text"/>
              </a:ext>
            </a:extLst>
          </a:bodyPr>
          <a:p>
            <a:r>
              <a:rPr lang="zh-CN" altLang="en-US" b="1">
                <a:solidFill>
                  <a:srgbClr val="0070C0"/>
                </a:solidFill>
                <a:latin typeface="微软雅黑" panose="020B0503020204020204" pitchFamily="34" charset="-122"/>
                <a:ea typeface="微软雅黑" panose="020B0503020204020204" pitchFamily="34" charset="-122"/>
              </a:rPr>
              <a:t>一、利润分配政策</a:t>
            </a:r>
            <a:endParaRPr lang="zh-CN" altLang="en-US" b="1">
              <a:solidFill>
                <a:srgbClr val="0070C0"/>
              </a:solidFill>
              <a:latin typeface="微软雅黑" panose="020B0503020204020204" pitchFamily="34" charset="-122"/>
              <a:ea typeface="微软雅黑" panose="020B0503020204020204" pitchFamily="34" charset="-122"/>
            </a:endParaRPr>
          </a:p>
        </p:txBody>
      </p:sp>
      <p:sp>
        <p:nvSpPr>
          <p:cNvPr id="5" name="Rectangle 2"/>
          <p:cNvSpPr>
            <a:spLocks noGrp="1"/>
          </p:cNvSpPr>
          <p:nvPr>
            <p:custDataLst>
              <p:tags r:id="rId3"/>
            </p:custDataLst>
          </p:nvPr>
        </p:nvSpPr>
        <p:spPr>
          <a:xfrm>
            <a:off x="1475105" y="1924050"/>
            <a:ext cx="5474335" cy="431800"/>
          </a:xfrm>
          <a:prstGeom prst="rect">
            <a:avLst/>
          </a:prstGeom>
          <a:noFill/>
          <a:ln w="9525">
            <a:noFill/>
          </a:ln>
        </p:spPr>
        <p:txBody>
          <a:bodyPr vert="horz" wrap="square" lIns="91440" tIns="45720" rIns="91440" bIns="45720" anchor="ctr" anchorCtr="0"/>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algn="l"/>
            <a:r>
              <a:rPr lang="zh-CN" altLang="en-US" sz="2000" b="1" dirty="0">
                <a:solidFill>
                  <a:srgbClr val="FF0000"/>
                </a:solidFill>
                <a:latin typeface="微软雅黑" panose="020B0503020204020204" pitchFamily="34" charset="-122"/>
                <a:ea typeface="微软雅黑" panose="020B0503020204020204" pitchFamily="34" charset="-122"/>
              </a:rPr>
              <a:t>（二）固定股利或稳定增长股利政策</a:t>
            </a:r>
            <a:endParaRPr lang="zh-CN" altLang="en-US" sz="2000" b="1" dirty="0">
              <a:solidFill>
                <a:srgbClr val="FF0000"/>
              </a:solidFill>
              <a:latin typeface="微软雅黑" panose="020B0503020204020204" pitchFamily="34" charset="-122"/>
              <a:ea typeface="微软雅黑" panose="020B0503020204020204" pitchFamily="34" charset="-122"/>
            </a:endParaRPr>
          </a:p>
        </p:txBody>
      </p:sp>
      <p:sp>
        <p:nvSpPr>
          <p:cNvPr id="6" name="Rectangle 2"/>
          <p:cNvSpPr>
            <a:spLocks noGrp="1"/>
          </p:cNvSpPr>
          <p:nvPr>
            <p:custDataLst>
              <p:tags r:id="rId4"/>
            </p:custDataLst>
          </p:nvPr>
        </p:nvSpPr>
        <p:spPr>
          <a:xfrm>
            <a:off x="1403350" y="2860040"/>
            <a:ext cx="4634230" cy="431800"/>
          </a:xfrm>
          <a:prstGeom prst="rect">
            <a:avLst/>
          </a:prstGeom>
          <a:noFill/>
          <a:ln w="9525">
            <a:noFill/>
          </a:ln>
        </p:spPr>
        <p:txBody>
          <a:bodyPr vert="horz" wrap="square" lIns="91440" tIns="45720" rIns="91440" bIns="45720" anchor="ctr" anchorCtr="0"/>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algn="l"/>
            <a:r>
              <a:rPr lang="zh-CN" altLang="en-US" sz="2000" b="1" dirty="0">
                <a:solidFill>
                  <a:srgbClr val="FF0000"/>
                </a:solidFill>
                <a:latin typeface="微软雅黑" panose="020B0503020204020204" pitchFamily="34" charset="-122"/>
                <a:ea typeface="微软雅黑" panose="020B0503020204020204" pitchFamily="34" charset="-122"/>
              </a:rPr>
              <a:t>（三）固定股利支付率政策</a:t>
            </a:r>
            <a:endParaRPr lang="zh-CN" altLang="en-US" sz="2000" b="1" dirty="0">
              <a:solidFill>
                <a:srgbClr val="FF0000"/>
              </a:solidFill>
              <a:latin typeface="微软雅黑" panose="020B0503020204020204" pitchFamily="34" charset="-122"/>
              <a:ea typeface="微软雅黑" panose="020B0503020204020204" pitchFamily="34" charset="-122"/>
            </a:endParaRPr>
          </a:p>
        </p:txBody>
      </p:sp>
      <p:sp>
        <p:nvSpPr>
          <p:cNvPr id="7" name="Rectangle 2"/>
          <p:cNvSpPr>
            <a:spLocks noGrp="1"/>
          </p:cNvSpPr>
          <p:nvPr>
            <p:custDataLst>
              <p:tags r:id="rId5"/>
            </p:custDataLst>
          </p:nvPr>
        </p:nvSpPr>
        <p:spPr>
          <a:xfrm>
            <a:off x="1403350" y="3796030"/>
            <a:ext cx="4735830" cy="431800"/>
          </a:xfrm>
          <a:prstGeom prst="rect">
            <a:avLst/>
          </a:prstGeom>
          <a:noFill/>
          <a:ln w="9525">
            <a:noFill/>
          </a:ln>
        </p:spPr>
        <p:txBody>
          <a:bodyPr vert="horz" wrap="square" lIns="91440" tIns="45720" rIns="91440" bIns="45720" anchor="ctr" anchorCtr="0"/>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algn="l"/>
            <a:r>
              <a:rPr lang="zh-CN" altLang="en-US" sz="2000" b="1" dirty="0">
                <a:solidFill>
                  <a:srgbClr val="FF0000"/>
                </a:solidFill>
                <a:latin typeface="微软雅黑" panose="020B0503020204020204" pitchFamily="34" charset="-122"/>
                <a:ea typeface="微软雅黑" panose="020B0503020204020204" pitchFamily="34" charset="-122"/>
              </a:rPr>
              <a:t>（四）低正常股利加额外股利政策</a:t>
            </a:r>
            <a:endParaRPr lang="zh-CN" altLang="en-US" sz="2000" b="1" dirty="0">
              <a:solidFill>
                <a:srgbClr val="FF0000"/>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6"/>
            </p:custDataLst>
          </p:nvPr>
        </p:nvSpPr>
        <p:spPr>
          <a:xfrm>
            <a:off x="1763395" y="1203960"/>
            <a:ext cx="6339840" cy="829945"/>
          </a:xfrm>
          <a:prstGeom prst="rect">
            <a:avLst/>
          </a:prstGeom>
          <a:noFill/>
        </p:spPr>
        <p:txBody>
          <a:bodyPr wrap="square" rtlCol="0" anchor="t">
            <a:spAutoFit/>
          </a:bodyPr>
          <a:p>
            <a:r>
              <a:rPr lang="en-US" sz="16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sz="16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企业有着良好的投资机会时，根据一定的目标资本结构，测算出投资所需的权益资本，先从盈余当中留用，然后将剩余的盈余作为股利予以分配。</a:t>
            </a:r>
            <a:endParaRPr sz="16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custDataLst>
              <p:tags r:id="rId7"/>
            </p:custDataLst>
          </p:nvPr>
        </p:nvSpPr>
        <p:spPr>
          <a:xfrm>
            <a:off x="1746250" y="2284095"/>
            <a:ext cx="6339840" cy="583565"/>
          </a:xfrm>
          <a:prstGeom prst="rect">
            <a:avLst/>
          </a:prstGeom>
          <a:noFill/>
        </p:spPr>
        <p:txBody>
          <a:bodyPr wrap="square" rtlCol="0" anchor="t">
            <a:spAutoFit/>
          </a:bodyPr>
          <a:p>
            <a:r>
              <a:rPr lang="en-US" sz="16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sz="16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企业将每年派发的股利固定在某一特定水平或是在此基础上维持某一固定增长率从而逐年稳定增长。</a:t>
            </a:r>
            <a:endParaRPr sz="16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p:cNvSpPr txBox="1"/>
          <p:nvPr>
            <p:custDataLst>
              <p:tags r:id="rId8"/>
            </p:custDataLst>
          </p:nvPr>
        </p:nvSpPr>
        <p:spPr>
          <a:xfrm>
            <a:off x="1691640" y="4156075"/>
            <a:ext cx="6487795" cy="583565"/>
          </a:xfrm>
          <a:prstGeom prst="rect">
            <a:avLst/>
          </a:prstGeom>
          <a:noFill/>
        </p:spPr>
        <p:txBody>
          <a:bodyPr wrap="square" rtlCol="0" anchor="t">
            <a:spAutoFit/>
          </a:bodyPr>
          <a:p>
            <a:r>
              <a:rPr lang="en-US" sz="16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sz="16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企业一般情况下每年只支付固定的、数额较低的股利，在盈余多的年份，再根据实际情况向股东发放额外股利。</a:t>
            </a:r>
            <a:endParaRPr sz="16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r="258" b="3088"/>
          <a:stretch>
            <a:fillRect/>
          </a:stretch>
        </p:blipFill>
        <p:spPr>
          <a:xfrm>
            <a:off x="1174707" y="-1"/>
            <a:ext cx="7947064" cy="5147752"/>
          </a:xfrm>
          <a:prstGeom prst="rect">
            <a:avLst/>
          </a:prstGeom>
        </p:spPr>
      </p:pic>
      <p:sp>
        <p:nvSpPr>
          <p:cNvPr id="7" name="矩形 6"/>
          <p:cNvSpPr/>
          <p:nvPr/>
        </p:nvSpPr>
        <p:spPr>
          <a:xfrm>
            <a:off x="1197406" y="0"/>
            <a:ext cx="7971938" cy="5154384"/>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1575">
              <a:solidFill>
                <a:prstClr val="white"/>
              </a:solidFill>
              <a:latin typeface="Arial" panose="020B0604020202020204"/>
              <a:ea typeface="微软雅黑" panose="020B0503020204020204" pitchFamily="34" charset="-122"/>
            </a:endParaRPr>
          </a:p>
        </p:txBody>
      </p:sp>
      <p:sp>
        <p:nvSpPr>
          <p:cNvPr id="15" name="文本框 14"/>
          <p:cNvSpPr txBox="1"/>
          <p:nvPr>
            <p:custDataLst>
              <p:tags r:id="rId3"/>
            </p:custDataLst>
          </p:nvPr>
        </p:nvSpPr>
        <p:spPr>
          <a:xfrm>
            <a:off x="5870386" y="2794754"/>
            <a:ext cx="1540325" cy="484748"/>
          </a:xfrm>
          <a:prstGeom prst="rect">
            <a:avLst/>
          </a:prstGeom>
          <a:noFill/>
        </p:spPr>
        <p:txBody>
          <a:bodyPr vert="horz" wrap="none" rtlCol="0">
            <a:noAutofit/>
          </a:bodyPr>
          <a:lstStyle/>
          <a:p>
            <a:pPr defTabSz="1088390"/>
            <a:r>
              <a:rPr lang="en-US" altLang="zh-CN" sz="27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Chapter</a:t>
            </a:r>
            <a:endParaRPr lang="zh-CN" altLang="en-US" sz="27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16" name="文本框 15"/>
          <p:cNvSpPr txBox="1"/>
          <p:nvPr>
            <p:custDataLst>
              <p:tags r:id="rId4"/>
            </p:custDataLst>
          </p:nvPr>
        </p:nvSpPr>
        <p:spPr>
          <a:xfrm>
            <a:off x="3735152" y="3490883"/>
            <a:ext cx="4470953" cy="971075"/>
          </a:xfrm>
          <a:prstGeom prst="rect">
            <a:avLst/>
          </a:prstGeom>
          <a:noFill/>
        </p:spPr>
        <p:txBody>
          <a:bodyPr wrap="square" rtlCol="0">
            <a:noAutofit/>
            <a:scene3d>
              <a:camera prst="orthographicFront"/>
              <a:lightRig rig="threePt" dir="t"/>
            </a:scene3d>
          </a:bodyPr>
          <a:lstStyle/>
          <a:p>
            <a:pPr algn="r" defTabSz="1088390">
              <a:lnSpc>
                <a:spcPct val="150000"/>
              </a:lnSpc>
            </a:pPr>
            <a:r>
              <a:rPr lang="zh-CN" altLang="en-US" sz="405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rPr>
              <a:t>财务管理概述</a:t>
            </a:r>
            <a:endParaRPr lang="zh-CN" altLang="en-US" sz="405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endParaRPr>
          </a:p>
        </p:txBody>
      </p:sp>
      <p:cxnSp>
        <p:nvCxnSpPr>
          <p:cNvPr id="17" name="直接连接符 16"/>
          <p:cNvCxnSpPr/>
          <p:nvPr>
            <p:custDataLst>
              <p:tags r:id="rId5"/>
            </p:custDataLst>
          </p:nvPr>
        </p:nvCxnSpPr>
        <p:spPr>
          <a:xfrm>
            <a:off x="5522121" y="3405129"/>
            <a:ext cx="2683984" cy="0"/>
          </a:xfrm>
          <a:prstGeom prst="line">
            <a:avLst/>
          </a:prstGeom>
          <a:noFill/>
          <a:ln w="38100" cap="flat" cmpd="sng" algn="ctr">
            <a:solidFill>
              <a:schemeClr val="bg1">
                <a:lumMod val="75000"/>
              </a:schemeClr>
            </a:solidFill>
            <a:prstDash val="solid"/>
            <a:miter lim="800000"/>
          </a:ln>
          <a:effectLst/>
        </p:spPr>
      </p:cxnSp>
      <p:sp>
        <p:nvSpPr>
          <p:cNvPr id="18" name="矩形 30"/>
          <p:cNvSpPr/>
          <p:nvPr/>
        </p:nvSpPr>
        <p:spPr>
          <a:xfrm>
            <a:off x="1170410" y="2965142"/>
            <a:ext cx="53993" cy="107987"/>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1575">
              <a:solidFill>
                <a:prstClr val="white"/>
              </a:solidFill>
              <a:latin typeface="Arial" panose="020B0604020202020204"/>
              <a:ea typeface="微软雅黑" panose="020B0503020204020204" pitchFamily="34" charset="-122"/>
            </a:endParaRPr>
          </a:p>
        </p:txBody>
      </p:sp>
      <p:sp>
        <p:nvSpPr>
          <p:cNvPr id="19" name="文本框 18"/>
          <p:cNvSpPr txBox="1"/>
          <p:nvPr>
            <p:custDataLst>
              <p:tags r:id="rId6"/>
            </p:custDataLst>
          </p:nvPr>
        </p:nvSpPr>
        <p:spPr>
          <a:xfrm>
            <a:off x="7217681" y="1275906"/>
            <a:ext cx="1457825" cy="2159740"/>
          </a:xfrm>
          <a:prstGeom prst="rect">
            <a:avLst/>
          </a:prstGeom>
          <a:solidFill>
            <a:schemeClr val="bg1"/>
          </a:solidFill>
        </p:spPr>
        <p:txBody>
          <a:bodyPr vert="horz" wrap="none" rtlCol="0">
            <a:noAutofit/>
          </a:bodyPr>
          <a:lstStyle/>
          <a:p>
            <a:pPr defTabSz="1088390"/>
            <a:r>
              <a:rPr lang="en-US" altLang="zh-CN" sz="14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1</a:t>
            </a:r>
            <a:endParaRPr lang="zh-CN" altLang="en-US" sz="14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5" grpId="0"/>
      <p:bldP spid="16" grpId="0"/>
      <p:bldP spid="19"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Rectangle 2"/>
          <p:cNvSpPr>
            <a:spLocks noGrp="1"/>
          </p:cNvSpPr>
          <p:nvPr>
            <p:ph type="title" idx="4294967295"/>
            <p:custDataLst>
              <p:tags r:id="rId1"/>
            </p:custDataLst>
          </p:nvPr>
        </p:nvSpPr>
        <p:spPr>
          <a:xfrm>
            <a:off x="1475105" y="843915"/>
            <a:ext cx="3057525" cy="431800"/>
          </a:xfrm>
        </p:spPr>
        <p:txBody>
          <a:bodyPr vert="horz" wrap="square" lIns="91440" tIns="45720" rIns="91440" bIns="45720" anchor="ctr" anchorCtr="0"/>
          <a:p>
            <a:pPr algn="l"/>
            <a:r>
              <a:rPr lang="zh-CN" altLang="en-US" sz="2000" b="1" dirty="0">
                <a:solidFill>
                  <a:srgbClr val="FF0000"/>
                </a:solidFill>
                <a:latin typeface="微软雅黑" panose="020B0503020204020204" pitchFamily="34" charset="-122"/>
                <a:ea typeface="微软雅黑" panose="020B0503020204020204" pitchFamily="34" charset="-122"/>
              </a:rPr>
              <a:t>（一）股利的种类</a:t>
            </a:r>
            <a:endParaRPr lang="zh-CN" altLang="en-US" sz="2000" b="1" dirty="0">
              <a:solidFill>
                <a:srgbClr val="FF0000"/>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2"/>
            </p:custDataLst>
          </p:nvPr>
        </p:nvSpPr>
        <p:spPr>
          <a:xfrm>
            <a:off x="1331595" y="339725"/>
            <a:ext cx="3583305" cy="521970"/>
          </a:xfrm>
          <a:prstGeom prst="rect">
            <a:avLst/>
          </a:prstGeom>
        </p:spPr>
        <p:txBody>
          <a:bodyPr wrap="square">
            <a:spAutoFit/>
            <a:extLst>
              <a:ext uri="{4A0BC546-FE56-4ADE-93B0-CB8AF2F6F144}">
                <wpsdc:textFrameExt xmlns:wpsdc="http://www.wps.cn/officeDocument/2022/drawingmlCustomData" type="text"/>
              </a:ext>
            </a:extLst>
          </a:bodyPr>
          <a:p>
            <a:r>
              <a:rPr lang="zh-CN" altLang="en-US" b="1">
                <a:solidFill>
                  <a:srgbClr val="0070C0"/>
                </a:solidFill>
                <a:latin typeface="微软雅黑" panose="020B0503020204020204" pitchFamily="34" charset="-122"/>
                <a:ea typeface="微软雅黑" panose="020B0503020204020204" pitchFamily="34" charset="-122"/>
              </a:rPr>
              <a:t>二、分配利润</a:t>
            </a:r>
            <a:endParaRPr lang="zh-CN" altLang="en-US" b="1">
              <a:solidFill>
                <a:srgbClr val="0070C0"/>
              </a:solidFill>
              <a:latin typeface="微软雅黑" panose="020B0503020204020204" pitchFamily="34" charset="-122"/>
              <a:ea typeface="微软雅黑" panose="020B0503020204020204" pitchFamily="34" charset="-122"/>
            </a:endParaRPr>
          </a:p>
        </p:txBody>
      </p:sp>
      <p:sp>
        <p:nvSpPr>
          <p:cNvPr id="7" name="Rectangle 2"/>
          <p:cNvSpPr>
            <a:spLocks noGrp="1"/>
          </p:cNvSpPr>
          <p:nvPr>
            <p:custDataLst>
              <p:tags r:id="rId3"/>
            </p:custDataLst>
          </p:nvPr>
        </p:nvSpPr>
        <p:spPr>
          <a:xfrm>
            <a:off x="1475105" y="2499995"/>
            <a:ext cx="4735830" cy="431800"/>
          </a:xfrm>
          <a:prstGeom prst="rect">
            <a:avLst/>
          </a:prstGeom>
          <a:noFill/>
          <a:ln w="9525">
            <a:noFill/>
          </a:ln>
        </p:spPr>
        <p:txBody>
          <a:bodyPr vert="horz" wrap="square" lIns="91440" tIns="45720" rIns="91440" bIns="45720" anchor="ctr" anchorCtr="0"/>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pPr algn="l"/>
            <a:r>
              <a:rPr lang="zh-CN" altLang="en-US" sz="2000" b="1" dirty="0">
                <a:solidFill>
                  <a:srgbClr val="FF0000"/>
                </a:solidFill>
                <a:latin typeface="微软雅黑" panose="020B0503020204020204" pitchFamily="34" charset="-122"/>
                <a:ea typeface="微软雅黑" panose="020B0503020204020204" pitchFamily="34" charset="-122"/>
              </a:rPr>
              <a:t>（二）股利分配方案</a:t>
            </a:r>
            <a:endParaRPr lang="zh-CN" altLang="en-US" sz="2000" b="1" dirty="0">
              <a:solidFill>
                <a:srgbClr val="FF0000"/>
              </a:solidFill>
              <a:latin typeface="微软雅黑" panose="020B0503020204020204" pitchFamily="34" charset="-122"/>
              <a:ea typeface="微软雅黑" panose="020B0503020204020204" pitchFamily="34" charset="-122"/>
            </a:endParaRPr>
          </a:p>
        </p:txBody>
      </p:sp>
      <p:sp>
        <p:nvSpPr>
          <p:cNvPr id="8" name="文本框 7"/>
          <p:cNvSpPr txBox="1"/>
          <p:nvPr>
            <p:custDataLst>
              <p:tags r:id="rId4"/>
            </p:custDataLst>
          </p:nvPr>
        </p:nvSpPr>
        <p:spPr>
          <a:xfrm>
            <a:off x="1619250" y="1203960"/>
            <a:ext cx="6705600" cy="1322070"/>
          </a:xfrm>
          <a:prstGeom prst="rect">
            <a:avLst/>
          </a:prstGeom>
          <a:noFill/>
        </p:spPr>
        <p:txBody>
          <a:bodyPr wrap="square" rtlCol="0" anchor="t">
            <a:spAutoFit/>
          </a:bodyPr>
          <a:p>
            <a:r>
              <a:rPr lang="en-US" sz="16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16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sz="16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1.现金股利</a:t>
            </a:r>
            <a:endParaRPr sz="16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sz="16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sz="16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现金股利是以现金支付的股利。企业支付现金股利除了要有累计盈余外, 还要有足够的现金</a:t>
            </a:r>
            <a:r>
              <a:rPr lang="zh-CN" sz="16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endParaRPr sz="16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sz="16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sz="16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2.股票股利</a:t>
            </a:r>
            <a:endParaRPr sz="16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sz="16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sz="16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股票股利是公司以增发的股票作为股利的支付方式。</a:t>
            </a:r>
            <a:endParaRPr sz="16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0" name="文本框 9"/>
          <p:cNvSpPr txBox="1"/>
          <p:nvPr>
            <p:custDataLst>
              <p:tags r:id="rId5"/>
            </p:custDataLst>
          </p:nvPr>
        </p:nvSpPr>
        <p:spPr>
          <a:xfrm>
            <a:off x="1619250" y="2868295"/>
            <a:ext cx="6828790" cy="1814830"/>
          </a:xfrm>
          <a:prstGeom prst="rect">
            <a:avLst/>
          </a:prstGeom>
          <a:noFill/>
        </p:spPr>
        <p:txBody>
          <a:bodyPr wrap="square" rtlCol="0" anchor="t">
            <a:spAutoFit/>
          </a:bodyPr>
          <a:p>
            <a:r>
              <a:rPr lang="en-US" sz="16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16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sz="16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1.股利支付形式</a:t>
            </a:r>
            <a:r>
              <a:rPr sz="16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。决定是以现金股利、股票股利还是其他。</a:t>
            </a:r>
            <a:endParaRPr sz="16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sz="16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en-US" sz="16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sz="16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2.股利支付率。</a:t>
            </a:r>
            <a:r>
              <a:rPr sz="16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股利支付率是指股利与净利润的比率。作为一种财务政策，股利支付率应当是若干年度的平均值。</a:t>
            </a:r>
            <a:endParaRPr sz="16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sz="16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sz="16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3.股利政策的类型。</a:t>
            </a:r>
            <a:r>
              <a:rPr sz="16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决定采取固定股利政策，还是稳定增长股利政策，或是剩余股利政策等。</a:t>
            </a:r>
            <a:endParaRPr sz="16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sz="16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sz="16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4.股利支付程序。</a:t>
            </a:r>
            <a:r>
              <a:rPr sz="16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确定股利宣告日、股权登记日、除息日和股利支付日等具体事宜</a:t>
            </a:r>
            <a:endParaRPr sz="16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Rectangle 2"/>
          <p:cNvSpPr>
            <a:spLocks noGrp="1"/>
          </p:cNvSpPr>
          <p:nvPr>
            <p:ph type="title" idx="4294967295"/>
            <p:custDataLst>
              <p:tags r:id="rId1"/>
            </p:custDataLst>
          </p:nvPr>
        </p:nvSpPr>
        <p:spPr>
          <a:xfrm>
            <a:off x="1547495" y="915670"/>
            <a:ext cx="4368165" cy="431800"/>
          </a:xfrm>
        </p:spPr>
        <p:txBody>
          <a:bodyPr vert="horz" wrap="square" lIns="91440" tIns="45720" rIns="91440" bIns="45720" anchor="ctr" anchorCtr="0"/>
          <a:p>
            <a:pPr algn="l"/>
            <a:r>
              <a:rPr lang="zh-CN" altLang="en-US" sz="2000" b="1" dirty="0">
                <a:solidFill>
                  <a:srgbClr val="FF0000"/>
                </a:solidFill>
                <a:latin typeface="微软雅黑" panose="020B0503020204020204" pitchFamily="34" charset="-122"/>
                <a:ea typeface="微软雅黑" panose="020B0503020204020204" pitchFamily="34" charset="-122"/>
              </a:rPr>
              <a:t>（三）股票分割与股票回购</a:t>
            </a:r>
            <a:endParaRPr lang="zh-CN" altLang="en-US" sz="2000" b="1" dirty="0">
              <a:solidFill>
                <a:srgbClr val="FF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691640" y="1358265"/>
            <a:ext cx="6416040" cy="3138170"/>
          </a:xfrm>
          <a:prstGeom prst="rect">
            <a:avLst/>
          </a:prstGeom>
          <a:noFill/>
        </p:spPr>
        <p:txBody>
          <a:bodyPr wrap="square" rtlCol="0" anchor="t">
            <a:spAutoFit/>
          </a:bodyPr>
          <a:p>
            <a:r>
              <a:rPr lang="en-US" altLang="zh-CN" sz="1800">
                <a:solidFill>
                  <a:srgbClr val="0070C0"/>
                </a:solidFill>
                <a:latin typeface="微软雅黑" panose="020B0503020204020204" pitchFamily="34" charset="-122"/>
                <a:ea typeface="微软雅黑" panose="020B0503020204020204" pitchFamily="34" charset="-122"/>
              </a:rPr>
              <a:t>    </a:t>
            </a:r>
            <a:r>
              <a:rPr sz="1800" b="1">
                <a:solidFill>
                  <a:srgbClr val="0070C0"/>
                </a:solidFill>
                <a:latin typeface="微软雅黑" panose="020B0503020204020204" pitchFamily="34" charset="-122"/>
                <a:ea typeface="微软雅黑" panose="020B0503020204020204" pitchFamily="34" charset="-122"/>
              </a:rPr>
              <a:t>1.股票分割</a:t>
            </a:r>
            <a:endParaRPr sz="1800" b="1">
              <a:solidFill>
                <a:srgbClr val="0070C0"/>
              </a:solidFill>
              <a:latin typeface="微软雅黑" panose="020B0503020204020204" pitchFamily="34" charset="-122"/>
              <a:ea typeface="微软雅黑" panose="020B0503020204020204" pitchFamily="34" charset="-122"/>
            </a:endParaRPr>
          </a:p>
          <a:p>
            <a:r>
              <a:rPr lang="en-US" sz="1800">
                <a:solidFill>
                  <a:srgbClr val="0070C0"/>
                </a:solidFill>
                <a:latin typeface="微软雅黑" panose="020B0503020204020204" pitchFamily="34" charset="-122"/>
                <a:ea typeface="微软雅黑" panose="020B0503020204020204" pitchFamily="34" charset="-122"/>
              </a:rPr>
              <a:t>     </a:t>
            </a:r>
            <a:r>
              <a:rPr sz="1800">
                <a:solidFill>
                  <a:srgbClr val="0070C0"/>
                </a:solidFill>
                <a:latin typeface="微软雅黑" panose="020B0503020204020204" pitchFamily="34" charset="-122"/>
                <a:ea typeface="微软雅黑" panose="020B0503020204020204" pitchFamily="34" charset="-122"/>
              </a:rPr>
              <a:t>股票分割，是指将面额较高的股票交换成面额较低的股票的行为。例如，将原来的一股股票交换成两股股票。股票分割时，流通在外的股数增加，每股面额下降。</a:t>
            </a:r>
            <a:endParaRPr sz="1800">
              <a:solidFill>
                <a:srgbClr val="0070C0"/>
              </a:solidFill>
              <a:latin typeface="微软雅黑" panose="020B0503020204020204" pitchFamily="34" charset="-122"/>
              <a:ea typeface="微软雅黑" panose="020B0503020204020204" pitchFamily="34" charset="-122"/>
            </a:endParaRPr>
          </a:p>
          <a:p>
            <a:r>
              <a:rPr lang="en-US" sz="1800">
                <a:solidFill>
                  <a:srgbClr val="0070C0"/>
                </a:solidFill>
                <a:latin typeface="微软雅黑" panose="020B0503020204020204" pitchFamily="34" charset="-122"/>
                <a:ea typeface="微软雅黑" panose="020B0503020204020204" pitchFamily="34" charset="-122"/>
              </a:rPr>
              <a:t>     </a:t>
            </a:r>
            <a:r>
              <a:rPr sz="1800" b="1">
                <a:solidFill>
                  <a:srgbClr val="0070C0"/>
                </a:solidFill>
                <a:latin typeface="微软雅黑" panose="020B0503020204020204" pitchFamily="34" charset="-122"/>
                <a:ea typeface="微软雅黑" panose="020B0503020204020204" pitchFamily="34" charset="-122"/>
              </a:rPr>
              <a:t>2.股票回购</a:t>
            </a:r>
            <a:endParaRPr sz="1800">
              <a:solidFill>
                <a:srgbClr val="0070C0"/>
              </a:solidFill>
              <a:latin typeface="微软雅黑" panose="020B0503020204020204" pitchFamily="34" charset="-122"/>
              <a:ea typeface="微软雅黑" panose="020B0503020204020204" pitchFamily="34" charset="-122"/>
            </a:endParaRPr>
          </a:p>
          <a:p>
            <a:r>
              <a:rPr lang="en-US" sz="1800">
                <a:solidFill>
                  <a:srgbClr val="0070C0"/>
                </a:solidFill>
                <a:latin typeface="微软雅黑" panose="020B0503020204020204" pitchFamily="34" charset="-122"/>
                <a:ea typeface="微软雅黑" panose="020B0503020204020204" pitchFamily="34" charset="-122"/>
              </a:rPr>
              <a:t>     </a:t>
            </a:r>
            <a:r>
              <a:rPr sz="1800">
                <a:solidFill>
                  <a:srgbClr val="0070C0"/>
                </a:solidFill>
                <a:latin typeface="微软雅黑" panose="020B0503020204020204" pitchFamily="34" charset="-122"/>
                <a:ea typeface="微软雅黑" panose="020B0503020204020204" pitchFamily="34" charset="-122"/>
              </a:rPr>
              <a:t>股票回购是指企业出资购回自身发行在外的股票。</a:t>
            </a:r>
            <a:endParaRPr sz="1800">
              <a:solidFill>
                <a:srgbClr val="0070C0"/>
              </a:solidFill>
              <a:latin typeface="微软雅黑" panose="020B0503020204020204" pitchFamily="34" charset="-122"/>
              <a:ea typeface="微软雅黑" panose="020B0503020204020204" pitchFamily="34" charset="-122"/>
            </a:endParaRPr>
          </a:p>
          <a:p>
            <a:r>
              <a:rPr lang="en-US" sz="1800">
                <a:solidFill>
                  <a:srgbClr val="0070C0"/>
                </a:solidFill>
                <a:latin typeface="微软雅黑" panose="020B0503020204020204" pitchFamily="34" charset="-122"/>
                <a:ea typeface="微软雅黑" panose="020B0503020204020204" pitchFamily="34" charset="-122"/>
              </a:rPr>
              <a:t>  </a:t>
            </a:r>
            <a:r>
              <a:rPr lang="en-US" sz="1800" b="1">
                <a:solidFill>
                  <a:srgbClr val="0070C0"/>
                </a:solidFill>
                <a:latin typeface="微软雅黑" panose="020B0503020204020204" pitchFamily="34" charset="-122"/>
                <a:ea typeface="微软雅黑" panose="020B0503020204020204" pitchFamily="34" charset="-122"/>
              </a:rPr>
              <a:t>   </a:t>
            </a:r>
            <a:endParaRPr lang="en-US" sz="1800" b="1">
              <a:solidFill>
                <a:srgbClr val="0070C0"/>
              </a:solidFill>
              <a:latin typeface="微软雅黑" panose="020B0503020204020204" pitchFamily="34" charset="-122"/>
              <a:ea typeface="微软雅黑" panose="020B0503020204020204" pitchFamily="34" charset="-122"/>
            </a:endParaRPr>
          </a:p>
          <a:p>
            <a:r>
              <a:rPr lang="en-US" sz="1800" b="1">
                <a:solidFill>
                  <a:srgbClr val="0070C0"/>
                </a:solidFill>
                <a:latin typeface="微软雅黑" panose="020B0503020204020204" pitchFamily="34" charset="-122"/>
                <a:ea typeface="微软雅黑" panose="020B0503020204020204" pitchFamily="34" charset="-122"/>
              </a:rPr>
              <a:t>      </a:t>
            </a:r>
            <a:r>
              <a:rPr sz="1800" b="1">
                <a:solidFill>
                  <a:srgbClr val="0070C0"/>
                </a:solidFill>
                <a:latin typeface="微软雅黑" panose="020B0503020204020204" pitchFamily="34" charset="-122"/>
                <a:ea typeface="微软雅黑" panose="020B0503020204020204" pitchFamily="34" charset="-122"/>
              </a:rPr>
              <a:t>股票回购的意义</a:t>
            </a:r>
            <a:endParaRPr sz="1800">
              <a:solidFill>
                <a:srgbClr val="0070C0"/>
              </a:solidFill>
              <a:latin typeface="微软雅黑" panose="020B0503020204020204" pitchFamily="34" charset="-122"/>
              <a:ea typeface="微软雅黑" panose="020B0503020204020204" pitchFamily="34" charset="-122"/>
            </a:endParaRPr>
          </a:p>
          <a:p>
            <a:r>
              <a:rPr lang="en-US" sz="1800">
                <a:solidFill>
                  <a:srgbClr val="0070C0"/>
                </a:solidFill>
                <a:latin typeface="微软雅黑" panose="020B0503020204020204" pitchFamily="34" charset="-122"/>
                <a:ea typeface="微软雅黑" panose="020B0503020204020204" pitchFamily="34" charset="-122"/>
              </a:rPr>
              <a:t>      </a:t>
            </a:r>
            <a:r>
              <a:rPr lang="zh-CN" altLang="en-US" sz="1800">
                <a:solidFill>
                  <a:srgbClr val="0070C0"/>
                </a:solidFill>
                <a:latin typeface="微软雅黑" panose="020B0503020204020204" pitchFamily="34" charset="-122"/>
                <a:ea typeface="微软雅黑" panose="020B0503020204020204" pitchFamily="34" charset="-122"/>
              </a:rPr>
              <a:t>一方面，</a:t>
            </a:r>
            <a:r>
              <a:rPr lang="en-US" sz="1800">
                <a:solidFill>
                  <a:srgbClr val="0070C0"/>
                </a:solidFill>
                <a:latin typeface="微软雅黑" panose="020B0503020204020204" pitchFamily="34" charset="-122"/>
                <a:ea typeface="微软雅黑" panose="020B0503020204020204" pitchFamily="34" charset="-122"/>
              </a:rPr>
              <a:t>对股东而言，在资本利得税率低于股利收益税率的情况下，股东将得到纳税上的好处。</a:t>
            </a:r>
            <a:endParaRPr lang="en-US" sz="1800">
              <a:solidFill>
                <a:srgbClr val="0070C0"/>
              </a:solidFill>
              <a:latin typeface="微软雅黑" panose="020B0503020204020204" pitchFamily="34" charset="-122"/>
              <a:ea typeface="微软雅黑" panose="020B0503020204020204" pitchFamily="34" charset="-122"/>
            </a:endParaRPr>
          </a:p>
          <a:p>
            <a:r>
              <a:rPr lang="en-US" sz="1800">
                <a:solidFill>
                  <a:srgbClr val="0070C0"/>
                </a:solidFill>
                <a:latin typeface="微软雅黑" panose="020B0503020204020204" pitchFamily="34" charset="-122"/>
                <a:ea typeface="微软雅黑" panose="020B0503020204020204" pitchFamily="34" charset="-122"/>
              </a:rPr>
              <a:t>      另一方面，股票回购有利于增加企业价值。</a:t>
            </a:r>
            <a:endParaRPr lang="en-US" sz="180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2"/>
            </p:custDataLst>
          </p:nvPr>
        </p:nvSpPr>
        <p:spPr>
          <a:xfrm>
            <a:off x="1331595" y="339725"/>
            <a:ext cx="3583305" cy="521970"/>
          </a:xfrm>
          <a:prstGeom prst="rect">
            <a:avLst/>
          </a:prstGeom>
        </p:spPr>
        <p:txBody>
          <a:bodyPr wrap="square">
            <a:spAutoFit/>
            <a:extLst>
              <a:ext uri="{4A0BC546-FE56-4ADE-93B0-CB8AF2F6F144}">
                <wpsdc:textFrameExt xmlns:wpsdc="http://www.wps.cn/officeDocument/2022/drawingmlCustomData" type="text"/>
              </a:ext>
            </a:extLst>
          </a:bodyPr>
          <a:p>
            <a:r>
              <a:rPr lang="zh-CN" altLang="en-US" b="1">
                <a:solidFill>
                  <a:srgbClr val="0070C0"/>
                </a:solidFill>
                <a:latin typeface="微软雅黑" panose="020B0503020204020204" pitchFamily="34" charset="-122"/>
                <a:ea typeface="微软雅黑" panose="020B0503020204020204" pitchFamily="34" charset="-122"/>
              </a:rPr>
              <a:t>二、分配利润</a:t>
            </a:r>
            <a:endParaRPr lang="zh-CN" altLang="en-US" b="1">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Rectangle 2"/>
          <p:cNvSpPr>
            <a:spLocks noGrp="1"/>
          </p:cNvSpPr>
          <p:nvPr>
            <p:ph type="title" idx="4294967295"/>
            <p:custDataLst>
              <p:tags r:id="rId1"/>
            </p:custDataLst>
          </p:nvPr>
        </p:nvSpPr>
        <p:spPr>
          <a:xfrm>
            <a:off x="1475105" y="996950"/>
            <a:ext cx="4368165" cy="431800"/>
          </a:xfrm>
        </p:spPr>
        <p:txBody>
          <a:bodyPr vert="horz" wrap="square" lIns="91440" tIns="45720" rIns="91440" bIns="45720" anchor="ctr" anchorCtr="0"/>
          <a:p>
            <a:pPr algn="l"/>
            <a:r>
              <a:rPr lang="zh-CN" altLang="en-US" sz="2000" b="1" dirty="0">
                <a:solidFill>
                  <a:srgbClr val="FF0000"/>
                </a:solidFill>
                <a:latin typeface="微软雅黑" panose="020B0503020204020204" pitchFamily="34" charset="-122"/>
                <a:ea typeface="微软雅黑" panose="020B0503020204020204" pitchFamily="34" charset="-122"/>
              </a:rPr>
              <a:t>（三）股票分割与股票回购</a:t>
            </a:r>
            <a:endParaRPr lang="zh-CN" altLang="en-US" sz="2000" b="1" dirty="0">
              <a:solidFill>
                <a:srgbClr val="FF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691640" y="1491615"/>
            <a:ext cx="6416040" cy="2584450"/>
          </a:xfrm>
          <a:prstGeom prst="rect">
            <a:avLst/>
          </a:prstGeom>
          <a:noFill/>
        </p:spPr>
        <p:txBody>
          <a:bodyPr wrap="square" rtlCol="0" anchor="t">
            <a:spAutoFit/>
          </a:bodyPr>
          <a:p>
            <a:r>
              <a:rPr lang="en-US" altLang="zh-CN" sz="1800">
                <a:solidFill>
                  <a:srgbClr val="0070C0"/>
                </a:solidFill>
                <a:latin typeface="微软雅黑" panose="020B0503020204020204" pitchFamily="34" charset="-122"/>
                <a:ea typeface="微软雅黑" panose="020B0503020204020204" pitchFamily="34" charset="-122"/>
              </a:rPr>
              <a:t>    </a:t>
            </a:r>
            <a:r>
              <a:rPr sz="1800" b="1">
                <a:solidFill>
                  <a:srgbClr val="0070C0"/>
                </a:solidFill>
                <a:latin typeface="微软雅黑" panose="020B0503020204020204" pitchFamily="34" charset="-122"/>
                <a:ea typeface="微软雅黑" panose="020B0503020204020204" pitchFamily="34" charset="-122"/>
              </a:rPr>
              <a:t>股票回购的方式</a:t>
            </a:r>
            <a:endParaRPr sz="1800" b="1">
              <a:solidFill>
                <a:srgbClr val="0070C0"/>
              </a:solidFill>
              <a:latin typeface="微软雅黑" panose="020B0503020204020204" pitchFamily="34" charset="-122"/>
              <a:ea typeface="微软雅黑" panose="020B0503020204020204" pitchFamily="34" charset="-122"/>
            </a:endParaRPr>
          </a:p>
          <a:p>
            <a:r>
              <a:rPr lang="en-US" sz="1800">
                <a:solidFill>
                  <a:srgbClr val="0070C0"/>
                </a:solidFill>
                <a:latin typeface="微软雅黑" panose="020B0503020204020204" pitchFamily="34" charset="-122"/>
                <a:ea typeface="微软雅黑" panose="020B0503020204020204" pitchFamily="34" charset="-122"/>
              </a:rPr>
              <a:t>    </a:t>
            </a:r>
            <a:r>
              <a:rPr lang="zh-CN" altLang="en-US" sz="1800">
                <a:solidFill>
                  <a:srgbClr val="0070C0"/>
                </a:solidFill>
                <a:latin typeface="微软雅黑" panose="020B0503020204020204" pitchFamily="34" charset="-122"/>
                <a:ea typeface="微软雅黑" panose="020B0503020204020204" pitchFamily="34" charset="-122"/>
              </a:rPr>
              <a:t>（</a:t>
            </a:r>
            <a:r>
              <a:rPr lang="en-US" altLang="zh-CN" sz="1800">
                <a:solidFill>
                  <a:srgbClr val="0070C0"/>
                </a:solidFill>
                <a:latin typeface="微软雅黑" panose="020B0503020204020204" pitchFamily="34" charset="-122"/>
                <a:ea typeface="微软雅黑" panose="020B0503020204020204" pitchFamily="34" charset="-122"/>
              </a:rPr>
              <a:t>1</a:t>
            </a:r>
            <a:r>
              <a:rPr lang="zh-CN" altLang="en-US" sz="1800">
                <a:solidFill>
                  <a:srgbClr val="0070C0"/>
                </a:solidFill>
                <a:latin typeface="微软雅黑" panose="020B0503020204020204" pitchFamily="34" charset="-122"/>
                <a:ea typeface="微软雅黑" panose="020B0503020204020204" pitchFamily="34" charset="-122"/>
              </a:rPr>
              <a:t>）</a:t>
            </a:r>
            <a:r>
              <a:rPr sz="1800">
                <a:solidFill>
                  <a:srgbClr val="0070C0"/>
                </a:solidFill>
                <a:latin typeface="微软雅黑" panose="020B0503020204020204" pitchFamily="34" charset="-122"/>
                <a:ea typeface="微软雅黑" panose="020B0503020204020204" pitchFamily="34" charset="-122"/>
              </a:rPr>
              <a:t>按照股票回购的地点不同，可以分为场内公开收购和场外协议收购两种。</a:t>
            </a:r>
            <a:endParaRPr sz="1800">
              <a:solidFill>
                <a:srgbClr val="0070C0"/>
              </a:solidFill>
              <a:latin typeface="微软雅黑" panose="020B0503020204020204" pitchFamily="34" charset="-122"/>
              <a:ea typeface="微软雅黑" panose="020B0503020204020204" pitchFamily="34" charset="-122"/>
            </a:endParaRPr>
          </a:p>
          <a:p>
            <a:r>
              <a:rPr lang="en-US" sz="1800">
                <a:solidFill>
                  <a:srgbClr val="0070C0"/>
                </a:solidFill>
                <a:latin typeface="微软雅黑" panose="020B0503020204020204" pitchFamily="34" charset="-122"/>
                <a:ea typeface="微软雅黑" panose="020B0503020204020204" pitchFamily="34" charset="-122"/>
              </a:rPr>
              <a:t>    </a:t>
            </a:r>
            <a:r>
              <a:rPr lang="zh-CN" altLang="en-US" sz="1800">
                <a:solidFill>
                  <a:srgbClr val="0070C0"/>
                </a:solidFill>
                <a:latin typeface="微软雅黑" panose="020B0503020204020204" pitchFamily="34" charset="-122"/>
                <a:ea typeface="微软雅黑" panose="020B0503020204020204" pitchFamily="34" charset="-122"/>
              </a:rPr>
              <a:t>（</a:t>
            </a:r>
            <a:r>
              <a:rPr lang="en-US" altLang="zh-CN" sz="1800">
                <a:solidFill>
                  <a:srgbClr val="0070C0"/>
                </a:solidFill>
                <a:latin typeface="微软雅黑" panose="020B0503020204020204" pitchFamily="34" charset="-122"/>
                <a:ea typeface="微软雅黑" panose="020B0503020204020204" pitchFamily="34" charset="-122"/>
              </a:rPr>
              <a:t>2</a:t>
            </a:r>
            <a:r>
              <a:rPr lang="zh-CN" altLang="en-US" sz="1800">
                <a:solidFill>
                  <a:srgbClr val="0070C0"/>
                </a:solidFill>
                <a:latin typeface="微软雅黑" panose="020B0503020204020204" pitchFamily="34" charset="-122"/>
                <a:ea typeface="微软雅黑" panose="020B0503020204020204" pitchFamily="34" charset="-122"/>
              </a:rPr>
              <a:t>）</a:t>
            </a:r>
            <a:r>
              <a:rPr sz="1800">
                <a:solidFill>
                  <a:srgbClr val="0070C0"/>
                </a:solidFill>
                <a:latin typeface="微软雅黑" panose="020B0503020204020204" pitchFamily="34" charset="-122"/>
                <a:ea typeface="微软雅黑" panose="020B0503020204020204" pitchFamily="34" charset="-122"/>
              </a:rPr>
              <a:t>按照股票回购的对象不同，可以分为在资本市场上进行随机回购、向全体股东招标回购，向个别股东协商回购。</a:t>
            </a:r>
            <a:endParaRPr sz="1800">
              <a:solidFill>
                <a:srgbClr val="0070C0"/>
              </a:solidFill>
              <a:latin typeface="微软雅黑" panose="020B0503020204020204" pitchFamily="34" charset="-122"/>
              <a:ea typeface="微软雅黑" panose="020B0503020204020204" pitchFamily="34" charset="-122"/>
            </a:endParaRPr>
          </a:p>
          <a:p>
            <a:r>
              <a:rPr lang="en-US" sz="1800">
                <a:solidFill>
                  <a:srgbClr val="0070C0"/>
                </a:solidFill>
                <a:latin typeface="微软雅黑" panose="020B0503020204020204" pitchFamily="34" charset="-122"/>
                <a:ea typeface="微软雅黑" panose="020B0503020204020204" pitchFamily="34" charset="-122"/>
              </a:rPr>
              <a:t>    </a:t>
            </a:r>
            <a:r>
              <a:rPr lang="zh-CN" altLang="en-US" sz="1800">
                <a:solidFill>
                  <a:srgbClr val="0070C0"/>
                </a:solidFill>
                <a:latin typeface="微软雅黑" panose="020B0503020204020204" pitchFamily="34" charset="-122"/>
                <a:ea typeface="微软雅黑" panose="020B0503020204020204" pitchFamily="34" charset="-122"/>
              </a:rPr>
              <a:t>（</a:t>
            </a:r>
            <a:r>
              <a:rPr lang="en-US" altLang="zh-CN" sz="1800">
                <a:solidFill>
                  <a:srgbClr val="0070C0"/>
                </a:solidFill>
                <a:latin typeface="微软雅黑" panose="020B0503020204020204" pitchFamily="34" charset="-122"/>
                <a:ea typeface="微软雅黑" panose="020B0503020204020204" pitchFamily="34" charset="-122"/>
              </a:rPr>
              <a:t>3</a:t>
            </a:r>
            <a:r>
              <a:rPr lang="zh-CN" altLang="en-US" sz="1800">
                <a:solidFill>
                  <a:srgbClr val="0070C0"/>
                </a:solidFill>
                <a:latin typeface="微软雅黑" panose="020B0503020204020204" pitchFamily="34" charset="-122"/>
                <a:ea typeface="微软雅黑" panose="020B0503020204020204" pitchFamily="34" charset="-122"/>
              </a:rPr>
              <a:t>）</a:t>
            </a:r>
            <a:r>
              <a:rPr sz="1800">
                <a:solidFill>
                  <a:srgbClr val="0070C0"/>
                </a:solidFill>
                <a:latin typeface="微软雅黑" panose="020B0503020204020204" pitchFamily="34" charset="-122"/>
                <a:ea typeface="微软雅黑" panose="020B0503020204020204" pitchFamily="34" charset="-122"/>
              </a:rPr>
              <a:t>按照筹资方式不同，可分为举债回购、现金回购和混合回购。</a:t>
            </a:r>
            <a:endParaRPr sz="1800">
              <a:solidFill>
                <a:srgbClr val="0070C0"/>
              </a:solidFill>
              <a:latin typeface="微软雅黑" panose="020B0503020204020204" pitchFamily="34" charset="-122"/>
              <a:ea typeface="微软雅黑" panose="020B0503020204020204" pitchFamily="34" charset="-122"/>
            </a:endParaRPr>
          </a:p>
          <a:p>
            <a:r>
              <a:rPr lang="en-US" sz="1800">
                <a:solidFill>
                  <a:srgbClr val="0070C0"/>
                </a:solidFill>
                <a:latin typeface="微软雅黑" panose="020B0503020204020204" pitchFamily="34" charset="-122"/>
                <a:ea typeface="微软雅黑" panose="020B0503020204020204" pitchFamily="34" charset="-122"/>
              </a:rPr>
              <a:t>    </a:t>
            </a:r>
            <a:r>
              <a:rPr lang="zh-CN" altLang="en-US" sz="1800">
                <a:solidFill>
                  <a:srgbClr val="0070C0"/>
                </a:solidFill>
                <a:latin typeface="微软雅黑" panose="020B0503020204020204" pitchFamily="34" charset="-122"/>
                <a:ea typeface="微软雅黑" panose="020B0503020204020204" pitchFamily="34" charset="-122"/>
              </a:rPr>
              <a:t>（</a:t>
            </a:r>
            <a:r>
              <a:rPr lang="en-US" altLang="zh-CN" sz="1800">
                <a:solidFill>
                  <a:srgbClr val="0070C0"/>
                </a:solidFill>
                <a:latin typeface="微软雅黑" panose="020B0503020204020204" pitchFamily="34" charset="-122"/>
                <a:ea typeface="微软雅黑" panose="020B0503020204020204" pitchFamily="34" charset="-122"/>
              </a:rPr>
              <a:t>4</a:t>
            </a:r>
            <a:r>
              <a:rPr lang="zh-CN" altLang="en-US" sz="1800">
                <a:solidFill>
                  <a:srgbClr val="0070C0"/>
                </a:solidFill>
                <a:latin typeface="微软雅黑" panose="020B0503020204020204" pitchFamily="34" charset="-122"/>
                <a:ea typeface="微软雅黑" panose="020B0503020204020204" pitchFamily="34" charset="-122"/>
              </a:rPr>
              <a:t>）</a:t>
            </a:r>
            <a:r>
              <a:rPr sz="1800">
                <a:solidFill>
                  <a:srgbClr val="0070C0"/>
                </a:solidFill>
                <a:latin typeface="微软雅黑" panose="020B0503020204020204" pitchFamily="34" charset="-122"/>
                <a:ea typeface="微软雅黑" panose="020B0503020204020204" pitchFamily="34" charset="-122"/>
              </a:rPr>
              <a:t>按照回购价格的确定方式不同，可以分为固定价格要约回购和荷兰式拍卖回购。</a:t>
            </a:r>
            <a:endParaRPr sz="1800">
              <a:solidFill>
                <a:srgbClr val="0070C0"/>
              </a:solidFill>
              <a:latin typeface="微软雅黑" panose="020B0503020204020204" pitchFamily="34" charset="-122"/>
              <a:ea typeface="微软雅黑" panose="020B0503020204020204" pitchFamily="34" charset="-122"/>
            </a:endParaRPr>
          </a:p>
        </p:txBody>
      </p:sp>
      <p:sp>
        <p:nvSpPr>
          <p:cNvPr id="3" name="文本框 2"/>
          <p:cNvSpPr txBox="1"/>
          <p:nvPr>
            <p:custDataLst>
              <p:tags r:id="rId2"/>
            </p:custDataLst>
          </p:nvPr>
        </p:nvSpPr>
        <p:spPr>
          <a:xfrm>
            <a:off x="1331595" y="411480"/>
            <a:ext cx="3583305" cy="521970"/>
          </a:xfrm>
          <a:prstGeom prst="rect">
            <a:avLst/>
          </a:prstGeom>
        </p:spPr>
        <p:txBody>
          <a:bodyPr wrap="square">
            <a:spAutoFit/>
            <a:extLst>
              <a:ext uri="{4A0BC546-FE56-4ADE-93B0-CB8AF2F6F144}">
                <wpsdc:textFrameExt xmlns:wpsdc="http://www.wps.cn/officeDocument/2022/drawingmlCustomData" type="text"/>
              </a:ext>
            </a:extLst>
          </a:bodyPr>
          <a:p>
            <a:r>
              <a:rPr lang="zh-CN" altLang="en-US" b="1">
                <a:solidFill>
                  <a:srgbClr val="0070C0"/>
                </a:solidFill>
                <a:latin typeface="微软雅黑" panose="020B0503020204020204" pitchFamily="34" charset="-122"/>
                <a:ea typeface="微软雅黑" panose="020B0503020204020204" pitchFamily="34" charset="-122"/>
              </a:rPr>
              <a:t>二、分配利润</a:t>
            </a:r>
            <a:endParaRPr lang="zh-CN" altLang="en-US" b="1">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536253" y="94751"/>
            <a:ext cx="7428257" cy="4967090"/>
            <a:chOff x="2206626" y="-4018"/>
            <a:chExt cx="9324974" cy="6863606"/>
          </a:xfrm>
          <a:solidFill>
            <a:schemeClr val="accent5">
              <a:lumMod val="60000"/>
              <a:lumOff val="40000"/>
            </a:schemeClr>
          </a:solidFill>
        </p:grpSpPr>
        <p:pic>
          <p:nvPicPr>
            <p:cNvPr id="6" name="图片 5"/>
            <p:cNvPicPr>
              <a:picLocks noChangeAspect="1"/>
            </p:cNvPicPr>
            <p:nvPr/>
          </p:nvPicPr>
          <p:blipFill rotWithShape="1">
            <a:blip r:embed="rId1" cstate="print">
              <a:extLst>
                <a:ext uri="{28A0092B-C50C-407E-A947-70E740481C1C}">
                  <a14:useLocalDpi xmlns:a14="http://schemas.microsoft.com/office/drawing/2010/main" val="0"/>
                </a:ext>
              </a:extLst>
            </a:blip>
            <a:srcRect t="7028"/>
            <a:stretch>
              <a:fillRect/>
            </a:stretch>
          </p:blipFill>
          <p:spPr>
            <a:xfrm>
              <a:off x="4117121" y="1587500"/>
              <a:ext cx="7414479" cy="4595590"/>
            </a:xfrm>
            <a:prstGeom prst="rect">
              <a:avLst/>
            </a:prstGeom>
            <a:grpFill/>
          </p:spPr>
        </p:pic>
        <p:sp>
          <p:nvSpPr>
            <p:cNvPr id="16" name="MH_Text_1"/>
            <p:cNvSpPr/>
            <p:nvPr>
              <p:custDataLst>
                <p:tags r:id="rId2"/>
              </p:custDataLst>
            </p:nvPr>
          </p:nvSpPr>
          <p:spPr>
            <a:xfrm>
              <a:off x="2206626" y="1125537"/>
              <a:ext cx="4755365" cy="5057553"/>
            </a:xfrm>
            <a:custGeom>
              <a:avLst/>
              <a:gdLst>
                <a:gd name="connsiteX0" fmla="*/ 0 w 3905250"/>
                <a:gd name="connsiteY0" fmla="*/ 0 h 4204068"/>
                <a:gd name="connsiteX1" fmla="*/ 1314884 w 3905250"/>
                <a:gd name="connsiteY1" fmla="*/ 0 h 4204068"/>
                <a:gd name="connsiteX2" fmla="*/ 3905250 w 3905250"/>
                <a:gd name="connsiteY2" fmla="*/ 4204068 h 4204068"/>
                <a:gd name="connsiteX3" fmla="*/ 0 w 3905250"/>
                <a:gd name="connsiteY3" fmla="*/ 4204068 h 4204068"/>
                <a:gd name="connsiteX0-1" fmla="*/ 0 w 3905250"/>
                <a:gd name="connsiteY0-2" fmla="*/ 0 h 4204068"/>
                <a:gd name="connsiteX1-3" fmla="*/ 1350085 w 3905250"/>
                <a:gd name="connsiteY1-4" fmla="*/ 3958 h 4204068"/>
                <a:gd name="connsiteX2-5" fmla="*/ 3905250 w 3905250"/>
                <a:gd name="connsiteY2-6" fmla="*/ 4204068 h 4204068"/>
                <a:gd name="connsiteX3-7" fmla="*/ 0 w 3905250"/>
                <a:gd name="connsiteY3-8" fmla="*/ 4204068 h 4204068"/>
                <a:gd name="connsiteX4" fmla="*/ 0 w 3905250"/>
                <a:gd name="connsiteY4" fmla="*/ 0 h 4204068"/>
              </a:gdLst>
              <a:ahLst/>
              <a:cxnLst>
                <a:cxn ang="0">
                  <a:pos x="connsiteX0-1" y="connsiteY0-2"/>
                </a:cxn>
                <a:cxn ang="0">
                  <a:pos x="connsiteX1-3" y="connsiteY1-4"/>
                </a:cxn>
                <a:cxn ang="0">
                  <a:pos x="connsiteX2-5" y="connsiteY2-6"/>
                </a:cxn>
                <a:cxn ang="0">
                  <a:pos x="connsiteX3-7" y="connsiteY3-8"/>
                </a:cxn>
                <a:cxn ang="0">
                  <a:pos x="connsiteX4" y="connsiteY4"/>
                </a:cxn>
              </a:cxnLst>
              <a:rect l="l" t="t" r="r" b="b"/>
              <a:pathLst>
                <a:path w="3905250" h="4204068">
                  <a:moveTo>
                    <a:pt x="0" y="0"/>
                  </a:moveTo>
                  <a:lnTo>
                    <a:pt x="1350085" y="3958"/>
                  </a:lnTo>
                  <a:lnTo>
                    <a:pt x="3905250" y="4204068"/>
                  </a:lnTo>
                  <a:lnTo>
                    <a:pt x="0" y="4204068"/>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135000" tIns="0" rIns="0" bIns="108000" rtlCol="0" anchor="b" anchorCtr="0">
              <a:normAutofit/>
            </a:bodyPr>
            <a:lstStyle/>
            <a:p>
              <a:pPr defTabSz="1088390">
                <a:lnSpc>
                  <a:spcPct val="120000"/>
                </a:lnSpc>
              </a:pPr>
              <a:endParaRPr lang="en-US" altLang="zh-CN" sz="1500" dirty="0">
                <a:solidFill>
                  <a:srgbClr val="292929"/>
                </a:solidFill>
                <a:latin typeface="Calibri" panose="020F0502020204030204" pitchFamily="34" charset="0"/>
                <a:ea typeface="微软雅黑" panose="020B0503020204020204" pitchFamily="34" charset="-122"/>
              </a:endParaRPr>
            </a:p>
          </p:txBody>
        </p:sp>
        <p:cxnSp>
          <p:nvCxnSpPr>
            <p:cNvPr id="17" name="MH_Other_2"/>
            <p:cNvCxnSpPr/>
            <p:nvPr>
              <p:custDataLst>
                <p:tags r:id="rId3"/>
              </p:custDataLst>
            </p:nvPr>
          </p:nvCxnSpPr>
          <p:spPr>
            <a:xfrm>
              <a:off x="3142878" y="-4018"/>
              <a:ext cx="4248472" cy="6863606"/>
            </a:xfrm>
            <a:prstGeom prst="line">
              <a:avLst/>
            </a:prstGeom>
            <a:grpFill/>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sp>
        <p:nvSpPr>
          <p:cNvPr id="4" name="矩形 3"/>
          <p:cNvSpPr/>
          <p:nvPr/>
        </p:nvSpPr>
        <p:spPr>
          <a:xfrm>
            <a:off x="6971358" y="636942"/>
            <a:ext cx="1706880" cy="553085"/>
          </a:xfrm>
          <a:prstGeom prst="rect">
            <a:avLst/>
          </a:prstGeom>
        </p:spPr>
        <p:txBody>
          <a:bodyPr wrap="none">
            <a:spAutoFit/>
          </a:bodyPr>
          <a:lstStyle/>
          <a:p>
            <a:pPr defTabSz="1088390"/>
            <a:r>
              <a:rPr lang="zh-CN" altLang="en-US" sz="3000" dirty="0">
                <a:solidFill>
                  <a:prstClr val="white">
                    <a:lumMod val="75000"/>
                  </a:prstClr>
                </a:solidFill>
                <a:latin typeface="微软雅黑" panose="020B0503020204020204" pitchFamily="34" charset="-122"/>
                <a:ea typeface="微软雅黑" panose="020B0503020204020204" pitchFamily="34" charset="-122"/>
              </a:rPr>
              <a:t>课后活动</a:t>
            </a:r>
            <a:endParaRPr lang="zh-CN" altLang="en-US" sz="3000" dirty="0">
              <a:solidFill>
                <a:prstClr val="white">
                  <a:lumMod val="75000"/>
                </a:prstClr>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5146814" y="3921585"/>
            <a:ext cx="3817696" cy="321945"/>
            <a:chOff x="6861801" y="5229994"/>
            <a:chExt cx="5091439" cy="429360"/>
          </a:xfrm>
        </p:grpSpPr>
        <p:sp>
          <p:nvSpPr>
            <p:cNvPr id="18" name="MH_Other_3"/>
            <p:cNvSpPr/>
            <p:nvPr>
              <p:custDataLst>
                <p:tags r:id="rId4"/>
              </p:custDataLst>
            </p:nvPr>
          </p:nvSpPr>
          <p:spPr>
            <a:xfrm>
              <a:off x="6861801" y="5257411"/>
              <a:ext cx="5091439" cy="385636"/>
            </a:xfrm>
            <a:custGeom>
              <a:avLst/>
              <a:gdLst>
                <a:gd name="connsiteX0" fmla="*/ 0 w 5090261"/>
                <a:gd name="connsiteY0" fmla="*/ 0 h 385547"/>
                <a:gd name="connsiteX1" fmla="*/ 5090261 w 5090261"/>
                <a:gd name="connsiteY1" fmla="*/ 0 h 385547"/>
                <a:gd name="connsiteX2" fmla="*/ 5090261 w 5090261"/>
                <a:gd name="connsiteY2" fmla="*/ 385547 h 385547"/>
                <a:gd name="connsiteX3" fmla="*/ 240311 w 5090261"/>
                <a:gd name="connsiteY3" fmla="*/ 385547 h 385547"/>
              </a:gdLst>
              <a:ahLst/>
              <a:cxnLst>
                <a:cxn ang="0">
                  <a:pos x="connsiteX0" y="connsiteY0"/>
                </a:cxn>
                <a:cxn ang="0">
                  <a:pos x="connsiteX1" y="connsiteY1"/>
                </a:cxn>
                <a:cxn ang="0">
                  <a:pos x="connsiteX2" y="connsiteY2"/>
                </a:cxn>
                <a:cxn ang="0">
                  <a:pos x="connsiteX3" y="connsiteY3"/>
                </a:cxn>
              </a:cxnLst>
              <a:rect l="l" t="t" r="r" b="b"/>
              <a:pathLst>
                <a:path w="5090261" h="385547">
                  <a:moveTo>
                    <a:pt x="0" y="0"/>
                  </a:moveTo>
                  <a:lnTo>
                    <a:pt x="5090261" y="0"/>
                  </a:lnTo>
                  <a:lnTo>
                    <a:pt x="5090261" y="385547"/>
                  </a:lnTo>
                  <a:lnTo>
                    <a:pt x="240311" y="385547"/>
                  </a:lnTo>
                  <a:close/>
                </a:path>
              </a:pathLst>
            </a:custGeom>
            <a:solidFill>
              <a:schemeClr val="accent5">
                <a:lumMod val="75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81000" rIns="243000" rtlCol="0" anchor="ctr"/>
            <a:lstStyle/>
            <a:p>
              <a:pPr algn="r" defTabSz="1088390"/>
              <a:endParaRPr lang="zh-CN" altLang="en-US" sz="1575" dirty="0">
                <a:solidFill>
                  <a:srgbClr val="292929"/>
                </a:solidFill>
                <a:latin typeface="Arial" panose="020B0604020202020204"/>
                <a:ea typeface="微软雅黑" panose="020B0503020204020204" pitchFamily="34" charset="-122"/>
              </a:endParaRPr>
            </a:p>
          </p:txBody>
        </p:sp>
        <p:sp>
          <p:nvSpPr>
            <p:cNvPr id="3" name="矩形 2"/>
            <p:cNvSpPr/>
            <p:nvPr/>
          </p:nvSpPr>
          <p:spPr>
            <a:xfrm>
              <a:off x="9047534" y="5229994"/>
              <a:ext cx="1260132" cy="429360"/>
            </a:xfrm>
            <a:prstGeom prst="rect">
              <a:avLst/>
            </a:prstGeom>
          </p:spPr>
          <p:txBody>
            <a:bodyPr wrap="none">
              <a:spAutoFit/>
            </a:bodyPr>
            <a:lstStyle/>
            <a:p>
              <a:pPr defTabSz="1088390">
                <a:spcBef>
                  <a:spcPct val="0"/>
                </a:spcBef>
              </a:pPr>
              <a:r>
                <a:rPr lang="zh-CN" altLang="en-US" sz="1500" b="1" dirty="0">
                  <a:solidFill>
                    <a:prstClr val="white"/>
                  </a:solidFill>
                  <a:latin typeface="微软雅黑" panose="020B0503020204020204" pitchFamily="34" charset="-122"/>
                  <a:ea typeface="微软雅黑" panose="020B0503020204020204" pitchFamily="34" charset="-122"/>
                </a:rPr>
                <a:t>任务要求</a:t>
              </a:r>
              <a:endParaRPr lang="zh-CN" altLang="en-US" sz="1500" b="1" dirty="0">
                <a:solidFill>
                  <a:prstClr val="white"/>
                </a:solidFill>
                <a:latin typeface="微软雅黑" panose="020B0503020204020204" pitchFamily="34" charset="-122"/>
                <a:ea typeface="微软雅黑" panose="020B0503020204020204" pitchFamily="34" charset="-122"/>
              </a:endParaRPr>
            </a:p>
          </p:txBody>
        </p:sp>
      </p:grpSp>
      <p:sp>
        <p:nvSpPr>
          <p:cNvPr id="24" name="矩形 3"/>
          <p:cNvSpPr>
            <a:spLocks noChangeArrowheads="1"/>
          </p:cNvSpPr>
          <p:nvPr/>
        </p:nvSpPr>
        <p:spPr bwMode="auto">
          <a:xfrm>
            <a:off x="2056781" y="2825436"/>
            <a:ext cx="1889773" cy="852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gn="just">
              <a:lnSpc>
                <a:spcPct val="110000"/>
              </a:lnSpc>
              <a:spcBef>
                <a:spcPts val="600"/>
              </a:spcBef>
              <a:buClr>
                <a:schemeClr val="accent1"/>
              </a:buClr>
              <a:buSzPct val="60000"/>
              <a:buFont typeface="Wingdings 2" panose="05020102010507070707" pitchFamily="18" charset="2"/>
              <a:buChar char=""/>
              <a:defRPr sz="2800" b="1">
                <a:solidFill>
                  <a:schemeClr val="accent1"/>
                </a:solidFill>
                <a:latin typeface="幼圆" panose="02010509060101010101" pitchFamily="49" charset="-122"/>
                <a:ea typeface="幼圆" panose="02010509060101010101" pitchFamily="49" charset="-122"/>
                <a:sym typeface="Calibri" panose="020F0502020204030204" pitchFamily="34" charset="0"/>
              </a:defRPr>
            </a:lvl1pPr>
            <a:lvl2pPr marL="742950" indent="-285750" algn="just">
              <a:lnSpc>
                <a:spcPct val="120000"/>
              </a:lnSpc>
              <a:spcAft>
                <a:spcPts val="600"/>
              </a:spcAft>
              <a:buClr>
                <a:srgbClr val="8EB4E4"/>
              </a:buClr>
              <a:buSzPct val="60000"/>
              <a:buFont typeface="幼圆" panose="02010509060101010101" pitchFamily="49" charset="-122"/>
              <a:buChar char=" "/>
              <a:defRPr b="1">
                <a:solidFill>
                  <a:schemeClr val="tx1"/>
                </a:solidFill>
                <a:latin typeface="幼圆" panose="02010509060101010101" pitchFamily="49" charset="-122"/>
                <a:ea typeface="幼圆" panose="02010509060101010101" pitchFamily="49" charset="-122"/>
                <a:sym typeface="Calibri" panose="020F0502020204030204" pitchFamily="34" charset="0"/>
              </a:defRPr>
            </a:lvl2pPr>
            <a:lvl3pPr marL="1143000" indent="-228600">
              <a:lnSpc>
                <a:spcPct val="90000"/>
              </a:lnSpc>
              <a:spcBef>
                <a:spcPts val="500"/>
              </a:spcBef>
              <a:spcAft>
                <a:spcPts val="600"/>
              </a:spcAft>
              <a:buClr>
                <a:srgbClr val="8EB4E4"/>
              </a:buClr>
              <a:buSzPct val="60000"/>
              <a:buFont typeface="Arial" panose="020B0604020202020204" pitchFamily="34" charset="0"/>
              <a:buChar char="•"/>
              <a:defRPr sz="2000" b="1">
                <a:solidFill>
                  <a:schemeClr val="tx1"/>
                </a:solidFill>
                <a:latin typeface="Calibri" panose="020F0502020204030204" pitchFamily="34" charset="0"/>
                <a:ea typeface="幼圆" panose="02010509060101010101" pitchFamily="49" charset="-122"/>
                <a:sym typeface="Calibri" panose="020F0502020204030204" pitchFamily="34" charset="0"/>
              </a:defRPr>
            </a:lvl3pPr>
            <a:lvl4pPr marL="1600200" indent="-22860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pitchFamily="34" charset="0"/>
                <a:ea typeface="幼圆" panose="02010509060101010101" pitchFamily="49" charset="-122"/>
                <a:sym typeface="Calibri" panose="020F0502020204030204" pitchFamily="34" charset="0"/>
              </a:defRPr>
            </a:lvl4pPr>
            <a:lvl5pPr marL="2057400" indent="-22860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pitchFamily="34" charset="0"/>
                <a:ea typeface="幼圆" panose="02010509060101010101" pitchFamily="49" charset="-122"/>
                <a:sym typeface="Calibri" panose="020F0502020204030204" pitchFamily="34" charset="0"/>
              </a:defRPr>
            </a:lvl5pPr>
            <a:lvl6pPr marL="2514600" indent="-228600" eaLnBrk="0" fontAlgn="base" hangingPunct="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pitchFamily="34" charset="0"/>
                <a:ea typeface="幼圆" panose="02010509060101010101" pitchFamily="49" charset="-122"/>
                <a:sym typeface="Calibri" panose="020F0502020204030204" pitchFamily="34" charset="0"/>
              </a:defRPr>
            </a:lvl6pPr>
            <a:lvl7pPr marL="2971800" indent="-228600" eaLnBrk="0" fontAlgn="base" hangingPunct="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pitchFamily="34" charset="0"/>
                <a:ea typeface="幼圆" panose="02010509060101010101" pitchFamily="49" charset="-122"/>
                <a:sym typeface="Calibri" panose="020F0502020204030204" pitchFamily="34" charset="0"/>
              </a:defRPr>
            </a:lvl7pPr>
            <a:lvl8pPr marL="3429000" indent="-228600" eaLnBrk="0" fontAlgn="base" hangingPunct="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pitchFamily="34" charset="0"/>
                <a:ea typeface="幼圆" panose="02010509060101010101" pitchFamily="49" charset="-122"/>
                <a:sym typeface="Calibri" panose="020F0502020204030204" pitchFamily="34" charset="0"/>
              </a:defRPr>
            </a:lvl8pPr>
            <a:lvl9pPr marL="3886200" indent="-228600" eaLnBrk="0" fontAlgn="base" hangingPunct="0">
              <a:lnSpc>
                <a:spcPct val="90000"/>
              </a:lnSpc>
              <a:spcBef>
                <a:spcPts val="500"/>
              </a:spcBef>
              <a:spcAft>
                <a:spcPts val="600"/>
              </a:spcAft>
              <a:buClr>
                <a:srgbClr val="8EB4E4"/>
              </a:buClr>
              <a:buSzPct val="60000"/>
              <a:buFont typeface="Arial" panose="020B0604020202020204" pitchFamily="34" charset="0"/>
              <a:buChar char="•"/>
              <a:defRPr b="1">
                <a:solidFill>
                  <a:schemeClr val="tx1"/>
                </a:solidFill>
                <a:latin typeface="Calibri" panose="020F0502020204030204" pitchFamily="34" charset="0"/>
                <a:ea typeface="幼圆" panose="02010509060101010101" pitchFamily="49" charset="-122"/>
                <a:sym typeface="Calibri" panose="020F0502020204030204" pitchFamily="34" charset="0"/>
              </a:defRPr>
            </a:lvl9pPr>
          </a:lstStyle>
          <a:p>
            <a:pPr defTabSz="1088390">
              <a:lnSpc>
                <a:spcPct val="150000"/>
              </a:lnSpc>
              <a:buClr>
                <a:srgbClr val="3FB2D2"/>
              </a:buClr>
              <a:buNone/>
            </a:pPr>
            <a:r>
              <a:rPr lang="zh-CN" altLang="en-US" sz="3300" b="0" dirty="0">
                <a:solidFill>
                  <a:prstClr val="white"/>
                </a:solidFill>
                <a:latin typeface="微软雅黑" panose="020B0503020204020204" pitchFamily="34" charset="-122"/>
                <a:ea typeface="微软雅黑" panose="020B0503020204020204" pitchFamily="34" charset="-122"/>
              </a:rPr>
              <a:t>任务训练</a:t>
            </a:r>
            <a:endParaRPr lang="zh-CN" altLang="en-US" sz="3300" b="0" dirty="0">
              <a:solidFill>
                <a:prstClr val="whit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right)">
                                      <p:cBhvr>
                                        <p:cTn id="15" dur="500"/>
                                        <p:tgtEl>
                                          <p:spTgt spid="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4"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691640" y="843915"/>
            <a:ext cx="6862445" cy="4015105"/>
          </a:xfrm>
          <a:prstGeom prst="rect">
            <a:avLst/>
          </a:prstGeom>
          <a:noFill/>
        </p:spPr>
        <p:txBody>
          <a:bodyPr wrap="square" rtlCol="0" anchor="t">
            <a:spAutoFit/>
          </a:bodyPr>
          <a:p>
            <a:r>
              <a:rPr lang="zh-CN" altLang="en-US" sz="15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任务描述：</a:t>
            </a:r>
            <a:endParaRPr lang="zh-CN" altLang="en-US" sz="15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15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5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华美印务公司自主研发并申请发明专利的“电子面单”产品销量快速增长，目前生产已达到满负荷状态。为扩大市场份额，公司正在考虑是否将现有的生产线升级改造为全自动化生产线，目前正在进行该项目的可行性研究，相关资料查看教材</a:t>
            </a:r>
            <a:r>
              <a:rPr lang="en-US" altLang="zh-CN" sz="15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P312.</a:t>
            </a:r>
            <a:endParaRPr lang="zh-CN" altLang="en-US" sz="15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5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任务要求：</a:t>
            </a:r>
            <a:endParaRPr lang="zh-CN" altLang="en-US" sz="15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15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sz="15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1.根据相关资料计算与更新生产线相关的下列指标：</a:t>
            </a:r>
            <a:endParaRPr sz="15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sz="15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（1）残值报废利得纳税；</a:t>
            </a:r>
            <a:endParaRPr sz="15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sz="15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（2）第1年至第7年各年的现金净流量；</a:t>
            </a:r>
            <a:endParaRPr sz="15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sz="15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（3）第8年的现金净流量；</a:t>
            </a:r>
            <a:endParaRPr sz="15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sz="15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（4）在上述计算结果的基础上，计算更新生产线的净现值。</a:t>
            </a:r>
            <a:endParaRPr sz="15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sz="15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sz="15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2.根据相关资料及前述计算结果，计算与使用旧生产线相关的下列指标：</a:t>
            </a:r>
            <a:endParaRPr sz="15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sz="15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（1）2022年末生产线报废损益对所得税的影响；</a:t>
            </a:r>
            <a:endParaRPr sz="15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sz="15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（2）残值报废利得纳税；</a:t>
            </a:r>
            <a:endParaRPr sz="15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sz="15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（3）继续使用旧生产线的净现值。</a:t>
            </a:r>
            <a:endParaRPr sz="15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5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任务清单：</a:t>
            </a:r>
            <a:endParaRPr lang="zh-CN" altLang="en-US" sz="15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5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根据上述计算结果，撰写更新项目可行性分析报告</a:t>
            </a:r>
            <a:endParaRPr lang="zh-CN" altLang="en-US" sz="15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对角圆角矩形 6"/>
          <p:cNvSpPr/>
          <p:nvPr>
            <p:custDataLst>
              <p:tags r:id="rId1"/>
            </p:custDataLst>
          </p:nvPr>
        </p:nvSpPr>
        <p:spPr>
          <a:xfrm>
            <a:off x="1547813" y="141446"/>
            <a:ext cx="2130743" cy="630079"/>
          </a:xfrm>
          <a:prstGeom prst="round2Diag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1088390" rtl="0" eaLnBrk="1" fontAlgn="auto" latinLnBrk="0" hangingPunct="1">
              <a:lnSpc>
                <a:spcPct val="100000"/>
              </a:lnSpc>
              <a:spcBef>
                <a:spcPts val="0"/>
              </a:spcBef>
              <a:spcAft>
                <a:spcPts val="0"/>
              </a:spcAft>
              <a:buClrTx/>
              <a:buSzTx/>
              <a:buFontTx/>
              <a:buNone/>
              <a:defRPr/>
            </a:pPr>
            <a:endParaRPr kumimoji="0" lang="zh-CN" altLang="en-US" sz="1575"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6" name="标题 58369"/>
          <p:cNvSpPr>
            <a:spLocks noGrp="1"/>
          </p:cNvSpPr>
          <p:nvPr>
            <p:custDataLst>
              <p:tags r:id="rId2"/>
            </p:custDataLst>
          </p:nvPr>
        </p:nvSpPr>
        <p:spPr>
          <a:xfrm>
            <a:off x="1871663" y="195263"/>
            <a:ext cx="1728788" cy="457200"/>
          </a:xfrm>
          <a:prstGeom prst="rect">
            <a:avLst/>
          </a:prstGeom>
        </p:spPr>
        <p:txBody>
          <a:bodyPr vert="horz" lIns="81637" tIns="40818" rIns="81637" bIns="40818" rtlCol="0" anchor="ctr" anchorCtr="0">
            <a:no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任务训练</a:t>
            </a:r>
            <a:endParaRPr lang="zh-CN" altLang="en-US" sz="24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对角圆角矩形 6"/>
          <p:cNvSpPr/>
          <p:nvPr/>
        </p:nvSpPr>
        <p:spPr>
          <a:xfrm>
            <a:off x="1601629" y="465296"/>
            <a:ext cx="1978343" cy="630079"/>
          </a:xfrm>
          <a:prstGeom prst="round2Diag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390" rtl="0" eaLnBrk="1" fontAlgn="auto" latinLnBrk="0" hangingPunct="1">
              <a:lnSpc>
                <a:spcPct val="100000"/>
              </a:lnSpc>
              <a:spcBef>
                <a:spcPts val="0"/>
              </a:spcBef>
              <a:spcAft>
                <a:spcPts val="0"/>
              </a:spcAft>
              <a:buClrTx/>
              <a:buSzTx/>
              <a:buFontTx/>
              <a:buNone/>
              <a:defRPr/>
            </a:pPr>
            <a:endParaRPr kumimoji="0" lang="zh-CN" altLang="en-US" sz="1575"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 name="文本框 7"/>
          <p:cNvSpPr txBox="1"/>
          <p:nvPr/>
        </p:nvSpPr>
        <p:spPr>
          <a:xfrm>
            <a:off x="1817846" y="519589"/>
            <a:ext cx="1861185" cy="415766"/>
          </a:xfrm>
          <a:prstGeom prst="rect">
            <a:avLst/>
          </a:prstGeom>
          <a:noFill/>
        </p:spPr>
        <p:txBody>
          <a:bodyPr wrap="square" rtlCol="0">
            <a:noAutofit/>
          </a:bodyPr>
          <a:lstStyle/>
          <a:p>
            <a:pPr marR="0" indent="0" defTabSz="1088390" fontAlgn="auto">
              <a:lnSpc>
                <a:spcPct val="100000"/>
              </a:lnSpc>
              <a:spcBef>
                <a:spcPts val="0"/>
              </a:spcBef>
              <a:spcAft>
                <a:spcPts val="0"/>
              </a:spcAft>
              <a:buClrTx/>
              <a:buSzTx/>
              <a:buFontTx/>
              <a:buNone/>
              <a:defRPr/>
            </a:pPr>
            <a:r>
              <a:rPr kumimoji="0" lang="zh-CN" altLang="en-US" sz="2700" b="1" i="0" kern="1200" cap="none" spc="0" normalizeH="0" baseline="0" noProof="0" dirty="0">
                <a:solidFill>
                  <a:prstClr val="white"/>
                </a:solidFill>
                <a:latin typeface="Arial" panose="020B0604020202020204"/>
                <a:ea typeface="微软雅黑" panose="020B0503020204020204" pitchFamily="34" charset="-122"/>
                <a:cs typeface="+mn-cs"/>
              </a:rPr>
              <a:t>课程思政</a:t>
            </a:r>
            <a:endParaRPr kumimoji="0" lang="zh-CN" altLang="en-US" sz="2700" b="1" i="0" kern="1200" cap="none" spc="0" normalizeH="0" baseline="0" noProof="0" dirty="0">
              <a:solidFill>
                <a:prstClr val="white"/>
              </a:solidFill>
              <a:latin typeface="Arial" panose="020B0604020202020204"/>
              <a:ea typeface="微软雅黑" panose="020B0503020204020204" pitchFamily="34" charset="-122"/>
              <a:cs typeface="+mn-cs"/>
            </a:endParaRPr>
          </a:p>
        </p:txBody>
      </p:sp>
      <p:sp>
        <p:nvSpPr>
          <p:cNvPr id="1108995" name="文本占位符 1108994"/>
          <p:cNvSpPr>
            <a:spLocks noGrp="1"/>
          </p:cNvSpPr>
          <p:nvPr>
            <p:ph type="body" idx="4294967295"/>
            <p:custDataLst>
              <p:tags r:id="rId1"/>
            </p:custDataLst>
          </p:nvPr>
        </p:nvSpPr>
        <p:spPr>
          <a:xfrm>
            <a:off x="1403350" y="1203960"/>
            <a:ext cx="6615430" cy="1444625"/>
          </a:xfrm>
        </p:spPr>
        <p:txBody>
          <a:bodyPr lIns="0" rIns="0">
            <a:normAutofit fontScale="90000"/>
          </a:bodyPr>
          <a:p>
            <a:pPr lvl="1">
              <a:buNone/>
            </a:pPr>
            <a:r>
              <a:rPr lang="en-US" altLang="zh-CN" sz="1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1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、阅读案例</a:t>
            </a:r>
            <a:r>
              <a:rPr lang="en-US" altLang="zh-CN" sz="1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区块链技术与财务风险防范</a:t>
            </a:r>
            <a:r>
              <a:rPr lang="en-US" altLang="zh-CN" sz="1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，思考如何利用技术防范商业交往活动中的财务风险，深刻理解诚信守约意识。</a:t>
            </a:r>
            <a:r>
              <a:rPr lang="en-US" altLang="zh-CN" sz="1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P296</a:t>
            </a:r>
            <a:endParaRPr lang="en-US" altLang="zh-CN" sz="1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lvl="1">
              <a:buNone/>
            </a:pPr>
            <a:endParaRPr lang="en-US" altLang="zh-CN" sz="1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lvl="1">
              <a:buNone/>
            </a:pPr>
            <a:r>
              <a:rPr lang="en-US" altLang="zh-CN" sz="1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阅读案例</a:t>
            </a:r>
            <a:r>
              <a:rPr lang="en-US" altLang="zh-CN" sz="1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1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上市公司加大分红力度</a:t>
            </a:r>
            <a:r>
              <a:rPr lang="zh-CN" altLang="en-US" sz="1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，提升投资者获得感</a:t>
            </a:r>
            <a:r>
              <a:rPr lang="en-US" altLang="zh-CN" sz="1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谈谈你在</a:t>
            </a:r>
            <a:r>
              <a:rPr lang="zh-CN" altLang="en-US" sz="1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企业价值与使命，企业责任与诚信方面的认识。</a:t>
            </a:r>
            <a:r>
              <a:rPr lang="en-US" altLang="zh-CN" sz="1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P312</a:t>
            </a:r>
            <a:endParaRPr lang="en-US" altLang="zh-CN" sz="18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2" name="图片 1"/>
          <p:cNvPicPr>
            <a:picLocks noChangeAspect="1"/>
          </p:cNvPicPr>
          <p:nvPr>
            <p:custDataLst>
              <p:tags r:id="rId2"/>
            </p:custDataLst>
          </p:nvPr>
        </p:nvPicPr>
        <p:blipFill>
          <a:blip r:embed="rId3"/>
          <a:stretch>
            <a:fillRect/>
          </a:stretch>
        </p:blipFill>
        <p:spPr>
          <a:xfrm>
            <a:off x="1979295" y="2757170"/>
            <a:ext cx="2919095" cy="1813560"/>
          </a:xfrm>
          <a:prstGeom prst="rect">
            <a:avLst/>
          </a:prstGeom>
        </p:spPr>
      </p:pic>
      <p:pic>
        <p:nvPicPr>
          <p:cNvPr id="3" name="图片 2"/>
          <p:cNvPicPr>
            <a:picLocks noChangeAspect="1"/>
          </p:cNvPicPr>
          <p:nvPr>
            <p:custDataLst>
              <p:tags r:id="rId4"/>
            </p:custDataLst>
          </p:nvPr>
        </p:nvPicPr>
        <p:blipFill>
          <a:blip r:embed="rId5"/>
          <a:stretch>
            <a:fillRect/>
          </a:stretch>
        </p:blipFill>
        <p:spPr>
          <a:xfrm>
            <a:off x="4932045" y="2757170"/>
            <a:ext cx="2885440" cy="1822450"/>
          </a:xfrm>
          <a:prstGeom prst="rect">
            <a:avLst/>
          </a:prstGeom>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对角圆角矩形 6"/>
          <p:cNvSpPr/>
          <p:nvPr>
            <p:custDataLst>
              <p:tags r:id="rId1"/>
            </p:custDataLst>
          </p:nvPr>
        </p:nvSpPr>
        <p:spPr>
          <a:xfrm>
            <a:off x="1601629" y="465296"/>
            <a:ext cx="1978343" cy="630079"/>
          </a:xfrm>
          <a:prstGeom prst="round2Diag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1088390" rtl="0" eaLnBrk="1" fontAlgn="auto" latinLnBrk="0" hangingPunct="1">
              <a:lnSpc>
                <a:spcPct val="100000"/>
              </a:lnSpc>
              <a:spcBef>
                <a:spcPts val="0"/>
              </a:spcBef>
              <a:spcAft>
                <a:spcPts val="0"/>
              </a:spcAft>
              <a:buClrTx/>
              <a:buSzTx/>
              <a:buFontTx/>
              <a:buNone/>
              <a:defRPr/>
            </a:pPr>
            <a:endParaRPr kumimoji="0" lang="zh-CN" altLang="en-US" sz="1575"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 name="文本框 7"/>
          <p:cNvSpPr txBox="1"/>
          <p:nvPr>
            <p:custDataLst>
              <p:tags r:id="rId2"/>
            </p:custDataLst>
          </p:nvPr>
        </p:nvSpPr>
        <p:spPr>
          <a:xfrm>
            <a:off x="1817846" y="519589"/>
            <a:ext cx="1861185" cy="415766"/>
          </a:xfrm>
          <a:prstGeom prst="rect">
            <a:avLst/>
          </a:prstGeom>
          <a:noFill/>
        </p:spPr>
        <p:txBody>
          <a:bodyPr wrap="square" rtlCol="0">
            <a:noAutofit/>
          </a:bodyPr>
          <a:p>
            <a:pPr marL="0" marR="0" lvl="0" indent="0" algn="l" defTabSz="1088390" rtl="0" eaLnBrk="1" fontAlgn="auto" latinLnBrk="0" hangingPunct="1">
              <a:lnSpc>
                <a:spcPct val="100000"/>
              </a:lnSpc>
              <a:spcBef>
                <a:spcPts val="0"/>
              </a:spcBef>
              <a:spcAft>
                <a:spcPts val="0"/>
              </a:spcAft>
              <a:buClrTx/>
              <a:buSzTx/>
              <a:buFontTx/>
              <a:buNone/>
              <a:defRPr/>
            </a:pPr>
            <a:r>
              <a:rPr kumimoji="0" lang="zh-CN" altLang="en-US" sz="2700" b="1"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mn-cs"/>
              </a:rPr>
              <a:t>课程总结</a:t>
            </a:r>
            <a:endParaRPr kumimoji="0" lang="zh-CN" altLang="en-US" sz="2700" b="1"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mn-cs"/>
            </a:endParaRPr>
          </a:p>
        </p:txBody>
      </p:sp>
      <p:pic>
        <p:nvPicPr>
          <p:cNvPr id="2" name="1BCC2C28-871D-48CB-8BE0-2867F7803ADB-1" descr="C:/Users/DELL/AppData/Local/Temp/导图1(5).png导图1(5)"/>
          <p:cNvPicPr>
            <a:picLocks noChangeAspect="1"/>
          </p:cNvPicPr>
          <p:nvPr/>
        </p:nvPicPr>
        <p:blipFill>
          <a:blip r:embed="rId3"/>
          <a:stretch>
            <a:fillRect/>
          </a:stretch>
        </p:blipFill>
        <p:spPr>
          <a:xfrm>
            <a:off x="1259840" y="1203960"/>
            <a:ext cx="7347585" cy="2661920"/>
          </a:xfrm>
          <a:prstGeom prst="rect">
            <a:avLst/>
          </a:prstGeom>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0" name="图片 149"/>
          <p:cNvPicPr>
            <a:picLocks noChangeAspect="1"/>
          </p:cNvPicPr>
          <p:nvPr/>
        </p:nvPicPr>
        <p:blipFill rotWithShape="1">
          <a:blip r:embed="rId1" cstate="print">
            <a:extLst>
              <a:ext uri="{28A0092B-C50C-407E-A947-70E740481C1C}">
                <a14:useLocalDpi xmlns:a14="http://schemas.microsoft.com/office/drawing/2010/main" val="0"/>
              </a:ext>
            </a:extLst>
          </a:blip>
          <a:srcRect t="7180" b="8199"/>
          <a:stretch>
            <a:fillRect/>
          </a:stretch>
        </p:blipFill>
        <p:spPr>
          <a:xfrm>
            <a:off x="1654" y="-14284"/>
            <a:ext cx="9140694" cy="5156594"/>
          </a:xfrm>
          <a:prstGeom prst="rect">
            <a:avLst/>
          </a:prstGeom>
        </p:spPr>
      </p:pic>
      <p:sp>
        <p:nvSpPr>
          <p:cNvPr id="13" name="矩形 12"/>
          <p:cNvSpPr/>
          <p:nvPr/>
        </p:nvSpPr>
        <p:spPr>
          <a:xfrm>
            <a:off x="-24091" y="-27362"/>
            <a:ext cx="9184015" cy="5159905"/>
          </a:xfrm>
          <a:prstGeom prst="rect">
            <a:avLst/>
          </a:prstGeom>
          <a:gradFill flip="none" rotWithShape="1">
            <a:gsLst>
              <a:gs pos="0">
                <a:schemeClr val="accent1">
                  <a:lumMod val="5000"/>
                  <a:lumOff val="95000"/>
                </a:schemeClr>
              </a:gs>
              <a:gs pos="48000">
                <a:schemeClr val="bg1">
                  <a:alpha val="20000"/>
                </a:schemeClr>
              </a:gs>
              <a:gs pos="100000">
                <a:schemeClr val="bg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1575">
              <a:solidFill>
                <a:prstClr val="white"/>
              </a:solidFill>
              <a:latin typeface="Arial" panose="020B0604020202020204"/>
              <a:ea typeface="微软雅黑" panose="020B0503020204020204" pitchFamily="34" charset="-122"/>
            </a:endParaRPr>
          </a:p>
        </p:txBody>
      </p:sp>
      <p:grpSp>
        <p:nvGrpSpPr>
          <p:cNvPr id="31" name="组合 30"/>
          <p:cNvGrpSpPr/>
          <p:nvPr/>
        </p:nvGrpSpPr>
        <p:grpSpPr>
          <a:xfrm>
            <a:off x="3994282" y="1005939"/>
            <a:ext cx="1155438" cy="1155438"/>
            <a:chOff x="1832348" y="1053530"/>
            <a:chExt cx="1540941" cy="1540941"/>
          </a:xfrm>
          <a:solidFill>
            <a:schemeClr val="accent5">
              <a:lumMod val="75000"/>
            </a:schemeClr>
          </a:solidFill>
        </p:grpSpPr>
        <p:sp>
          <p:nvSpPr>
            <p:cNvPr id="32" name="椭圆 31"/>
            <p:cNvSpPr/>
            <p:nvPr/>
          </p:nvSpPr>
          <p:spPr>
            <a:xfrm>
              <a:off x="1832348" y="1053530"/>
              <a:ext cx="1540941" cy="1540941"/>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1575">
                <a:solidFill>
                  <a:prstClr val="white"/>
                </a:solidFill>
                <a:latin typeface="Arial" panose="020B0604020202020204"/>
                <a:ea typeface="微软雅黑" panose="020B0503020204020204" pitchFamily="34" charset="-122"/>
              </a:endParaRPr>
            </a:p>
          </p:txBody>
        </p:sp>
        <p:sp>
          <p:nvSpPr>
            <p:cNvPr id="36" name="TextBox 32"/>
            <p:cNvSpPr>
              <a:spLocks noChangeArrowheads="1"/>
            </p:cNvSpPr>
            <p:nvPr/>
          </p:nvSpPr>
          <p:spPr bwMode="auto">
            <a:xfrm>
              <a:off x="1999499" y="1470057"/>
              <a:ext cx="1201698" cy="737618"/>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defTabSz="1088390">
                <a:defRPr/>
              </a:pPr>
              <a:r>
                <a:rPr lang="en-US" altLang="zh-CN" sz="3000" b="1" dirty="0">
                  <a:solidFill>
                    <a:prstClr val="white"/>
                  </a:solidFill>
                  <a:latin typeface="微软雅黑" panose="020B0503020204020204" pitchFamily="34" charset="-122"/>
                  <a:ea typeface="微软雅黑" panose="020B0503020204020204" pitchFamily="34" charset="-122"/>
                  <a:sym typeface="经典特黑简" pitchFamily="1" charset="-122"/>
                </a:rPr>
                <a:t>End</a:t>
              </a:r>
              <a:endParaRPr lang="zh-CN" altLang="en-US" sz="3000" b="1" dirty="0">
                <a:solidFill>
                  <a:prstClr val="white"/>
                </a:solidFill>
                <a:latin typeface="微软雅黑" panose="020B0503020204020204" pitchFamily="34" charset="-122"/>
                <a:ea typeface="微软雅黑" panose="020B0503020204020204" pitchFamily="34" charset="-122"/>
                <a:sym typeface="经典特黑简" pitchFamily="1" charset="-122"/>
              </a:endParaRPr>
            </a:p>
          </p:txBody>
        </p:sp>
      </p:grpSp>
      <p:sp>
        <p:nvSpPr>
          <p:cNvPr id="42" name="TextBox 32"/>
          <p:cNvSpPr>
            <a:spLocks noChangeArrowheads="1"/>
          </p:cNvSpPr>
          <p:nvPr/>
        </p:nvSpPr>
        <p:spPr bwMode="auto">
          <a:xfrm>
            <a:off x="2461102" y="2418923"/>
            <a:ext cx="4653170" cy="12452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defTabSz="1088390">
              <a:defRPr/>
            </a:pPr>
            <a:r>
              <a:rPr lang="zh-CN" altLang="en-US" sz="3750" b="1" dirty="0">
                <a:solidFill>
                  <a:srgbClr val="2A8EA2"/>
                </a:solidFill>
                <a:latin typeface="微软雅黑" panose="020B0503020204020204" pitchFamily="34" charset="-122"/>
                <a:ea typeface="微软雅黑" panose="020B0503020204020204" pitchFamily="34" charset="-122"/>
                <a:sym typeface="经典特黑简" pitchFamily="1" charset="-122"/>
              </a:rPr>
              <a:t>努力学习  德技并修</a:t>
            </a:r>
            <a:endParaRPr lang="zh-CN" altLang="en-US" sz="3750" b="1" dirty="0">
              <a:solidFill>
                <a:srgbClr val="2A8EA2"/>
              </a:solidFill>
              <a:latin typeface="微软雅黑" panose="020B0503020204020204" pitchFamily="34" charset="-122"/>
              <a:ea typeface="微软雅黑" panose="020B0503020204020204" pitchFamily="34" charset="-122"/>
              <a:sym typeface="经典特黑简" pitchFamily="1" charset="-122"/>
            </a:endParaRPr>
          </a:p>
          <a:p>
            <a:pPr defTabSz="1088390">
              <a:defRPr/>
            </a:pPr>
            <a:endParaRPr lang="en-US" altLang="zh-CN" sz="3750" b="1" dirty="0">
              <a:solidFill>
                <a:prstClr val="black">
                  <a:lumMod val="85000"/>
                  <a:lumOff val="15000"/>
                </a:prstClr>
              </a:solidFill>
              <a:latin typeface="微软雅黑" panose="020B0503020204020204" pitchFamily="34" charset="-122"/>
              <a:ea typeface="微软雅黑" panose="020B0503020204020204" pitchFamily="34" charset="-122"/>
              <a:sym typeface="经典特黑简" pitchFamily="1" charset="-122"/>
            </a:endParaRPr>
          </a:p>
        </p:txBody>
      </p:sp>
      <p:cxnSp>
        <p:nvCxnSpPr>
          <p:cNvPr id="44" name="直接连接符 43"/>
          <p:cNvCxnSpPr/>
          <p:nvPr/>
        </p:nvCxnSpPr>
        <p:spPr>
          <a:xfrm>
            <a:off x="3005826" y="3154641"/>
            <a:ext cx="1295844" cy="0"/>
          </a:xfrm>
          <a:prstGeom prst="line">
            <a:avLst/>
          </a:prstGeom>
          <a:ln w="190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101" name="等腰三角形 100"/>
          <p:cNvSpPr/>
          <p:nvPr/>
        </p:nvSpPr>
        <p:spPr>
          <a:xfrm rot="10800000">
            <a:off x="4484768" y="3079440"/>
            <a:ext cx="174465" cy="150401"/>
          </a:xfrm>
          <a:prstGeom prst="triangle">
            <a:avLst>
              <a:gd name="adj" fmla="val 48955"/>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1575">
              <a:solidFill>
                <a:prstClr val="white"/>
              </a:solidFill>
              <a:latin typeface="Arial" panose="020B0604020202020204"/>
              <a:ea typeface="微软雅黑" panose="020B0503020204020204" pitchFamily="34" charset="-122"/>
            </a:endParaRPr>
          </a:p>
        </p:txBody>
      </p:sp>
      <p:cxnSp>
        <p:nvCxnSpPr>
          <p:cNvPr id="103" name="直接连接符 102"/>
          <p:cNvCxnSpPr/>
          <p:nvPr/>
        </p:nvCxnSpPr>
        <p:spPr>
          <a:xfrm>
            <a:off x="4835422" y="3154641"/>
            <a:ext cx="1295844" cy="0"/>
          </a:xfrm>
          <a:prstGeom prst="line">
            <a:avLst/>
          </a:prstGeom>
          <a:ln w="190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grpSp>
        <p:nvGrpSpPr>
          <p:cNvPr id="86" name="组合 85"/>
          <p:cNvGrpSpPr/>
          <p:nvPr/>
        </p:nvGrpSpPr>
        <p:grpSpPr>
          <a:xfrm>
            <a:off x="1654" y="3457110"/>
            <a:ext cx="2913135" cy="1686391"/>
            <a:chOff x="0" y="4653930"/>
            <a:chExt cx="3885079" cy="2249041"/>
          </a:xfrm>
          <a:solidFill>
            <a:schemeClr val="accent5">
              <a:lumMod val="75000"/>
            </a:schemeClr>
          </a:solidFill>
        </p:grpSpPr>
        <p:grpSp>
          <p:nvGrpSpPr>
            <p:cNvPr id="87" name="组合 86"/>
            <p:cNvGrpSpPr/>
            <p:nvPr/>
          </p:nvGrpSpPr>
          <p:grpSpPr>
            <a:xfrm>
              <a:off x="0" y="4653930"/>
              <a:ext cx="3885079" cy="2249041"/>
              <a:chOff x="0" y="4653930"/>
              <a:chExt cx="3885079" cy="2249041"/>
            </a:xfrm>
            <a:grpFill/>
          </p:grpSpPr>
          <p:sp>
            <p:nvSpPr>
              <p:cNvPr id="89" name="椭圆 88"/>
              <p:cNvSpPr/>
              <p:nvPr/>
            </p:nvSpPr>
            <p:spPr>
              <a:xfrm>
                <a:off x="2062758" y="465393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1575">
                  <a:solidFill>
                    <a:prstClr val="white"/>
                  </a:solidFill>
                  <a:latin typeface="Arial" panose="020B0604020202020204"/>
                  <a:ea typeface="微软雅黑" panose="020B0503020204020204" pitchFamily="34" charset="-122"/>
                </a:endParaRPr>
              </a:p>
            </p:txBody>
          </p:sp>
          <p:sp>
            <p:nvSpPr>
              <p:cNvPr id="90" name="椭圆 89"/>
              <p:cNvSpPr/>
              <p:nvPr/>
            </p:nvSpPr>
            <p:spPr>
              <a:xfrm>
                <a:off x="3291483" y="57302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1575">
                  <a:solidFill>
                    <a:prstClr val="white"/>
                  </a:solidFill>
                  <a:latin typeface="Arial" panose="020B0604020202020204"/>
                  <a:ea typeface="微软雅黑" panose="020B0503020204020204" pitchFamily="34" charset="-122"/>
                </a:endParaRPr>
              </a:p>
            </p:txBody>
          </p:sp>
          <p:sp>
            <p:nvSpPr>
              <p:cNvPr id="91" name="椭圆 90"/>
              <p:cNvSpPr/>
              <p:nvPr/>
            </p:nvSpPr>
            <p:spPr>
              <a:xfrm>
                <a:off x="1729383" y="62128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1575">
                  <a:solidFill>
                    <a:prstClr val="white"/>
                  </a:solidFill>
                  <a:latin typeface="Arial" panose="020B0604020202020204"/>
                  <a:ea typeface="微软雅黑" panose="020B0503020204020204" pitchFamily="34" charset="-122"/>
                </a:endParaRPr>
              </a:p>
            </p:txBody>
          </p:sp>
          <p:sp>
            <p:nvSpPr>
              <p:cNvPr id="92" name="椭圆 91"/>
              <p:cNvSpPr/>
              <p:nvPr/>
            </p:nvSpPr>
            <p:spPr>
              <a:xfrm>
                <a:off x="319683" y="67589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1575">
                  <a:solidFill>
                    <a:prstClr val="white"/>
                  </a:solidFill>
                  <a:latin typeface="Arial" panose="020B0604020202020204"/>
                  <a:ea typeface="微软雅黑" panose="020B0503020204020204" pitchFamily="34" charset="-122"/>
                </a:endParaRPr>
              </a:p>
            </p:txBody>
          </p:sp>
          <p:sp>
            <p:nvSpPr>
              <p:cNvPr id="93" name="椭圆 92"/>
              <p:cNvSpPr/>
              <p:nvPr/>
            </p:nvSpPr>
            <p:spPr>
              <a:xfrm>
                <a:off x="1424583" y="53873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1575">
                  <a:solidFill>
                    <a:prstClr val="white"/>
                  </a:solidFill>
                  <a:latin typeface="Arial" panose="020B0604020202020204"/>
                  <a:ea typeface="微软雅黑" panose="020B0503020204020204" pitchFamily="34" charset="-122"/>
                </a:endParaRPr>
              </a:p>
            </p:txBody>
          </p:sp>
          <p:sp>
            <p:nvSpPr>
              <p:cNvPr id="94" name="椭圆 93"/>
              <p:cNvSpPr/>
              <p:nvPr/>
            </p:nvSpPr>
            <p:spPr>
              <a:xfrm>
                <a:off x="761643" y="657607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1575">
                  <a:solidFill>
                    <a:prstClr val="white"/>
                  </a:solidFill>
                  <a:latin typeface="Arial" panose="020B0604020202020204"/>
                  <a:ea typeface="微软雅黑" panose="020B0503020204020204" pitchFamily="34" charset="-122"/>
                </a:endParaRPr>
              </a:p>
            </p:txBody>
          </p:sp>
          <p:sp>
            <p:nvSpPr>
              <p:cNvPr id="95" name="椭圆 94"/>
              <p:cNvSpPr/>
              <p:nvPr/>
            </p:nvSpPr>
            <p:spPr>
              <a:xfrm>
                <a:off x="2575203" y="58978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1575">
                  <a:solidFill>
                    <a:prstClr val="white"/>
                  </a:solidFill>
                  <a:latin typeface="Arial" panose="020B0604020202020204"/>
                  <a:ea typeface="微软雅黑" panose="020B0503020204020204" pitchFamily="34" charset="-122"/>
                </a:endParaRPr>
              </a:p>
            </p:txBody>
          </p:sp>
          <p:sp>
            <p:nvSpPr>
              <p:cNvPr id="96" name="椭圆 95"/>
              <p:cNvSpPr/>
              <p:nvPr/>
            </p:nvSpPr>
            <p:spPr>
              <a:xfrm>
                <a:off x="3741063" y="65455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1575">
                  <a:solidFill>
                    <a:prstClr val="white"/>
                  </a:solidFill>
                  <a:latin typeface="Arial" panose="020B0604020202020204"/>
                  <a:ea typeface="微软雅黑" panose="020B0503020204020204" pitchFamily="34" charset="-122"/>
                </a:endParaRPr>
              </a:p>
            </p:txBody>
          </p:sp>
          <p:cxnSp>
            <p:nvCxnSpPr>
              <p:cNvPr id="97" name="直接连接符 96"/>
              <p:cNvCxnSpPr>
                <a:endCxn id="93" idx="2"/>
              </p:cNvCxnSpPr>
              <p:nvPr/>
            </p:nvCxnSpPr>
            <p:spPr>
              <a:xfrm>
                <a:off x="0" y="5229994"/>
                <a:ext cx="1424583" cy="2293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93" idx="6"/>
                <a:endCxn id="95" idx="1"/>
              </p:cNvCxnSpPr>
              <p:nvPr/>
            </p:nvCxnSpPr>
            <p:spPr>
              <a:xfrm>
                <a:off x="1568599" y="5459363"/>
                <a:ext cx="1027695" cy="4596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a:stCxn id="95" idx="6"/>
                <a:endCxn id="96" idx="1"/>
              </p:cNvCxnSpPr>
              <p:nvPr/>
            </p:nvCxnSpPr>
            <p:spPr>
              <a:xfrm>
                <a:off x="2719219" y="5969903"/>
                <a:ext cx="1042935" cy="59678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a:stCxn id="93" idx="3"/>
                <a:endCxn id="94" idx="0"/>
              </p:cNvCxnSpPr>
              <p:nvPr/>
            </p:nvCxnSpPr>
            <p:spPr>
              <a:xfrm flipH="1">
                <a:off x="833651" y="5510280"/>
                <a:ext cx="612023" cy="106579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a:endCxn id="94" idx="2"/>
              </p:cNvCxnSpPr>
              <p:nvPr/>
            </p:nvCxnSpPr>
            <p:spPr>
              <a:xfrm flipV="1">
                <a:off x="0" y="6648083"/>
                <a:ext cx="761643" cy="22071"/>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94" idx="6"/>
                <a:endCxn id="91" idx="3"/>
              </p:cNvCxnSpPr>
              <p:nvPr/>
            </p:nvCxnSpPr>
            <p:spPr>
              <a:xfrm flipV="1">
                <a:off x="905659" y="6335780"/>
                <a:ext cx="844815" cy="31230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a:stCxn id="91" idx="4"/>
              </p:cNvCxnSpPr>
              <p:nvPr/>
            </p:nvCxnSpPr>
            <p:spPr>
              <a:xfrm flipH="1">
                <a:off x="1486694" y="6356871"/>
                <a:ext cx="314697" cy="50271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a:endCxn id="94" idx="5"/>
              </p:cNvCxnSpPr>
              <p:nvPr/>
            </p:nvCxnSpPr>
            <p:spPr>
              <a:xfrm flipH="1" flipV="1">
                <a:off x="884568" y="6699000"/>
                <a:ext cx="602126" cy="16058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a:stCxn id="96" idx="2"/>
              </p:cNvCxnSpPr>
              <p:nvPr/>
            </p:nvCxnSpPr>
            <p:spPr>
              <a:xfrm flipH="1">
                <a:off x="2782838" y="6617603"/>
                <a:ext cx="958225" cy="24198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flipV="1">
                <a:off x="0" y="4725938"/>
                <a:ext cx="694606" cy="50405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a:endCxn id="91" idx="1"/>
              </p:cNvCxnSpPr>
              <p:nvPr/>
            </p:nvCxnSpPr>
            <p:spPr>
              <a:xfrm>
                <a:off x="694606" y="4725938"/>
                <a:ext cx="1055868" cy="15080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a:endCxn id="89" idx="1"/>
              </p:cNvCxnSpPr>
              <p:nvPr/>
            </p:nvCxnSpPr>
            <p:spPr>
              <a:xfrm flipV="1">
                <a:off x="694606" y="4675021"/>
                <a:ext cx="1389243" cy="509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a:stCxn id="89" idx="5"/>
                <a:endCxn id="90" idx="1"/>
              </p:cNvCxnSpPr>
              <p:nvPr/>
            </p:nvCxnSpPr>
            <p:spPr>
              <a:xfrm>
                <a:off x="2185683" y="4776855"/>
                <a:ext cx="1126891" cy="97449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a:stCxn id="90" idx="2"/>
                <a:endCxn id="95" idx="7"/>
              </p:cNvCxnSpPr>
              <p:nvPr/>
            </p:nvCxnSpPr>
            <p:spPr>
              <a:xfrm flipH="1">
                <a:off x="2698128" y="5802263"/>
                <a:ext cx="593355" cy="11672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a:stCxn id="90" idx="4"/>
              </p:cNvCxnSpPr>
              <p:nvPr/>
            </p:nvCxnSpPr>
            <p:spPr>
              <a:xfrm flipH="1">
                <a:off x="3286894" y="5874271"/>
                <a:ext cx="76597" cy="9853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91" idx="5"/>
              </p:cNvCxnSpPr>
              <p:nvPr/>
            </p:nvCxnSpPr>
            <p:spPr>
              <a:xfrm>
                <a:off x="1852308" y="6335780"/>
                <a:ext cx="426474" cy="5238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a:stCxn id="89" idx="4"/>
                <a:endCxn id="91" idx="0"/>
              </p:cNvCxnSpPr>
              <p:nvPr/>
            </p:nvCxnSpPr>
            <p:spPr>
              <a:xfrm flipH="1">
                <a:off x="1801391" y="4797946"/>
                <a:ext cx="333375" cy="141490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a:stCxn id="91" idx="2"/>
              </p:cNvCxnSpPr>
              <p:nvPr/>
            </p:nvCxnSpPr>
            <p:spPr>
              <a:xfrm flipH="1" flipV="1">
                <a:off x="0" y="5662042"/>
                <a:ext cx="1729383" cy="62282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a:stCxn id="92" idx="1"/>
              </p:cNvCxnSpPr>
              <p:nvPr/>
            </p:nvCxnSpPr>
            <p:spPr>
              <a:xfrm flipH="1" flipV="1">
                <a:off x="0" y="6166098"/>
                <a:ext cx="340774" cy="61394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cxnSp>
          <p:nvCxnSpPr>
            <p:cNvPr id="88" name="直接连接符 87"/>
            <p:cNvCxnSpPr>
              <a:stCxn id="91" idx="6"/>
              <a:endCxn id="95" idx="2"/>
            </p:cNvCxnSpPr>
            <p:nvPr/>
          </p:nvCxnSpPr>
          <p:spPr>
            <a:xfrm flipV="1">
              <a:off x="1873399" y="5969903"/>
              <a:ext cx="701804" cy="314960"/>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grpSp>
        <p:nvGrpSpPr>
          <p:cNvPr id="118" name="组合 117"/>
          <p:cNvGrpSpPr/>
          <p:nvPr/>
        </p:nvGrpSpPr>
        <p:grpSpPr>
          <a:xfrm>
            <a:off x="6839728" y="0"/>
            <a:ext cx="2359118" cy="2180057"/>
            <a:chOff x="9119542" y="0"/>
            <a:chExt cx="3146219" cy="2907415"/>
          </a:xfrm>
          <a:solidFill>
            <a:schemeClr val="accent5">
              <a:lumMod val="75000"/>
            </a:schemeClr>
          </a:solidFill>
        </p:grpSpPr>
        <p:sp>
          <p:nvSpPr>
            <p:cNvPr id="119" name="椭圆 118"/>
            <p:cNvSpPr/>
            <p:nvPr/>
          </p:nvSpPr>
          <p:spPr>
            <a:xfrm>
              <a:off x="9119542" y="90951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1575">
                <a:solidFill>
                  <a:prstClr val="white"/>
                </a:solidFill>
                <a:latin typeface="Arial" panose="020B0604020202020204"/>
                <a:ea typeface="微软雅黑" panose="020B0503020204020204" pitchFamily="34" charset="-122"/>
              </a:endParaRPr>
            </a:p>
          </p:txBody>
        </p:sp>
        <p:sp>
          <p:nvSpPr>
            <p:cNvPr id="120" name="椭圆 119"/>
            <p:cNvSpPr/>
            <p:nvPr/>
          </p:nvSpPr>
          <p:spPr>
            <a:xfrm>
              <a:off x="10948342" y="21282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1575">
                <a:solidFill>
                  <a:prstClr val="white"/>
                </a:solidFill>
                <a:latin typeface="Arial" panose="020B0604020202020204"/>
                <a:ea typeface="微软雅黑" panose="020B0503020204020204" pitchFamily="34" charset="-122"/>
              </a:endParaRPr>
            </a:p>
          </p:txBody>
        </p:sp>
        <p:sp>
          <p:nvSpPr>
            <p:cNvPr id="121" name="椭圆 120"/>
            <p:cNvSpPr/>
            <p:nvPr/>
          </p:nvSpPr>
          <p:spPr>
            <a:xfrm>
              <a:off x="10396799" y="15045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1575">
                <a:solidFill>
                  <a:prstClr val="white"/>
                </a:solidFill>
                <a:latin typeface="Arial" panose="020B0604020202020204"/>
                <a:ea typeface="微软雅黑" panose="020B0503020204020204" pitchFamily="34" charset="-122"/>
              </a:endParaRPr>
            </a:p>
          </p:txBody>
        </p:sp>
        <p:sp>
          <p:nvSpPr>
            <p:cNvPr id="122" name="椭圆 121"/>
            <p:cNvSpPr/>
            <p:nvPr/>
          </p:nvSpPr>
          <p:spPr>
            <a:xfrm>
              <a:off x="11615999" y="19109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1575">
                <a:solidFill>
                  <a:prstClr val="white"/>
                </a:solidFill>
                <a:latin typeface="Arial" panose="020B0604020202020204"/>
                <a:ea typeface="微软雅黑" panose="020B0503020204020204" pitchFamily="34" charset="-122"/>
              </a:endParaRPr>
            </a:p>
          </p:txBody>
        </p:sp>
        <p:sp>
          <p:nvSpPr>
            <p:cNvPr id="123" name="椭圆 122"/>
            <p:cNvSpPr/>
            <p:nvPr/>
          </p:nvSpPr>
          <p:spPr>
            <a:xfrm>
              <a:off x="9407574" y="141357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1575">
                <a:solidFill>
                  <a:prstClr val="white"/>
                </a:solidFill>
                <a:latin typeface="Arial" panose="020B0604020202020204"/>
                <a:ea typeface="微软雅黑" panose="020B0503020204020204" pitchFamily="34" charset="-122"/>
              </a:endParaRPr>
            </a:p>
          </p:txBody>
        </p:sp>
        <p:sp>
          <p:nvSpPr>
            <p:cNvPr id="124" name="椭圆 123"/>
            <p:cNvSpPr/>
            <p:nvPr/>
          </p:nvSpPr>
          <p:spPr>
            <a:xfrm>
              <a:off x="10539688" y="26037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1575">
                <a:solidFill>
                  <a:prstClr val="white"/>
                </a:solidFill>
                <a:latin typeface="Arial" panose="020B0604020202020204"/>
                <a:ea typeface="微软雅黑" panose="020B0503020204020204" pitchFamily="34" charset="-122"/>
              </a:endParaRPr>
            </a:p>
          </p:txBody>
        </p:sp>
        <p:sp>
          <p:nvSpPr>
            <p:cNvPr id="125" name="椭圆 124"/>
            <p:cNvSpPr/>
            <p:nvPr/>
          </p:nvSpPr>
          <p:spPr>
            <a:xfrm>
              <a:off x="12121745" y="27633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1575">
                <a:solidFill>
                  <a:prstClr val="white"/>
                </a:solidFill>
                <a:latin typeface="Arial" panose="020B0604020202020204"/>
                <a:ea typeface="微软雅黑" panose="020B0503020204020204" pitchFamily="34" charset="-122"/>
              </a:endParaRPr>
            </a:p>
          </p:txBody>
        </p:sp>
        <p:sp>
          <p:nvSpPr>
            <p:cNvPr id="126" name="椭圆 125"/>
            <p:cNvSpPr/>
            <p:nvPr/>
          </p:nvSpPr>
          <p:spPr>
            <a:xfrm>
              <a:off x="11062203" y="9781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1575">
                <a:solidFill>
                  <a:prstClr val="white"/>
                </a:solidFill>
                <a:latin typeface="Arial" panose="020B0604020202020204"/>
                <a:ea typeface="微软雅黑" panose="020B0503020204020204" pitchFamily="34" charset="-122"/>
              </a:endParaRPr>
            </a:p>
          </p:txBody>
        </p:sp>
        <p:cxnSp>
          <p:nvCxnSpPr>
            <p:cNvPr id="127" name="直接连接符 126"/>
            <p:cNvCxnSpPr>
              <a:stCxn id="123" idx="0"/>
            </p:cNvCxnSpPr>
            <p:nvPr/>
          </p:nvCxnSpPr>
          <p:spPr>
            <a:xfrm flipV="1">
              <a:off x="9479582" y="1"/>
              <a:ext cx="216024" cy="14135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a:stCxn id="123" idx="5"/>
              <a:endCxn id="124" idx="1"/>
            </p:cNvCxnSpPr>
            <p:nvPr/>
          </p:nvCxnSpPr>
          <p:spPr>
            <a:xfrm>
              <a:off x="9530499" y="1536495"/>
              <a:ext cx="1030280" cy="108833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a:stCxn id="124" idx="6"/>
              <a:endCxn id="125" idx="2"/>
            </p:cNvCxnSpPr>
            <p:nvPr/>
          </p:nvCxnSpPr>
          <p:spPr>
            <a:xfrm>
              <a:off x="10683704" y="2675750"/>
              <a:ext cx="1438041" cy="15965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a:stCxn id="126" idx="1"/>
            </p:cNvCxnSpPr>
            <p:nvPr/>
          </p:nvCxnSpPr>
          <p:spPr>
            <a:xfrm flipH="1" flipV="1">
              <a:off x="10343678" y="0"/>
              <a:ext cx="739616" cy="99923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a:stCxn id="126" idx="7"/>
            </p:cNvCxnSpPr>
            <p:nvPr/>
          </p:nvCxnSpPr>
          <p:spPr>
            <a:xfrm flipV="1">
              <a:off x="11185128" y="0"/>
              <a:ext cx="670718" cy="999233"/>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a:stCxn id="123" idx="6"/>
              <a:endCxn id="126" idx="2"/>
            </p:cNvCxnSpPr>
            <p:nvPr/>
          </p:nvCxnSpPr>
          <p:spPr>
            <a:xfrm flipV="1">
              <a:off x="9551590" y="1050150"/>
              <a:ext cx="1510613" cy="435428"/>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a:stCxn id="126" idx="3"/>
              <a:endCxn id="124" idx="7"/>
            </p:cNvCxnSpPr>
            <p:nvPr/>
          </p:nvCxnSpPr>
          <p:spPr>
            <a:xfrm flipH="1">
              <a:off x="10662613" y="1101067"/>
              <a:ext cx="420681" cy="1523766"/>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a:stCxn id="122" idx="4"/>
              <a:endCxn id="125" idx="1"/>
            </p:cNvCxnSpPr>
            <p:nvPr/>
          </p:nvCxnSpPr>
          <p:spPr>
            <a:xfrm>
              <a:off x="11688007" y="2055015"/>
              <a:ext cx="454829" cy="72947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a:stCxn id="122" idx="1"/>
              <a:endCxn id="126" idx="5"/>
            </p:cNvCxnSpPr>
            <p:nvPr/>
          </p:nvCxnSpPr>
          <p:spPr>
            <a:xfrm flipH="1" flipV="1">
              <a:off x="11185128" y="1101067"/>
              <a:ext cx="451962" cy="8310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a:stCxn id="126" idx="6"/>
            </p:cNvCxnSpPr>
            <p:nvPr/>
          </p:nvCxnSpPr>
          <p:spPr>
            <a:xfrm>
              <a:off x="11206219" y="1050150"/>
              <a:ext cx="984194" cy="43542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a:endCxn id="119" idx="1"/>
            </p:cNvCxnSpPr>
            <p:nvPr/>
          </p:nvCxnSpPr>
          <p:spPr>
            <a:xfrm flipH="1">
              <a:off x="9140633" y="0"/>
              <a:ext cx="122925"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a:stCxn id="119" idx="5"/>
              <a:endCxn id="121" idx="2"/>
            </p:cNvCxnSpPr>
            <p:nvPr/>
          </p:nvCxnSpPr>
          <p:spPr>
            <a:xfrm>
              <a:off x="9242467" y="1032439"/>
              <a:ext cx="1154332" cy="54416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a:stCxn id="121" idx="4"/>
              <a:endCxn id="124" idx="0"/>
            </p:cNvCxnSpPr>
            <p:nvPr/>
          </p:nvCxnSpPr>
          <p:spPr>
            <a:xfrm>
              <a:off x="10468807" y="1648615"/>
              <a:ext cx="142889" cy="9551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a:stCxn id="119" idx="6"/>
              <a:endCxn id="120"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a:stCxn id="121" idx="5"/>
              <a:endCxn id="122" idx="2"/>
            </p:cNvCxnSpPr>
            <p:nvPr/>
          </p:nvCxnSpPr>
          <p:spPr>
            <a:xfrm>
              <a:off x="10519724" y="1627524"/>
              <a:ext cx="1096275" cy="35548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a:stCxn id="122" idx="3"/>
              <a:endCxn id="124" idx="6"/>
            </p:cNvCxnSpPr>
            <p:nvPr/>
          </p:nvCxnSpPr>
          <p:spPr>
            <a:xfrm flipH="1">
              <a:off x="10683704" y="2033924"/>
              <a:ext cx="953386" cy="64182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a:stCxn id="122" idx="6"/>
            </p:cNvCxnSpPr>
            <p:nvPr/>
          </p:nvCxnSpPr>
          <p:spPr>
            <a:xfrm>
              <a:off x="11760015" y="1983007"/>
              <a:ext cx="430398" cy="66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a:stCxn id="120" idx="1"/>
            </p:cNvCxnSpPr>
            <p:nvPr/>
          </p:nvCxnSpPr>
          <p:spPr>
            <a:xfrm flipH="1" flipV="1">
              <a:off x="10703718" y="0"/>
              <a:ext cx="265715"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a:stCxn id="120" idx="7"/>
            </p:cNvCxnSpPr>
            <p:nvPr/>
          </p:nvCxnSpPr>
          <p:spPr>
            <a:xfrm flipV="1">
              <a:off x="11071267" y="0"/>
              <a:ext cx="136507"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a:stCxn id="120" idx="5"/>
            </p:cNvCxnSpPr>
            <p:nvPr/>
          </p:nvCxnSpPr>
          <p:spPr>
            <a:xfrm>
              <a:off x="11071267" y="335753"/>
              <a:ext cx="1119146" cy="28572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a:endCxn id="122" idx="0"/>
            </p:cNvCxnSpPr>
            <p:nvPr/>
          </p:nvCxnSpPr>
          <p:spPr>
            <a:xfrm flipH="1">
              <a:off x="11688007" y="837506"/>
              <a:ext cx="502406" cy="107349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a:stCxn id="119" idx="6"/>
              <a:endCxn id="120"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a:stCxn id="119" idx="7"/>
            </p:cNvCxnSpPr>
            <p:nvPr/>
          </p:nvCxnSpPr>
          <p:spPr>
            <a:xfrm flipV="1">
              <a:off x="9242467" y="0"/>
              <a:ext cx="669163"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8"/>
                                        </p:tgtEl>
                                        <p:attrNameLst>
                                          <p:attrName>style.visibility</p:attrName>
                                        </p:attrNameLst>
                                      </p:cBhvr>
                                      <p:to>
                                        <p:strVal val="visible"/>
                                      </p:to>
                                    </p:set>
                                    <p:animEffect transition="in" filter="fade">
                                      <p:cBhvr>
                                        <p:cTn id="7" dur="500"/>
                                        <p:tgtEl>
                                          <p:spTgt spid="118"/>
                                        </p:tgtEl>
                                      </p:cBhvr>
                                    </p:animEffect>
                                  </p:childTnLst>
                                </p:cTn>
                              </p:par>
                              <p:par>
                                <p:cTn id="8" presetID="10" presetClass="entr" presetSubtype="0" fill="hold" nodeType="withEffect">
                                  <p:stCondLst>
                                    <p:cond delay="0"/>
                                  </p:stCondLst>
                                  <p:childTnLst>
                                    <p:set>
                                      <p:cBhvr>
                                        <p:cTn id="9" dur="1" fill="hold">
                                          <p:stCondLst>
                                            <p:cond delay="0"/>
                                          </p:stCondLst>
                                        </p:cTn>
                                        <p:tgtEl>
                                          <p:spTgt spid="86"/>
                                        </p:tgtEl>
                                        <p:attrNameLst>
                                          <p:attrName>style.visibility</p:attrName>
                                        </p:attrNameLst>
                                      </p:cBhvr>
                                      <p:to>
                                        <p:strVal val="visible"/>
                                      </p:to>
                                    </p:set>
                                    <p:animEffect transition="in" filter="fade">
                                      <p:cBhvr>
                                        <p:cTn id="10" dur="500"/>
                                        <p:tgtEl>
                                          <p:spTgt spid="86"/>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p:cTn id="14" dur="500" fill="hold"/>
                                        <p:tgtEl>
                                          <p:spTgt spid="31"/>
                                        </p:tgtEl>
                                        <p:attrNameLst>
                                          <p:attrName>ppt_w</p:attrName>
                                        </p:attrNameLst>
                                      </p:cBhvr>
                                      <p:tavLst>
                                        <p:tav tm="0">
                                          <p:val>
                                            <p:fltVal val="0"/>
                                          </p:val>
                                        </p:tav>
                                        <p:tav tm="100000">
                                          <p:val>
                                            <p:strVal val="#ppt_w"/>
                                          </p:val>
                                        </p:tav>
                                      </p:tavLst>
                                    </p:anim>
                                    <p:anim calcmode="lin" valueType="num">
                                      <p:cBhvr>
                                        <p:cTn id="15" dur="500" fill="hold"/>
                                        <p:tgtEl>
                                          <p:spTgt spid="31"/>
                                        </p:tgtEl>
                                        <p:attrNameLst>
                                          <p:attrName>ppt_h</p:attrName>
                                        </p:attrNameLst>
                                      </p:cBhvr>
                                      <p:tavLst>
                                        <p:tav tm="0">
                                          <p:val>
                                            <p:fltVal val="0"/>
                                          </p:val>
                                        </p:tav>
                                        <p:tav tm="100000">
                                          <p:val>
                                            <p:strVal val="#ppt_h"/>
                                          </p:val>
                                        </p:tav>
                                      </p:tavLst>
                                    </p:anim>
                                    <p:animEffect transition="in" filter="fade">
                                      <p:cBhvr>
                                        <p:cTn id="16" dur="500"/>
                                        <p:tgtEl>
                                          <p:spTgt spid="31"/>
                                        </p:tgtEl>
                                      </p:cBhvr>
                                    </p:animEffect>
                                  </p:childTnLst>
                                </p:cTn>
                              </p:par>
                            </p:childTnLst>
                          </p:cTn>
                        </p:par>
                        <p:par>
                          <p:cTn id="17" fill="hold">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42"/>
                                        </p:tgtEl>
                                        <p:attrNameLst>
                                          <p:attrName>style.visibility</p:attrName>
                                        </p:attrNameLst>
                                      </p:cBhvr>
                                      <p:to>
                                        <p:strVal val="visible"/>
                                      </p:to>
                                    </p:set>
                                    <p:animEffect transition="in" filter="wipe(up)">
                                      <p:cBhvr>
                                        <p:cTn id="20" dur="500"/>
                                        <p:tgtEl>
                                          <p:spTgt spid="42"/>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wipe(left)">
                                      <p:cBhvr>
                                        <p:cTn id="24" dur="500"/>
                                        <p:tgtEl>
                                          <p:spTgt spid="44"/>
                                        </p:tgtEl>
                                      </p:cBhvr>
                                    </p:animEffect>
                                  </p:childTnLst>
                                </p:cTn>
                              </p:par>
                              <p:par>
                                <p:cTn id="25" presetID="22" presetClass="entr" presetSubtype="2" fill="hold" nodeType="withEffect">
                                  <p:stCondLst>
                                    <p:cond delay="0"/>
                                  </p:stCondLst>
                                  <p:childTnLst>
                                    <p:set>
                                      <p:cBhvr>
                                        <p:cTn id="26" dur="1" fill="hold">
                                          <p:stCondLst>
                                            <p:cond delay="0"/>
                                          </p:stCondLst>
                                        </p:cTn>
                                        <p:tgtEl>
                                          <p:spTgt spid="103"/>
                                        </p:tgtEl>
                                        <p:attrNameLst>
                                          <p:attrName>style.visibility</p:attrName>
                                        </p:attrNameLst>
                                      </p:cBhvr>
                                      <p:to>
                                        <p:strVal val="visible"/>
                                      </p:to>
                                    </p:set>
                                    <p:animEffect transition="in" filter="wipe(right)">
                                      <p:cBhvr>
                                        <p:cTn id="27" dur="500"/>
                                        <p:tgtEl>
                                          <p:spTgt spid="103"/>
                                        </p:tgtEl>
                                      </p:cBhvr>
                                    </p:animEffect>
                                  </p:childTnLst>
                                </p:cTn>
                              </p:par>
                            </p:childTnLst>
                          </p:cTn>
                        </p:par>
                        <p:par>
                          <p:cTn id="28" fill="hold">
                            <p:stCondLst>
                              <p:cond delay="2000"/>
                            </p:stCondLst>
                            <p:childTnLst>
                              <p:par>
                                <p:cTn id="29" presetID="31" presetClass="entr" presetSubtype="0" fill="hold" grpId="0" nodeType="afterEffect">
                                  <p:stCondLst>
                                    <p:cond delay="0"/>
                                  </p:stCondLst>
                                  <p:childTnLst>
                                    <p:set>
                                      <p:cBhvr>
                                        <p:cTn id="30" dur="1" fill="hold">
                                          <p:stCondLst>
                                            <p:cond delay="0"/>
                                          </p:stCondLst>
                                        </p:cTn>
                                        <p:tgtEl>
                                          <p:spTgt spid="101"/>
                                        </p:tgtEl>
                                        <p:attrNameLst>
                                          <p:attrName>style.visibility</p:attrName>
                                        </p:attrNameLst>
                                      </p:cBhvr>
                                      <p:to>
                                        <p:strVal val="visible"/>
                                      </p:to>
                                    </p:set>
                                    <p:anim calcmode="lin" valueType="num">
                                      <p:cBhvr>
                                        <p:cTn id="31" dur="500" fill="hold"/>
                                        <p:tgtEl>
                                          <p:spTgt spid="101"/>
                                        </p:tgtEl>
                                        <p:attrNameLst>
                                          <p:attrName>ppt_w</p:attrName>
                                        </p:attrNameLst>
                                      </p:cBhvr>
                                      <p:tavLst>
                                        <p:tav tm="0">
                                          <p:val>
                                            <p:fltVal val="0"/>
                                          </p:val>
                                        </p:tav>
                                        <p:tav tm="100000">
                                          <p:val>
                                            <p:strVal val="#ppt_w"/>
                                          </p:val>
                                        </p:tav>
                                      </p:tavLst>
                                    </p:anim>
                                    <p:anim calcmode="lin" valueType="num">
                                      <p:cBhvr>
                                        <p:cTn id="32" dur="500" fill="hold"/>
                                        <p:tgtEl>
                                          <p:spTgt spid="101"/>
                                        </p:tgtEl>
                                        <p:attrNameLst>
                                          <p:attrName>ppt_h</p:attrName>
                                        </p:attrNameLst>
                                      </p:cBhvr>
                                      <p:tavLst>
                                        <p:tav tm="0">
                                          <p:val>
                                            <p:fltVal val="0"/>
                                          </p:val>
                                        </p:tav>
                                        <p:tav tm="100000">
                                          <p:val>
                                            <p:strVal val="#ppt_h"/>
                                          </p:val>
                                        </p:tav>
                                      </p:tavLst>
                                    </p:anim>
                                    <p:anim calcmode="lin" valueType="num">
                                      <p:cBhvr>
                                        <p:cTn id="33" dur="500" fill="hold"/>
                                        <p:tgtEl>
                                          <p:spTgt spid="101"/>
                                        </p:tgtEl>
                                        <p:attrNameLst>
                                          <p:attrName>style.rotation</p:attrName>
                                        </p:attrNameLst>
                                      </p:cBhvr>
                                      <p:tavLst>
                                        <p:tav tm="0">
                                          <p:val>
                                            <p:fltVal val="90"/>
                                          </p:val>
                                        </p:tav>
                                        <p:tav tm="100000">
                                          <p:val>
                                            <p:fltVal val="0"/>
                                          </p:val>
                                        </p:tav>
                                      </p:tavLst>
                                    </p:anim>
                                    <p:animEffect transition="in" filter="fade">
                                      <p:cBhvr>
                                        <p:cTn id="34"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101"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8851" name="Text Box 3"/>
          <p:cNvSpPr txBox="1"/>
          <p:nvPr/>
        </p:nvSpPr>
        <p:spPr>
          <a:xfrm>
            <a:off x="2169592" y="1656174"/>
            <a:ext cx="908686" cy="47815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ct val="90000"/>
              </a:lnSpc>
              <a:spcBef>
                <a:spcPct val="50000"/>
              </a:spcBef>
              <a:buFontTx/>
              <a:buNone/>
            </a:pPr>
            <a:r>
              <a:rPr lang="zh-CN" altLang="en-US" sz="2800" dirty="0">
                <a:latin typeface="Arial" panose="020B0604020202020204" pitchFamily="34" charset="0"/>
                <a:ea typeface="华文行楷" panose="02010800040101010101" pitchFamily="2" charset="-122"/>
              </a:rPr>
              <a:t>筹资</a:t>
            </a:r>
            <a:endParaRPr lang="zh-CN" altLang="en-US" sz="2800" dirty="0">
              <a:latin typeface="Arial" panose="020B0604020202020204" pitchFamily="34" charset="0"/>
              <a:ea typeface="华文行楷" panose="02010800040101010101" pitchFamily="2" charset="-122"/>
            </a:endParaRPr>
          </a:p>
        </p:txBody>
      </p:sp>
      <p:sp>
        <p:nvSpPr>
          <p:cNvPr id="78852" name="AutoShape 4"/>
          <p:cNvSpPr>
            <a:spLocks noChangeArrowheads="1"/>
          </p:cNvSpPr>
          <p:nvPr/>
        </p:nvSpPr>
        <p:spPr bwMode="auto">
          <a:xfrm>
            <a:off x="1270000" y="2546985"/>
            <a:ext cx="1886585" cy="782955"/>
          </a:xfrm>
          <a:prstGeom prst="wedgeEllipseCallout">
            <a:avLst>
              <a:gd name="adj1" fmla="val 19333"/>
              <a:gd name="adj2" fmla="val -109972"/>
            </a:avLst>
          </a:prstGeom>
          <a:solidFill>
            <a:schemeClr val="accent4">
              <a:lumMod val="20000"/>
              <a:lumOff val="80000"/>
              <a:alpha val="50195"/>
            </a:schemeClr>
          </a:solidFill>
          <a:ln w="9525">
            <a:solidFill>
              <a:schemeClr val="tx1"/>
            </a:solidFill>
            <a:miter lim="800000"/>
          </a:ln>
        </p:spPr>
        <p:txBody>
          <a:bodyPr/>
          <a:lstStyle/>
          <a:p>
            <a:pPr marL="0" marR="0" lvl="0" indent="0" algn="ctr" defTabSz="914400" rtl="0" eaLnBrk="1" fontAlgn="base" latinLnBrk="0" hangingPunct="1">
              <a:lnSpc>
                <a:spcPct val="90000"/>
              </a:lnSpc>
              <a:spcBef>
                <a:spcPct val="50000"/>
              </a:spcBef>
              <a:spcAft>
                <a:spcPct val="0"/>
              </a:spcAft>
              <a:buClrTx/>
              <a:buSzTx/>
              <a:buFontTx/>
              <a:buNone/>
              <a:defRPr/>
            </a:pPr>
            <a:r>
              <a:rPr kumimoji="0" lang="zh-CN" altLang="en-US" sz="1800" b="1" i="0" u="none" strike="noStrike" kern="1200" cap="none" spc="0" normalizeH="0" baseline="0" noProof="0" dirty="0">
                <a:ln>
                  <a:noFill/>
                </a:ln>
                <a:solidFill>
                  <a:srgbClr val="000000"/>
                </a:solidFill>
                <a:effectLst/>
                <a:uLnTx/>
                <a:uFillTx/>
                <a:latin typeface="Arial" panose="020B0604020202020204" pitchFamily="34" charset="0"/>
                <a:ea typeface="华文行楷" panose="02010800040101010101" pitchFamily="2" charset="-122"/>
                <a:cs typeface="+mn-cs"/>
              </a:rPr>
              <a:t>从何处筹资，以什么方式筹资</a:t>
            </a:r>
            <a:endParaRPr kumimoji="0" lang="zh-CN" altLang="en-US" sz="1800" b="1" i="0" u="none" strike="noStrike" kern="1200" cap="none" spc="0" normalizeH="0" baseline="0" noProof="0" dirty="0">
              <a:ln>
                <a:noFill/>
              </a:ln>
              <a:solidFill>
                <a:srgbClr val="000000"/>
              </a:solidFill>
              <a:effectLst/>
              <a:uLnTx/>
              <a:uFillTx/>
              <a:latin typeface="Arial" panose="020B0604020202020204" pitchFamily="34" charset="0"/>
              <a:ea typeface="华文行楷" panose="02010800040101010101" pitchFamily="2" charset="-122"/>
              <a:cs typeface="+mn-cs"/>
            </a:endParaRPr>
          </a:p>
        </p:txBody>
      </p:sp>
      <p:sp>
        <p:nvSpPr>
          <p:cNvPr id="78853" name="Text Box 5"/>
          <p:cNvSpPr txBox="1"/>
          <p:nvPr/>
        </p:nvSpPr>
        <p:spPr>
          <a:xfrm>
            <a:off x="3248025" y="1653540"/>
            <a:ext cx="1098550" cy="47815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ct val="90000"/>
              </a:lnSpc>
              <a:spcBef>
                <a:spcPct val="50000"/>
              </a:spcBef>
              <a:buFontTx/>
              <a:buNone/>
            </a:pPr>
            <a:r>
              <a:rPr lang="zh-CN" altLang="en-US" sz="2800" dirty="0">
                <a:latin typeface="Arial" panose="020B0604020202020204" pitchFamily="34" charset="0"/>
                <a:ea typeface="华文行楷" panose="02010800040101010101" pitchFamily="2" charset="-122"/>
              </a:rPr>
              <a:t>投资</a:t>
            </a:r>
            <a:endParaRPr lang="zh-CN" altLang="en-US" sz="2800" dirty="0">
              <a:latin typeface="Arial" panose="020B0604020202020204" pitchFamily="34" charset="0"/>
              <a:ea typeface="华文行楷" panose="02010800040101010101" pitchFamily="2" charset="-122"/>
            </a:endParaRPr>
          </a:p>
        </p:txBody>
      </p:sp>
      <p:sp>
        <p:nvSpPr>
          <p:cNvPr id="78854" name="AutoShape 6"/>
          <p:cNvSpPr>
            <a:spLocks noChangeArrowheads="1"/>
          </p:cNvSpPr>
          <p:nvPr/>
        </p:nvSpPr>
        <p:spPr bwMode="auto">
          <a:xfrm>
            <a:off x="3011805" y="2480945"/>
            <a:ext cx="2079625" cy="1022350"/>
          </a:xfrm>
          <a:prstGeom prst="cloudCallout">
            <a:avLst>
              <a:gd name="adj1" fmla="val -5903"/>
              <a:gd name="adj2" fmla="val -95042"/>
            </a:avLst>
          </a:prstGeom>
          <a:solidFill>
            <a:schemeClr val="accent4">
              <a:lumMod val="20000"/>
              <a:lumOff val="80000"/>
              <a:alpha val="50195"/>
            </a:schemeClr>
          </a:solidFill>
          <a:ln w="9525">
            <a:solidFill>
              <a:schemeClr val="tx1"/>
            </a:solidFill>
            <a:round/>
          </a:ln>
        </p:spPr>
        <p:txBody>
          <a:bodyPr/>
          <a:lstStyle/>
          <a:p>
            <a:pPr marL="0" marR="0" lvl="0" indent="0" algn="ctr" defTabSz="914400" rtl="0" eaLnBrk="1" fontAlgn="base" latinLnBrk="0" hangingPunct="1">
              <a:lnSpc>
                <a:spcPct val="9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000000"/>
                </a:solidFill>
                <a:effectLst/>
                <a:uLnTx/>
                <a:uFillTx/>
                <a:latin typeface="Arial" panose="020B0604020202020204" pitchFamily="34" charset="0"/>
                <a:ea typeface="华文行楷" panose="02010800040101010101" pitchFamily="2" charset="-122"/>
                <a:cs typeface="+mn-cs"/>
              </a:rPr>
              <a:t> </a:t>
            </a:r>
            <a:r>
              <a:rPr kumimoji="0" lang="zh-CN" altLang="en-US" sz="1800" b="1" i="0" u="none" strike="noStrike" kern="1200" cap="none" spc="0" normalizeH="0" baseline="0" noProof="0" dirty="0">
                <a:ln>
                  <a:noFill/>
                </a:ln>
                <a:solidFill>
                  <a:srgbClr val="000000"/>
                </a:solidFill>
                <a:effectLst/>
                <a:uLnTx/>
                <a:uFillTx/>
                <a:latin typeface="Arial" panose="020B0604020202020204" pitchFamily="34" charset="0"/>
                <a:ea typeface="华文行楷" panose="02010800040101010101" pitchFamily="2" charset="-122"/>
                <a:cs typeface="+mn-cs"/>
              </a:rPr>
              <a:t>买啥设备呢，房子怎么装修呢</a:t>
            </a:r>
            <a:endParaRPr kumimoji="0" lang="zh-CN" altLang="en-US" sz="1800" b="1" i="0" u="none" strike="noStrike" kern="1200" cap="none" spc="0" normalizeH="0" baseline="0" noProof="0" dirty="0">
              <a:ln>
                <a:noFill/>
              </a:ln>
              <a:solidFill>
                <a:srgbClr val="000000"/>
              </a:solidFill>
              <a:effectLst/>
              <a:uLnTx/>
              <a:uFillTx/>
              <a:latin typeface="Arial" panose="020B0604020202020204" pitchFamily="34" charset="0"/>
              <a:ea typeface="华文行楷" panose="02010800040101010101" pitchFamily="2" charset="-122"/>
              <a:cs typeface="+mn-cs"/>
            </a:endParaRPr>
          </a:p>
        </p:txBody>
      </p:sp>
      <p:sp>
        <p:nvSpPr>
          <p:cNvPr id="78855" name="AutoShape 7"/>
          <p:cNvSpPr>
            <a:spLocks noChangeArrowheads="1"/>
          </p:cNvSpPr>
          <p:nvPr/>
        </p:nvSpPr>
        <p:spPr bwMode="auto">
          <a:xfrm>
            <a:off x="7235561" y="2916786"/>
            <a:ext cx="1349507" cy="586860"/>
          </a:xfrm>
          <a:prstGeom prst="wedgeRoundRectCallout">
            <a:avLst>
              <a:gd name="adj1" fmla="val -62532"/>
              <a:gd name="adj2" fmla="val -178764"/>
              <a:gd name="adj3" fmla="val 16667"/>
            </a:avLst>
          </a:prstGeom>
          <a:solidFill>
            <a:schemeClr val="accent4">
              <a:lumMod val="20000"/>
              <a:lumOff val="80000"/>
              <a:alpha val="50195"/>
            </a:schemeClr>
          </a:solidFill>
          <a:ln w="9525">
            <a:solidFill>
              <a:schemeClr val="tx1"/>
            </a:solidFill>
            <a:miter lim="800000"/>
          </a:ln>
        </p:spPr>
        <p:txBody>
          <a:bodyPr/>
          <a:lstStyle/>
          <a:p>
            <a:pPr marL="0" marR="0" lvl="0" indent="0" algn="ctr" defTabSz="914400" rtl="0" eaLnBrk="1" fontAlgn="base" latinLnBrk="0" hangingPunct="1">
              <a:lnSpc>
                <a:spcPct val="9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rgbClr val="000000"/>
                </a:solidFill>
                <a:effectLst/>
                <a:uLnTx/>
                <a:uFillTx/>
                <a:latin typeface="Arial" panose="020B0604020202020204" pitchFamily="34" charset="0"/>
                <a:ea typeface="华文行楷" panose="02010800040101010101" pitchFamily="2" charset="-122"/>
                <a:cs typeface="+mn-cs"/>
              </a:rPr>
              <a:t>有利润否，如何</a:t>
            </a:r>
            <a:r>
              <a:rPr kumimoji="0" lang="zh-CN" altLang="en-US" sz="1800" b="1" i="0" u="none" strike="noStrike" kern="1200" cap="none" spc="0" normalizeH="0" baseline="0" noProof="0" dirty="0">
                <a:ln>
                  <a:noFill/>
                </a:ln>
                <a:solidFill>
                  <a:srgbClr val="000000"/>
                </a:solidFill>
                <a:effectLst/>
                <a:uLnTx/>
                <a:uFillTx/>
                <a:latin typeface="Arial" panose="020B0604020202020204" pitchFamily="34" charset="0"/>
                <a:ea typeface="华文行楷" panose="02010800040101010101" pitchFamily="2" charset="-122"/>
                <a:cs typeface="+mn-cs"/>
              </a:rPr>
              <a:t>分配</a:t>
            </a:r>
            <a:endParaRPr kumimoji="0" lang="zh-CN" altLang="en-US" sz="1800" b="1" i="0" u="none" strike="noStrike" kern="1200" cap="none" spc="0" normalizeH="0" baseline="0" noProof="0" dirty="0">
              <a:ln>
                <a:noFill/>
              </a:ln>
              <a:solidFill>
                <a:srgbClr val="000000"/>
              </a:solidFill>
              <a:effectLst/>
              <a:uLnTx/>
              <a:uFillTx/>
              <a:latin typeface="Arial" panose="020B0604020202020204" pitchFamily="34" charset="0"/>
              <a:ea typeface="华文行楷" panose="02010800040101010101" pitchFamily="2" charset="-122"/>
              <a:cs typeface="+mn-cs"/>
            </a:endParaRPr>
          </a:p>
        </p:txBody>
      </p:sp>
      <p:sp>
        <p:nvSpPr>
          <p:cNvPr id="78856" name="Text Box 8"/>
          <p:cNvSpPr txBox="1"/>
          <p:nvPr/>
        </p:nvSpPr>
        <p:spPr>
          <a:xfrm>
            <a:off x="6695446" y="1649413"/>
            <a:ext cx="1492842" cy="478155"/>
          </a:xfrm>
          <a:prstGeom prst="rect">
            <a:avLst/>
          </a:prstGeom>
          <a:noFill/>
          <a:ln w="9525">
            <a:noFill/>
          </a:ln>
        </p:spPr>
        <p:txBody>
          <a:bodyPr>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ct val="90000"/>
              </a:lnSpc>
              <a:spcBef>
                <a:spcPct val="50000"/>
              </a:spcBef>
              <a:buFontTx/>
              <a:buNone/>
            </a:pPr>
            <a:r>
              <a:rPr lang="zh-CN" altLang="en-US" sz="2800" dirty="0">
                <a:latin typeface="Arial" panose="020B0604020202020204" pitchFamily="34" charset="0"/>
                <a:ea typeface="华文行楷" panose="02010800040101010101" pitchFamily="2" charset="-122"/>
              </a:rPr>
              <a:t>分配</a:t>
            </a:r>
            <a:endParaRPr lang="zh-CN" altLang="en-US" sz="2800" dirty="0">
              <a:latin typeface="Arial" panose="020B0604020202020204" pitchFamily="34" charset="0"/>
              <a:ea typeface="华文行楷" panose="02010800040101010101" pitchFamily="2" charset="-122"/>
            </a:endParaRPr>
          </a:p>
        </p:txBody>
      </p:sp>
      <p:sp>
        <p:nvSpPr>
          <p:cNvPr id="78858" name="Text Box 10"/>
          <p:cNvSpPr txBox="1"/>
          <p:nvPr/>
        </p:nvSpPr>
        <p:spPr>
          <a:xfrm>
            <a:off x="4932045" y="1656080"/>
            <a:ext cx="1154430" cy="478155"/>
          </a:xfrm>
          <a:prstGeom prst="rect">
            <a:avLst/>
          </a:prstGeom>
          <a:noFill/>
          <a:ln w="9525">
            <a:noFill/>
          </a:ln>
        </p:spPr>
        <p:txBody>
          <a:bodyPr wrap="square">
            <a:spAutoFit/>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stStyle>
          <a:p>
            <a:pPr marL="0" lvl="0" indent="0" eaLnBrk="1" hangingPunct="1">
              <a:lnSpc>
                <a:spcPct val="90000"/>
              </a:lnSpc>
              <a:spcBef>
                <a:spcPct val="50000"/>
              </a:spcBef>
              <a:buFontTx/>
              <a:buNone/>
            </a:pPr>
            <a:r>
              <a:rPr lang="zh-CN" altLang="en-US" sz="2800" dirty="0">
                <a:latin typeface="Arial" panose="020B0604020202020204" pitchFamily="34" charset="0"/>
                <a:ea typeface="华文行楷" panose="02010800040101010101" pitchFamily="2" charset="-122"/>
              </a:rPr>
              <a:t>营运</a:t>
            </a:r>
            <a:endParaRPr lang="zh-CN" altLang="en-US" sz="2800" dirty="0">
              <a:latin typeface="Arial" panose="020B0604020202020204" pitchFamily="34" charset="0"/>
              <a:ea typeface="华文行楷" panose="02010800040101010101" pitchFamily="2" charset="-122"/>
            </a:endParaRPr>
          </a:p>
        </p:txBody>
      </p:sp>
      <p:sp>
        <p:nvSpPr>
          <p:cNvPr id="78859" name="AutoShape 11"/>
          <p:cNvSpPr>
            <a:spLocks noChangeArrowheads="1"/>
          </p:cNvSpPr>
          <p:nvPr/>
        </p:nvSpPr>
        <p:spPr bwMode="auto">
          <a:xfrm>
            <a:off x="5159375" y="2527300"/>
            <a:ext cx="1779270" cy="975995"/>
          </a:xfrm>
          <a:prstGeom prst="cloudCallout">
            <a:avLst>
              <a:gd name="adj1" fmla="val -6319"/>
              <a:gd name="adj2" fmla="val -113838"/>
            </a:avLst>
          </a:prstGeom>
          <a:solidFill>
            <a:schemeClr val="accent4">
              <a:lumMod val="20000"/>
              <a:lumOff val="80000"/>
              <a:alpha val="50195"/>
            </a:schemeClr>
          </a:solidFill>
          <a:ln w="9525">
            <a:solidFill>
              <a:schemeClr val="tx1"/>
            </a:solidFill>
            <a:round/>
          </a:ln>
        </p:spPr>
        <p:txBody>
          <a:bodyPr/>
          <a:lstStyle/>
          <a:p>
            <a:pPr marL="0" marR="0" lvl="0" indent="0" algn="ctr" defTabSz="914400" rtl="0" eaLnBrk="1" fontAlgn="base" latinLnBrk="0" hangingPunct="1">
              <a:lnSpc>
                <a:spcPct val="90000"/>
              </a:lnSpc>
              <a:spcBef>
                <a:spcPct val="0"/>
              </a:spcBef>
              <a:spcAft>
                <a:spcPct val="0"/>
              </a:spcAft>
              <a:buClrTx/>
              <a:buSzTx/>
              <a:buFontTx/>
              <a:buNone/>
              <a:defRPr/>
            </a:pPr>
            <a:r>
              <a:rPr kumimoji="0" lang="zh-CN" altLang="en-US" sz="1800" b="1" i="0" u="none" strike="noStrike" kern="1200" cap="none" spc="0" normalizeH="0" baseline="0" noProof="0" dirty="0">
                <a:ln>
                  <a:noFill/>
                </a:ln>
                <a:solidFill>
                  <a:srgbClr val="000000"/>
                </a:solidFill>
                <a:effectLst/>
                <a:uLnTx/>
                <a:uFillTx/>
                <a:latin typeface="Arial" panose="020B0604020202020204" pitchFamily="34" charset="0"/>
                <a:ea typeface="华文行楷" panose="02010800040101010101" pitchFamily="2" charset="-122"/>
                <a:cs typeface="+mn-cs"/>
              </a:rPr>
              <a:t>采购及存货、销售及</a:t>
            </a:r>
            <a:r>
              <a:rPr kumimoji="0" lang="zh-CN" altLang="en-US" sz="1800" b="1" i="0" u="none" strike="noStrike" kern="1200" cap="none" spc="0" normalizeH="0" baseline="0" noProof="0" dirty="0">
                <a:ln>
                  <a:noFill/>
                </a:ln>
                <a:solidFill>
                  <a:srgbClr val="000000"/>
                </a:solidFill>
                <a:effectLst/>
                <a:uLnTx/>
                <a:uFillTx/>
                <a:latin typeface="Arial" panose="020B0604020202020204" pitchFamily="34" charset="0"/>
                <a:ea typeface="华文行楷" panose="02010800040101010101" pitchFamily="2" charset="-122"/>
                <a:cs typeface="+mn-cs"/>
              </a:rPr>
              <a:t>账款</a:t>
            </a:r>
            <a:endParaRPr kumimoji="0" lang="zh-CN" altLang="en-US" sz="1800" b="1" i="0" u="none" strike="noStrike" kern="1200" cap="none" spc="0" normalizeH="0" baseline="0" noProof="0" dirty="0">
              <a:ln>
                <a:noFill/>
              </a:ln>
              <a:solidFill>
                <a:srgbClr val="000000"/>
              </a:solidFill>
              <a:effectLst/>
              <a:uLnTx/>
              <a:uFillTx/>
              <a:latin typeface="Arial" panose="020B0604020202020204" pitchFamily="34" charset="0"/>
              <a:ea typeface="华文行楷" panose="02010800040101010101" pitchFamily="2" charset="-122"/>
              <a:cs typeface="+mn-cs"/>
            </a:endParaRPr>
          </a:p>
        </p:txBody>
      </p:sp>
      <p:sp>
        <p:nvSpPr>
          <p:cNvPr id="1395714" name="Rectangle 2"/>
          <p:cNvSpPr>
            <a:spLocks noGrp="1" noChangeArrowheads="1"/>
          </p:cNvSpPr>
          <p:nvPr>
            <p:custDataLst>
              <p:tags r:id="rId1"/>
            </p:custDataLst>
          </p:nvPr>
        </p:nvSpPr>
        <p:spPr>
          <a:xfrm>
            <a:off x="1475581" y="610238"/>
            <a:ext cx="5703887" cy="698820"/>
          </a:xfrm>
          <a:prstGeom prst="rect">
            <a:avLst/>
          </a:prstGeom>
        </p:spPr>
        <p:txBody>
          <a:bodyPr vert="horz" lIns="108850" tIns="54425" rIns="108850" bIns="54425" rtlCol="0" anchor="ctr">
            <a:norm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2800" b="1">
                <a:solidFill>
                  <a:srgbClr val="0070C0"/>
                </a:solidFill>
                <a:latin typeface="微软雅黑" panose="020B0503020204020204" pitchFamily="34" charset="-122"/>
                <a:ea typeface="微软雅黑" panose="020B0503020204020204" pitchFamily="34" charset="-122"/>
              </a:rPr>
              <a:t>一、财务管理内容</a:t>
            </a:r>
            <a:endParaRPr lang="zh-CN" altLang="en-US" sz="2800" b="1">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8851"/>
                                        </p:tgtEl>
                                        <p:attrNameLst>
                                          <p:attrName>style.visibility</p:attrName>
                                        </p:attrNameLst>
                                      </p:cBhvr>
                                      <p:to>
                                        <p:strVal val="visible"/>
                                      </p:to>
                                    </p:set>
                                    <p:anim calcmode="lin" valueType="num">
                                      <p:cBhvr additive="base">
                                        <p:cTn id="7" dur="500" fill="hold"/>
                                        <p:tgtEl>
                                          <p:spTgt spid="78851"/>
                                        </p:tgtEl>
                                        <p:attrNameLst>
                                          <p:attrName>ppt_x</p:attrName>
                                        </p:attrNameLst>
                                      </p:cBhvr>
                                      <p:tavLst>
                                        <p:tav tm="0">
                                          <p:val>
                                            <p:strVal val="0-#ppt_w/2"/>
                                          </p:val>
                                        </p:tav>
                                        <p:tav tm="100000">
                                          <p:val>
                                            <p:strVal val="#ppt_x"/>
                                          </p:val>
                                        </p:tav>
                                      </p:tavLst>
                                    </p:anim>
                                    <p:anim calcmode="lin" valueType="num">
                                      <p:cBhvr additive="base">
                                        <p:cTn id="8" dur="500" fill="hold"/>
                                        <p:tgtEl>
                                          <p:spTgt spid="7885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78852"/>
                                        </p:tgtEl>
                                        <p:attrNameLst>
                                          <p:attrName>style.visibility</p:attrName>
                                        </p:attrNameLst>
                                      </p:cBhvr>
                                      <p:to>
                                        <p:strVal val="visible"/>
                                      </p:to>
                                    </p:set>
                                    <p:anim calcmode="lin" valueType="num">
                                      <p:cBhvr additive="base">
                                        <p:cTn id="12" dur="500" fill="hold"/>
                                        <p:tgtEl>
                                          <p:spTgt spid="78852"/>
                                        </p:tgtEl>
                                        <p:attrNameLst>
                                          <p:attrName>ppt_x</p:attrName>
                                        </p:attrNameLst>
                                      </p:cBhvr>
                                      <p:tavLst>
                                        <p:tav tm="0">
                                          <p:val>
                                            <p:strVal val="0-#ppt_w/2"/>
                                          </p:val>
                                        </p:tav>
                                        <p:tav tm="100000">
                                          <p:val>
                                            <p:strVal val="#ppt_x"/>
                                          </p:val>
                                        </p:tav>
                                      </p:tavLst>
                                    </p:anim>
                                    <p:anim calcmode="lin" valueType="num">
                                      <p:cBhvr additive="base">
                                        <p:cTn id="13" dur="500" fill="hold"/>
                                        <p:tgtEl>
                                          <p:spTgt spid="78852"/>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78853"/>
                                        </p:tgtEl>
                                        <p:attrNameLst>
                                          <p:attrName>style.visibility</p:attrName>
                                        </p:attrNameLst>
                                      </p:cBhvr>
                                      <p:to>
                                        <p:strVal val="visible"/>
                                      </p:to>
                                    </p:set>
                                    <p:anim calcmode="lin" valueType="num">
                                      <p:cBhvr additive="base">
                                        <p:cTn id="18" dur="500" fill="hold"/>
                                        <p:tgtEl>
                                          <p:spTgt spid="78853"/>
                                        </p:tgtEl>
                                        <p:attrNameLst>
                                          <p:attrName>ppt_x</p:attrName>
                                        </p:attrNameLst>
                                      </p:cBhvr>
                                      <p:tavLst>
                                        <p:tav tm="0">
                                          <p:val>
                                            <p:strVal val="0-#ppt_w/2"/>
                                          </p:val>
                                        </p:tav>
                                        <p:tav tm="100000">
                                          <p:val>
                                            <p:strVal val="#ppt_x"/>
                                          </p:val>
                                        </p:tav>
                                      </p:tavLst>
                                    </p:anim>
                                    <p:anim calcmode="lin" valueType="num">
                                      <p:cBhvr additive="base">
                                        <p:cTn id="19" dur="500" fill="hold"/>
                                        <p:tgtEl>
                                          <p:spTgt spid="78853"/>
                                        </p:tgtEl>
                                        <p:attrNameLst>
                                          <p:attrName>ppt_y</p:attrName>
                                        </p:attrNameLst>
                                      </p:cBhvr>
                                      <p:tavLst>
                                        <p:tav tm="0">
                                          <p:val>
                                            <p:strVal val="#ppt_y"/>
                                          </p:val>
                                        </p:tav>
                                        <p:tav tm="100000">
                                          <p:val>
                                            <p:strVal val="#ppt_y"/>
                                          </p:val>
                                        </p:tav>
                                      </p:tavLst>
                                    </p:anim>
                                  </p:childTnLst>
                                </p:cTn>
                              </p:par>
                            </p:childTnLst>
                          </p:cTn>
                        </p:par>
                        <p:par>
                          <p:cTn id="20" fill="hold">
                            <p:stCondLst>
                              <p:cond delay="500"/>
                            </p:stCondLst>
                            <p:childTnLst>
                              <p:par>
                                <p:cTn id="21" presetID="2" presetClass="entr" presetSubtype="8" fill="hold" grpId="0" nodeType="afterEffect">
                                  <p:stCondLst>
                                    <p:cond delay="0"/>
                                  </p:stCondLst>
                                  <p:childTnLst>
                                    <p:set>
                                      <p:cBhvr>
                                        <p:cTn id="22" dur="1" fill="hold">
                                          <p:stCondLst>
                                            <p:cond delay="0"/>
                                          </p:stCondLst>
                                        </p:cTn>
                                        <p:tgtEl>
                                          <p:spTgt spid="78854"/>
                                        </p:tgtEl>
                                        <p:attrNameLst>
                                          <p:attrName>style.visibility</p:attrName>
                                        </p:attrNameLst>
                                      </p:cBhvr>
                                      <p:to>
                                        <p:strVal val="visible"/>
                                      </p:to>
                                    </p:set>
                                    <p:anim calcmode="lin" valueType="num">
                                      <p:cBhvr additive="base">
                                        <p:cTn id="23" dur="500" fill="hold"/>
                                        <p:tgtEl>
                                          <p:spTgt spid="78854"/>
                                        </p:tgtEl>
                                        <p:attrNameLst>
                                          <p:attrName>ppt_x</p:attrName>
                                        </p:attrNameLst>
                                      </p:cBhvr>
                                      <p:tavLst>
                                        <p:tav tm="0">
                                          <p:val>
                                            <p:strVal val="0-#ppt_w/2"/>
                                          </p:val>
                                        </p:tav>
                                        <p:tav tm="100000">
                                          <p:val>
                                            <p:strVal val="#ppt_x"/>
                                          </p:val>
                                        </p:tav>
                                      </p:tavLst>
                                    </p:anim>
                                    <p:anim calcmode="lin" valueType="num">
                                      <p:cBhvr additive="base">
                                        <p:cTn id="24" dur="500" fill="hold"/>
                                        <p:tgtEl>
                                          <p:spTgt spid="78854"/>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78858"/>
                                        </p:tgtEl>
                                        <p:attrNameLst>
                                          <p:attrName>style.visibility</p:attrName>
                                        </p:attrNameLst>
                                      </p:cBhvr>
                                      <p:to>
                                        <p:strVal val="visible"/>
                                      </p:to>
                                    </p:set>
                                    <p:anim calcmode="lin" valueType="num">
                                      <p:cBhvr additive="base">
                                        <p:cTn id="29" dur="500" fill="hold"/>
                                        <p:tgtEl>
                                          <p:spTgt spid="78858"/>
                                        </p:tgtEl>
                                        <p:attrNameLst>
                                          <p:attrName>ppt_x</p:attrName>
                                        </p:attrNameLst>
                                      </p:cBhvr>
                                      <p:tavLst>
                                        <p:tav tm="0">
                                          <p:val>
                                            <p:strVal val="0-#ppt_w/2"/>
                                          </p:val>
                                        </p:tav>
                                        <p:tav tm="100000">
                                          <p:val>
                                            <p:strVal val="#ppt_x"/>
                                          </p:val>
                                        </p:tav>
                                      </p:tavLst>
                                    </p:anim>
                                    <p:anim calcmode="lin" valueType="num">
                                      <p:cBhvr additive="base">
                                        <p:cTn id="30" dur="500" fill="hold"/>
                                        <p:tgtEl>
                                          <p:spTgt spid="78858"/>
                                        </p:tgtEl>
                                        <p:attrNameLst>
                                          <p:attrName>ppt_y</p:attrName>
                                        </p:attrNameLst>
                                      </p:cBhvr>
                                      <p:tavLst>
                                        <p:tav tm="0">
                                          <p:val>
                                            <p:strVal val="#ppt_y"/>
                                          </p:val>
                                        </p:tav>
                                        <p:tav tm="100000">
                                          <p:val>
                                            <p:strVal val="#ppt_y"/>
                                          </p:val>
                                        </p:tav>
                                      </p:tavLst>
                                    </p:anim>
                                  </p:childTnLst>
                                </p:cTn>
                              </p:par>
                            </p:childTnLst>
                          </p:cTn>
                        </p:par>
                        <p:par>
                          <p:cTn id="31" fill="hold">
                            <p:stCondLst>
                              <p:cond delay="500"/>
                            </p:stCondLst>
                            <p:childTnLst>
                              <p:par>
                                <p:cTn id="32" presetID="2" presetClass="entr" presetSubtype="8" fill="hold" grpId="0" nodeType="afterEffect">
                                  <p:stCondLst>
                                    <p:cond delay="0"/>
                                  </p:stCondLst>
                                  <p:childTnLst>
                                    <p:set>
                                      <p:cBhvr>
                                        <p:cTn id="33" dur="1" fill="hold">
                                          <p:stCondLst>
                                            <p:cond delay="0"/>
                                          </p:stCondLst>
                                        </p:cTn>
                                        <p:tgtEl>
                                          <p:spTgt spid="78859"/>
                                        </p:tgtEl>
                                        <p:attrNameLst>
                                          <p:attrName>style.visibility</p:attrName>
                                        </p:attrNameLst>
                                      </p:cBhvr>
                                      <p:to>
                                        <p:strVal val="visible"/>
                                      </p:to>
                                    </p:set>
                                    <p:anim calcmode="lin" valueType="num">
                                      <p:cBhvr additive="base">
                                        <p:cTn id="34" dur="500" fill="hold"/>
                                        <p:tgtEl>
                                          <p:spTgt spid="78859"/>
                                        </p:tgtEl>
                                        <p:attrNameLst>
                                          <p:attrName>ppt_x</p:attrName>
                                        </p:attrNameLst>
                                      </p:cBhvr>
                                      <p:tavLst>
                                        <p:tav tm="0">
                                          <p:val>
                                            <p:strVal val="0-#ppt_w/2"/>
                                          </p:val>
                                        </p:tav>
                                        <p:tav tm="100000">
                                          <p:val>
                                            <p:strVal val="#ppt_x"/>
                                          </p:val>
                                        </p:tav>
                                      </p:tavLst>
                                    </p:anim>
                                    <p:anim calcmode="lin" valueType="num">
                                      <p:cBhvr additive="base">
                                        <p:cTn id="35" dur="500" fill="hold"/>
                                        <p:tgtEl>
                                          <p:spTgt spid="78859"/>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8" fill="hold" grpId="0" nodeType="clickEffect">
                                  <p:stCondLst>
                                    <p:cond delay="0"/>
                                  </p:stCondLst>
                                  <p:childTnLst>
                                    <p:set>
                                      <p:cBhvr>
                                        <p:cTn id="39" dur="1" fill="hold">
                                          <p:stCondLst>
                                            <p:cond delay="0"/>
                                          </p:stCondLst>
                                        </p:cTn>
                                        <p:tgtEl>
                                          <p:spTgt spid="78856"/>
                                        </p:tgtEl>
                                        <p:attrNameLst>
                                          <p:attrName>style.visibility</p:attrName>
                                        </p:attrNameLst>
                                      </p:cBhvr>
                                      <p:to>
                                        <p:strVal val="visible"/>
                                      </p:to>
                                    </p:set>
                                    <p:anim calcmode="lin" valueType="num">
                                      <p:cBhvr additive="base">
                                        <p:cTn id="40" dur="500" fill="hold"/>
                                        <p:tgtEl>
                                          <p:spTgt spid="78856"/>
                                        </p:tgtEl>
                                        <p:attrNameLst>
                                          <p:attrName>ppt_x</p:attrName>
                                        </p:attrNameLst>
                                      </p:cBhvr>
                                      <p:tavLst>
                                        <p:tav tm="0">
                                          <p:val>
                                            <p:strVal val="0-#ppt_w/2"/>
                                          </p:val>
                                        </p:tav>
                                        <p:tav tm="100000">
                                          <p:val>
                                            <p:strVal val="#ppt_x"/>
                                          </p:val>
                                        </p:tav>
                                      </p:tavLst>
                                    </p:anim>
                                    <p:anim calcmode="lin" valueType="num">
                                      <p:cBhvr additive="base">
                                        <p:cTn id="41" dur="500" fill="hold"/>
                                        <p:tgtEl>
                                          <p:spTgt spid="78856"/>
                                        </p:tgtEl>
                                        <p:attrNameLst>
                                          <p:attrName>ppt_y</p:attrName>
                                        </p:attrNameLst>
                                      </p:cBhvr>
                                      <p:tavLst>
                                        <p:tav tm="0">
                                          <p:val>
                                            <p:strVal val="#ppt_y"/>
                                          </p:val>
                                        </p:tav>
                                        <p:tav tm="100000">
                                          <p:val>
                                            <p:strVal val="#ppt_y"/>
                                          </p:val>
                                        </p:tav>
                                      </p:tavLst>
                                    </p:anim>
                                  </p:childTnLst>
                                </p:cTn>
                              </p:par>
                            </p:childTnLst>
                          </p:cTn>
                        </p:par>
                        <p:par>
                          <p:cTn id="42" fill="hold">
                            <p:stCondLst>
                              <p:cond delay="500"/>
                            </p:stCondLst>
                            <p:childTnLst>
                              <p:par>
                                <p:cTn id="43" presetID="2" presetClass="entr" presetSubtype="8" fill="hold" grpId="0" nodeType="afterEffect">
                                  <p:stCondLst>
                                    <p:cond delay="0"/>
                                  </p:stCondLst>
                                  <p:childTnLst>
                                    <p:set>
                                      <p:cBhvr>
                                        <p:cTn id="44" dur="1" fill="hold">
                                          <p:stCondLst>
                                            <p:cond delay="0"/>
                                          </p:stCondLst>
                                        </p:cTn>
                                        <p:tgtEl>
                                          <p:spTgt spid="78855"/>
                                        </p:tgtEl>
                                        <p:attrNameLst>
                                          <p:attrName>style.visibility</p:attrName>
                                        </p:attrNameLst>
                                      </p:cBhvr>
                                      <p:to>
                                        <p:strVal val="visible"/>
                                      </p:to>
                                    </p:set>
                                    <p:anim calcmode="lin" valueType="num">
                                      <p:cBhvr additive="base">
                                        <p:cTn id="45" dur="500" fill="hold"/>
                                        <p:tgtEl>
                                          <p:spTgt spid="78855"/>
                                        </p:tgtEl>
                                        <p:attrNameLst>
                                          <p:attrName>ppt_x</p:attrName>
                                        </p:attrNameLst>
                                      </p:cBhvr>
                                      <p:tavLst>
                                        <p:tav tm="0">
                                          <p:val>
                                            <p:strVal val="0-#ppt_w/2"/>
                                          </p:val>
                                        </p:tav>
                                        <p:tav tm="100000">
                                          <p:val>
                                            <p:strVal val="#ppt_x"/>
                                          </p:val>
                                        </p:tav>
                                      </p:tavLst>
                                    </p:anim>
                                    <p:anim calcmode="lin" valueType="num">
                                      <p:cBhvr additive="base">
                                        <p:cTn id="46" dur="500" fill="hold"/>
                                        <p:tgtEl>
                                          <p:spTgt spid="7885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51" grpId="0"/>
      <p:bldP spid="78852" grpId="0" bldLvl="0" animBg="1"/>
      <p:bldP spid="78853" grpId="0"/>
      <p:bldP spid="78854" grpId="0" bldLvl="0" animBg="1"/>
      <p:bldP spid="78855" grpId="0" bldLvl="0" animBg="1"/>
      <p:bldP spid="78856" grpId="0"/>
      <p:bldP spid="78858" grpId="0"/>
      <p:bldP spid="78859"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Rectangle 2"/>
          <p:cNvSpPr>
            <a:spLocks noGrp="1"/>
          </p:cNvSpPr>
          <p:nvPr>
            <p:ph type="title" idx="4294967295"/>
          </p:nvPr>
        </p:nvSpPr>
        <p:spPr>
          <a:xfrm>
            <a:off x="1259205" y="357505"/>
            <a:ext cx="3470910" cy="679450"/>
          </a:xfrm>
        </p:spPr>
        <p:txBody>
          <a:bodyPr vert="horz" wrap="square" lIns="91440" tIns="45720" rIns="91440" bIns="45720" anchor="b" anchorCtr="0"/>
          <a:p>
            <a:pPr algn="l" eaLnBrk="1" hangingPunct="1"/>
            <a:r>
              <a:rPr lang="zh-CN" altLang="en-US" sz="2800" b="1" dirty="0">
                <a:solidFill>
                  <a:srgbClr val="0070C0"/>
                </a:solidFill>
                <a:latin typeface="微软雅黑" panose="020B0503020204020204" pitchFamily="34" charset="-122"/>
                <a:ea typeface="微软雅黑" panose="020B0503020204020204" pitchFamily="34" charset="-122"/>
              </a:rPr>
              <a:t>  二、财务管理目标</a:t>
            </a:r>
            <a:endParaRPr lang="zh-CN" altLang="en-US" sz="2800" b="1" dirty="0">
              <a:solidFill>
                <a:srgbClr val="0070C0"/>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custDataLst>
              <p:tags r:id="rId1"/>
            </p:custDataLst>
          </p:nvPr>
        </p:nvPicPr>
        <p:blipFill>
          <a:blip r:embed="rId2"/>
          <a:stretch>
            <a:fillRect/>
          </a:stretch>
        </p:blipFill>
        <p:spPr>
          <a:xfrm>
            <a:off x="3131820" y="2355850"/>
            <a:ext cx="4890770" cy="2216150"/>
          </a:xfrm>
          <a:prstGeom prst="rect">
            <a:avLst/>
          </a:prstGeom>
        </p:spPr>
      </p:pic>
      <p:sp>
        <p:nvSpPr>
          <p:cNvPr id="3" name="Rectangle 3"/>
          <p:cNvSpPr>
            <a:spLocks noGrp="1"/>
          </p:cNvSpPr>
          <p:nvPr>
            <p:custDataLst>
              <p:tags r:id="rId3"/>
            </p:custDataLst>
          </p:nvPr>
        </p:nvSpPr>
        <p:spPr>
          <a:xfrm>
            <a:off x="1614805" y="1275715"/>
            <a:ext cx="2686685" cy="1541145"/>
          </a:xfrm>
          <a:prstGeom prst="rect">
            <a:avLst/>
          </a:prstGeom>
          <a:noFill/>
          <a:ln w="9525">
            <a:noFill/>
          </a:ln>
        </p:spPr>
        <p:txBody>
          <a:bodyPr vert="horz" wrap="square" lIns="91440" tIns="45720" rIns="91440" bIns="45720" anchor="t" anchorCtr="0"/>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eaLnBrk="1" hangingPunct="1"/>
            <a:r>
              <a:rPr lang="zh-CN" altLang="en-US" sz="2000" dirty="0">
                <a:solidFill>
                  <a:srgbClr val="0070C0"/>
                </a:solidFill>
                <a:latin typeface="微软雅黑" panose="020B0503020204020204" pitchFamily="34" charset="-122"/>
                <a:ea typeface="微软雅黑" panose="020B0503020204020204" pitchFamily="34" charset="-122"/>
              </a:rPr>
              <a:t>利润最大化</a:t>
            </a:r>
            <a:endParaRPr lang="zh-CN" altLang="en-US" sz="2000" dirty="0">
              <a:solidFill>
                <a:srgbClr val="0070C0"/>
              </a:solidFill>
              <a:latin typeface="微软雅黑" panose="020B0503020204020204" pitchFamily="34" charset="-122"/>
              <a:ea typeface="微软雅黑" panose="020B0503020204020204" pitchFamily="34" charset="-122"/>
            </a:endParaRPr>
          </a:p>
          <a:p>
            <a:pPr eaLnBrk="1" hangingPunct="1"/>
            <a:r>
              <a:rPr lang="zh-CN" altLang="en-US" sz="2000" dirty="0">
                <a:solidFill>
                  <a:srgbClr val="0070C0"/>
                </a:solidFill>
                <a:latin typeface="微软雅黑" panose="020B0503020204020204" pitchFamily="34" charset="-122"/>
                <a:ea typeface="微软雅黑" panose="020B0503020204020204" pitchFamily="34" charset="-122"/>
              </a:rPr>
              <a:t>股东财富最大化</a:t>
            </a:r>
            <a:endParaRPr lang="zh-CN" altLang="en-US" sz="2000" dirty="0">
              <a:solidFill>
                <a:srgbClr val="0070C0"/>
              </a:solidFill>
              <a:latin typeface="微软雅黑" panose="020B0503020204020204" pitchFamily="34" charset="-122"/>
              <a:ea typeface="微软雅黑" panose="020B0503020204020204" pitchFamily="34" charset="-122"/>
            </a:endParaRPr>
          </a:p>
          <a:p>
            <a:pPr eaLnBrk="1" hangingPunct="1"/>
            <a:r>
              <a:rPr lang="zh-CN" altLang="en-US" sz="2000" dirty="0">
                <a:solidFill>
                  <a:srgbClr val="0070C0"/>
                </a:solidFill>
                <a:latin typeface="微软雅黑" panose="020B0503020204020204" pitchFamily="34" charset="-122"/>
                <a:ea typeface="微软雅黑" panose="020B0503020204020204" pitchFamily="34" charset="-122"/>
              </a:rPr>
              <a:t>企业价值最大化</a:t>
            </a:r>
            <a:endParaRPr lang="zh-CN" altLang="en-US" sz="2000" dirty="0">
              <a:solidFill>
                <a:srgbClr val="0070C0"/>
              </a:solidFill>
              <a:latin typeface="微软雅黑" panose="020B0503020204020204" pitchFamily="34" charset="-122"/>
              <a:ea typeface="微软雅黑" panose="020B0503020204020204" pitchFamily="34" charset="-122"/>
            </a:endParaRPr>
          </a:p>
          <a:p>
            <a:pPr eaLnBrk="1" hangingPunct="1"/>
            <a:r>
              <a:rPr lang="zh-CN" altLang="en-US" sz="2000" dirty="0">
                <a:solidFill>
                  <a:srgbClr val="0070C0"/>
                </a:solidFill>
                <a:latin typeface="微软雅黑" panose="020B0503020204020204" pitchFamily="34" charset="-122"/>
                <a:ea typeface="微软雅黑" panose="020B0503020204020204" pitchFamily="34" charset="-122"/>
              </a:rPr>
              <a:t>相关者利益最大化</a:t>
            </a:r>
            <a:endParaRPr lang="zh-CN" altLang="en-US" sz="2000"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spd="slow" advTm="0"/>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403350" y="483870"/>
            <a:ext cx="2740660" cy="460375"/>
          </a:xfrm>
          <a:prstGeom prst="rect">
            <a:avLst/>
          </a:prstGeom>
        </p:spPr>
        <p:txBody>
          <a:bodyPr wrap="square">
            <a:spAutoFit/>
            <a:extLst>
              <a:ext uri="{4A0BC546-FE56-4ADE-93B0-CB8AF2F6F144}">
                <wpsdc:textFrameExt xmlns:wpsdc="http://www.wps.cn/officeDocument/2022/drawingmlCustomData" type="text"/>
              </a:ext>
            </a:extLst>
          </a:bodyPr>
          <a:p>
            <a:pPr algn="l"/>
            <a:r>
              <a:rPr lang="zh-CN" altLang="en-US"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三、货币时间价值</a:t>
            </a:r>
            <a:endParaRPr lang="zh-CN" altLang="en-US" sz="24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custDataLst>
              <p:tags r:id="rId1"/>
            </p:custDataLst>
          </p:nvPr>
        </p:nvSpPr>
        <p:spPr>
          <a:xfrm>
            <a:off x="1547495" y="988060"/>
            <a:ext cx="4035425" cy="460375"/>
          </a:xfrm>
          <a:prstGeom prst="rect">
            <a:avLst/>
          </a:prstGeom>
        </p:spPr>
        <p:txBody>
          <a:bodyPr wrap="square">
            <a:spAutoFit/>
            <a:extLst>
              <a:ext uri="{4A0BC546-FE56-4ADE-93B0-CB8AF2F6F144}">
                <wpsdc:textFrameExt xmlns:wpsdc="http://www.wps.cn/officeDocument/2022/drawingmlCustomData" type="text"/>
              </a:ext>
            </a:extLst>
          </a:bodyPr>
          <a:p>
            <a:pPr algn="l"/>
            <a:r>
              <a:rPr lang="zh-CN" altLang="en-US" sz="2400" b="1">
                <a:solidFill>
                  <a:srgbClr val="FF0000"/>
                </a:solidFill>
                <a:latin typeface="微软雅黑" panose="020B0503020204020204" pitchFamily="34" charset="-122"/>
                <a:ea typeface="微软雅黑" panose="020B0503020204020204" pitchFamily="34" charset="-122"/>
              </a:rPr>
              <a:t>（一）货币时间价值的概念</a:t>
            </a:r>
            <a:endParaRPr lang="zh-CN" altLang="en-US" sz="2400" b="1">
              <a:solidFill>
                <a:srgbClr val="FF0000"/>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custDataLst>
              <p:tags r:id="rId2"/>
            </p:custDataLst>
          </p:nvPr>
        </p:nvPicPr>
        <p:blipFill>
          <a:blip r:embed="rId3"/>
          <a:stretch>
            <a:fillRect/>
          </a:stretch>
        </p:blipFill>
        <p:spPr>
          <a:xfrm>
            <a:off x="4932045" y="1635760"/>
            <a:ext cx="3474085" cy="2557145"/>
          </a:xfrm>
          <a:prstGeom prst="rect">
            <a:avLst/>
          </a:prstGeom>
        </p:spPr>
      </p:pic>
      <p:sp>
        <p:nvSpPr>
          <p:cNvPr id="5" name="文本框 4"/>
          <p:cNvSpPr txBox="1"/>
          <p:nvPr/>
        </p:nvSpPr>
        <p:spPr>
          <a:xfrm>
            <a:off x="1624965" y="1449070"/>
            <a:ext cx="3456940" cy="3286125"/>
          </a:xfrm>
          <a:prstGeom prst="rect">
            <a:avLst/>
          </a:prstGeom>
          <a:noFill/>
        </p:spPr>
        <p:txBody>
          <a:bodyPr wrap="square" rtlCol="0" anchor="t">
            <a:noAutofit/>
          </a:bodyPr>
          <a:p>
            <a:r>
              <a:rPr lang="en-US" altLang="zh-CN" sz="1800">
                <a:solidFill>
                  <a:srgbClr val="0070C0"/>
                </a:solidFill>
                <a:latin typeface="微软雅黑" panose="020B0503020204020204" pitchFamily="34" charset="-122"/>
                <a:ea typeface="微软雅黑" panose="020B0503020204020204" pitchFamily="34" charset="-122"/>
              </a:rPr>
              <a:t>      </a:t>
            </a:r>
            <a:r>
              <a:rPr lang="zh-CN" altLang="en-US" sz="1800">
                <a:solidFill>
                  <a:srgbClr val="0070C0"/>
                </a:solidFill>
                <a:latin typeface="微软雅黑" panose="020B0503020204020204" pitchFamily="34" charset="-122"/>
                <a:ea typeface="微软雅黑" panose="020B0503020204020204" pitchFamily="34" charset="-122"/>
              </a:rPr>
              <a:t>货币时间价值，是指在没有风险和没有通货膨胀的情况下，货币经历一定时间的投资和再投资所增加的价值，也称为资金时间价值。</a:t>
            </a:r>
            <a:endParaRPr lang="zh-CN" altLang="en-US" sz="1800">
              <a:solidFill>
                <a:srgbClr val="0070C0"/>
              </a:solidFill>
              <a:latin typeface="微软雅黑" panose="020B0503020204020204" pitchFamily="34" charset="-122"/>
              <a:ea typeface="微软雅黑" panose="020B0503020204020204" pitchFamily="34" charset="-122"/>
            </a:endParaRPr>
          </a:p>
          <a:p>
            <a:r>
              <a:rPr lang="en-US" altLang="zh-CN" sz="1800">
                <a:solidFill>
                  <a:srgbClr val="0070C0"/>
                </a:solidFill>
                <a:latin typeface="微软雅黑" panose="020B0503020204020204" pitchFamily="34" charset="-122"/>
                <a:ea typeface="微软雅黑" panose="020B0503020204020204" pitchFamily="34" charset="-122"/>
              </a:rPr>
              <a:t>       </a:t>
            </a:r>
            <a:r>
              <a:rPr lang="zh-CN" altLang="en-US" sz="1800">
                <a:solidFill>
                  <a:srgbClr val="0070C0"/>
                </a:solidFill>
                <a:latin typeface="微软雅黑" panose="020B0503020204020204" pitchFamily="34" charset="-122"/>
                <a:ea typeface="微软雅黑" panose="020B0503020204020204" pitchFamily="34" charset="-122"/>
              </a:rPr>
              <a:t>由于货币随时间的延续而增值，所以，不同时间的货币不宜直接比较，需要把它们折算到同一个时点上，才能计算价值和进行比较，在折算时广泛使用复利计算方法。</a:t>
            </a:r>
            <a:endParaRPr lang="zh-CN" altLang="en-US" sz="180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custDataLst>
              <p:tags r:id="rId1"/>
            </p:custDataLst>
          </p:nvPr>
        </p:nvSpPr>
        <p:spPr>
          <a:xfrm>
            <a:off x="1331595" y="411480"/>
            <a:ext cx="7401560" cy="460375"/>
          </a:xfrm>
          <a:prstGeom prst="rect">
            <a:avLst/>
          </a:prstGeom>
        </p:spPr>
        <p:txBody>
          <a:bodyPr wrap="square">
            <a:spAutoFit/>
            <a:extLst>
              <a:ext uri="{4A0BC546-FE56-4ADE-93B0-CB8AF2F6F144}">
                <wpsdc:textFrameExt xmlns:wpsdc="http://www.wps.cn/officeDocument/2022/drawingmlCustomData" type="text"/>
              </a:ext>
            </a:extLst>
          </a:bodyPr>
          <a:p>
            <a:pPr algn="l"/>
            <a:r>
              <a:rPr lang="zh-CN" altLang="en-US" sz="2400" b="1">
                <a:solidFill>
                  <a:srgbClr val="FF0000"/>
                </a:solidFill>
                <a:latin typeface="微软雅黑" panose="020B0503020204020204" pitchFamily="34" charset="-122"/>
                <a:ea typeface="微软雅黑" panose="020B0503020204020204" pitchFamily="34" charset="-122"/>
              </a:rPr>
              <a:t>（二）复利终值与现值</a:t>
            </a:r>
            <a:endParaRPr lang="zh-CN" altLang="en-US" sz="2400" b="1">
              <a:solidFill>
                <a:srgbClr val="FF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570990" y="988060"/>
            <a:ext cx="7080885" cy="2306955"/>
          </a:xfrm>
          <a:prstGeom prst="rect">
            <a:avLst/>
          </a:prstGeom>
          <a:noFill/>
        </p:spPr>
        <p:txBody>
          <a:bodyPr wrap="square" rtlCol="0" anchor="t">
            <a:spAutoFit/>
          </a:bodyPr>
          <a:p>
            <a:r>
              <a:rPr lang="en-US" altLang="zh-CN" sz="180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复利</a:t>
            </a:r>
            <a:r>
              <a:rPr lang="zh-CN" altLang="en-US" sz="18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是计算利息的一种方法。按照这种方法，每经过一个计息期，要将所生利息加入本金再计利息，逐期滚算，俗称“利滚利”。</a:t>
            </a:r>
            <a:endParaRPr lang="zh-CN" altLang="en-US" sz="18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18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复利终值</a:t>
            </a:r>
            <a:r>
              <a:rPr lang="zh-CN" altLang="en-US" sz="18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是指现在的特定资金按复利计算的将来一定时间的价值，或者说是现在的一定本金在将来一定时间按复利计算的本金与利息之和，简称本利和。</a:t>
            </a:r>
            <a:endParaRPr lang="zh-CN" altLang="en-US" sz="18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18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8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复利现值</a:t>
            </a:r>
            <a:r>
              <a:rPr lang="zh-CN" altLang="en-US" sz="18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是复利终值的对称概念，指未来一定时间的特定资金按复利计算的现在价值，或者说是为取得将来一定本利和现在所需要的本金。</a:t>
            </a:r>
            <a:endParaRPr lang="zh-CN" altLang="en-US" sz="18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a:picLocks noChangeAspect="1"/>
          </p:cNvPicPr>
          <p:nvPr>
            <p:custDataLst>
              <p:tags r:id="rId2"/>
            </p:custDataLst>
          </p:nvPr>
        </p:nvPicPr>
        <p:blipFill>
          <a:blip r:embed="rId3"/>
          <a:stretch>
            <a:fillRect/>
          </a:stretch>
        </p:blipFill>
        <p:spPr>
          <a:xfrm>
            <a:off x="2930525" y="3075940"/>
            <a:ext cx="4361815" cy="1863090"/>
          </a:xfrm>
          <a:prstGeom prst="rect">
            <a:avLst/>
          </a:prstGeom>
        </p:spPr>
      </p:pic>
    </p:spTree>
  </p:cSld>
  <p:clrMapOvr>
    <a:masterClrMapping/>
  </p:clrMapOvr>
  <p:transition/>
  <p:timing>
    <p:tnLst>
      <p:par>
        <p:cTn id="1" dur="indefinite" restart="never" nodeType="tmRoot"/>
      </p:par>
    </p:tnLst>
  </p:timing>
</p:sld>
</file>

<file path=ppt/tags/tag1.xml><?xml version="1.0" encoding="utf-8"?>
<p:tagLst xmlns:p="http://schemas.openxmlformats.org/presentationml/2006/main">
  <p:tag name="MH" val="20160418164542"/>
  <p:tag name="MH_LIBRARY" val="GRAPHIC"/>
  <p:tag name="MH_TYPE" val="SubTitle"/>
  <p:tag name="MH_ORDER" val="1"/>
</p:tagLst>
</file>

<file path=ppt/tags/tag10.xml><?xml version="1.0" encoding="utf-8"?>
<p:tagLst xmlns:p="http://schemas.openxmlformats.org/presentationml/2006/main">
  <p:tag name="MH" val="20161028152942"/>
  <p:tag name="MH_LIBRARY" val="GRAPHIC"/>
  <p:tag name="MH_ORDER" val="TextBox 14"/>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MH" val="20161028152942"/>
  <p:tag name="MH_LIBRARY" val="GRAPHIC"/>
  <p:tag name="MH_ORDER" val="TextBox 13"/>
</p:tagLst>
</file>

<file path=ppt/tags/tag108.xml><?xml version="1.0" encoding="utf-8"?>
<p:tagLst xmlns:p="http://schemas.openxmlformats.org/presentationml/2006/main">
  <p:tag name="MH" val="20161028152942"/>
  <p:tag name="MH_LIBRARY" val="GRAPHIC"/>
  <p:tag name="MH_ORDER" val="TextBox 14"/>
</p:tagLst>
</file>

<file path=ppt/tags/tag109.xml><?xml version="1.0" encoding="utf-8"?>
<p:tagLst xmlns:p="http://schemas.openxmlformats.org/presentationml/2006/main">
  <p:tag name="MH" val="20161028152942"/>
  <p:tag name="MH_LIBRARY" val="GRAPHIC"/>
  <p:tag name="MH_ORDER" val="Straight Connector 15"/>
</p:tagLst>
</file>

<file path=ppt/tags/tag11.xml><?xml version="1.0" encoding="utf-8"?>
<p:tagLst xmlns:p="http://schemas.openxmlformats.org/presentationml/2006/main">
  <p:tag name="MH" val="20161028152942"/>
  <p:tag name="MH_LIBRARY" val="GRAPHIC"/>
  <p:tag name="MH_ORDER" val="Straight Connector 15"/>
</p:tagLst>
</file>

<file path=ppt/tags/tag110.xml><?xml version="1.0" encoding="utf-8"?>
<p:tagLst xmlns:p="http://schemas.openxmlformats.org/presentationml/2006/main">
  <p:tag name="MH" val="20161028152942"/>
  <p:tag name="MH_LIBRARY" val="GRAPHIC"/>
  <p:tag name="MH_ORDER" val="TextBox 13"/>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MH" val="20161028152942"/>
  <p:tag name="MH_LIBRARY" val="GRAPHIC"/>
  <p:tag name="MH_ORDER" val="TextBox 13"/>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MH" val="20161031110627"/>
  <p:tag name="MH_LIBRARY" val="GRAPHIC"/>
  <p:tag name="MH_TYPE" val="Text"/>
  <p:tag name="MH_ORDER" val="1"/>
</p:tagLst>
</file>

<file path=ppt/tags/tag129.xml><?xml version="1.0" encoding="utf-8"?>
<p:tagLst xmlns:p="http://schemas.openxmlformats.org/presentationml/2006/main">
  <p:tag name="MH" val="20161031110627"/>
  <p:tag name="MH_LIBRARY" val="GRAPHIC"/>
  <p:tag name="MH_TYPE" val="Other"/>
  <p:tag name="MH_ORDER" val="2"/>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MH" val="20161031110627"/>
  <p:tag name="MH_LIBRARY" val="GRAPHIC"/>
  <p:tag name="MH_TYPE" val="Other"/>
  <p:tag name="MH_ORDER" val="3"/>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9.xml><?xml version="1.0" encoding="utf-8"?>
<p:tagLst xmlns:p="http://schemas.openxmlformats.org/presentationml/2006/main">
  <p:tag name="commondata" val="eyJoZGlkIjoiYzkxNzRmZjM3YjY4NTZlNDFhNWRmN2JjNWZhMDlhYjYifQ=="/>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MH" val="20160418164542"/>
  <p:tag name="MH_LIBRARY" val="GRAPHIC"/>
  <p:tag name="MH_TYPE" val="SubTitle"/>
  <p:tag name="MH_ORDER" val="1"/>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TABLE_ENDDRAG_ORIGIN_RECT" val="528*176"/>
  <p:tag name="TABLE_ENDDRAG_RECT" val="119*89*528*176"/>
</p:tagLst>
</file>

<file path=ppt/tags/tag3.xml><?xml version="1.0" encoding="utf-8"?>
<p:tagLst xmlns:p="http://schemas.openxmlformats.org/presentationml/2006/main">
  <p:tag name="MH" val="20160418164542"/>
  <p:tag name="MH_LIBRARY" val="GRAPHIC"/>
  <p:tag name="MH_TYPE" val="SubTitle"/>
  <p:tag name="MH_ORDER" val="1"/>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MH" val="20161028152942"/>
  <p:tag name="MH_LIBRARY" val="GRAPHIC"/>
  <p:tag name="MH_ORDER" val="TextBox 13"/>
</p:tagLst>
</file>

<file path=ppt/tags/tag32.xml><?xml version="1.0" encoding="utf-8"?>
<p:tagLst xmlns:p="http://schemas.openxmlformats.org/presentationml/2006/main">
  <p:tag name="MH" val="20161028152942"/>
  <p:tag name="MH_LIBRARY" val="GRAPHIC"/>
  <p:tag name="MH_ORDER" val="TextBox 14"/>
</p:tagLst>
</file>

<file path=ppt/tags/tag33.xml><?xml version="1.0" encoding="utf-8"?>
<p:tagLst xmlns:p="http://schemas.openxmlformats.org/presentationml/2006/main">
  <p:tag name="MH" val="20161028152942"/>
  <p:tag name="MH_LIBRARY" val="GRAPHIC"/>
  <p:tag name="MH_ORDER" val="Straight Connector 15"/>
</p:tagLst>
</file>

<file path=ppt/tags/tag34.xml><?xml version="1.0" encoding="utf-8"?>
<p:tagLst xmlns:p="http://schemas.openxmlformats.org/presentationml/2006/main">
  <p:tag name="MH" val="20161028152942"/>
  <p:tag name="MH_LIBRARY" val="GRAPHIC"/>
  <p:tag name="MH_ORDER" val="TextBox 13"/>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MH" val="20160418164542"/>
  <p:tag name="MH_LIBRARY" val="GRAPHIC"/>
  <p:tag name="MH_TYPE" val="SubTitle"/>
  <p:tag name="MH_ORDER" val="1"/>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BEAUTIFY_FLAG" val=""/>
</p:tagLst>
</file>

<file path=ppt/tags/tag42.xml><?xml version="1.0" encoding="utf-8"?>
<p:tagLst xmlns:p="http://schemas.openxmlformats.org/presentationml/2006/main">
  <p:tag name="KSO_WM_BEAUTIFY_FLAG" val=""/>
</p:tagLst>
</file>

<file path=ppt/tags/tag43.xml><?xml version="1.0" encoding="utf-8"?>
<p:tagLst xmlns:p="http://schemas.openxmlformats.org/presentationml/2006/main">
  <p:tag name="KSO_WM_BEAUTIFY_FLAG" val=""/>
</p:tagLst>
</file>

<file path=ppt/tags/tag44.xml><?xml version="1.0" encoding="utf-8"?>
<p:tagLst xmlns:p="http://schemas.openxmlformats.org/presentationml/2006/main">
  <p:tag name="MH" val="20161028152942"/>
  <p:tag name="MH_LIBRARY" val="GRAPHIC"/>
  <p:tag name="MH_ORDER" val="TextBox 13"/>
</p:tagLst>
</file>

<file path=ppt/tags/tag45.xml><?xml version="1.0" encoding="utf-8"?>
<p:tagLst xmlns:p="http://schemas.openxmlformats.org/presentationml/2006/main">
  <p:tag name="MH" val="20161028152942"/>
  <p:tag name="MH_LIBRARY" val="GRAPHIC"/>
  <p:tag name="MH_ORDER" val="TextBox 14"/>
</p:tagLst>
</file>

<file path=ppt/tags/tag46.xml><?xml version="1.0" encoding="utf-8"?>
<p:tagLst xmlns:p="http://schemas.openxmlformats.org/presentationml/2006/main">
  <p:tag name="MH" val="20161028152942"/>
  <p:tag name="MH_LIBRARY" val="GRAPHIC"/>
  <p:tag name="MH_ORDER" val="Straight Connector 15"/>
</p:tagLst>
</file>

<file path=ppt/tags/tag47.xml><?xml version="1.0" encoding="utf-8"?>
<p:tagLst xmlns:p="http://schemas.openxmlformats.org/presentationml/2006/main">
  <p:tag name="MH" val="20161028152942"/>
  <p:tag name="MH_LIBRARY" val="GRAPHIC"/>
  <p:tag name="MH_ORDER" val="TextBox 13"/>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MH" val="20160418164542"/>
  <p:tag name="MH_LIBRARY" val="GRAPHIC"/>
  <p:tag name="MH_TYPE" val="SubTitle"/>
  <p:tag name="MH_ORDER" val="1"/>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MH" val="20160418164542"/>
  <p:tag name="MH_LIBRARY" val="GRAPHIC"/>
  <p:tag name="MH_TYPE" val="SubTitle"/>
  <p:tag name="MH_ORDER" val="1"/>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REFSHAPE" val="808719020"/>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TABLE_ENDDRAG_ORIGIN_RECT" val="630*180"/>
  <p:tag name="TABLE_ENDDRAG_RECT" val="0*106*630*180"/>
  <p:tag name="KSO_WM_BEAUTIFY_FLAG" val=""/>
</p:tagLst>
</file>

<file path=ppt/tags/tag72.xml><?xml version="1.0" encoding="utf-8"?>
<p:tagLst xmlns:p="http://schemas.openxmlformats.org/presentationml/2006/main">
  <p:tag name="MH" val="20161028152942"/>
  <p:tag name="MH_LIBRARY" val="GRAPHIC"/>
  <p:tag name="MH_ORDER" val="TextBox 13"/>
</p:tagLst>
</file>

<file path=ppt/tags/tag73.xml><?xml version="1.0" encoding="utf-8"?>
<p:tagLst xmlns:p="http://schemas.openxmlformats.org/presentationml/2006/main">
  <p:tag name="MH" val="20161028152942"/>
  <p:tag name="MH_LIBRARY" val="GRAPHIC"/>
  <p:tag name="MH_ORDER" val="TextBox 14"/>
</p:tagLst>
</file>

<file path=ppt/tags/tag74.xml><?xml version="1.0" encoding="utf-8"?>
<p:tagLst xmlns:p="http://schemas.openxmlformats.org/presentationml/2006/main">
  <p:tag name="MH" val="20161028152942"/>
  <p:tag name="MH_LIBRARY" val="GRAPHIC"/>
  <p:tag name="MH_ORDER" val="Straight Connector 15"/>
</p:tagLst>
</file>

<file path=ppt/tags/tag75.xml><?xml version="1.0" encoding="utf-8"?>
<p:tagLst xmlns:p="http://schemas.openxmlformats.org/presentationml/2006/main">
  <p:tag name="MH" val="20161028152942"/>
  <p:tag name="MH_LIBRARY" val="GRAPHIC"/>
  <p:tag name="MH_ORDER" val="TextBox 13"/>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TABLE_ENDDRAG_ORIGIN_RECT" val="491*207"/>
  <p:tag name="TABLE_ENDDRAG_RECT" val="144*174*491*207"/>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MH" val="20161028152942"/>
  <p:tag name="MH_LIBRARY" val="GRAPHIC"/>
  <p:tag name="MH_ORDER" val="TextBox 13"/>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item1.xml><?xml version="1.0" encoding="utf-8"?>
<s:customData xmlns="http://www.wps.cn/officeDocument/2013/wpsCustomData" xmlns:s="http://www.wps.cn/officeDocument/2013/wpsCustomData">
  <extobjs>
    <extobj name="1BCC2C28-871D-48CB-8BE0-2867F7803ADB-1">
      <extobjdata type="1BCC2C28-871D-48CB-8BE0-2867F7803ADB" data="ewoJIkZpbGVDb250ZW50IiA6ICJVRXNEQkJRQUFBQUlBRHBjTVZnNmxoRVV1UUVBQURZRUFBQU1BQUFBWkc5amRXMWxiblF1ZUcxc2ZWUmRiK0l3RUh5dmRQOGh5bnZBTmdFTURWZFZUVXNyMFE4SmVuMTJrdzN4a2RpUmNkcWk2djc3T1M1Y2c0RkxwQ2pabWRsWjc5cUpMajdLd25zRHRlWlNUSHpjUWI0SElwRXBGOHVKLzd5NENhaC84ZlBIV1JUTHBDNUJhTy9YUHk3cTBBNzJQWU8wWThoR3BqVlBKLzRuSlNUSktCMEZhVW9nQ0ZtU0JhOURpZ00wR3IyT0lCeVFMQXovK0NhL1o2N29TY2tLbE9hdzNrWnM5TExXY3NZMnNqYmV4c0h2dHNFRkw2SGdBbDU0cW5PTEk0VDJLVmVzS0l6NFpJcDVMdCtuU3RiVkF5dmhDQjVYM0VZNy9mMzRaYUw1Rzl5SkZENGEzSEdkSndwQWZKZEY2RkhDTGZCbGJxc2FFb2Z3VkRDZFNWVTI0RHNYKytDOW1WQzIrUy9sU2dIVGtHNW44OVViTzdGRGxsUU5IRi9QWmtkY09KeEF0d2F4ZVRRRWdrZ3Z3Q1FnMU1PRE1lcU4rK2hvdHJZZ0RCQU84TkREZU53emdwN1RBYmFFZGNPc3pJdVRpMVVtblRPdXFIdXdnNklwRTFvL1Z0cTBvSzEva1dvVnM0M1ZuKzl1ZE81V3pINUx0ZURKcXVFNXhkMXo4WTI1czlWTTZkMHlIZXlHQzc3T1Q0QlcyT3hwMng5SzNiMzhKZDRSK3NPQlMzZ1dYTGZQZ2pPeG5Ja2wyTXIzemFQdVlaL002dFZxbmdQb2hoVjFkMzhBOC9FWFVFc0RCQlFBQUFBSUFEMmptRmZicm5vSjZBOEFBRFFTQUFBSUFBQUFiVzB1WW10cGQyazFsNFYyOGd6WGJYR1hBaTN1RVlJVEFpR0JRQWp1SlRnVXFVSUxMVktoK3J5OTliL2ZPT1Bjd2h4N3J6WFhsUW4yZSt6TWVkYXgrYmhmbjVRajcxRU40bmVXc25uQ0IwRnRwbEN0K0dCVndCOW5HOHozMnNYbEVZZWpwQVpIMXRIN3UvSXFIWkdyeE5GL09CWjBzLzRSZ3hPcitENDlIMlNPalVGWmFUc1dKazlPNGt6Q3dYRi9mbkNhVGxlZmFoTUpKUVFzejVYK1dxUGhlV1Zqa3poWDJkNFJTSVpEMThtdnFIbTQwSG9ibTlHNG1VS0gwbGU0Y0lVcGpiNVM1RDFYRnpqQnFSVlVYRFhwVGl3YkZBUlB6U0xJdU4vZDBEQ1E1YnBVKzRkNjJGN3d5d0lKeldPWEtKdFRocEVaNDJxYTA5dFlTdStZbmxwR0ZTSTVnbmkyaENock9vbUw5SXZ4d1I5OWt4U3dHU2Q5d0dzcHVPbHFkZGR0eXBCaEsreTVoR0lGUUg1R2ZGb2taYVduVDlTWXZwTW5nVkZJeS9vYXVtT1ZqWmcvRHMwbm05aE5EZWIrVlY5dnIzL3VHN3BQWnBPMUp0WVBSNWc2MnVVQVhLd1UxSmg3ZngxYlRRUitlZzEycmk3aU5iNWc4QWYwY2RDMVV3YXkyc2cxcFVIcVZDUStiRGVQaXEySDlZZWhZcUdBK0ZQTWdNaUdvSlE4eUErbG1FNHhyMlI5K21OcWY5REJzNlhNYzc4dVh4R1VGRUgycjFna3E5ZzVScjNPL0FSRkp4ZXoyTEhXaVFuMVd2ZGtWNjd3VmVwSjIxK0lmWHZ4RUM4OGZtd2Z2SG94MlY4eGJ6SWZOZEx4SHlyTG0ycUkwb0toQW9COVIxRjlxQ2NBeHRWNisxbEV0WHdpc2Q0Z1FNaTNYTVB1RGtYZVh6L25nVkluaGpXNGZpc3Z3eGIyZDd5aE1qVGRzbCt2Z05FUFRzSmhuOStpZEJPRk9wZlBmTTUyNzVtZ2ZreHAwWW5RRXFtakpHWW05Q2phc3JDVDNmTy9pTDIxSE50eWFJblRPaVpxY2JoQk9RMUd3S051OVpvOTVCUjl0ME9CTVBIN2VaVTN1Z2FOOHo3N2FGZWJJejU5N01sbHNoQVFlclUvSVVUeFZKb29qUDNYZ3plVlcyOFZ1RDdQTjFuZVhLbWd2SnZvNFphbXdGQklZN2YvOGIvdUtIeDRJQWZmQk1acG1EOE5uSTBjZzlxNks0T1FZREFUQ0NSemg4MlJvMDVpV1VzL04yYWJBc3pwY25vTlE4eUpwSFBNeHUwaDJSenpjZUZYbVdyNzEzMmxPaGIvai8veS85My9BWStoWVRaOGNkSE5uYUo0SjlHSGpBaXZaMVhxNHJISGJPMm9zQlltVThuKzQzelVzZ0dBb3YxVGY5YUFKQmNqWFkyWi8xY3pBdmxPWnpBdXNxc2ovN0NQNGtJVGJ3Zlo5bmsyd0JLR2drOGNNVVJlenNsdjVRNUxobVpucjE4bzJQbmpmeTRBTk1aWUJ0L2YzS1RVNEVLZVVPMmZ6bTlESXlJZHBDeFN4MCtwZW44emRWQXBPeExqL3VyZWI3QmJTeHByUEkweHltYkR3MXQyWVRVeFNtUHJZdVo4N3FIYnFtTUFSUFBPZnNtVzVvRWFYMHdhSVMzOTJDN2pHZEZmSDdxcFBkeWJpWVRzWTMvaTlEdWtlTU90RW96YjZDV0cyL2wwN0V3NjZMZnVlaDljSWlVa1paL1ZUWjR6VUNuZWxwc0VuK2V6Y1d1bFpRODU0MTg2Q3B6U2VPM25jbXA0RHlhNmFmeHBzMmp2UkdZYWhrSVdlZHh2V1YwZnRoYUpjK29aQjB4c28xUkNReURJWmNPbjFXeXViZ01EZ2IvODJaOEhSYnoyL251ZkxmZDVBWTZ4L0ZqcldQV2lnZWFaUmVGNlF4dExma1d1RjZuQjFHRjNRL0gxbHdPWWJNcDF1NExmalRzWlhBNmlRYm1aVU1WRjlmbEx4VTVxclFxRS9yQnJlOVR1cXVFa09YLzhmN0VYZHN3Sk56YTljWk9JdGVPYW40QXlaamoyeTBsS2MzK1dnZ3FZUmI4QTJRNUdlb1JhZzhBTk9FM2FHMktkYjl2RVdvZkRJdkYxWVVWeGROelM5VE5RZlBKdG4yeVBMVUErVHY3eHZ6UElnZG0wT0JoOHNQSWZmb3l5SFBEeDhXSllVUlM0RTNIeUVHbTFzUnJrQjlORVFBR3pCYllvaTVXa2tEek4yalE2YkY5Qit5RU01Nlg4MVY3OVVUZ09DNFYwSnEvNnVLa2I2WmdBVGFUOHR4a05ONkFWTkI4L2E3S0E5RUwwOFBOMFh6UktUM3VOV2xHZmlYbnYwa3RVaG9WRUpVcEV6SWlHZDRLNFhnUmdXdjczTCtkT0dGMlhXbm11ek1vVm41U2o3MUV3UktOblNNcVh6N0dwS0JtQlBQbkxldG1kOFlia1JPNzZaV0pBSFhBMnQybmVyNFZTS0NtZ09GblRzRkFzUnFGZUU4ZFhrVVZxT2hVY0s1MkU5TXpoakQwV2FpOENUcWRkak1jT2xTa2tEd1JCVkJ6UVdldlRiWUduOEVjWEtYMCtMRktlVnliUEFKaE5kRGo5aFlWQk40T1VrdzRNS0xLRkMzMnk0MWNKUGZYMkpNNDZ2djlubnF2R21UblQydWVlM1pnM1RzcDVjN1ZnWUNVdGd2dm1GZGlPUHBURzd4WjZHZ1h2dCtSM1ZPYndvU2Y0L1AyT0VWZzE0U3lKRC9yMnVLTWtSc2EzaDVqUHhIYUpSN3h6dExodG5lU1FRU2huVk8ydC9MYmFZZENsaitRZU8vbkpSQjJSRHExdzR5Ly9PMDZlSXVDa25aa3hJT09OdXltVlNRdnYyUFloT1pvWERJUGxmZFZrREJob3lKSExKaTdsSnA1a25wQVJ2YmRhVVoxTTQ1THNVblNYSnh6NWpLZ3hWdFFlYzRpcjU0NGk2ODVuemVjQ1VnQ0U1eTQzbjNLQkVLbG5la2xtVUR3UElsUkNFczh5dFdwZXI0TThBWGV5bVAvSGV2bWFHYW1YMUpESUd1RW80NEdRYS9kdkZ4R1hXTmo5RFJRdmN1Z2xHa0ZuUTBJSHdQR2J6MmVETE9TSGRLSnRETDF3bGt4Y0N0MDJ4L2VZelNkSmhZUGIwbjdseEVhOFREK3l1ejNQVVNJOE1IUE1SQXplekZKT2tkS0hCY2p1djV4ZkJOKyt2WlFYNWlqQmRxcGwzcGxrQzNiZ01WWStNZ3BCZ283cXBacmVla3V1S1pWTllPSEZzN1hyNGxTa0JNZXVqTlRBeWliOTkzckU4TzdtUzQ4bVN4cWFrcEhCd09BUzVYazB0WHREV2RQb2lsWG1xRGNaS0Nna294NS9yN1VBTTVTdDFhMFFHVHpaRjBjOUkvTHJRMUpTZ3V6QXgvUTNROVNYZ1BETVNMLzVIWGRHSElQYXhvR2srM1lDWDNCQ25QdjNyemVGUnVtVitQZ2RwZTF0OTNCeEl2UDJXclhzYWRSTGNodEw3SzVnc1Y5Z25IWnNCdHF2WEhqYk1lZzhVR2EzeHhSTVJwbHlic25UaW9Va1VndEY2a3dYak1hZEFYK1UvY2kydUpFb2ZPYnhoZi80N3dlUVdrZDhQeCtBZW1YVHVOOWkxaVMxKzl5aG91NFV4RDZSWGhsUHJ1SWRmRkJ2L0dzT1N6WkxBc2pZeTh4K0krdVdLdGhNUXFFd3A5WjVHSjVnS283UHl2RTQ3c29Ud0NGNEMwcDV5V0RvZFZBbm96WGVzR0JDQmh3ZTZndjk4WDh2ZVpUQm1JbGpKLzhya1NvVW5Ec3Q4c3MvLzhFdUVpS1BURGc0eTc1QWlwN1lNelQzUG82aWtBeUpNUThGeXFLa2U2WHkvVjNUNnJZY1MrTlZCK2Z6c2VWdVNyR3pZb1k5OU43TEtpSWpGcUx0ZmZCdEtMaEFKMmFicWVNSDh0NkJKeTZrallhMHREbHFmbE45UHFsTDFJSFBMZmJ0SC9iZElPMkFSOXh4SlJvWlFXNGpuVUd2WG5XSWRYQ3hINVd6T1JuNCtsVC80TkF5ZTFLRjJoTExoNk5OVmRieTNNNWlucmtHUXhwRDF0M1hBSk9uOEZESUpsaVNkMFE4N1EzYmZrUVZOSkwyd3dLbW1ydTBPN2lPaHl6NU8wWVZoQmZReHAxQmtDV1pnak9wZDU4Nk9WZ01qRnVuaFp0ajFNUUZvY3BRSERJL2x1Nll0RXdtbTU3OHZ1Smx1a2xkRGJ2eTNqNHg3emRlaTg2Skk4SDNUUjdLZFIyUDk1RXRNZWhITGVQa3dXYWgrNjM1ZGFBaitqZ216VXlDeDVkUktxZ0FvTW5ic0ZWdzFFVlhDelZJL1BWakt1UnNzci9oUEJlV21LTys5Z2xDM0hieXR4cjk2YlFadStoTTNhNy8rWStiZVZ0ZDE0WHhnenh0TTFxcFZTVmVFUVlTT2gvZDh6VzJxNlFENDV0VmNUM092bCtYQllhQXBGZEgyK3kvTlBkSmtFN3Y5dWpDTkxxdVNVYWVncG82SFNlSE9YOG5uT1RqY0tUVmFZNUREbkxpR0NySHFNK291L0FGRjBTekFtbWhkSFZSWDhXS3ZoU1B5N3B1dmdTQVhBUjZ4NTRvd3FkRkZwb1UwRkl2aGVYK1M2elVWb2VSaWVveXhGbkd1Q3hQM3ZTczhFTHVOdGxubVQ5ekl5YnJXQklmQ0lpWTF5VjNtZEtXNmhkVGpZalVScHVSeEs3ZW5ia3FBTHFSR0tXTFN3aTJtVFVCQ2JVUmhtMkJxSklvTFIxMXpPNGdhNzFON2Y0cHBCZmdYaDEvL3BxSWxFTjEzdUp6c2VDaDBRNWFEZklnYmxzdE81NWQzQ3RzdEZyUUhTd1lYT0dpcWcrMWtjMHJESDBkNmtNenBwSFRWRUZnUm05M2w5NFFZc0xweUJJN2xycktPREZrcHltUW5xYzFNeVdjdnptK3VldDJYNC9uNUwzdVh6NHltYnk3eDRpanVkL2pIQW9CT3QzVUtQKzM3WDU5cXRJUzV6L1ZRMjc4WXlRUHZNWnVGWlZGVlNKRWRuS2UwaTVqVnpkK211bjNMQkU1L1l4c3BqNno3aHJWWEhRUHdXSVAyMldOQlRNQk5rZy91RzVYM2oxdUtRRHF5YTU5bUJzaE9sbDRZZ3NTNUhtYkVFVWxzTDkreDVLSVdPZktYQnU0U21UWGI5L0VCL1hDaWZ0MVY5OWFBMVo5MnFHUjUyKzJieC9pbmtSQ09ya0F0dXhObG5KR3Z0TFF1RG84dkFrbm1oNTRTT1BqVGJmOVRKd0FGZ1IyT3FLdCt1clpLdFdsNEptOWlES2o0alFhRDZIeGt3SHNDbFRyK1I4Q2RrTStqQmdBS2gzeCtmeEkxcm9PMEp4eUs0S281V3NaZlNqMllXeVkrV20zaXlzQ2F6RFQ4Ti9ucmJoMk96YTVLL2Z0Um42dlBkYjFGY0ZSZHJ1T1NkeGE5eW0zUHQ1ZWFtVms3SnpHMFBNZEUzRGlSaUpUd042NVVmVDFlbUtLSkFLQXZRZTlvb1dTUzg2M3VkYzg4QUM0Nm9rRGF4bTVKdWxDV1NJSW50RmF0clRQeW1xd2Z5ZzNuWjBxejVkTlhZQ1Q4UEhDNERCT0U3cXJ6KzV1N28vb2kwRHNkS3ExU3VncmtoaDh5RkZOVmhnMzIrdzVuM094SlM3eC84cnlvSDNzTzBVTGNGcGtsMVFPclMrU0JFMlprUlNNak5DdlBwZlJRNXQyQ0kyNU5hUFdhS25OZk1BeUVXVjh1L205dXJGZ2lFQ1dyNWM1Zy9mN1d4M2Z4T0ZTaUU4OUZpZzBUK3M0YytiMUtFTGtzajFoOUF5bm84aE1yc0tYd3FHL1Q0dTYxVkY4bEVLTm1VUUFET1J5NnpjQU9PUGdab0UxUWY1RTNnT1JSRkFIVWpMSVM1U2F2MXlSV0VTN0pmRTA4eC94SWljM01aM0F2K3pwNnJ2SFh6a1VsSDJ4MFdaL2dmaG03a0w4QjUyMXkzQjNBaDdWSFpXVEkzSWpqOXhhdzZRdXpxL0RIVVBsdE5yTkVITHFwTzU3Zmt1cEEyZC8rWCtxTU02aDNmcWNTNWtBRVNzZFBjZnhHTTZxSWZROE4vb21OU1ZBbHJqOWZSRlc3Y2psNnFMK3lySHAvNWYvci85Ly81cis5dSt2eVZYbkVucW5WYjhxeEpRdXZkZWdwZ2V1eHRQcUVKWTZES0dJakIwK0w3OGtWbm5vb2prSFQwN1RaOHltUFlhRTQ3K20vZjE1d0hxLzFyQnhIQ0JpL25iTHJFNkViRUdvMldzbThJbWQ3MC8zSFJFQSs2a2NaMTZQa0IrSkJ6VHFaYy9QZGVoYzBKM2Nwa0JnYmZ0dHZHTHlaenlyRW5hUTBydWZTaElYZFZTS2xFTFVQancyUkFGU0k0VkNQTUZNRzdzdFNmblRVMWtqT0t4dG9yWmtpY2pRTnE3ZUY0STgxUTFqOFo4U0pySFY3eVNQa1ZNVUNDQnhpL1BQK2RPTUdUWDdZQjZkTDdFMnd0ZDJpWG5FKzdNMzJjcXF5RFF2cEtuTmQwNUhWOUROYVVOVFloU25VWXJwdUlkMWdRNk16NnlmdjJXUk5RN1lUY0N3M0VBbThrcXZpcEZ4VHV6RXFEV0VYTnVIZlNvWWE1aTFLTE9qMGlCK0JpaHpaL1BVc2ZoV0l1VUFCZmdDVDVuMEpuRmR1RE9jZVBvV2IxTm45MVVkWE1VL3NOREJzWUFEVGZIQXRFWUF5VWNDYUNycmZlL2xYaFZkenZoUXY1bHlYNWFLOS96RkNXTGxxWUw2aVpoUFkvZTdOREdieklsNHlzbkpweUR1N2dPbCthMytVTnd4WksxdVY5NHdyUG1qWGt4SUJSVVVnYmlib2Q1Y0dBdmc5MmN5K3MvL1dUWVFvbE5KLzhrb3QweU4zRHp0My8yZmZDd2JBaHFnaU5ac3JqR1lOZlh2dlVzaFU1Z0FhVnVrZkh2Y2pMUnFpSEFSb0dTb09NaG5XbFppbjN5RjA3SUcxZGV0M1ZWZzZzRFNhY3BHdXFxZHFnVkplbVRBS1ZmeE4wcFhrUWppVm9ZaFVCRUlRN013V2Eza0lnSXdGQUQ5aUpKUndrZDZML28vVUVzREJCUUFBQUFJQURwY01WaVpCQW5aRlFRQUFMOEtBQUFQQUFBQWJXMXdZV2RsTDNCaFoyVXVZbWx1alpWZGFGdGxITWIvejJtU0pyU2t5R292dEhPZFZFVmtBMFc4a0tuVHBiQ3AyRGkwVE56RmhMWExkcEYxbldEWGRWdXErV296MDhTbGFaczBOV21YcnVuWHBuUTFUVXM3dkJCQnZOQUxMd2JDaGpubkpPQ0ZvT0NORjc3bm8ycytUdURjSEE0OG5OL3p2Ty83dlArRC9BL2VVWEF0emVZM2lxbTd4Y1RNZ1JmcHJSR2lyaVBEUkZZYmUzUjErTm5iMFVQSERyMk5kK3p2bVRydGR2djc5dU1kcC9zKytZdytRQmRPNENOODdDVzZlZEpIOUx6ekFNNXc3WWE2RU1qYzNZZzlSdHZ3OXgrZTYvRFJxWDhKWnpVVVA5bmJDT2NybE5jWDNtVEt2Y2NJRnpRVUg5MTdTTGdvS1dHbTlES2x3VGJjZkpCakNvVUpsN1NWSk9IeWp1SlVsSE5mTk1qckkxelJWRnlQRTY3dEtEMktFaDFNTXRyaFRjSVF0S1dmQ0o1SGtrT1IvdndsdzNpbm5pT01hVXNQRGhKR29aMzhObUdpQnZBVlFyakdWMXVFeVJvSjd4UGlOYVFpSVFYTjQyaDdnVEQ3Nktza2RzM1lSdGtJNlJvYXZVdkkxRmowYTRSRmFCL0tYa0kzOTZTQnU0RzZDTWpJNGErbStuR1lvN0NNZ1V6QU9MZ0pHTUJGWWNodkR1V3pzY0xxREQrU0VsZFNZb2oxa2FpeHdXcnNjU1RoN04xajNOL2UydDY2MjJkQ0Q5ZHE0Q1pSRjVQUTlRbVlwMkNKeTl3RXVHbUpPd1dEdUx4ZXVPdmVKWnE3TFdjYVlUVmNkU0dLR0F2YmJOcmZabTFqRitYK2crdFNMWDhsT0VyQlVtYUYvWFVsdXhCS0Y3WkREQzlNTFpVNW5KVWMzSWl3QmM2WFduZ0RZWlk5K1JMQnFTZTdNREpXbWYwOEk5Y05EQzVJMVBvV1VyblA3dHVuTnIxWGIvU1NqUmJtUGk5czMxRU5Ma2pSKy9xRENKVmJESHo2Qk5zZDF5MUNIN2RYdGtpV1dLUXFMVkxsRm1MTXpYczkvTXE2N05KcnVkaG9WT2xXZzlWZzg1dHl2MHQ3N3lUMGw5TTdkZExGK0lxUTlLbjBTOXIwNjRRQm5kbVZuUyttMWhsWC9HYURudzdrczhIQ2JYZCs0enR4UHNEblJtVW5wK1Z5aGRQSnBqK2tBeWJDWUttVGFoT3Z0QkVEUytKaVFMRlI2Q3IzU3RVSy9wYTRUWVNydXJoeTZZWG9PcitwSk8yeFhKT0pKb1UzUFAvemlqUmVZZ1FYOUFDVmpnditFSHVxd0NGb0ViTUVOL1FXcE9yNmlNdFJjU3d0R3pnc25rcURMYllGaDF1SVhTdWRCbUx3VHRFWExyay9EalozeXFEL1BaMlZvTThRZ3RCZHZGdDhka2dZWHl1T3I3SUQ0MTJiYXV0R1VWV0doMUx0RmtpYWMvb1M4N21JRUZrcnJNNEpTMXRsdVNmS2N4L3YzNUJ5djB6c211ck1YWndORmljenJNYkNTTHJvV1ZKRGh5dERmM3M2TDRYK2tkaDQxTk1NSVpFVUVsNHhubVhSMVdaTWFqYmpOMkxqVm4vWHhJMGJ3clJiSmNZMWlmOFFraWlmZDUyMTVoM3Z6d2hyYzd6ZlcvUjhXVFpRVSt3L1orVm1jTE42M0xFTlBrcVkwUlc2bEM5RXRsbVJaWDRTbGxtdFdyRGY1cXZFUFBXaEphaGlzQU5OVjBKTk9WR0NIaVAydzlGWkNINTVnblc1ckdVWnpkdHhoTENnSzJrKzk1VVFUV3VNczhYcXVQSThlNHJvZjFCTEF3UVVBQUFBQ0FBNlhERlk5MU5XeGVNTkFBQ1EyQUFBRFFBQUFIQmhaMlV2Y0dGblpTNTRiV3p0WGUxdjI4WVovNzYvUWxBL20rWWQ3NDRrSEtlSTdXWU4wQlJlN2JiSnZxazJiUXVSUlVGVzJtYWYxaUZKZ3dUTDBxMU50MllwbWc1SlY2eEpPeUJ0azZaci94bExzditMSFY4a1VpU1BMK0tScHExTGdJQXY0c083aC9kN2ZzL0wzZVhVeSsvdnRtcnZHdDI5cHRsZXJBTkpydGVNOW9hNTJXeHZMOWJmWEQ4N3A5VmZQbjFxdGJGdDFNNnRMTllWMmZvRFpQcXo5U3NkWTdGdTNhblhYbS9zMHVQREI5OGYzdjl5RHRScnZ6Zk5YU3F0WHZ2ZDVlYkdwZk9OdlV1TGRibnV5Rm50bXAyOTA2ZmVibTcyZG1wdkxkYWhxcEQ2L09sVHJ4ck43WjJlZFFYSW1teGRXYjVnbnlsRXE5ZVdiSEdybGhqcnprWHJEa2F5ZlFONk45WTJ1bWFyWlQ4blMwaEhDbEc4eXhmZHk1cW1RbWhkbnZlMTU3WEdGZk55anpaanJkUFlvTDIzZnF2WU10OEtYWEYrYTUxcnRuUmpvMmQyejdTYTIyMjd3YmJva2J5enpWYnJyTm5kYmZUbzFkVnVzOTFiTTNxWE83V3p6VjdQWE5zeGpKN2RzMWU5dzdlOHc2WEd4cVh0cm5tNXZXbWYyanFqL1FXMDM0NjY2SW11MW10dnRwdjBjSGUzWG52TjJPcWRiM1MzbTliWHRMNlMyZkdmdm1FOTVMK3daTkptN1BxdTBGYXU3eGk3enVlMkZQeEdvOWwreDN6UFVuRHRsYTB0MmxmNzBQbmtyMngyRysvVjNVZVd6WmJadGJVMGx1SThZRjFEbnVoMTQvM2dwYldkUnNmd3JzM2JGNmxtN2N0V1M0Q3NqSWJjK2ZQTFpydHQ2OXg2YzdmUjN0dWlDdllOS1hseVBQa0hFMEs2cENER2VKSVZTVkZ4Y0V6TisxNWhOOGo1bk1HeFBmR2hYMnUyM1o4NXgyK1BHMlByNWczcms0NkdWTjM5L1hLalk1M2I5MGJYTEtGdXQ5Zk1Wbk9UdnNmUnNxZHd1NjNyZEZ3dDFrbmRFdkRTMWhiQzFsLzY3WXd0ZWs0UjZ3eEpWK0RvMEczZnZLOVQ5SzNHdTBacnBkRnIwTTVlN2hoZEI1RHVtUGJ1L2RZd2Q0MWV0Mm5zalkrdjFKWmI1cDZ4NmFqanZQbXVzVzZlUHVXb1hRSXFVSEJRN2JiV05Ra1JoTUphSHdsWXZ0ejFTZEpBeE9lejVjd3BSQ0l3Sk9lTS9YNHM2VkFEd2VlVzdPZUFJaUZBWVBEQlpYczRJb21PQ2hKOGNDWG1oZlBqQnMrUEZPTWQydnF5OWIzV3U5SXl4dVppeWFENFcrM1ZMb3pzM1VYSHZORmJyN1EzM1J0WWtTWDNIaUpFb2lPVjN2YWhvWGEyWmJ4djJvTHAwM1JRN05BQjJqYjI5a1l0czE4OGlTcGNQS3JVYURVSlZCV0pxamxlc0pvU1ZkT0M2Z2d4UldpYklRZE1BY0FGVTFDanFnZ3BhZVQ1cUpKQUZIOUV6UUdWNGlEa2JycU9vNkpUajFKTmlhZzVOcVFpdnQwWmgxQ0FoS0VhQXJRTktDUUJCV3FodDl1QW1zT0twQ2xoSks0dzNsWWNuS0NNSlFVNjl6QVBMUEh4K3VLd2hPaUhFazVmRWZTa1NraGxnQWtTQ1d1S2toOUxjMWlUR1BRRUpVM1RWWVhoOUZHSlVOZWo0YVFvRkd4eUNJY3I3QmVXZ2lnRUZZa0hwdmo0ZkxJQ0pSVXlNQ1dEWWdFRmppT2dBTXdIS0Fpa2tBMXowQVFqYlB6b1VhdVJIaWJsTENKR2p3YlF5R3pIWEpRVWg5cXdSTUtEWlluNTBETDdvUlhtUTdsQktHTVV3cHFIUkpuYURPRGNWVlF0SG9tMkQ1Z01SY2pIVll5RklpQUNpdHloeU1SUmxMZkZJRFUyakpnT1lneUtJcDVKQkZFUnJtRnFEQ0daRTRiNHVJaXlLa3RoeW1jbW1nV0dBSkFMb2pPUWw4d2lCR1Ntc3JDTVJBaUdIMGxFWUVSTGN3TlFwMzNDL2hETUJ6K2tTY2k5RjUvcVNBcytUcjVrSFBod3djSFpUSUtQaVoyd3BjdEtYeUVKU2NBSlBaQUVtM0FieXdKTmZFNGpMV2hVTHFBaEJFczZBelFJb2Fnb1ZlQkd6dW40c1lkOStpQnNqa2NVTmtVUU5rME1WbllJUnVqQVZYQ2d4dVZoa1dqVVozVnZRNUJRQWtzTFI3MTRPR0pkd0xFUU9ISUl4TExIWVZPRVlTVkhZUmxnaERuQlNPRVRoNm15SWtIV2hCOWRManhWZnp4aGhBU3JWWnJWTkJDdU1udHdWQ0dTTkRmL1Q3U0VJblJLT0NJK3JCWUhSeUpqQWNkQzRDaFlMUytNZEY0dzRwUmRqTXZRSzZKWVZtS0dQbkprWnMxeFRKR2hueUpCZjdUNWVZVlBmaDdENG9rSUNyK3daQ0xLZ0tMTUlNcU9vWElobEo2R0NPUkZReVhNMlVDaVVGd21EY1ZHVm1sNWFKb0pGOVBNdHpqYTZSYUljS0lpUHM1Y2JLWlBGWW4za2pOOU0wMUY2Zk44R3FjOEgrWkRSYkVnMGtTNnZHd1FaYUNqN0d3MEJSbVZ6RVhwZ1lRQkp5Q1JFdGFKNkpHVGxjWGM5aUxudHM5eG05dyszZHoycWFlMkg5M01kb0lKajVudHBQaGtIVUVoeFFwZUFrVE9CNmNzZmxuR3VZQlJFakpQQmp3aEUzTEhNSXVNc2dnQ1hLSXNVbnl1Z2hBa1VNZ2RoU0psbmhkQktpY0VsVkM3VlVUdHR1eVUrYXlIV09uVDVwaFQybHpsdEw0cWJucTZLdGFHbERnOVBXckZSRllteXI2MEkvdktqaU5jMktIeFFJN3NJYWZSYkovYk5Cb00yQUJkbDRJYmVCRkZVdWdmSDRLeTdPR1ZHVDZKNDkzYTZNb1o1N0xjMk1LT2hmZWVUOHh1cEFaVzVJdFNvY2phRTR1aFlLUk5hbGNCQWUzU0w2QXoxRXQvQ3dBSjcxbmhlNUgxNXFXV3VYR3BaaDA1N1hHMERLa0xQdTZtMHkzbmp5MS9wOUZ0YlBRbzNzOWRzS1RXempaMm02MHJpL1grTDA4Ty92ZnQ0YjFyaHk4K3F0Zldtbit3QmgxdDNtajgxV3V1c2w3eWhLMVNXZHZkUm1kbkpNemVURzJ4VHIzOHRZNmxORXUxZHNzZFBYVTZ0VlhuaDhzWG5OSFE2NHdPOTMvK1lQL1pad2RQdit6ZmZEQjg4bUI0NS9xcCtWNkg5cmxqL2VNOFB6L3U5UGpTaEJsN3h6NXpVNjRMRkYwTDFMbGVvRlp0SVd0QkVBUXRHLzBpaExoZkJEdGZ4UEVaRTFiZlRFYTdSSldJN3FSL1NBb2gwUUd2QzExdjRJQ3hDSDhyb2Y4RnpzWS9HcGFBTnZsNkNCWEg4TVFzNllsK29XTXZrUVJVMTViaW9FalBkQVk2RUt1R2tSWHlXZ0s4SGtTMnhObG9SWmNBZG5jdVVvTXRXVTdzL2tyTXE3MStUSHpOK0NIQmtoWDlUZVZJeGt2NG5IRzZYNHBwdzNMa0cxY1N0Y2o2bmhteGNTYnk5VXVKWFZwTy9BV25WV2Eya2tZYlFaN2J0VGFiTlBmRzNPNnhzazJFM20rdFU5dm1POXN5N2sxdTZxaE5idXFJZ3BzNldrd3d1YW1qUzBOdU82TElIdnJKbmtwdmJyRFluanJ1MWhlYUlDVGtmamFQN3JGVkxnR000cDVUWGltRTlJTWtsWkxrWWRERlJrZm5Uck1kQVZVYnE5blRQUTJhSm5XUFZRbU1vQnJTUGFSalBLb3lrY29ka09NN3I0dzZyOGpXMzBEbnM3a0xLTXBkY09YR3VBdGdDbmRoK1BqNXdmZFhwM1VVSnV0SjY2YnZpclB4ck4rVmdHUUJRRzBCWU9wRzRHeHBocEFiRVczbjA3b1BMb3FqbUovdFBLUVdnVUpzQTlpQ29qdkNRUVM3SXhuaXI1VEcyMi9wYmI1a1dtOHlZYjNWb1BFbVFlT3RKdHB1bE5wMlk1Qmt0NGxNSk1ES0dEbzVHMkczTXdkd0lCQWVoMnkyaWlXRzBuTVo3SWo0emJPaGxUWElCM2NlSHZ4Nmg5cmt3VCsvS2NBczQ1QlpWbWlFaHl5ekRHaVVweDJsV1o1d21iS2JaTWJqd2h5WGFJNkJ6Tm1WQmxabVQyY2t6emhzalRKNzlsajQwVVdZN2NITlR3cnhveDBzVC9yUjFHQkR0QURVYkVVRzRVTWZLNk90ZXFjcnphNngwV3VhYmFkTjVSbno5SG1SWk44YVFGM1NXR3R2N09VUHdwUUwxN3BZMTlwWEZCazgrdFBCcjk5eHRkVGhqQWVnVmhySzFMMjJYT3dqelhnSTEvcmtXdWx4Qm9TT3ZYaVAyNjZjQml5R3UvRE1MYVZpTENITThQcVU2bVd1UVJXdHNxNk9DOVMrLzlSTDgvblcyQnZ6SVMxYjArbU8zQ2pMWlpyaTRXZFgrOWV2OVo4OG45NGFPMVhwQ1d1TU01cmIydXVtMndmT2ZySUR1bHgrTWx0RXdISEtiRHZ6UHAvSzlrYk1kNkxhdGhDV1d0dVI3Y3lzOE5qZXBpTUxYNTJ5ZUxKUUo3Z0NCcmhDRFZJRlRLSUtLSmRGRmJxZ2lpcFRCWkFoUk1lVUs0YjNuZ3krK0pBblY4QnNxK0VFVndpdW1BR3VnR201Z3FCd0lqL0FGVFJ5QUl6Y0Q2NWVYYldTVkFHd0hGYXpueW8wNkUxU205R293a25DSHo1NFRqbGkrTjhYL2M5djdUKzdmZkR0MWYwWFB3Ny9mYXYvMDE5eXNJWWNZZzJsSXF6aDRpOFBhOFNJRUt6QlRWdXp3QnBwazFGNllGWi9nREIwblIxY1lDUVlJdzFqYUloTkZxeVMrdlE4VVdKWnQzQWVHZDc2WnZpZld3NlBPUFRCbFRncWtwcWFXRFNUbVRNWVR3dTY0S0dvV1dBS2twSXBWQkNSSTVta0M2RFNjOGlhY0E4S1dtSjNrcmdDSnlXaWxHSVNVU2VLTmV5cDlJTzd6L3MvNXdnMDVIQjZTcTBHWDR5QW1JTTA0a1FJNXVDbXJlTHBnem1sbER0TmFHWFJSRkVyc1FWTkNKcVlLR2ZZVS9zSE4rN1FmN25TaEM1b1F0REVqTktFa3JwYUFST3JGVURWVkNaTllIc0hMRUVVaVROVEU2b1ZSRlFyd2l1OWhvL3ZEajk1bUlNVVVKQVVsS29VS1dEK0lrV01DRUVLM0xSMWdrZ0JjWTBkaUN4aDFpWm9taUNGQ2tjUHg0a1VocmUvTy96d285enJ5RUpFZ0VSME1KdEVJS0lET3ZqVFJnY0pWV25xdExLbU1TRW9acnhXcnloOXpPYTVmdFYvOXNIZzB4OE9QMzI2LytMSC9oOS81am5KRlZVa0VoQlZaMUYxUHJxcXM3V1FrUU1UQUZWVjdOMmFvOHdWQVNJYXFCd1RIS2NZb1AvVHg0T1Bmemg0K21qd3pTLzhJd0djZFFkWFFRU0NDSTZ2NjU5MlFxcUdvcmJGQ2ZqL21xUnFqUFFFd2lJQVNMWDlrQnloNXduYlgweGw0RmlGQW9mL3VuMzRqNi8zbjkwZTNIeDRlQzFIbVRnaURxakk3Tk1SM25Kd1FKd0lRUVRjdERVTFlVSGFoZEc1WnhseCtPOVNUanhGaUZsR0hKYkMzZjlpY1AvNjhONHpHa3p3bkdXRUs1SkdFblVFVVVjb1BaakFhWU9KdkRTQlpVRVRnaVpLbTR3NmZQRzN3ZWRYdWRKRVJhSU1RUk9DSmtxbkNUS09KZ3JlTjVWVWJqS3EyRGUxdENSVWlSdW45bTk4UGZqaFVmL0c5Y05yZithL3hUV3hyMHhzbkVyZ0FpQml3OVNvRG9nTlUvTnVtRXFLbncxRXFORVd4WUNxMVlCUGt1UHVOOG1EajM4ZFByNDd2VWttY3Nna1Z5VExJMnJFTTF3alB2S3FBT0dZN3RIVm1PMVNDUlowSVRJK1pSR0hSUmtPZlhDbERKSHhtVTN5cUhERzUrZ1pwS3dWYUFSVkxSTWtDT1M0VGo3cVAvNzd3ZE92K0U4OEpXSUptbUNJaWpGRWFUVUJOZTBNb3p3Ym82cGlZMVNSZFNxU0d2Wi8rdXZnN3NPaU5rWlZRVFVJUW1TZFJOYXA1SmhoZnBVMjh2UnYvZzlRU3dNRUZBQUFBQWdBT2x3eFdLVGo5MmZOQVFBQTZnVUFBQlVBQUFCeVpXeHpMM0JoWjJWZlptOXliV0YwY3k1NGJXeWxsTjFLd3pBVXgrOEYzeUhFYTIxcVA5d2dWWFJTRUFSbG5SKzNaV1piTUczSDFvbnozZ2Z3Mm5mUUJ4QjlHMEhmd3BQMU02R1ZpZW5OY3NqdmY4NytPVG4wNEQ0UzZJN041anlKUFd6dUVJeFlQRXh1ZUR6MjhNWEEzKzdnZy8zTkRlb25zeWhNNFJlQ1JYdUpTR2J6ZkZkRjBNazFhRGhkakM0OXZEVWFXVVIrMkdnNWFKY0hzOVY2MEhFd0dreFl4Rll4RCsvQ2xzZXBoeTB0RStxekVld0orU1hwYm91V1cyalpqdnpXMG5KVkxaTVVHb1NFSThjdVFXb29qbEdmQytGSHFlS2dqT1d5OExjR3l5bnpjSkFJZm9QUkNqNDV6cW8zV3FDOWRzaHRnNXhmTW5WcjFXdjEwbE1lTTcxK0djdFVYYkRoaXZIeEJGdzFNWkp3Sm1tcGRWUUVXRlVTY0NIOVpCRm5IV2l2aGR1ZENyZnF4RjRyNFNnbFZna0JsNmQ2NGRURHEraDZCZGhLQVgrV280Ym1LTzFOd3BudXNJemxmb0ZKQVgrQWU0TW41SWNSRjB1NFFoNEZpMWhyMWdycE5DQ2ZIeTlmNzYvZno0L2ZiMDl0b0dzV29HenZSaExsL2IvVitPQ3JFdHhTQ2Z3SzBxVmdXWVA4UjVPVW1wMzFOYlY1QTg5VHRac2VpV1I0cS91L0N1WnA0YlVGVTNscDBoYW80VkR3c1J5Z2FwMTF3bXdtNmtOQ3owclB3ekU3bTZZd20rdXFNb3BrQzFsRUxyTTJvYWloSVBCeWk3bjlBMUJMQXdRVUFBQUFDQUE2WERGWUpQRGIrRG9BQUFBNkFBQUFFZ0FBQUhKbGJITXZjR0ZuWlY5eVpXeHpMbmh0YkxPeHI4ak5VU2hMTFNyT3pNK3pWVExVTTFCU1NNMUx6ay9KekV1M1ZTb3RTZE8xVUxLMzQrV3lDVXJOU1N3QnFpbk95Q3dvMWdlS0FBQlFTd01FRkFBQUFBZ0FPbHd4V0xSRy94a3RCQUFBMkRzQUFBa0FBQUIwYUdWdFpTNTRiV3p0VzAxdTAwQVUzaU54Qjh0c1lGRnNKM0YrSkllcURZMVVpU0pvSWxpUDdYRXlxdU9KYkllMjdEa0FhN1pJN09BQUNHNVRpZDZDbWJFZEo3SEhOU2xwbkhheVNmSis1NzMzelpzWi94ajdGeE5YK2dEOUFHR3ZLMnZQVlZtQ25vVnQ1STI2OGl4MDl0cnkvb3ZIajR6aEdFNWdRSDVKNUJQOWs0NGNCMXBoVnlZNnh5Kzdjb044dndZVDJKV1BiQitjeTlJcFFKNkp6NmxBckpncTk3Q0xmYVpXVDdRT3ZCRjBGeVdaTkJNY1dNemhnV1ZCTDZ4MTVTZTYxYkVkUjQ0cExVSnBtTUMyMVlSU0p4VExha0Z6VHRHb0ZtdzNVaTFOcFdxMjFUS3RoTlFnRk9nMG0zbzlvZWlFMGpSYkRiT1ZVSnFFNHJRQjFFQkM2VkJLdmExMzVzN2FoS0txd05FYnNySVl1cExHbnNsSWxNM2NUSzdtNUFSTUkra1ZCbU1PeG1BSys5aWZnRkI2TzBQVzJRa0l6cnJ5bnJacVpxN1JSNjRiS3d3dnA4VHJBTHZJNW9tblZaSGUwY0Rqanl5bHNSRWdxVXVCTCtrcXFUK2V5Q3Zrd1VLSnVkUjdpRWJqa0k2a3p2V1ltaVNPeTRaNDJ6Q2pVQk92M0Z3VVJtb29DOFdzVXEzdnVyYTE0alNmNHBsSE94WVZiV3dCQmpYUzY2QXpaeE1tOGtoZmJBcHdMQTk0TStEUVJNVmp2cWg0YWxKVS9ENHY5aFZmRUI3cXZtQTVDVlZEaFNnMTB4Q2xYamZLaDFYcWVoMjJuQnJzWkpJUUw0U3FxVFhzWkIxc1Yzb05hTitNbGpjZ0RLSHZzZk4zVFp3bC93MWQzTktMcVIyemR5WDVKWkRmQTFNcXllWlgrU200alNsMS8vYnMvN1hXSlk1Um90YWkxbGxwVWV0SzE3ckVBcnF4V2k5dW96ckY0a2VlZmVENytKeko2ckkwUUIvaGd6dXVHd3J2Wm83UlE3N2x3bkkzZW82OU1mUlJ5SnZuZDMxMGdQcE9uQkszZlptSTA4ZHFOelRyS2pleUhiNmtJSzRxSjN3QkFLN0pldzhBUXlsWWQ0ekRtV251NkpwVUZaUnQ0L0pHNVZERytBOFVBS0xOSkh3QkFLN0pldzhBUXlsWVM0d0JvV0ZmUE9SMmR3KzVrWXphUktYVmxBdm55aktLUlBlbzNQN2hiczYwQWkwRnlha1NXamEzMWdnSUZDUkhRS0J5RUNBOC9xYkNHTUtMa0EwNHlETTc1L0tHdFY3VkRhWEk4TzI5Y2paOStac0lNWmh0RFdiejRGRFpaMHVacm54OW1jVkRZSjJWZkxTWlAvZ0Z6bW9mWVE1R1B0MmRTU2VZdGsxVmxnN1BSbjBVSm45elhoWEtOS3ZvWFNIcVplVk5vYXZmMy8vOCtuSDk1ZFAxejgvUzA2dXYzNTVsWGh2cVl5K00zcVI2RmVSMnoxUkE2cnRneEhvM3BXVTlSUFRvanAyVy8zVFZ1dGJ5TjYxWmEyb3BheHpRYjloYXVVZzVVMk9uSWwzWEd0bnNjTkFZSTU5Q1BJTjd0cnFYZWtXdWg3M0VmRjRjbE0xMkE5SWd2SFFodS84OEhKTXRvUWVEWUhVdThyVTBiVE5xaHNJZmY3U041WWMyeEZOa0xYcnFvMkJNRTBhZG9rbEV6QjNuc3VaY3VvU3d2cjdNS1hSQmlMQVhqTkYwN3B1TzlRMEl4eFFFM0xRZTBsNEsvTXRFcTZieWJqVE1KcE5GT1QzL3FwZlJBNjZMWjJFaVYxZDVqYzNGWk1qa2lKMm1xblNPNDdHc0Zpa0xnUHdxeDVPRE1XTnlUQ0wvNGw5MDVma0xVRXNEQkJRQUFBQUlBRHBjTVZobWFjQjJ4aDRBQUFrZkFBQU5BQUFBZEdoMWJXSnVZV2xzTG5CdVoyVjVkVlFVLy9mM3NIUWpKU0JJTGJsMEMxTFN1NVNrZ05JcEtVaDNDa2czMG54WmtVYWt1ME02cERzRnBLWHJOMzZlUDU5N05zL01uSmw3NTk1WHZDZENYVlVCSDRjS0J3QUFmQ1ZGV1EwQVFDRUFmNXRnUWNEUGJ4aXpBK0FYdHBPaW5nc0FrRFA5ZTZNb2FVQ1BBZUI1azVLc3RKWkg1a0dXdHhQcFRNdE8yNnNueE9ueElWQmp3TWJqTG9hbXV5dW9POGk4TXVJRGt0Qk53MVV6VHM2djhpNitQdk5na2YydXZoZVc2ZnppclVNVmRnSU55MXFqczZNanNTNHlKUjk0SGJodmNJR2g2cDA2UDlzdnhNQ0hvOTY1ZG1mTzcrVkJHamRteGlFbFB5K3BUL3pxeTdpTFBIL2NnNVlTY2xkaTcyeS8vR0hZODg2UXJhV2x4ZW5EQjhwb213ank5cDZ0aTNadHNxZXB2R3ZGa1o4SDA1eTBlM29zbE91TDE5ZjVtSHZMMmZYM0ZURnYvYy9ySXFaK2dqdXlXRVJsOU9qckNRV0hwMzBQbVRMZ1VDa1dKZjdKaVJPTXdpQVRSQVpEaXNtVUxkZkVLcG9HeEdGOERLYk1IcUVpSmJ2T1JNUW5NV1RYYmE0VEUvWUtvakJDYk9IN1lhVEc4dCs1TjFHZXhFdVRhcFZTeE9CY1lRR0JBVjVTRUtuMkhWeGVmdjdnL2w4a3FRdngzNHNqQWNDU0QzcW5RZnprU2NlblNtU1NCcmxaQ3hRYkFtelN5VUtSNXUxOThIZ2I0aUJCZXFJbmdRY2VTeEdmRVc4cHo5Q1VaYkNzeXdEczZiZ0FVNkkwbEFCRlVhdjBKemhJTXJUcDJ6eUtoTnhRRjRiK1JYeElzTEw3elphekdGOWpzYy9OYnFHS2lncnZVWDFUazVpNHVMaWdvQ0FqbzlsNHZwelJWZWRUMCtYUXp3Zzh5djF2eElSZTN0Nk9pL1VuMXpzNVJ2Vk9hNGROUjZwcWFtcEpVQzZ1L3lVb2FsTU9GV2tXUmtaR1RreE1FSE9HZjBhWXJ6dm9qcU5HZVp6TGZTYjNCVTlnUnQ3YlkxRWNVZkV1Rk1qb2wwS2VjN05VdWpZcEJSQ042NXhialdTeWNYQjhmTXJKTmFEa2M4QitmK1hzQS95dzE2dU5GRzBjeWhEbUpzVlIrU1AwOXUyNkNyZ040dHNYNld1TEhsaUFKdktsZkNqenhkbnAxbUJpQzMycVdMUjA0aDNyNUZYUnlkZklpbmR5QktWbVFlMWVVckU4ajVBQTNLZGNWejZ0UTBQS08yWVdGbHM5bjU5MnJSMmJIem8xZTd6TVJzY2xSNE1FRnYyWllzTFJaOHRJQjVoalAvbEs4QVQzMDFVTzA2bXBhSTlsTEJRTDBoVlFXbjErMS9tSGZhYjhIVUpOTFVmSVhoOE1lWGw1TnpjM1EwTkRCQUtob05EWEdZcWJKWVJKUU8zeGQxekJiUG44RzdUWUtIWE4ya0l2QlRJOGNGSTJmQjRXRVo2T1IrSldoQjVJSHN0eDhTUlloVzJEYytDMzdlOEdsNTJSTERGaDFhWExpMy9oOXZGalNOZGFiMit2NTlrMmVuQUhpbmI2K29sNWdPejVQaCsxTkxSQXFmc3RhdXdhSHZzcjZ4N0xCbEw0QVRvL2lmVCt1Q1ZISW5QSGdncmJmekgzWHd3UEQ3dTZ1cWFucDl2YjI0Ti9JOGlHbVBTSUprajFZWERZdWtOY2t2cGV2V21DQmt5dVdsc1JHSVBUTHhOb2t1aVNXWjBUcjFYR0ZDOHhacUZ1RDZVblptY2JHaGlJMmM5WGh4Zm53NFVOOFBnR2xXZkpuMjJGdFhoK2NsYU41MGowK29UT0VKQ3U1TUF4b1JEajlPaWY0S25vWERTQng0eVIyS0R5N2N5Y3FwSVRTVC9rZkVaZTVPWGwxWHVLOXZZckRqMVVkdVdCSGNOVUJHTzRRZlp1eDRoRWc4eGVUMGdhcHRnQXhWOWFva3RZOVd0Q2FHdGJyTVlIckhoYW9EQUhCQkxOOXVudnh1c2FnUWtnVXJudXQ3ajlyOGRrQ0ZWeUpIeC95eW9HU0FYTlRUK081RzZnS2FtWENoYllBRjh5bDRUWWxHeU5wRFR3Y1hWOEd3dVNUQThYWWhtVmx2QUM3SkVVRTFDOHRVUTFDYytINjUyejAxTm5sMy9SOWhmSlhmYTJ3UmxDK05PaXVicW1CdXg1VjNmM1QxMXJFUzlFaDhHbVU5MFBqZmdXeVJOT0NkWFNqaTZzNzhma0tSRm85M3d5Y0tSUU40d1g4Q3FaK2lKZVdzdXpnUDBQdmt6TTExdXcwR0RGbVppWXdFdEZWMy8zanFhSXpGYVJlR29ZSGl4MWlnbXg2MHFxNUNDU2hvV3hkWkRMS0FhWnhpbktyS2hta2hZSTBHRWpoNHlKYkpCaEdCbWNoczFYSjMyMGpyczdmK1ordEQzZUg4MlU2djJ3SEtiS040bmNJbVlVRlJQak5tcHQ5amhabjVxYWdsYkxxckhXWnFOQUVuY3h3ek5wTVJ1TGNOSGFkYVZraC9CeVJpVnZuazB2THZwY24yNjljTm5lM042V3QxdTl3ckhHbnlRRkNreHdLcFBDVU1vYzdER3BNUUZYbDdhc0VDamtEZHQwNlpVSWZ4ZlBJRFJFei9DNWRLRFZVRnA4VG83L3FQamx5K04yVklOYXU3a1diM2MvdjRlMXJrOUczZ2MxUDZ4R1k3eTR1VGFZcUFsc3l5Sll4Y1Y5djJVdlZtY3Nta3J0U3I2VTQ5MGorUktBQXFRVDQ2Q2dBSzhVVVVveGN3V2ZrbzdkbkVQMDlaUkhqaGtETjlBWGwxUlFIeVdPYVNROE1QR0FKMWxpN2x6elhtSDBoRFFNK0xQSUZBRVZDd1B6NXd4Y05kV3NzS2RqUWQrTzhyQ3ZUSkpvK0hLcG13anZjaDFza3A3d2s4eUdyYkRDekJhcUJISVJuSG9PTVh5TC96cGlxZEYxZjdyTTF0NStxYzMvc2Vtb3RjbGlrTHhpUml5d2NJYzRYcDIxMm5vOEg0dWx1b3FpOGlBNGUyVGRTVkVhM25YOWdNNnZxNk56MHlrNElrMjVnbDk1NGtIZU45MU9QRjQrOGV1WDY4bDZEeE1pUmNUZTBQLytuQ1hiZzBGSFBDYnI5YTI0NzgzZlZ0L2I1MzVYYTVpMFBrNC9DeHFERzl3T3ZreDd6VlZaZEkxWWw4MWFNak5zQ3hDT2ZKSU9Zek5KMW84TFNxdEU4OG1XbHI5anhPampMZTcrMWI0K05qR1JrSmpJZi94aHZycDcwNUNxWmlVWnBsdit0a0dEN1h4aDVlRmlnQ1VuazZybzBKanJYZVBtMlRWRDFoUElFRWFhVEZhV1NVZzFSbTdTcHdKc25yb3BEL2FLL1drZEFFNC9zcXVTd0dUWVl4THU4c0hBWU9HN1daK29xT2hYamJDaG9TSDhaMEpSNDVWbmE1OW9XNiszTTdoYnIweWJrWEFzTWpLeUU0OHJFQkxBSGcyT3paVHd2Y24yUG95NHdrY21tekt3NVpKQ1g1Uy9qaG1YdHNYblFZdmU0eVpqOURMckNjWHRldHk3OVREcGorOEh4MlJySTFZeUp2MmxwcHlaMlVhdC9VSzVZY3NYYTJuVG9ZNWd6TUx0ZGJEN3pieWxpWWNLYWpjemtXS3pHSGlWK0N5KzhZVnlNNXM0S08wYjQ0S0NyK0RyWFUyUFBRYk4ya0VLYVRvWXdSMmRuWjBEL1lsRTI4TVpkVmFqMlV0TjdwTDNmeWVmeDdLTXIzZEgxUk5zQjNNdno4L3ZEVFdLaVlwKytmS2wvRjJUMjBadmRJbHV4VEsyVzNKR25MVGRISFQzNjd0TTFzMUFMTlN4NDNTSW9EcDhLd1Nsd2pKTUorREpManlWMjJoa1pFUzFjK252OTdpRWhOTXUyb2Zqb3NMcytSOVdhbkE0UEwrbllkamEzdjVkcGJHMHJ1NE1FcEY2ZW5iV2R0WEREVkhzN0JNcDBrMmN3NERPNFZ6cFlCM3poaGNYditycGtRT2s2RkRZZ1B3dXpNc2JPcW53OThGM1Z4dXhueU1qbVJtVk82L25SdjB1T25HNWs1S1RtZlRqUlBLMGR3aytyM2tZeFFsOHp1ME0wRkNsQ0Z2RWNqVkg2OHRYN0lVQllJbjA5UFFPRGc1QW5sV1NLRXlMS3JabTBNUUNOUFkzMEZDTnQ5ZlhHUktJOVhrVnJkdU5MZWNmakN6R2FJOWxzS2pNdWZkb2tyNWI5RVNTMVhrVDRGVE1OUG5lWGhqZDcrbU92anhUenJlSXdBeENpOS9vUndESWExSVlQVGJBMjAyY004MG9RaTRYbk03UHp3K2lCYldjV2pWN1RSSVJoUE5HbHNoQVdBbVFyZVJBcDFkaC9OZ3R1aGFxaTB1LzNtcjBVbHI3K3Ura1dzYVhlY3lHYkhQVWczWVFjNEJxWFYzVUg1WjVMVlNBNWZDWFg4c3hXM1BnWlR2cDYrcnFybnpCL0JPRFhaVERield5OTZ2azhtQ2h6bUl3UlhhUVQ0S0tpaXJ0ZXIzbk01amNtcE1JTlFIaDdmWkVhVWVwSUlCUjVKRFFuUkowOXJvODlhL094Nzc4dkZhcU5hZjZ4c2FibS9QOVF0V3NtejNkTnEramxrdjVlRVFjME0vVGpoaTdJUWNzQXlhNlZXQzFPZWE4S09IZVFTdllyYm1KZGQvL1hsd3dyL2w4UEMxOTExUmJXM3N4NnY5d3B0dDZtZ3llbkRtR1Jzd05wQ3pibWZJbjR4Tkl4RkhUa1VSczM4YUp4OFhSaXIrdGpIUlF4NnM0cUE0SFFEeEJPajloMnIvNHZ0THNOYWsvYzJ6ZkdVZ3BsRkpxYXJHak8vdTB4UXgwaW5DMjNGazFEYmhTVEYwTEU4MUtMSkdQSDRTWG4wbmFXamV6bnZHOGV5MENoQUtRUVZLNTNvbWE5VWJKRGhJbmw1ZVgvMDhoZHI2V0U3a0l6c1RmM1VtRis2Y216MFhOMzVmWklaUW1reXJoZ2dXZS9TRTZRclpqV0RGeWRSNzgrR0hoSUIrZW5wNk81RWhLcmlKNUM5QnpwVU55TjJJUVFJZzB3QjkwZVNOMDhjNkNZZFE0RStwVmR6TUNwY0RUVDBtMlptT1kvUFdyeG5HbGRTZkgvMkgydXhtandPM1NrZDlUU1VvTUxyL3p2VjhnSW9QQ3dlOWl6a3AvSDJ6NzdQL2l5bFhjNURDRTdCV3hocnA2WEVxSzI5NVUwZThmeDkzcXVycnVxKzJCSUZhS1AxeHRNTlpSSzJJUUUySndIWmJxTmpVMldnNmw4WHBmL0FrTEN5dW9LWUdtbWcxbWRXOE5wbDZDYkFSV1ZoYlhPZEY5MlhQbi9uSmxCY1RBTjFSMU5UVTBFajRpejFIeUpyK3FMRlRiVEFic3E3T1NObjdZNkwyN1BqTmJmbTMzUVpzcDVzOUNuU09vSXNIalZhcnBBQ2Z3MU12THkzM1B2VG5HZy9DUVRVMjM0SzR3bmRMdytYWEwzT3V5MTN1dlRhYzNRa3JZUHhUOCtISEdJbms5Y0xqVVJNS0o1WGUvYjdUaU1pb09BanlpbWk3K2VqTlJ6WElrazNKTzdsZUVyb2tESldrRnBMWkQvZVpqZUZmbzlyd09odFRKQ09xMkRrVU1vMkZGWFgzOTFkWEpSZ1JaVjFXcGRva09VMWsya0NibTdpQWpJMVBBcjgvZnJpemJzT1l0UXdTaG93OUg2WXB6VG15ZVNjUk5NTWRUaXlOeWVhc2R3UTBDY3QyS3gwWTBHbzc2NjlldjM3eEpneWEyV3hjVUZscVptNE5xQVYrTUVVMEtneUp2Wk9UTXBLekcwcUNJN29uZE0xbUpSMzBJLzRJYlh4cmRMWE5rUERISk9icXdRcWFDdkFUeDdoNEZtL2pEd1FqWUlyUSt4eDFnMDBqOEhaUFJYUEVHQmVuNS9neXR4MnBnMFpGWE15aFQyeDdPSzBwMHlxaWMzNklHbU1CWnBSSSs4QXZJaVVud28wTm5FblZlRHdsOU53K3BpZFJCa2lPVTBMU0NmQUgrZmpPbldlWUpPTGJSRXlFUWRvZk4yMnZKZ0RLa1RaVTl5Wk53bVpUeUR3NVJlQkFTM2dYU1U3cFZGK3JEL2xvN0lHemN1WnVkeTdtMHpGMFZlWGlQZjFTOFBXa2x0bGZoNjNkZjRZOXJxYUpFTExYeXR6UnFhaGYyNDZtNGdOV3Z2ZXhyNzh0RDM3WFFwMTl6VjlMR1FEVzJ1SmlaazVPVFNXa2dUNlFJR2d5TXV1cVBOeTVkdnJ1bTBzcEFnYXpLY0c2dnJHK01IUkMvQmxVb09qM0hGdzVBWVNIelFMRE9ydU9paFZQRHlqR1VUQzl5c1l5UmRBb0l6QThHbGNKWGp3KzM2WSsvNW1sYXB5ZVgzRmxwMWtyS05NZGNKMy9wQUVjMUQ2Nk85emw4NVQ1K2U3dmltbU0ycGNkZUxjSU9pOTlLU3BydVR3T3dFelNDRUs4NWZPa0tmNzlNUzcrOUo4MUVKcDFsSkdzUWZZVUcyQ05zTmpldjdtUWwvcVpDVGRQUTFELzRjNGxiU3hFL3NSUGJQTE5MeGdCTVEvT2V5OVZSeG1iZDlmajdlSjN1UlIrT1ovUW1IdS9vZGhrdTN2cTczK1c0aW4ydUltZldTZnUrVWJDcFVrMGFUMm56bzk2ZkxXaDErZWVoVkM1M3F4NU9HV2xCOThuRzhlM3RGNzdnQWlKOUdGckhmY1ZBZ0hBcjZkanYyREMzQ1pvWGNxeWtGTlE0b1psVStIWDNDWEt0dHh0MWp4ZXBodER4QisvbGowZE5SbyswaU9ZQmgxV0VIOE0zZUdheGJOVG4vWmtLd2dLSkwveFdxcUNyTU4yaXhHMTZUL2l3ZVVjcmNkUVNieTBkVmlXNlUwNzQvRW92SDFsL29HUklZdTdvNktpbU5ocjlURGdUV3V1KzVLcWJ6MFFWc1FkemZkemFoTG11YmN2aUVnZW0yMlRQdE4zRlptejdDNDRITFM1RGx5UzZBTkFpRlAwWG9DbHEvcmlyd1VQeGwzRG9NaUgyRVM4cnNwemxJZUZYeGZQdUVwaXF6Z1hTYVpqanhaczNSb0h0VmZPNjdxNjU1dWNsWWo4Q0xuNHFxT25rSHYvS29oa1Zud0NBUVZ3ajhVUWpvM0VDd09vWnpDMnZvSzR5TjcvbGxBUHltS2x0Tks3ZVVGTHJwMmVpcEdSSmhNVXhDQUZwcFZSRTcwWEJMV3hwcmU1THlUdnRkQ2kyZXJKQkdhK1o2WFNwWG83UDZRQW9oc0RCZnVIRW83cDF4S3l6ZW5pdzNTWXJFVThwVXYvVlhLL0xCU1lLSi9CaHJOd1B4aUZOeVJXcXh3TndBdG83Zm5rUVNubmZ2MEJ6ODJPc3hIdllZbVd6K2RhK3ArdHV1V2JuWFpuZjFjWlBTMWJUa2VCejV5SUdyNElNcWhzRlFqNU81Y2dkMjhsVVFoOWJJb2ZhVmE4Q1YwOVoxN05hVHdmcUhmb3NSTDdySmo4a0VCZktIRmZJbFlRUmRmNUFXenVUS2VYRmdaU0dVUnJrcDJ2ajRPQ01aSXVMdmRIbU1teW1LT1Q3Q1BvOWlvcmlqejRQZXQwYlROY29BbG92NTQ5clVFT1RZUkx0SXh4LzNuZW52NUpVSndTdUF5MW95TWp1a2R6dUxlL2FYRFpjZGxSMXROcU5KbDdIbGtMTTBlRlZnTEdWeVdwUEx4MVI2ZTlCSEZJMDRBcUJnenBZVlZsS3N6TWZQS2hPeTNuaTRUNjZzOUZJazdyV3ZmeGRqcWlkeUJUSmJTV2F2clhGSFAvZFZmekpPVmxVZzU2REFTb2FodjZyanRWdjhYYmd2ZlgwOUJ3ZUZtWjVjUUtURVE2RXFlV1F2L2drTDJmZk0zZlh6Z2RjajJicGtVaDVFK0VuayttaEQ2SzBHeVhRTG1vLysrTzR2M0lkVFN3Z1Foc01qTlRNTUpJTXp1K1Axc3pvQ2t3L0tvakJUMUVIK2UvQkY1aGpOV2Fnc1p6OVZrUFlKWUdncUdhVHNaeVpyL24xNFdMYUpCdmpSWEgrQUEvZUpGMzR1bmVIYjdvQktUKy9iZUVmbkxISERNb0VkV3BXTGpmbmpOZ2hFUEJKV2dXZlJwUE5qVSsvUmdmaTBBV2FiMzVqa24wU0RSaTZrYW01ZDNRNzhON2hlLzNhSUtJMHlLSjlibjdIN2J3d29lUmIyYmZmckZJeVBaR0pGWWQ3ckc4TzhSalQzNlJvVjNLVUFPMm5ITUNiN0NOdXRydkNyUFJ6WU95MWY3bDRGUkZ1bXdqTXN1Nkx1VFZOa1oxc2lDaEpjS1RYWmMyWTErK08rUEF1L1ZCS3REZ1R0R0JweVRzNmEzcVZ2R1ErYWxzOGdDaWVLSUJvTEZlNk55VmVVVWtwWGR6YmpaVTBNaE5IUHptbGszU2FBTC85SmJRaGlTVVZXVnlZRTlnaXNoTUxrdGlveEMwSE5ZRzdtNXVidTd0WWhPcGVoVi9TeVZiMVdrcmZWbWpnMXNFYmlSVi9nb2VzVUttK0hQYktjaWpKemlxM3RQaDJLc2RvcVEraHg5K0RuYmdqekd5eE9LTzJmVlNBVmU5ZWpZbUdMSFo2ZlZYWVVNNTdxMXlmam1SSGRHKzhFQS9kbCthalZxbEhrN0dMaWZHTHZWRUxERGhPOEk0cXhpZTFydGFVTStRVDJvT0RTSjJVNFc1akNZMEdjKy8yQ2hUNmY3bmFySjRaTDJDRTAzZEVKazlrMFh2VXdRZndwT0xzOWNiR1htSHhNWHBHZDl2OUVIbk94TVNRTGVwNXVobEpCZ001LzJSRTdPamwrWlFtYWw5TmplZW5GR2cvdERhcEVFdmhmVWpJQkYzWUxQTzVnYW84TzMxdWpRQ3lDcU5LQzE4eithbVJ6L2V5TXZ0NWtQSy9xaURBYXJuQlFLb3RMT3piUC9kcVdaNzdZYld6dWNueHR0NnBJd2o5NFgrV3ZycUkwbXdwdkJQa3FNL092bVRySU1rS08wYUVOR3dRSTYvNEs5SmpnMUYxbTVFaFJzc3EvOUVna2JYL3dnQXZyK1pRdHY4elQzQ0JBSDR0Wjk5dUFoNmpSbGxLV2pTN3Byb0dSTXJLeXNyUzhxdVpXVVBOWFZadE1vWlMzbHlZYWRwV2dwQ2FBQ0taeUJUaSt1NWhwOWlmNDNvMStUamFOckcrcmQ1NFNPK0QxUjUyN3R5SkdNZUZhMWhhMXdpYUVhUnJYNW5DR0dFREtkRGpLbHFBeUhSbGFHb2xQUXNpRHdEc1dIQ2g3UXdKT2M2bjg5b01FN096YVRrNXRMdFJQQ3BGSmxUTm5tZHRrNFFFU2dFc21jajNwajZUZFh1M242Tm0vdEpLS2hCVC9qbXoycnhiK1BtWVlzMjJIbHNSTUhaUUdzQjRlMkJySVZyRWc2Sm9ZeTJYOENxdldxcWRsZ2N0TjFSZ01DK3BoOXJDbisyaG1JOWp6QUxpUnZZSmxHNmdvYmVlMnliRFZmcjV0VXJtMDZ4bFdkYlByc1JCRFVGRHZ3K2o3aWgzMjJaaVNyMHBpN3ZMbDIydFltZTRBeGt4ZGduaEJ0RzQ5LzZYTGZxcVlYWlBpb3FJWkxiZjNEK2F5Qi9BQ0dJNDU2dG1lYkE2NEljRUlwUWp3T0R6NTF1bU1YM2xrRlZ3OG5ESk9TajZaWjYybmJvbk5wOCtFdmhlM1JNK0hweWV4NkRkUFBYbnRiaHBmajY2NjMrbE8vcVVlZjFuZHFaeXE5WmxQY1g2S0cwc0RZK3oyNWU5RGhNTWZwSm5DZUc4QWovbEZBaE1JNVI1S0RMRnZTOVdmYUpQWUpaOEF6RC95YnJpQi9wOTlRMXZoUXpKbDVOdUozdlIrNHZ6U2ZIWjJWU1BUa3lnb3FBczJpMng1UEticlR2OXNkRjQwNUo0dWVMdjN5eVdSVVZzV0N4RzhBNCtsM09ZamNkZ3dQYVZpZDA1Q1pjUTF6UmlDRFJuQUI3YlJJdHhSeEFxSmtIM3dIZUwwNW01bDQrMkdUdisrTzBLdEw1LysvajkvNjFjc3ZnUG41ek03cVVhK2MwZFhYSy85VmpvTHBIdFl2dlY0cnoxTTl5cXhtMmFFZFhGOXlERVJ5cTg5ZHFQbzFOc25SZGxYelBKV0wzVVNGTHhMdTgxRjRNekVlSlJmTWt3dTRmeCtIU1FPelVwU2JaY2dNWS8yKzltMStodS9TbUlwOWk3NGpvOExpQXJoM3pqUnBLMkE2OEVOMkVRQ2xYS0Z4aW9VN3VCZGZJMlVsR0dqcjVhQ1ZQbHptSzlKYktiM1A3WGd4RWtMTXI4Tis5NVJ3U0VoWTlBR1F6NjE0aUpYd01rTFZyQzFSWnpkQlNiUmFWNFY1MUNlQ3dud3FoUyt0LzJqRVhja2RPaXpNVUpCVzdKeTJMSWd1NW5qczBuTFVlKzNJR1FvWFQrblRtckhKWFRKRS9HZjhkblFxL041NjUwQmp2T2Vuck1GK3krVkxxTE1DZmxxL3d4c3pyek9NM0lISGcyNzRxcHJxM3RDbnFpSTcvTHBnaHl0RFIxaG1rUnNvM242UitTOThMTW9vQUxIWjJMa2tUTlIvVGZnOUhyYjlEQ0dTaFgrL3FtbUpjZmI5Y1ZKRy9Hd2NJVGMvYW9QUHd0bEd3NS9Ra3pzNk9lTVYwME94TDFoTHV1V0U3ZkxJU1RzS2h5NkZWQmkzVDAvdDFGUDc4SFVLblBsQm00ci9oZVJpOTY3UFVsaHI5alVTdHkwTlZlNy93bm8wRUxmK1QvZUJ0QmJzNzYrU24zUDZ0Q1NDdmhzOWtmai85TXFQOGJVMDVpNkNiYnI0TmkrRnRXR096MkpOWS9NOU9nbXBLU01sYnk0YW8zK2xuc2MvRkcrd1VodGkzaHR1dGhYdEw2eVo5VnlScHgzVGdhUDVrcWwxL2w5SEVOOEdIYk9rMTFDU1UycGljalE5a2lzS1lKWUszSVJrd3hkYmtoNE9Yc2JCRDJyQUdvNk1VcjJoNXVVamdORWhxSW9BR1UvSloyaS9XZ1c0bnVpNkh4UHFpWktUZHNnY3VDQ2JpcnFzYUE1dEdycGVzeGxFYmN5YStJUFRZSk1vOXRiK3pMZ3pZdGJPdnliQjlkQURhTkYwYy90b05DdmFHeE5QYXo2bzNNNTB6cWcxR3lGSFI2YSt3VEE3dU16UmY1bllaOVdHeVJrYXgvbmxGVjhFbDRmeTVoNTkzdWppQUJzNnBEZUpvQXo0VHNaaXROWk16TUdQbjkvNDRycVBJZWd0Yk5aSVN4a3lQeHZjTEtJT2VnSDBVbHdsNG13WlN0SnAvV1FXNDM5eHNtaXIwZVhKRXQxMjMyWTM5U3VFeVJBMEFFalNEQ3FRbXhwVk9CSUNRNXBCWndHZ1hSN0phNElncWd5RFFwdXZ6Y0tqS1pLSElsRVZKZGJWTWxGNWV6Z1VTV0hNL3RkRmxjUG9mdDBSekpndTdGL1lvMmlZTG9XdGVWN0pMcCtla0N2ZUJRSlFBTlJsRTN0YTFUNjNhcUxnTzNnZUY5azFGR3VQSm5LcCsrRGRhcDhFRkxDWFZtSTVXYTRCbnpEUGtNUEZQR2dUU2J2V25HNlRWelRLOHVsdVhFNDkzc2prdGZwMUcwc3RyNVo5Q3JxcXBBSFNxc0tIWDVTWjJvbjBmRjBvQU5YU3F1MWpIQ0s4NnlJVVNIUEZGVEdlRkNEWGUxZFY3TUN4ZEs2QkRTOUh4UkxhRnErYUlhUTJnNUE2TXRKNFJVSDFYZ3BTRTZoVUwzQkpweW5ENXN3VEk0dk9TVllJOUp4WThZZnJ6YU9RRmpiWjA4NXFjVFRoT3VDN1ZCNU0rTnJNWjB0ZjZZdGRlYkZiL0MyL3AvcXo2aldXdm1BUjY5SWxFdCt5aXBLYUJsLy9xVk9XZlUzZnNnQUx0OWd1Zm1QQjVnRG1GUEIzcU9ROTRIbTlxV1Y5bmJVT0RoMDZOM2FMcmt5MmVaeGtFYnp6QlNRTVpmYW5JL1dtNjVqUmtuNlc2Z3VLUm9pdkVzT2d5UEdwL2xROUVlSHdtS0NpOStUK290TFd1TWxpa3VpOE9tVnFKYlV4VkhQSXNMeU5xZHRHUnNlaUp2Z3RLT1dNRkI4THVaekdrRmgwcVR5RTRnZVNoRHVLSzgzT0ZrdlVkejBmSGR1eVdRWnpBa1FBbjhvNmJHdFRlS01qMDlIWHZLVUhrS1U5bVdFMjFxbEgzeU9mWlZhTUEwSUNQeWpPcStDeDkxQXBzaEFBc2p0dUx5VmhDTnAxblZVR3M5NmIycmVXOXkrSGtYb2FUUDJiQ3drYzlKandmSWpRa2RtSFovTlpZMDVZTm9iT1hOSHgvdUJ4YVB2cHYxK1oxbHJIUWJVS1QrRzdTZnlUQXptN2tqRHJlMXptSENwMXpkL1ovc3FFa3FQY3h2bkJrMCtQajRxbjc4K05TRVVEbng0THZ3VTh1UmFIRmNhZjFFNjNmMTM1SmwvRU4ydXBoNytiU29xU0IzR1FkQ0dxdGF5K1lsZ3o1WndWdml6bXNKMjQzNG54UmhidEV5MnV2eHU0UGpNekV4TVU0aWk3T3pJdWEya3RnMi82M1krcjkvdjRmZ2JpRWRMemdnZHNHQXV5cU1rWWNKNEpzdVhKQSs4U0dLTktINGJRbDVrZmZ1elF0RFRUT0JkYXNnYWt1WkNITXRwZi9pQXpzZ0pDd2NhMndIcVdaZk11RlZoRXVQUlNybjJiSG9HTUY2OHYvRURTQXphQ2EvNjZtK2JlelNhQ2NNSitWUHQ4ejU3dUVqb1lqNnRzM3YvdjV5NVhFMW1IQmk4ajlUdmpYNFAyMHJwd2pjY2JnckxvTjgyd3hlaDlJdnA4bDVpc214OHRtaXlOclNQTGZramRXenVqZkdkcy9vdXFMczlOSkJwK2JsZGRQZ3NzTVFGblp4Q1dGR1Y2VHJKaHFEb3c3SlRtbm9OVGJJSjZXanlid1JnMi9KVzB0WmN5cHJ2bUVQK1hCRDUrcnFXdk4zY213TUJPZ2F5K0V2S2hsQzBRa1ZLMHdTSGkrem13NGJQNmQvU3RsalprRDVXOWdpeEpRRStiWXlyNWpBNHdDbWJZcGsxNWVyS2dFYzhYKzBSOG1Dc2hNTy8wbjdjSXhwRlhzNkxSZ2Nsd0FuZTVTQ0R3TStFM1NESjlPTUtIVEdYMHhzUDZGcnNxWllURmhoWDZNR2FVUU9Wem16YWUzTytzYnQ3ZTBaZXUwaW01dWJGLytMcmNGVXg3a3FKbm5DbnhaQnNweS9EZ28yc2dSdGRieTlYUVV0aDErNTN2NWJFY3h0YWFGeWVuQndCSnRWTmNhRGpKNXBTcjBKN3VRSXhSM0MrdmZrUkVEQVowZHM1WU1Fd1FEY2prMXhiaWN6VjdEYXZramlmNVlySDdYNGxSSnpCeWh0azAzeGljSVJuSGhEbGIycndkVk9hNi9jVzdKRG9MVmE3a1BNeHZyU3hLU1lRd2NvQUVadVFObkUwUnZqMWR1VWNjZkFDQ0VMT3dlSHd6OS9vaVJ1aVMwYmlqaVlsU281T1BIREJKZ1NiU290Mkd5QzdQVjBWTjJLbUlhY3BSQTJvaTc4OW13MktTUzloOEdrbkZFTFcwZnBhSVY1Rk0yb0dNYjFMcmF2RnVPSWZ6OXNKbFFydTJtbFYzNjM0SEJMdmtMcTA2VExudThuREVGZG5mKzM2VzczNGZxV3ZraTdwNGZKMDJtbWdvdkxyUFAvZXhwODU2OXNvdkVuRWRLNURJQ2hKS2NxVy83S09Pai9BRkJMQVFJVUF4UUFBQUFJQURwY01WZzZsaEVVdVFFQUFEWUVBQUFNQUFrQUFBQUFBQUFBQUFDMmdRQUFBQUJrYjJOMWJXVnVkQzU0Yld4VlZBVUFCNkZLcDJWUVN3RUNGQU1VQUFBQUNBQTlvNWhYMjY1NkNlZ1BBQUEwRWdBQUNBQUpBQUFBQUFBQUFBQUF0b0hqQVFBQWJXMHVZbXRwZDJsVlZBVUFCMWNqaUdWUVN3RUNGQU1VQUFBQUNBQTZYREZZbVFRSjJSVUVBQUMvQ2dBQUR3QUpBQUFBQUFBQUFBQUF0b0h4RVFBQWJXMXdZV2RsTDNCaFoyVXVZbWx1VlZRRkFBZWhTcWRsVUVzQkFoUURGQUFBQUFnQU9sd3hXUGRUVnNYakRRQUFrTmdBQUEwQUNRQUFBQUFBQUFBQUFMYUJNeFlBQUhCaFoyVXZjR0ZuWlM1NGJXeFZWQVVBQjZGS3AyVlFTd0VDRkFNVUFBQUFDQUE2WERGWXBPUDNaODBCQUFEcUJRQUFGUUFKQUFBQUFBQUFBQUFBdG9GQkpBQUFjbVZzY3k5d1lXZGxYMlp2Y20xaGRITXVlRzFzVlZRRkFBZWhTcWRsVUVzQkFoUURGQUFBQUFnQU9sd3hXQ1R3Mi9nNkFBQUFPZ0FBQUJJQUNRQUFBQUFBQUFBQUFMYUJRU1lBQUhKbGJITXZjR0ZuWlY5eVpXeHpMbmh0YkZWVUJRQUhvVXFuWlZCTEFRSVVBeFFBQUFBSUFEcGNNVmkwUnY4WkxRUUFBTmc3QUFBSkFBa0FBQUFBQUFBQUFBQzJnYXNtQUFCMGFHVnRaUzU0Yld4VlZBVUFCNkZLcDJWUVN3RUNGQU1VQUFBQUNBQTZYREZZWm1uQWRzWWVBQUFKSHdBQURRQUpBQUFBQUFBQUFBQUF0b0gvS2dBQWRHaDFiV0p1WVdsc0xuQnVaMVZVQlFBSG9VcW5aVkJMQlFZQUFBQUFDQUFJQUNVQ0FBRHdTUUFBQUFBPSIsCgkiRmlsZU5hbWUiIDogIuWvvOWbvjEoMikuZW1teCIKfQo="/>
    </extobj>
  </extobjs>
</s:customData>
</file>

<file path=customXml/itemProps138.xml><?xml version="1.0" encoding="utf-8"?>
<ds:datastoreItem xmlns:ds="http://schemas.openxmlformats.org/officeDocument/2006/customXml" ds:itemID="s:customData">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otalTime>0</TotalTime>
  <Words>7951</Words>
  <Application>WPS 演示</Application>
  <PresentationFormat/>
  <Paragraphs>602</Paragraphs>
  <Slides>57</Slides>
  <Notes>0</Notes>
  <HiddenSlides>0</HiddenSlides>
  <MMClips>0</MMClips>
  <ScaleCrop>false</ScaleCrop>
  <HeadingPairs>
    <vt:vector size="8" baseType="variant">
      <vt:variant>
        <vt:lpstr>已用的字体</vt:lpstr>
      </vt:variant>
      <vt:variant>
        <vt:i4>28</vt:i4>
      </vt:variant>
      <vt:variant>
        <vt:lpstr>主题</vt:lpstr>
      </vt:variant>
      <vt:variant>
        <vt:i4>2</vt:i4>
      </vt:variant>
      <vt:variant>
        <vt:lpstr>嵌入 OLE 服务器</vt:lpstr>
      </vt:variant>
      <vt:variant>
        <vt:i4>19</vt:i4>
      </vt:variant>
      <vt:variant>
        <vt:lpstr>幻灯片标题</vt:lpstr>
      </vt:variant>
      <vt:variant>
        <vt:i4>57</vt:i4>
      </vt:variant>
    </vt:vector>
  </HeadingPairs>
  <TitlesOfParts>
    <vt:vector size="106" baseType="lpstr">
      <vt:lpstr>Arial</vt:lpstr>
      <vt:lpstr>宋体</vt:lpstr>
      <vt:lpstr>Wingdings</vt:lpstr>
      <vt:lpstr>Verdana</vt:lpstr>
      <vt:lpstr>Calibri</vt:lpstr>
      <vt:lpstr>黑体</vt:lpstr>
      <vt:lpstr>微软雅黑</vt:lpstr>
      <vt:lpstr>微软雅黑 Light</vt:lpstr>
      <vt:lpstr>Impact</vt:lpstr>
      <vt:lpstr>经典特黑简</vt:lpstr>
      <vt:lpstr>DFPYeaSong-B5</vt:lpstr>
      <vt:lpstr>Arial</vt:lpstr>
      <vt:lpstr>华文隶书</vt:lpstr>
      <vt:lpstr>Microsoft New Tai Lue</vt:lpstr>
      <vt:lpstr>Bodoni MT Black</vt:lpstr>
      <vt:lpstr>华文行楷</vt:lpstr>
      <vt:lpstr>隶书</vt:lpstr>
      <vt:lpstr>楷体_GB2312</vt:lpstr>
      <vt:lpstr>新宋体</vt:lpstr>
      <vt:lpstr>华文新魏</vt:lpstr>
      <vt:lpstr>Arial Unicode MS</vt:lpstr>
      <vt:lpstr>Times New Roman</vt:lpstr>
      <vt:lpstr>Times New Roman</vt:lpstr>
      <vt:lpstr>楷体</vt:lpstr>
      <vt:lpstr>Wingdings 2</vt:lpstr>
      <vt:lpstr>幼圆</vt:lpstr>
      <vt:lpstr>Calibri</vt:lpstr>
      <vt:lpstr>MingLiU-ExtB</vt:lpstr>
      <vt:lpstr>Office 主题​​</vt:lpstr>
      <vt:lpstr>1_Office 主题​​</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Equation.3</vt:lpstr>
      <vt:lpstr>PowerPoint 演示文稿</vt:lpstr>
      <vt:lpstr>PowerPoint 演示文稿</vt:lpstr>
      <vt:lpstr>PowerPoint 演示文稿</vt:lpstr>
      <vt:lpstr>PowerPoint 演示文稿</vt:lpstr>
      <vt:lpstr>PowerPoint 演示文稿</vt:lpstr>
      <vt:lpstr>PowerPoint 演示文稿</vt:lpstr>
      <vt:lpstr>  二、财务管理目标</vt:lpstr>
      <vt:lpstr>PowerPoint 演示文稿</vt:lpstr>
      <vt:lpstr>PowerPoint 演示文稿</vt:lpstr>
      <vt:lpstr>复利的终值</vt:lpstr>
      <vt:lpstr>案例</vt:lpstr>
      <vt:lpstr>案例</vt:lpstr>
      <vt:lpstr>PowerPoint 演示文稿</vt:lpstr>
      <vt:lpstr>PowerPoint 演示文稿</vt:lpstr>
      <vt:lpstr>PowerPoint 演示文稿</vt:lpstr>
      <vt:lpstr>PowerPoint 演示文稿</vt:lpstr>
      <vt:lpstr>PowerPoint 演示文稿</vt:lpstr>
      <vt:lpstr>PowerPoint 演示文稿</vt:lpstr>
      <vt:lpstr>个别资本成本</vt:lpstr>
      <vt:lpstr>例题</vt:lpstr>
      <vt:lpstr>综合资金成本</vt:lpstr>
      <vt:lpstr>PowerPoint 演示文稿</vt:lpstr>
      <vt:lpstr>PowerPoint 演示文稿</vt:lpstr>
      <vt:lpstr>PowerPoint 演示文稿</vt:lpstr>
      <vt:lpstr>PowerPoint 演示文稿</vt:lpstr>
      <vt:lpstr>（一）投资项目类型</vt:lpstr>
      <vt:lpstr>（二）投资项目的评价程序</vt:lpstr>
      <vt:lpstr>（一）净现值法</vt:lpstr>
      <vt:lpstr>例题：</vt:lpstr>
      <vt:lpstr>（一）共同年限法</vt:lpstr>
      <vt:lpstr>PowerPoint 演示文稿</vt:lpstr>
      <vt:lpstr>PowerPoint 演示文稿</vt:lpstr>
      <vt:lpstr>（一）营运资本投资策略</vt:lpstr>
      <vt:lpstr>PowerPoint 演示文稿</vt:lpstr>
      <vt:lpstr>（二）营运资本筹资策略</vt:lpstr>
      <vt:lpstr>（一）现金管理的目标及方法</vt:lpstr>
      <vt:lpstr>（一）现金管理的目标及方法</vt:lpstr>
      <vt:lpstr>（二）最佳现金持有量分析</vt:lpstr>
      <vt:lpstr>PowerPoint 演示文稿</vt:lpstr>
      <vt:lpstr>（二）最佳现金持有量分析</vt:lpstr>
      <vt:lpstr>（一）应收账款的产生原因</vt:lpstr>
      <vt:lpstr>（一）存货管理的目标</vt:lpstr>
      <vt:lpstr>（二）存货的成本</vt:lpstr>
      <vt:lpstr>（三）最优存货量的确定</vt:lpstr>
      <vt:lpstr>PowerPoint 演示文稿</vt:lpstr>
      <vt:lpstr>PowerPoint 演示文稿</vt:lpstr>
      <vt:lpstr>PowerPoint 演示文稿</vt:lpstr>
      <vt:lpstr>PowerPoint 演示文稿</vt:lpstr>
      <vt:lpstr>（一）剩余股利政策</vt:lpstr>
      <vt:lpstr>（一）剩余股利政策</vt:lpstr>
      <vt:lpstr>（一）存货管理的目标</vt:lpstr>
      <vt:lpstr>（四）股票分割与股票回购</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外贸英语函电</dc:title>
  <dc:creator>HZH</dc:creator>
  <cp:lastModifiedBy>千里马</cp:lastModifiedBy>
  <cp:revision>5773</cp:revision>
  <cp:lastPrinted>2018-05-21T07:01:00Z</cp:lastPrinted>
  <dcterms:created xsi:type="dcterms:W3CDTF">2005-04-15T05:25:00Z</dcterms:created>
  <dcterms:modified xsi:type="dcterms:W3CDTF">2024-01-17T03:34:17Z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E4AE403EEE5845CBA614ABB9C71C6B43_13</vt:lpwstr>
  </property>
  <property fmtid="{D5CDD505-2E9C-101B-9397-08002B2CF9AE}" pid="3" name="KSOProductBuildVer">
    <vt:lpwstr>2052-12.1.0.16120</vt:lpwstr>
  </property>
</Properties>
</file>