
<file path=[Content_Types].xml><?xml version="1.0" encoding="utf-8"?>
<Types xmlns="http://schemas.openxmlformats.org/package/2006/content-types">
  <Default Extension="xml" ContentType="application/xml"/>
  <Default Extension="jpeg" ContentType="image/jpeg"/>
  <Default Extension="JPG" ContentType="image/.jpg"/>
  <Default Extension="png" ContentType="image/png"/>
  <Default Extension="emf" ContentType="image/x-emf"/>
  <Default Extension="wdp" ContentType="image/vnd.ms-photo"/>
  <Default Extension="rels" ContentType="application/vnd.openxmlformats-package.relationships+xml"/>
  <Override PartName="/customXml/itemProps77.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8.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7" r:id="rId4"/>
  </p:sldMasterIdLst>
  <p:notesMasterIdLst>
    <p:notesMasterId r:id="rId6"/>
  </p:notesMasterIdLst>
  <p:handoutMasterIdLst>
    <p:handoutMasterId r:id="rId50"/>
  </p:handoutMasterIdLst>
  <p:sldIdLst>
    <p:sldId id="1567" r:id="rId5"/>
    <p:sldId id="949" r:id="rId7"/>
    <p:sldId id="593" r:id="rId8"/>
    <p:sldId id="594" r:id="rId9"/>
    <p:sldId id="717" r:id="rId10"/>
    <p:sldId id="1637" r:id="rId11"/>
    <p:sldId id="1680" r:id="rId12"/>
    <p:sldId id="1684" r:id="rId13"/>
    <p:sldId id="1685" r:id="rId14"/>
    <p:sldId id="1640" r:id="rId15"/>
    <p:sldId id="1641" r:id="rId16"/>
    <p:sldId id="1681" r:id="rId17"/>
    <p:sldId id="1682" r:id="rId18"/>
    <p:sldId id="1686" r:id="rId19"/>
    <p:sldId id="1726" r:id="rId20"/>
    <p:sldId id="1678" r:id="rId21"/>
    <p:sldId id="1642" r:id="rId22"/>
    <p:sldId id="1643" r:id="rId23"/>
    <p:sldId id="1645" r:id="rId24"/>
    <p:sldId id="1646" r:id="rId25"/>
    <p:sldId id="1727" r:id="rId26"/>
    <p:sldId id="1728" r:id="rId27"/>
    <p:sldId id="1647" r:id="rId28"/>
    <p:sldId id="1648" r:id="rId29"/>
    <p:sldId id="1577" r:id="rId30"/>
    <p:sldId id="1730" r:id="rId31"/>
    <p:sldId id="1650" r:id="rId32"/>
    <p:sldId id="1651" r:id="rId33"/>
    <p:sldId id="1729" r:id="rId34"/>
    <p:sldId id="1653" r:id="rId35"/>
    <p:sldId id="1654" r:id="rId36"/>
    <p:sldId id="1661" r:id="rId37"/>
    <p:sldId id="1663" r:id="rId38"/>
    <p:sldId id="1670" r:id="rId39"/>
    <p:sldId id="1673" r:id="rId40"/>
    <p:sldId id="1675" r:id="rId41"/>
    <p:sldId id="1676" r:id="rId42"/>
    <p:sldId id="1677" r:id="rId43"/>
    <p:sldId id="1672" r:id="rId44"/>
    <p:sldId id="1565" r:id="rId45"/>
    <p:sldId id="1731" r:id="rId46"/>
    <p:sldId id="1564" r:id="rId47"/>
    <p:sldId id="1563" r:id="rId48"/>
    <p:sldId id="715" r:id="rId49"/>
  </p:sldIdLst>
  <p:sldSz cx="12192000" cy="6858000"/>
  <p:notesSz cx="6858000" cy="9144000"/>
  <p:custDataLst>
    <p:tags r:id="rId57"/>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06685E2-DF9E-40F9-84BD-85A6F2C5BCFC}">
          <p14:sldIdLst>
            <p14:sldId id="1567"/>
            <p14:sldId id="949"/>
            <p14:sldId id="593"/>
            <p14:sldId id="594"/>
            <p14:sldId id="717"/>
            <p14:sldId id="1637"/>
            <p14:sldId id="1680"/>
            <p14:sldId id="1684"/>
            <p14:sldId id="1685"/>
            <p14:sldId id="1640"/>
            <p14:sldId id="1641"/>
            <p14:sldId id="1681"/>
            <p14:sldId id="1682"/>
            <p14:sldId id="1686"/>
            <p14:sldId id="1726"/>
            <p14:sldId id="1678"/>
            <p14:sldId id="1642"/>
            <p14:sldId id="1643"/>
            <p14:sldId id="1645"/>
            <p14:sldId id="1646"/>
            <p14:sldId id="1727"/>
            <p14:sldId id="1728"/>
            <p14:sldId id="1647"/>
            <p14:sldId id="1648"/>
            <p14:sldId id="1577"/>
            <p14:sldId id="1730"/>
            <p14:sldId id="1650"/>
            <p14:sldId id="1651"/>
            <p14:sldId id="1729"/>
            <p14:sldId id="1653"/>
            <p14:sldId id="1654"/>
            <p14:sldId id="1661"/>
            <p14:sldId id="1663"/>
            <p14:sldId id="1670"/>
            <p14:sldId id="1673"/>
            <p14:sldId id="1675"/>
            <p14:sldId id="1676"/>
            <p14:sldId id="1677"/>
            <p14:sldId id="1672"/>
            <p14:sldId id="1565"/>
            <p14:sldId id="1731"/>
            <p14:sldId id="1564"/>
            <p14:sldId id="1563"/>
            <p14:sldId id="715"/>
          </p14:sldIdLst>
        </p14:section>
        <p14:section name="无标题节" id="{1F7EE157-D3A2-457F-98F4-4AD68BD35E27}">
          <p14:sldIdLst/>
        </p14:section>
      </p14:sectionLst>
    </p:ext>
    <p:ext uri="{EFAFB233-063F-42B5-8137-9DF3F51BA10A}">
      <p15:sldGuideLst xmlns:p15="http://schemas.microsoft.com/office/powerpoint/2012/main">
        <p15:guide id="1" orient="horz" pos="224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L" initials="D" lastIdx="1" clrIdx="0"/>
  <p:cmAuthor id="2" name="作者" initials="A" lastIdx="0" clrIdx="1"/>
  <p:cmAuthor id="3" name="1206988966@qq.com" initials="1" lastIdx="1" clrIdx="2"/>
  <p:cmAuthor id="4" name="Wangzhi gang" initials="W" lastIdx="1" clrIdx="0"/>
  <p:cmAuthor id="5" name="姜伟光" initials="姜" lastIdx="1" clrIdx="0"/>
  <p:cmAuthor id="7" name="Administrator" initials="A" lastIdx="4" clrIdx="3"/>
  <p:cmAuthor id="8" name="宋洁然" initials="宋" lastIdx="2" clrIdx="1"/>
  <p:cmAuthor id="9"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366C1"/>
    <a:srgbClr val="2A8EA2"/>
    <a:srgbClr val="0000FF"/>
    <a:srgbClr val="A3F1FB"/>
    <a:srgbClr val="00FF00"/>
    <a:srgbClr val="CC0000"/>
    <a:srgbClr val="FF9900"/>
    <a:srgbClr val="99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17" autoAdjust="0"/>
    <p:restoredTop sz="94660" autoAdjust="0"/>
  </p:normalViewPr>
  <p:slideViewPr>
    <p:cSldViewPr showGuides="1">
      <p:cViewPr varScale="1">
        <p:scale>
          <a:sx n="67" d="100"/>
          <a:sy n="67" d="100"/>
        </p:scale>
        <p:origin x="624" y="52"/>
      </p:cViewPr>
      <p:guideLst>
        <p:guide orient="horz" pos="2240"/>
        <p:guide pos="3840"/>
      </p:guideLst>
    </p:cSldViewPr>
  </p:slideViewPr>
  <p:notesTextViewPr>
    <p:cViewPr>
      <p:scale>
        <a:sx n="100" d="100"/>
        <a:sy n="100" d="100"/>
      </p:scale>
      <p:origin x="0" y="0"/>
    </p:cViewPr>
  </p:notesTextViewPr>
  <p:sorterViewPr>
    <p:cViewPr>
      <p:scale>
        <a:sx n="100" d="100"/>
        <a:sy n="100" d="100"/>
      </p:scale>
      <p:origin x="0" y="-1116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7" Type="http://schemas.openxmlformats.org/officeDocument/2006/relationships/tags" Target="tags/tag78.xml"/><Relationship Id="rId56" Type="http://schemas.openxmlformats.org/officeDocument/2006/relationships/customXml" Target="../customXml/item1.xml"/><Relationship Id="rId55" Type="http://schemas.openxmlformats.org/officeDocument/2006/relationships/customXmlProps" Target="../customXml/itemProps77.xml"/><Relationship Id="rId54" Type="http://schemas.openxmlformats.org/officeDocument/2006/relationships/commentAuthors" Target="commentAuthors.xml"/><Relationship Id="rId53" Type="http://schemas.openxmlformats.org/officeDocument/2006/relationships/tableStyles" Target="tableStyles.xml"/><Relationship Id="rId52" Type="http://schemas.openxmlformats.org/officeDocument/2006/relationships/viewProps" Target="viewProps.xml"/><Relationship Id="rId51" Type="http://schemas.openxmlformats.org/officeDocument/2006/relationships/presProps" Target="presProps.xml"/><Relationship Id="rId50" Type="http://schemas.openxmlformats.org/officeDocument/2006/relationships/handoutMaster" Target="handoutMasters/handoutMaster1.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433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200"/>
            </a:lvl1pPr>
          </a:lstStyle>
          <a:p>
            <a:pPr>
              <a:defRPr/>
            </a:pPr>
            <a:endParaRPr lang="en-US" altLang="zh-CN"/>
          </a:p>
        </p:txBody>
      </p:sp>
      <p:sp>
        <p:nvSpPr>
          <p:cNvPr id="14336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200"/>
            </a:lvl1pPr>
          </a:lstStyle>
          <a:p>
            <a:pPr>
              <a:defRPr/>
            </a:pPr>
            <a:endParaRPr lang="en-US" altLang="zh-CN"/>
          </a:p>
        </p:txBody>
      </p:sp>
      <p:sp>
        <p:nvSpPr>
          <p:cNvPr id="14336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1" hangingPunct="1">
              <a:defRPr sz="1200"/>
            </a:lvl1pPr>
          </a:lstStyle>
          <a:p>
            <a:pPr>
              <a:defRPr/>
            </a:pPr>
            <a:endParaRPr lang="en-US" altLang="zh-CN"/>
          </a:p>
        </p:txBody>
      </p:sp>
      <p:sp>
        <p:nvSpPr>
          <p:cNvPr id="14336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defRPr sz="1200"/>
            </a:lvl1pPr>
          </a:lstStyle>
          <a:p>
            <a:pPr>
              <a:defRPr/>
            </a:pPr>
            <a:fld id="{F006FEE1-E02D-4032-9B0D-21CD347ED54B}"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defRPr sz="1200" noProof="1"/>
            </a:lvl1pPr>
          </a:lstStyle>
          <a:p>
            <a:pPr>
              <a:defRPr/>
            </a:pPr>
            <a:fld id="{CF548250-2C00-4192-9656-E5958F37E5BE}" type="datetimeFigureOut">
              <a:rPr lang="zh-CN" altLang="en-US"/>
            </a:fld>
            <a:endParaRPr lang="zh-CN" altLang="en-US"/>
          </a:p>
        </p:txBody>
      </p:sp>
      <p:sp>
        <p:nvSpPr>
          <p:cNvPr id="17412"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20485" name="备注占位符 4"/>
          <p:cNvSpPr>
            <a:spLocks noGrp="1" noChangeArrowheads="1"/>
          </p:cNvSpPr>
          <p:nvPr>
            <p:ph type="body" sz="quarter" idx="9"/>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hangingPunct="1">
              <a:defRPr sz="1200" noProof="1"/>
            </a:lvl1pPr>
          </a:lstStyle>
          <a:p>
            <a:pPr>
              <a:defRPr/>
            </a:pPr>
            <a:fld id="{8B08C6A9-AC7D-4FE1-95D1-452E5E03D3D8}"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xfrm>
            <a:off x="685800" y="1143000"/>
            <a:ext cx="5486400" cy="3086100"/>
          </a:xfrm>
        </p:spPr>
      </p:sp>
      <p:sp>
        <p:nvSpPr>
          <p:cNvPr id="24579" name="备注占位符 2"/>
          <p:cNvSpPr>
            <a:spLocks noGrp="1"/>
          </p:cNvSpPr>
          <p:nvPr>
            <p:ph type="body" idx="1"/>
          </p:nvPr>
        </p:nvSpPr>
        <p:spPr>
          <a:noFill/>
        </p:spPr>
        <p:txBody>
          <a:bodyPr/>
          <a:lstStyle/>
          <a:p>
            <a:endParaRPr lang="zh-CN" altLang="en-US"/>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2A80572-D0D2-4559-99BC-9819F85E6515}" type="slidenum">
              <a:rPr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a:xfrm>
            <a:off x="685800" y="1143000"/>
            <a:ext cx="5486400" cy="3086100"/>
          </a:xfrm>
        </p:spPr>
      </p:sp>
      <p:sp>
        <p:nvSpPr>
          <p:cNvPr id="26627" name="备注占位符 2"/>
          <p:cNvSpPr>
            <a:spLocks noGrp="1"/>
          </p:cNvSpPr>
          <p:nvPr>
            <p:ph type="body" idx="1"/>
          </p:nvPr>
        </p:nvSpPr>
        <p:spPr>
          <a:noFill/>
        </p:spPr>
        <p:txBody>
          <a:bodyPr/>
          <a:lstStyle/>
          <a:p>
            <a:endParaRPr lang="zh-CN" altLang="en-US"/>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1F7694E-18E7-4631-B82B-9A2A1AD9F1B4}" type="slidenum">
              <a:rPr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37218" name="幻灯片图像占位符 1"/>
          <p:cNvSpPr>
            <a:spLocks noGrp="1" noRot="1" noChangeAspect="1" noChangeArrowheads="1" noTextEdit="1"/>
          </p:cNvSpPr>
          <p:nvPr>
            <p:ph type="sldImg" idx="4294967295"/>
          </p:nvPr>
        </p:nvSpPr>
        <p:spPr>
          <a:xfrm>
            <a:off x="757238" y="4024313"/>
            <a:ext cx="895350" cy="504825"/>
          </a:xfrm>
        </p:spPr>
      </p:sp>
      <p:sp>
        <p:nvSpPr>
          <p:cNvPr id="137219" name="备注占位符 2"/>
          <p:cNvSpPr>
            <a:spLocks noGrp="1" noRot="1" noChangeAspect="1" noChangeArrowheads="1"/>
          </p:cNvSpPr>
          <p:nvPr>
            <p:ph type="body" idx="4294967295"/>
          </p:nvPr>
        </p:nvSpPr>
        <p:spPr bwMode="auto">
          <a:xfrm>
            <a:off x="457200" y="1600200"/>
            <a:ext cx="8229600" cy="45259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endParaRPr lang="en-US" altLang="zh-CN"/>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59746" name="幻灯片图像占位符 1"/>
          <p:cNvSpPr>
            <a:spLocks noGrp="1" noRot="1" noChangeAspect="1" noChangeArrowheads="1" noTextEdit="1"/>
          </p:cNvSpPr>
          <p:nvPr>
            <p:ph type="sldImg" idx="4294967295"/>
          </p:nvPr>
        </p:nvSpPr>
        <p:spPr>
          <a:xfrm>
            <a:off x="4687888" y="5448300"/>
            <a:ext cx="1911350" cy="1076325"/>
          </a:xfrm>
        </p:spPr>
      </p:sp>
      <p:sp>
        <p:nvSpPr>
          <p:cNvPr id="159747" name="备注占位符 2"/>
          <p:cNvSpPr>
            <a:spLocks noGrp="1" noRot="1" noChangeAspect="1" noChangeArrowheads="1"/>
          </p:cNvSpPr>
          <p:nvPr>
            <p:ph type="body" idx="4294967295"/>
          </p:nvPr>
        </p:nvSpPr>
        <p:spPr bwMode="auto">
          <a:xfrm>
            <a:off x="457200" y="1600200"/>
            <a:ext cx="8229600" cy="45259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t>使用方法：</a:t>
            </a:r>
            <a:br>
              <a:rPr lang="zh-CN" altLang="en-US"/>
            </a:br>
            <a:r>
              <a:rPr lang="en-US" altLang="zh-CN"/>
              <a:t>【</a:t>
            </a:r>
            <a:r>
              <a:rPr lang="zh-CN" altLang="en-US"/>
              <a:t>更改文字</a:t>
            </a:r>
            <a:r>
              <a:rPr lang="en-US" altLang="zh-CN"/>
              <a:t>】</a:t>
            </a:r>
            <a:r>
              <a:rPr lang="zh-CN" altLang="en-US"/>
              <a:t>：将标题框及正文框中的文字可直接改为您所需文字</a:t>
            </a:r>
            <a:br>
              <a:rPr lang="zh-CN" altLang="en-US"/>
            </a:br>
            <a:r>
              <a:rPr lang="en-US" altLang="zh-CN"/>
              <a:t>【</a:t>
            </a:r>
            <a:r>
              <a:rPr lang="zh-CN" altLang="en-US"/>
              <a:t>更改图片</a:t>
            </a:r>
            <a:r>
              <a:rPr lang="en-US" altLang="zh-CN"/>
              <a:t>】</a:t>
            </a:r>
            <a:r>
              <a:rPr lang="zh-CN" altLang="en-US"/>
              <a:t>：点中图片</a:t>
            </a:r>
            <a:r>
              <a:rPr lang="en-US" altLang="zh-CN"/>
              <a:t>》</a:t>
            </a:r>
            <a:r>
              <a:rPr lang="zh-CN" altLang="en-US"/>
              <a:t>绘图工具</a:t>
            </a:r>
            <a:r>
              <a:rPr lang="en-US" altLang="zh-CN"/>
              <a:t>》</a:t>
            </a:r>
            <a:r>
              <a:rPr lang="zh-CN" altLang="en-US"/>
              <a:t>格式</a:t>
            </a:r>
            <a:r>
              <a:rPr lang="en-US" altLang="zh-CN"/>
              <a:t>》</a:t>
            </a:r>
            <a:r>
              <a:rPr lang="zh-CN" altLang="en-US"/>
              <a:t>填充</a:t>
            </a:r>
            <a:r>
              <a:rPr lang="en-US" altLang="zh-CN"/>
              <a:t>》</a:t>
            </a:r>
            <a:r>
              <a:rPr lang="zh-CN" altLang="en-US"/>
              <a:t>图片</a:t>
            </a:r>
            <a:r>
              <a:rPr lang="en-US" altLang="zh-CN"/>
              <a:t>》</a:t>
            </a:r>
            <a:r>
              <a:rPr lang="zh-CN" altLang="en-US"/>
              <a:t>选择您需要展示的图片</a:t>
            </a:r>
            <a:br>
              <a:rPr lang="zh-CN" altLang="en-US"/>
            </a:br>
            <a:r>
              <a:rPr lang="en-US" altLang="zh-CN"/>
              <a:t>【</a:t>
            </a:r>
            <a:r>
              <a:rPr lang="zh-CN" altLang="en-US"/>
              <a:t>增加减少图片</a:t>
            </a:r>
            <a:r>
              <a:rPr lang="en-US" altLang="zh-CN"/>
              <a:t>】</a:t>
            </a:r>
            <a:r>
              <a:rPr lang="zh-CN" altLang="en-US"/>
              <a:t>：直接复制粘贴图片来增加图片数，复制后更改方法见</a:t>
            </a:r>
            <a:r>
              <a:rPr lang="en-US" altLang="zh-CN"/>
              <a:t>【</a:t>
            </a:r>
            <a:r>
              <a:rPr lang="zh-CN" altLang="en-US"/>
              <a:t>更改图片</a:t>
            </a:r>
            <a:r>
              <a:rPr lang="en-US" altLang="zh-CN"/>
              <a:t>】</a:t>
            </a:r>
            <a:br>
              <a:rPr lang="zh-CN" altLang="en-US"/>
            </a:br>
            <a:r>
              <a:rPr lang="en-US" altLang="zh-CN"/>
              <a:t>【</a:t>
            </a:r>
            <a:r>
              <a:rPr lang="zh-CN" altLang="en-US"/>
              <a:t>更改图片色彩</a:t>
            </a:r>
            <a:r>
              <a:rPr lang="en-US" altLang="zh-CN"/>
              <a:t>】</a:t>
            </a:r>
            <a:r>
              <a:rPr lang="zh-CN" altLang="en-US"/>
              <a:t>：点中图片</a:t>
            </a:r>
            <a:r>
              <a:rPr lang="en-US" altLang="zh-CN"/>
              <a:t>》</a:t>
            </a:r>
            <a:r>
              <a:rPr lang="zh-CN" altLang="en-US"/>
              <a:t>图片工具</a:t>
            </a:r>
            <a:r>
              <a:rPr lang="en-US" altLang="zh-CN"/>
              <a:t>》</a:t>
            </a:r>
            <a:r>
              <a:rPr lang="zh-CN" altLang="en-US"/>
              <a:t>格式</a:t>
            </a:r>
            <a:r>
              <a:rPr lang="en-US" altLang="zh-CN"/>
              <a:t>》</a:t>
            </a:r>
            <a:r>
              <a:rPr lang="zh-CN" altLang="en-US"/>
              <a:t>色彩（重新着色）</a:t>
            </a:r>
            <a:r>
              <a:rPr lang="en-US" altLang="zh-CN"/>
              <a:t>》</a:t>
            </a:r>
            <a:r>
              <a:rPr lang="zh-CN" altLang="en-US"/>
              <a:t>选择您喜欢的色彩</a:t>
            </a:r>
            <a:br>
              <a:rPr lang="zh-CN" altLang="en-US"/>
            </a:br>
            <a:r>
              <a:rPr lang="zh-CN" altLang="en-US"/>
              <a:t>下载更多模板、视频教程：</a:t>
            </a:r>
            <a:r>
              <a:rPr lang="en-US" altLang="zh-CN"/>
              <a:t>http://www.mysoeasy.com</a:t>
            </a:r>
            <a:endParaRPr lang="en-US" altLang="zh-CN"/>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07522" name="幻灯片图像占位符 1"/>
          <p:cNvSpPr>
            <a:spLocks noGrp="1" noRot="1" noChangeAspect="1" noChangeArrowheads="1"/>
          </p:cNvSpPr>
          <p:nvPr>
            <p:ph type="sldImg" idx="4294967295"/>
          </p:nvPr>
        </p:nvSpPr>
        <p:spPr>
          <a:xfrm>
            <a:off x="4046538" y="260350"/>
            <a:ext cx="1146175" cy="646113"/>
          </a:xfrm>
        </p:spPr>
      </p:sp>
      <p:sp>
        <p:nvSpPr>
          <p:cNvPr id="107523" name="备注占位符 2"/>
          <p:cNvSpPr>
            <a:spLocks noGrp="1" noRot="1" noChangeAspect="1" noChangeArrowheads="1"/>
          </p:cNvSpPr>
          <p:nvPr>
            <p:ph type="body" idx="4294967295"/>
          </p:nvPr>
        </p:nvSpPr>
        <p:spPr bwMode="auto">
          <a:xfrm>
            <a:off x="457200" y="1600200"/>
            <a:ext cx="8229600" cy="45259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ea typeface="宋体" panose="02010600030101010101" pitchFamily="2" charset="-122"/>
                <a:cs typeface="Arial" panose="020B0604020202020204" pitchFamily="34" charset="0"/>
              </a:rPr>
              <a:t>使用方法：</a:t>
            </a:r>
            <a:br>
              <a:rPr lang="zh-CN" altLang="en-US">
                <a:ea typeface="宋体" panose="02010600030101010101" pitchFamily="2" charset="-122"/>
                <a:cs typeface="Arial" panose="020B0604020202020204" pitchFamily="34" charset="0"/>
              </a:rPr>
            </a:br>
            <a:r>
              <a:rPr lang="en-US" altLang="zh-CN"/>
              <a:t>【</a:t>
            </a:r>
            <a:r>
              <a:rPr lang="zh-CN" altLang="en-US">
                <a:ea typeface="宋体" panose="02010600030101010101" pitchFamily="2" charset="-122"/>
                <a:cs typeface="Arial" panose="020B0604020202020204" pitchFamily="34" charset="0"/>
              </a:rPr>
              <a:t>更改文字</a:t>
            </a:r>
            <a:r>
              <a:rPr lang="en-US" altLang="zh-CN"/>
              <a:t>】</a:t>
            </a:r>
            <a:r>
              <a:rPr lang="zh-CN" altLang="en-US">
                <a:ea typeface="宋体" panose="02010600030101010101" pitchFamily="2" charset="-122"/>
                <a:cs typeface="Arial" panose="020B0604020202020204" pitchFamily="34" charset="0"/>
              </a:rPr>
              <a:t>：将标题框及正文框中的文字可直接改为您所需文字</a:t>
            </a:r>
            <a:br>
              <a:rPr lang="zh-CN" altLang="en-US">
                <a:ea typeface="宋体" panose="02010600030101010101" pitchFamily="2" charset="-122"/>
                <a:cs typeface="Arial" panose="020B0604020202020204" pitchFamily="34" charset="0"/>
              </a:rPr>
            </a:br>
            <a:r>
              <a:rPr lang="en-US" altLang="zh-CN"/>
              <a:t>【</a:t>
            </a:r>
            <a:r>
              <a:rPr lang="zh-CN" altLang="en-US">
                <a:ea typeface="宋体" panose="02010600030101010101" pitchFamily="2" charset="-122"/>
                <a:cs typeface="Arial" panose="020B0604020202020204" pitchFamily="34" charset="0"/>
              </a:rPr>
              <a:t>更改图片</a:t>
            </a:r>
            <a:r>
              <a:rPr lang="en-US" altLang="zh-CN"/>
              <a:t>】</a:t>
            </a:r>
            <a:r>
              <a:rPr lang="zh-CN" altLang="en-US">
                <a:ea typeface="宋体" panose="02010600030101010101" pitchFamily="2" charset="-122"/>
                <a:cs typeface="Arial" panose="020B0604020202020204" pitchFamily="34" charset="0"/>
              </a:rPr>
              <a:t>：点中图片</a:t>
            </a:r>
            <a:r>
              <a:rPr lang="en-US" altLang="zh-CN"/>
              <a:t>》</a:t>
            </a:r>
            <a:r>
              <a:rPr lang="zh-CN" altLang="en-US">
                <a:ea typeface="宋体" panose="02010600030101010101" pitchFamily="2" charset="-122"/>
                <a:cs typeface="Arial" panose="020B0604020202020204" pitchFamily="34" charset="0"/>
              </a:rPr>
              <a:t>绘图工具</a:t>
            </a:r>
            <a:r>
              <a:rPr lang="en-US" altLang="zh-CN"/>
              <a:t>》</a:t>
            </a:r>
            <a:r>
              <a:rPr lang="zh-CN" altLang="en-US">
                <a:ea typeface="宋体" panose="02010600030101010101" pitchFamily="2" charset="-122"/>
                <a:cs typeface="Arial" panose="020B0604020202020204" pitchFamily="34" charset="0"/>
              </a:rPr>
              <a:t>格式</a:t>
            </a:r>
            <a:r>
              <a:rPr lang="en-US" altLang="zh-CN"/>
              <a:t>》</a:t>
            </a:r>
            <a:r>
              <a:rPr lang="zh-CN" altLang="en-US">
                <a:ea typeface="宋体" panose="02010600030101010101" pitchFamily="2" charset="-122"/>
                <a:cs typeface="Arial" panose="020B0604020202020204" pitchFamily="34" charset="0"/>
              </a:rPr>
              <a:t>填充</a:t>
            </a:r>
            <a:r>
              <a:rPr lang="en-US" altLang="zh-CN"/>
              <a:t>》</a:t>
            </a:r>
            <a:r>
              <a:rPr lang="zh-CN" altLang="en-US">
                <a:ea typeface="宋体" panose="02010600030101010101" pitchFamily="2" charset="-122"/>
                <a:cs typeface="Arial" panose="020B0604020202020204" pitchFamily="34" charset="0"/>
              </a:rPr>
              <a:t>图片</a:t>
            </a:r>
            <a:r>
              <a:rPr lang="en-US" altLang="zh-CN"/>
              <a:t>》</a:t>
            </a:r>
            <a:r>
              <a:rPr lang="zh-CN" altLang="en-US">
                <a:ea typeface="宋体" panose="02010600030101010101" pitchFamily="2" charset="-122"/>
                <a:cs typeface="Arial" panose="020B0604020202020204" pitchFamily="34" charset="0"/>
              </a:rPr>
              <a:t>选择您需要展示的图片</a:t>
            </a:r>
            <a:br>
              <a:rPr lang="zh-CN" altLang="en-US">
                <a:ea typeface="宋体" panose="02010600030101010101" pitchFamily="2" charset="-122"/>
                <a:cs typeface="Arial" panose="020B0604020202020204" pitchFamily="34" charset="0"/>
              </a:rPr>
            </a:br>
            <a:r>
              <a:rPr lang="en-US" altLang="zh-CN"/>
              <a:t>【</a:t>
            </a:r>
            <a:r>
              <a:rPr lang="zh-CN" altLang="en-US">
                <a:ea typeface="宋体" panose="02010600030101010101" pitchFamily="2" charset="-122"/>
                <a:cs typeface="Arial" panose="020B0604020202020204" pitchFamily="34" charset="0"/>
              </a:rPr>
              <a:t>增加减少图片</a:t>
            </a:r>
            <a:r>
              <a:rPr lang="en-US" altLang="zh-CN"/>
              <a:t>】</a:t>
            </a:r>
            <a:r>
              <a:rPr lang="zh-CN" altLang="en-US">
                <a:ea typeface="宋体" panose="02010600030101010101" pitchFamily="2" charset="-122"/>
                <a:cs typeface="Arial" panose="020B0604020202020204" pitchFamily="34" charset="0"/>
              </a:rPr>
              <a:t>：直接复制粘贴图片来增加图片数，复制后更改方法见</a:t>
            </a:r>
            <a:r>
              <a:rPr lang="en-US" altLang="zh-CN"/>
              <a:t>【</a:t>
            </a:r>
            <a:r>
              <a:rPr lang="zh-CN" altLang="en-US">
                <a:ea typeface="宋体" panose="02010600030101010101" pitchFamily="2" charset="-122"/>
                <a:cs typeface="Arial" panose="020B0604020202020204" pitchFamily="34" charset="0"/>
              </a:rPr>
              <a:t>更改图片</a:t>
            </a:r>
            <a:r>
              <a:rPr lang="en-US" altLang="zh-CN"/>
              <a:t>】</a:t>
            </a:r>
            <a:br>
              <a:rPr lang="zh-CN" altLang="en-US">
                <a:ea typeface="宋体" panose="02010600030101010101" pitchFamily="2" charset="-122"/>
                <a:cs typeface="Arial" panose="020B0604020202020204" pitchFamily="34" charset="0"/>
              </a:rPr>
            </a:br>
            <a:r>
              <a:rPr lang="en-US" altLang="zh-CN"/>
              <a:t>【</a:t>
            </a:r>
            <a:r>
              <a:rPr lang="zh-CN" altLang="en-US">
                <a:ea typeface="宋体" panose="02010600030101010101" pitchFamily="2" charset="-122"/>
                <a:cs typeface="Arial" panose="020B0604020202020204" pitchFamily="34" charset="0"/>
              </a:rPr>
              <a:t>更改图片色彩</a:t>
            </a:r>
            <a:r>
              <a:rPr lang="en-US" altLang="zh-CN"/>
              <a:t>】</a:t>
            </a:r>
            <a:r>
              <a:rPr lang="zh-CN" altLang="en-US">
                <a:ea typeface="宋体" panose="02010600030101010101" pitchFamily="2" charset="-122"/>
                <a:cs typeface="Arial" panose="020B0604020202020204" pitchFamily="34" charset="0"/>
              </a:rPr>
              <a:t>：点中图片</a:t>
            </a:r>
            <a:r>
              <a:rPr lang="en-US" altLang="zh-CN"/>
              <a:t>》</a:t>
            </a:r>
            <a:r>
              <a:rPr lang="zh-CN" altLang="en-US">
                <a:ea typeface="宋体" panose="02010600030101010101" pitchFamily="2" charset="-122"/>
                <a:cs typeface="Arial" panose="020B0604020202020204" pitchFamily="34" charset="0"/>
              </a:rPr>
              <a:t>图片工具</a:t>
            </a:r>
            <a:r>
              <a:rPr lang="en-US" altLang="zh-CN"/>
              <a:t>》</a:t>
            </a:r>
            <a:r>
              <a:rPr lang="zh-CN" altLang="en-US">
                <a:ea typeface="宋体" panose="02010600030101010101" pitchFamily="2" charset="-122"/>
                <a:cs typeface="Arial" panose="020B0604020202020204" pitchFamily="34" charset="0"/>
              </a:rPr>
              <a:t>格式</a:t>
            </a:r>
            <a:r>
              <a:rPr lang="en-US" altLang="zh-CN"/>
              <a:t>》</a:t>
            </a:r>
            <a:r>
              <a:rPr lang="zh-CN" altLang="en-US">
                <a:ea typeface="宋体" panose="02010600030101010101" pitchFamily="2" charset="-122"/>
                <a:cs typeface="Arial" panose="020B0604020202020204" pitchFamily="34" charset="0"/>
              </a:rPr>
              <a:t>色彩（重新着色）</a:t>
            </a:r>
            <a:r>
              <a:rPr lang="en-US" altLang="zh-CN"/>
              <a:t>》</a:t>
            </a:r>
            <a:r>
              <a:rPr lang="zh-CN" altLang="en-US">
                <a:ea typeface="宋体" panose="02010600030101010101" pitchFamily="2" charset="-122"/>
                <a:cs typeface="Arial" panose="020B0604020202020204" pitchFamily="34" charset="0"/>
              </a:rPr>
              <a:t>选择您喜欢的色彩</a:t>
            </a:r>
            <a:br>
              <a:rPr lang="zh-CN" altLang="en-US">
                <a:ea typeface="宋体" panose="02010600030101010101" pitchFamily="2" charset="-122"/>
                <a:cs typeface="Arial" panose="020B0604020202020204" pitchFamily="34" charset="0"/>
              </a:rPr>
            </a:br>
            <a:r>
              <a:rPr lang="zh-CN" altLang="en-US">
                <a:ea typeface="宋体" panose="02010600030101010101" pitchFamily="2" charset="-122"/>
                <a:cs typeface="Arial" panose="020B0604020202020204" pitchFamily="34" charset="0"/>
              </a:rPr>
              <a:t>下载更多模板、视频教程：</a:t>
            </a:r>
            <a:r>
              <a:rPr lang="en-US" altLang="zh-CN"/>
              <a:t>http://www.mysoeasy.com</a:t>
            </a:r>
            <a:endParaRPr lang="en-US" altLang="zh-CN"/>
          </a:p>
        </p:txBody>
      </p:sp>
    </p:spTree>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tags" Target="../tags/tag6.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tags" Target="../tags/tag7.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tags" Target="../tags/tag8.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tags" Target="../tags/tag9.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tags" Target="../tags/tag10.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6" name="日期占位符 1"/>
          <p:cNvSpPr>
            <a:spLocks noGrp="1"/>
          </p:cNvSpPr>
          <p:nvPr>
            <p:ph type="dt" sz="half" idx="10"/>
          </p:nvPr>
        </p:nvSpPr>
        <p:spPr/>
        <p:txBody>
          <a:bodyPr/>
          <a:lstStyle>
            <a:lvl1pPr>
              <a:defRPr/>
            </a:lvl1pPr>
          </a:lstStyle>
          <a:p>
            <a:pPr>
              <a:defRPr/>
            </a:pPr>
            <a:endParaRPr lang="zh-CN" altLang="en-US"/>
          </a:p>
        </p:txBody>
      </p:sp>
      <p:sp>
        <p:nvSpPr>
          <p:cNvPr id="8" name="灯片编号占位符 3"/>
          <p:cNvSpPr>
            <a:spLocks noGrp="1"/>
          </p:cNvSpPr>
          <p:nvPr>
            <p:ph type="sldNum" sz="quarter" idx="12"/>
          </p:nvPr>
        </p:nvSpPr>
        <p:spPr/>
        <p:txBody>
          <a:bodyPr/>
          <a:lstStyle>
            <a:lvl1pPr>
              <a:defRPr/>
            </a:lvl1pPr>
          </a:lstStyle>
          <a:p>
            <a:pPr>
              <a:defRPr/>
            </a:pPr>
            <a:fld id="{4DB808D4-1373-4CA6-8E46-7B9C3B8E8EBA}"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09600" y="6245225"/>
            <a:ext cx="2844800" cy="476250"/>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8737600" y="6245225"/>
            <a:ext cx="2844800" cy="476250"/>
          </a:xfrm>
        </p:spPr>
        <p:txBody>
          <a:bodyPr/>
          <a:lstStyle>
            <a:lvl1pPr>
              <a:defRPr/>
            </a:lvl1pPr>
          </a:lstStyle>
          <a:p>
            <a:fld id="{4A3F606D-703A-4D63-A690-CF224A5ACE2E}"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训练">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18557" y="3771014"/>
            <a:ext cx="1609860" cy="935887"/>
            <a:chOff x="309092" y="1989634"/>
            <a:chExt cx="1609650" cy="936104"/>
          </a:xfrm>
        </p:grpSpPr>
        <p:sp>
          <p:nvSpPr>
            <p:cNvPr id="25" name="圆角矩形 24"/>
            <p:cNvSpPr/>
            <p:nvPr/>
          </p:nvSpPr>
          <p:spPr>
            <a:xfrm>
              <a:off x="309092" y="1989634"/>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16849" y="4684691"/>
            <a:ext cx="1208509" cy="670739"/>
            <a:chOff x="4331074" y="4120487"/>
            <a:chExt cx="1208352" cy="670894"/>
          </a:xfrm>
        </p:grpSpPr>
        <p:sp>
          <p:nvSpPr>
            <p:cNvPr id="29" name="文本框 38">
              <a:hlinkClick r:id="" action="ppaction://noaction"/>
            </p:cNvPr>
            <p:cNvSpPr>
              <a:spLocks noChangeArrowheads="1"/>
            </p:cNvSpPr>
            <p:nvPr/>
          </p:nvSpPr>
          <p:spPr bwMode="auto">
            <a:xfrm>
              <a:off x="4331074" y="4483604"/>
              <a:ext cx="12083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职业素养</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4692074" y="4120487"/>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84532"/>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6796" y="5529249"/>
            <a:ext cx="1208615" cy="671732"/>
            <a:chOff x="3862958" y="5302002"/>
            <a:chExt cx="1208458" cy="671888"/>
          </a:xfrm>
        </p:grpSpPr>
        <p:sp>
          <p:nvSpPr>
            <p:cNvPr id="35" name="文本框 38">
              <a:hlinkClick r:id="" action="ppaction://noaction"/>
            </p:cNvPr>
            <p:cNvSpPr>
              <a:spLocks noChangeArrowheads="1"/>
            </p:cNvSpPr>
            <p:nvPr/>
          </p:nvSpPr>
          <p:spPr bwMode="auto">
            <a:xfrm>
              <a:off x="3862958" y="5666113"/>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56402" y="5302002"/>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03</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16539" y="3876627"/>
            <a:ext cx="1209129" cy="634244"/>
            <a:chOff x="-369083" y="3321313"/>
            <a:chExt cx="1208972" cy="634391"/>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dirty="0">
                <a:solidFill>
                  <a:srgbClr val="FFFFFF"/>
                </a:solidFill>
              </a:endParaRPr>
            </a:p>
          </p:txBody>
        </p:sp>
        <p:sp>
          <p:nvSpPr>
            <p:cNvPr id="44" name="文本框 36">
              <a:hlinkClick r:id="" action="ppaction://noaction"/>
            </p:cNvPr>
            <p:cNvSpPr>
              <a:spLocks noChangeArrowheads="1"/>
            </p:cNvSpPr>
            <p:nvPr userDrawn="1"/>
          </p:nvSpPr>
          <p:spPr bwMode="auto">
            <a:xfrm>
              <a:off x="-369083" y="3647927"/>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759102" y="304786"/>
            <a:ext cx="7822996" cy="685768"/>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609585"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439"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Rectangle 9"/>
          <p:cNvSpPr>
            <a:spLocks noGrp="1" noChangeArrowheads="1"/>
          </p:cNvSpPr>
          <p:nvPr>
            <p:ph type="dt" sz="half" idx="11"/>
          </p:nvPr>
        </p:nvSpPr>
        <p:spPr/>
        <p:txBody>
          <a:bodyPr/>
          <a:lstStyle>
            <a:lvl1pPr>
              <a:defRPr/>
            </a:lvl1pPr>
          </a:lstStyle>
          <a:p>
            <a:pPr>
              <a:defRPr/>
            </a:pPr>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3" name="矩形 22"/>
          <p:cNvSpPr/>
          <p:nvPr userDrawn="1"/>
        </p:nvSpPr>
        <p:spPr>
          <a:xfrm>
            <a:off x="8808"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8223" y="2008835"/>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45274" y="954675"/>
              <a:ext cx="538930"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01</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2930"/>
            <a:chOff x="-351733" y="3321313"/>
            <a:chExt cx="1208972" cy="683088"/>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3821" y="2953470"/>
            <a:ext cx="1617069" cy="998847"/>
            <a:chOff x="229875" y="1926660"/>
            <a:chExt cx="1616859" cy="999078"/>
          </a:xfrm>
        </p:grpSpPr>
        <p:sp>
          <p:nvSpPr>
            <p:cNvPr id="25" name="圆角矩形 24"/>
            <p:cNvSpPr/>
            <p:nvPr/>
          </p:nvSpPr>
          <p:spPr>
            <a:xfrm>
              <a:off x="229875" y="1926660"/>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187625" y="3014563"/>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accent5">
                <a:lumMod val="75000"/>
              </a:schemeClr>
            </a:solidFill>
            <a:ln w="12700">
              <a:solidFill>
                <a:srgbClr val="183A6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030" y="954675"/>
              <a:ext cx="585418"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02</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23" name="矩形 22"/>
          <p:cNvSpPr/>
          <p:nvPr userDrawn="1"/>
        </p:nvSpPr>
        <p:spPr>
          <a:xfrm>
            <a:off x="1614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04303" y="4708883"/>
            <a:ext cx="2513953" cy="2163011"/>
            <a:chOff x="-666892" y="1003706"/>
            <a:chExt cx="2513626" cy="1922032"/>
          </a:xfrm>
        </p:grpSpPr>
        <p:sp>
          <p:nvSpPr>
            <p:cNvPr id="25" name="圆角矩形 24"/>
            <p:cNvSpPr/>
            <p:nvPr/>
          </p:nvSpPr>
          <p:spPr>
            <a:xfrm>
              <a:off x="-666892" y="1003706"/>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33892" y="5898861"/>
            <a:ext cx="1208509" cy="735879"/>
            <a:chOff x="5360566" y="4006824"/>
            <a:chExt cx="1208352" cy="784787"/>
          </a:xfrm>
        </p:grpSpPr>
        <p:sp>
          <p:nvSpPr>
            <p:cNvPr id="29" name="文本框 38">
              <a:hlinkClick r:id="" action="ppaction://noaction"/>
            </p:cNvPr>
            <p:cNvSpPr>
              <a:spLocks noChangeArrowheads="1"/>
            </p:cNvSpPr>
            <p:nvPr/>
          </p:nvSpPr>
          <p:spPr bwMode="auto">
            <a:xfrm>
              <a:off x="5360566" y="4463455"/>
              <a:ext cx="1208352" cy="32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668701" y="4006824"/>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34406" y="4868487"/>
            <a:ext cx="1208615" cy="696866"/>
            <a:chOff x="3881593" y="5824558"/>
            <a:chExt cx="1208458" cy="697027"/>
          </a:xfrm>
        </p:grpSpPr>
        <p:sp>
          <p:nvSpPr>
            <p:cNvPr id="35" name="文本框 38">
              <a:hlinkClick r:id="rId2" action="ppaction://hlinksldjump"/>
            </p:cNvPr>
            <p:cNvSpPr>
              <a:spLocks noChangeArrowheads="1"/>
            </p:cNvSpPr>
            <p:nvPr/>
          </p:nvSpPr>
          <p:spPr bwMode="auto">
            <a:xfrm>
              <a:off x="3881593" y="6213808"/>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27492" y="5824558"/>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dirty="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832" y="954675"/>
              <a:ext cx="583814"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04</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23" name="矩形 22"/>
          <p:cNvSpPr/>
          <p:nvPr userDrawn="1"/>
        </p:nvSpPr>
        <p:spPr>
          <a:xfrm>
            <a:off x="28912" y="-1869"/>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56861" y="5723306"/>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99533" y="5773298"/>
            <a:ext cx="1208509" cy="758522"/>
            <a:chOff x="5507847" y="4545945"/>
            <a:chExt cx="1208352" cy="1074246"/>
          </a:xfrm>
        </p:grpSpPr>
        <p:sp>
          <p:nvSpPr>
            <p:cNvPr id="29" name="文本框 38">
              <a:hlinkClick r:id="" action="ppaction://noaction"/>
            </p:cNvPr>
            <p:cNvSpPr>
              <a:spLocks noChangeArrowheads="1"/>
            </p:cNvSpPr>
            <p:nvPr/>
          </p:nvSpPr>
          <p:spPr bwMode="auto">
            <a:xfrm>
              <a:off x="5507847" y="5184407"/>
              <a:ext cx="1208352" cy="43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5">
                <a:lumMod val="75000"/>
              </a:schemeClr>
            </a:solidFill>
            <a:ln>
              <a:solidFill>
                <a:srgbClr val="183A6A"/>
              </a:solid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2" y="2004785"/>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05</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FA9AC57-B496-42B2-95A0-CFBE20E3BF2C}"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a:xfrm>
            <a:off x="4165601" y="6356350"/>
            <a:ext cx="3860800" cy="365125"/>
          </a:xfrm>
          <a:prstGeom prst="rect">
            <a:avLst/>
          </a:prstGeom>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SmartArt 占位符 2"/>
          <p:cNvSpPr>
            <a:spLocks noGrp="1"/>
          </p:cNvSpPr>
          <p:nvPr>
            <p:ph type="pic"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a:xfrm>
            <a:off x="4165601" y="6356350"/>
            <a:ext cx="3860800" cy="365125"/>
          </a:xfrm>
          <a:prstGeom prst="rect">
            <a:avLst/>
          </a:prstGeom>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sp>
        <p:nvSpPr>
          <p:cNvPr id="2" name="矩形 1"/>
          <p:cNvSpPr/>
          <p:nvPr userDrawn="1"/>
        </p:nvSpPr>
        <p:spPr>
          <a:xfrm>
            <a:off x="585917" y="1268760"/>
            <a:ext cx="109728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1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2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90969" y="3812050"/>
            <a:ext cx="1609860" cy="935887"/>
            <a:chOff x="309092" y="1989634"/>
            <a:chExt cx="1609650" cy="936104"/>
          </a:xfrm>
        </p:grpSpPr>
        <p:sp>
          <p:nvSpPr>
            <p:cNvPr id="25" name="圆角矩形 24"/>
            <p:cNvSpPr/>
            <p:nvPr/>
          </p:nvSpPr>
          <p:spPr>
            <a:xfrm>
              <a:off x="309092" y="1989634"/>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170935" y="4837409"/>
            <a:ext cx="1208509" cy="670739"/>
            <a:chOff x="4331074" y="4120487"/>
            <a:chExt cx="1208352" cy="670894"/>
          </a:xfrm>
        </p:grpSpPr>
        <p:sp>
          <p:nvSpPr>
            <p:cNvPr id="29" name="文本框 38">
              <a:hlinkClick r:id="" action="ppaction://noaction"/>
            </p:cNvPr>
            <p:cNvSpPr>
              <a:spLocks noChangeArrowheads="1"/>
            </p:cNvSpPr>
            <p:nvPr/>
          </p:nvSpPr>
          <p:spPr bwMode="auto">
            <a:xfrm>
              <a:off x="4331074" y="4483604"/>
              <a:ext cx="12083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4692074" y="4120487"/>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84532"/>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170829" y="5529249"/>
            <a:ext cx="1208615" cy="728325"/>
            <a:chOff x="3816997" y="5302002"/>
            <a:chExt cx="1208458" cy="728494"/>
          </a:xfrm>
        </p:grpSpPr>
        <p:sp>
          <p:nvSpPr>
            <p:cNvPr id="35" name="文本框 38">
              <a:hlinkClick r:id="" action="ppaction://noaction"/>
            </p:cNvPr>
            <p:cNvSpPr>
              <a:spLocks noChangeArrowheads="1"/>
            </p:cNvSpPr>
            <p:nvPr/>
          </p:nvSpPr>
          <p:spPr bwMode="auto">
            <a:xfrm>
              <a:off x="3816997" y="5722719"/>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56402" y="5302002"/>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3" y="2205147"/>
            <a:ext cx="1475602" cy="704493"/>
            <a:chOff x="2004340" y="2072128"/>
            <a:chExt cx="1562950" cy="746465"/>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4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7222" y="954675"/>
              <a:ext cx="595035"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03</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950833"/>
            <a:ext cx="1209129" cy="634244"/>
            <a:chOff x="-369083" y="3321313"/>
            <a:chExt cx="1208972" cy="634391"/>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accent5">
                <a:lumMod val="75000"/>
              </a:schemeClr>
            </a:solidFill>
            <a:ln w="9525">
              <a:solidFill>
                <a:srgbClr val="183A6A"/>
              </a:solidFill>
              <a:round/>
            </a:ln>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69083" y="3647927"/>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1" y="6356350"/>
            <a:ext cx="2844800" cy="365125"/>
          </a:xfrm>
          <a:prstGeom prst="rect">
            <a:avLst/>
          </a:prstGeom>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xfrm>
            <a:off x="8737601" y="6356350"/>
            <a:ext cx="2844800" cy="365125"/>
          </a:xfrm>
          <a:prstGeom prst="rect">
            <a:avLst/>
          </a:prstGeom>
        </p:spPr>
        <p:txBody>
          <a:bodyPr/>
          <a:lstStyle>
            <a:lvl1pPr>
              <a:defRPr/>
            </a:lvl1pPr>
          </a:lstStyle>
          <a:p>
            <a:fld id="{F84A5115-1A13-420F-990C-DCDF8AF3A9D5}" type="slidenum">
              <a:rPr lang="en-US" altLang="zh-CN"/>
            </a:fld>
            <a:endParaRPr lang="en-US" altLang="zh-CN"/>
          </a:p>
        </p:txBody>
      </p:sp>
    </p:spTree>
  </p:cSld>
  <p:clrMapOvr>
    <a:masterClrMapping/>
  </p:clrMapOvr>
  <p:transition spd="slow">
    <p:blinds dir="ver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23" name="矩形 22"/>
          <p:cNvSpPr/>
          <p:nvPr userDrawn="1"/>
        </p:nvSpPr>
        <p:spPr>
          <a:xfrm>
            <a:off x="1614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203801" y="4727687"/>
            <a:ext cx="2513953" cy="2163011"/>
            <a:chOff x="-666892" y="1003706"/>
            <a:chExt cx="2513626" cy="1922032"/>
          </a:xfrm>
        </p:grpSpPr>
        <p:sp>
          <p:nvSpPr>
            <p:cNvPr id="25" name="圆角矩形 24"/>
            <p:cNvSpPr/>
            <p:nvPr/>
          </p:nvSpPr>
          <p:spPr>
            <a:xfrm>
              <a:off x="-666892" y="1003706"/>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33892" y="5898861"/>
            <a:ext cx="1208509" cy="735879"/>
            <a:chOff x="5360566" y="4006824"/>
            <a:chExt cx="1208352" cy="784787"/>
          </a:xfrm>
        </p:grpSpPr>
        <p:sp>
          <p:nvSpPr>
            <p:cNvPr id="29" name="文本框 38">
              <a:hlinkClick r:id="" action="ppaction://noaction"/>
            </p:cNvPr>
            <p:cNvSpPr>
              <a:spLocks noChangeArrowheads="1"/>
            </p:cNvSpPr>
            <p:nvPr/>
          </p:nvSpPr>
          <p:spPr bwMode="auto">
            <a:xfrm>
              <a:off x="5360566" y="4463455"/>
              <a:ext cx="1208352" cy="32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668701" y="4006824"/>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34406" y="4868487"/>
            <a:ext cx="1208615" cy="695865"/>
            <a:chOff x="3881593" y="5824558"/>
            <a:chExt cx="1208458" cy="696026"/>
          </a:xfrm>
        </p:grpSpPr>
        <p:sp>
          <p:nvSpPr>
            <p:cNvPr id="35" name="文本框 38">
              <a:hlinkClick r:id="" action="ppaction://noaction"/>
            </p:cNvPr>
            <p:cNvSpPr>
              <a:spLocks noChangeArrowheads="1"/>
            </p:cNvSpPr>
            <p:nvPr/>
          </p:nvSpPr>
          <p:spPr bwMode="auto">
            <a:xfrm>
              <a:off x="3881593" y="6213808"/>
              <a:ext cx="1208458" cy="30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27492" y="5824558"/>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dirty="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832" y="954675"/>
              <a:ext cx="583814"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04</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8223" y="2008835"/>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 action="ppaction://noaction"/>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45274" y="954675"/>
              <a:ext cx="538930"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01</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4619" y="2929577"/>
            <a:ext cx="1617069" cy="998847"/>
            <a:chOff x="229875" y="1926660"/>
            <a:chExt cx="1616859" cy="999078"/>
          </a:xfrm>
        </p:grpSpPr>
        <p:sp>
          <p:nvSpPr>
            <p:cNvPr id="25" name="圆角矩形 24"/>
            <p:cNvSpPr/>
            <p:nvPr/>
          </p:nvSpPr>
          <p:spPr>
            <a:xfrm>
              <a:off x="229875" y="1926660"/>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46315" y="3059756"/>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accent5">
                <a:lumMod val="75000"/>
              </a:schemeClr>
            </a:solidFill>
            <a:ln w="12700">
              <a:solidFill>
                <a:srgbClr val="183A6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dirty="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 action="ppaction://noaction"/>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030" y="954675"/>
              <a:ext cx="585418"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02</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23" name="矩形 22"/>
          <p:cNvSpPr/>
          <p:nvPr userDrawn="1"/>
        </p:nvSpPr>
        <p:spPr>
          <a:xfrm>
            <a:off x="28912" y="-1869"/>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56861" y="5723306"/>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42881" y="5773298"/>
            <a:ext cx="1208509" cy="755382"/>
            <a:chOff x="5451202" y="4545945"/>
            <a:chExt cx="1208352" cy="1069799"/>
          </a:xfrm>
        </p:grpSpPr>
        <p:sp>
          <p:nvSpPr>
            <p:cNvPr id="29" name="文本框 38">
              <a:hlinkClick r:id="" action="ppaction://noaction"/>
            </p:cNvPr>
            <p:cNvSpPr>
              <a:spLocks noChangeArrowheads="1"/>
            </p:cNvSpPr>
            <p:nvPr/>
          </p:nvSpPr>
          <p:spPr bwMode="auto">
            <a:xfrm>
              <a:off x="5451202" y="5179960"/>
              <a:ext cx="1208352" cy="43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5">
                <a:lumMod val="75000"/>
              </a:schemeClr>
            </a:solidFill>
            <a:ln>
              <a:solidFill>
                <a:srgbClr val="183A6A"/>
              </a:solid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 action="ppaction://noaction"/>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2" y="2004785"/>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05</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1_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a:defRPr/>
            </a:pPr>
            <a:endParaRPr lang="zh-CN" altLang="en-US"/>
          </a:p>
        </p:txBody>
      </p:sp>
      <p:sp>
        <p:nvSpPr>
          <p:cNvPr id="5" name="Slide Number Placeholder 4"/>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zh-CN" altLang="zh-CN"/>
          </a:p>
        </p:txBody>
      </p:sp>
      <p:sp>
        <p:nvSpPr>
          <p:cNvPr id="4" name="Slide Number Placeholder 3"/>
          <p:cNvSpPr>
            <a:spLocks noGrp="1"/>
          </p:cNvSpPr>
          <p:nvPr>
            <p:ph type="sldNum" sz="quarter" idx="12"/>
          </p:nvPr>
        </p:nvSpPr>
        <p:spPr/>
        <p:txBody>
          <a:bodyPr/>
          <a:lstStyle/>
          <a:p>
            <a:pPr>
              <a:defRPr/>
            </a:pPr>
            <a:fld id="{9F6FDC23-2166-45A4-AB4E-56A498B05EFF}" type="slidenum">
              <a:rPr lang="en-US" altLang="zh-CN" smtClean="0"/>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7" Type="http://schemas.openxmlformats.org/officeDocument/2006/relationships/slideLayout" Target="../slideLayouts/slideLayout34.xml"/><Relationship Id="rId6" Type="http://schemas.openxmlformats.org/officeDocument/2006/relationships/slideLayout" Target="../slideLayouts/slideLayout33.xml"/><Relationship Id="rId5" Type="http://schemas.openxmlformats.org/officeDocument/2006/relationships/slideLayout" Target="../slideLayouts/slideLayout32.xml"/><Relationship Id="rId4" Type="http://schemas.openxmlformats.org/officeDocument/2006/relationships/slideLayout" Target="../slideLayouts/slideLayout31.xml"/><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52526E70-02FC-4666-A862-E2F5834A852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108850" tIns="54425" rIns="108850" bIns="54425"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1" y="1600201"/>
            <a:ext cx="10972800" cy="4525963"/>
          </a:xfrm>
          <a:prstGeom prst="rect">
            <a:avLst/>
          </a:prstGeom>
        </p:spPr>
        <p:txBody>
          <a:bodyPr vert="horz" lIns="108850" tIns="54425" rIns="108850" bIns="54425" rtlCol="0">
            <a:normAutofit/>
          </a:bodyPr>
          <a:lstStyle/>
          <a:p>
            <a:pPr lvl="0"/>
            <a:r>
              <a:rPr lang="zh-CN" altLang="en-US" dirty="0"/>
              <a:t>单击此处编辑母版文本样式</a:t>
            </a:r>
            <a:endParaRPr lang="zh-CN" altLang="en-US" dirty="0"/>
          </a:p>
          <a:p>
            <a:pPr lvl="1"/>
            <a:r>
              <a:rPr lang="zh-CN" altLang="en-US" dirty="0"/>
              <a:t>第级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09601" y="6356350"/>
            <a:ext cx="2844800" cy="365125"/>
          </a:xfrm>
          <a:prstGeom prst="rect">
            <a:avLst/>
          </a:prstGeom>
        </p:spPr>
        <p:txBody>
          <a:bodyPr vert="horz" lIns="108850" tIns="54425" rIns="108850" bIns="54425" rtlCol="0" anchor="ctr"/>
          <a:lstStyle>
            <a:lvl1pPr algn="l">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1" y="6356350"/>
            <a:ext cx="2844800" cy="365125"/>
          </a:xfrm>
          <a:prstGeom prst="rect">
            <a:avLst/>
          </a:prstGeom>
        </p:spPr>
        <p:txBody>
          <a:bodyPr vert="horz" lIns="108850" tIns="54425" rIns="108850" bIns="54425" rtlCol="0" anchor="ctr"/>
          <a:lstStyle>
            <a:lvl1pPr algn="r">
              <a:defRPr sz="1400">
                <a:solidFill>
                  <a:schemeClr val="tx1">
                    <a:tint val="75000"/>
                  </a:schemeClr>
                </a:solidFill>
              </a:defRPr>
            </a:lvl1pPr>
          </a:lstStyle>
          <a:p>
            <a:fld id="{930597BB-1EF2-4138-8CCF-ADC53EDE40B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436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856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275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1950" algn="l" defTabSz="1088390" rtl="0" eaLnBrk="1" latinLnBrk="0" hangingPunct="1">
        <a:defRPr sz="2100" kern="1200">
          <a:solidFill>
            <a:schemeClr val="tx1"/>
          </a:solidFill>
          <a:latin typeface="+mn-lt"/>
          <a:ea typeface="+mn-ea"/>
          <a:cs typeface="+mn-cs"/>
        </a:defRPr>
      </a:lvl4pPr>
      <a:lvl5pPr marL="2176145"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5170" algn="l" defTabSz="1088390" rtl="0" eaLnBrk="1" latinLnBrk="0" hangingPunct="1">
        <a:defRPr sz="2100" kern="1200">
          <a:solidFill>
            <a:schemeClr val="tx1"/>
          </a:solidFill>
          <a:latin typeface="+mn-lt"/>
          <a:ea typeface="+mn-ea"/>
          <a:cs typeface="+mn-cs"/>
        </a:defRPr>
      </a:lvl7pPr>
      <a:lvl8pPr marL="3809365" algn="l" defTabSz="1088390" rtl="0" eaLnBrk="1" latinLnBrk="0" hangingPunct="1">
        <a:defRPr sz="2100" kern="1200">
          <a:solidFill>
            <a:schemeClr val="tx1"/>
          </a:solidFill>
          <a:latin typeface="+mn-lt"/>
          <a:ea typeface="+mn-ea"/>
          <a:cs typeface="+mn-cs"/>
        </a:defRPr>
      </a:lvl8pPr>
      <a:lvl9pPr marL="4353560" algn="l" defTabSz="1088390" rtl="0" eaLnBrk="1" latinLnBrk="0" hangingPunct="1">
        <a:defRPr sz="21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108850" tIns="54425" rIns="108850" bIns="54425"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1" y="1600201"/>
            <a:ext cx="10972800" cy="4525963"/>
          </a:xfrm>
          <a:prstGeom prst="rect">
            <a:avLst/>
          </a:prstGeom>
        </p:spPr>
        <p:txBody>
          <a:bodyPr vert="horz" lIns="108850" tIns="54425" rIns="108850" bIns="54425" rtlCol="0">
            <a:normAutofit/>
          </a:bodyPr>
          <a:lstStyle/>
          <a:p>
            <a:pPr lvl="0"/>
            <a:r>
              <a:rPr lang="zh-CN" altLang="en-US" dirty="0"/>
              <a:t>单击此处编辑母版文本样式</a:t>
            </a:r>
            <a:endParaRPr lang="zh-CN" altLang="en-US" dirty="0"/>
          </a:p>
          <a:p>
            <a:pPr lvl="1"/>
            <a:r>
              <a:rPr lang="zh-CN" altLang="en-US" dirty="0"/>
              <a:t>第级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Lst>
  <p:timing>
    <p:tnLst>
      <p:par>
        <p:cTn id="1" dur="indefinite" restart="never" nodeType="tmRoot"/>
      </p:par>
    </p:tnLst>
  </p:timing>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436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856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275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1950" algn="l" defTabSz="1088390" rtl="0" eaLnBrk="1" latinLnBrk="0" hangingPunct="1">
        <a:defRPr sz="2100" kern="1200">
          <a:solidFill>
            <a:schemeClr val="tx1"/>
          </a:solidFill>
          <a:latin typeface="+mn-lt"/>
          <a:ea typeface="+mn-ea"/>
          <a:cs typeface="+mn-cs"/>
        </a:defRPr>
      </a:lvl4pPr>
      <a:lvl5pPr marL="2176145"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5170" algn="l" defTabSz="1088390" rtl="0" eaLnBrk="1" latinLnBrk="0" hangingPunct="1">
        <a:defRPr sz="2100" kern="1200">
          <a:solidFill>
            <a:schemeClr val="tx1"/>
          </a:solidFill>
          <a:latin typeface="+mn-lt"/>
          <a:ea typeface="+mn-ea"/>
          <a:cs typeface="+mn-cs"/>
        </a:defRPr>
      </a:lvl7pPr>
      <a:lvl8pPr marL="3809365" algn="l" defTabSz="1088390" rtl="0" eaLnBrk="1" latinLnBrk="0" hangingPunct="1">
        <a:defRPr sz="2100" kern="1200">
          <a:solidFill>
            <a:schemeClr val="tx1"/>
          </a:solidFill>
          <a:latin typeface="+mn-lt"/>
          <a:ea typeface="+mn-ea"/>
          <a:cs typeface="+mn-cs"/>
        </a:defRPr>
      </a:lvl8pPr>
      <a:lvl9pPr marL="4353560" algn="l" defTabSz="1088390"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4.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1.png"/><Relationship Id="rId2" Type="http://schemas.openxmlformats.org/officeDocument/2006/relationships/tags" Target="../tags/tag26.xml"/><Relationship Id="rId1" Type="http://schemas.openxmlformats.org/officeDocument/2006/relationships/tags" Target="../tags/tag25.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2.emf"/><Relationship Id="rId2" Type="http://schemas.openxmlformats.org/officeDocument/2006/relationships/tags" Target="../tags/tag28.xml"/><Relationship Id="rId1" Type="http://schemas.openxmlformats.org/officeDocument/2006/relationships/tags" Target="../tags/tag27.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3.png"/><Relationship Id="rId2" Type="http://schemas.openxmlformats.org/officeDocument/2006/relationships/tags" Target="../tags/tag30.xml"/><Relationship Id="rId1" Type="http://schemas.openxmlformats.org/officeDocument/2006/relationships/tags" Target="../tags/tag29.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4.png"/><Relationship Id="rId2" Type="http://schemas.openxmlformats.org/officeDocument/2006/relationships/tags" Target="../tags/tag32.xml"/><Relationship Id="rId1" Type="http://schemas.openxmlformats.org/officeDocument/2006/relationships/tags" Target="../tags/tag31.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microsoft.com/office/2007/relationships/hdphoto" Target="../media/image4.wdp"/><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8.xml"/><Relationship Id="rId1"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8.xml"/><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s>
</file>

<file path=ppt/slides/_rels/slide21.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7.png"/><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8.png"/><Relationship Id="rId2" Type="http://schemas.openxmlformats.org/officeDocument/2006/relationships/tags" Target="../tags/tag44.xml"/><Relationship Id="rId1" Type="http://schemas.openxmlformats.org/officeDocument/2006/relationships/tags" Target="../tags/tag4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8.xml"/><Relationship Id="rId1" Type="http://schemas.openxmlformats.org/officeDocument/2006/relationships/image" Target="../media/image19.png"/></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microsoft.com/office/2007/relationships/hdphoto" Target="../media/image4.wdp"/><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20.png"/><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image" Target="../media/image21.png"/><Relationship Id="rId1" Type="http://schemas.openxmlformats.org/officeDocument/2006/relationships/tags" Target="../tags/tag5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2.png"/><Relationship Id="rId1" Type="http://schemas.openxmlformats.org/officeDocument/2006/relationships/tags" Target="../tags/tag55.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7.xml"/><Relationship Id="rId2" Type="http://schemas.openxmlformats.org/officeDocument/2006/relationships/image" Target="../media/image1.jpeg"/><Relationship Id="rId1" Type="http://schemas.openxmlformats.org/officeDocument/2006/relationships/tags" Target="../tags/tag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56.xml"/><Relationship Id="rId1" Type="http://schemas.openxmlformats.org/officeDocument/2006/relationships/image" Target="../media/image24.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25.png"/><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image" Target="../media/image26.png"/></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image" Target="../media/image29.pn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6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30.png"/><Relationship Id="rId2" Type="http://schemas.openxmlformats.org/officeDocument/2006/relationships/tags" Target="../tags/tag64.xml"/><Relationship Id="rId1" Type="http://schemas.openxmlformats.org/officeDocument/2006/relationships/tags" Target="../tags/tag6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66.xml"/><Relationship Id="rId1" Type="http://schemas.openxmlformats.org/officeDocument/2006/relationships/tags" Target="../tags/tag65.xml"/></Relationships>
</file>

<file path=ppt/slides/_rels/slide41.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image" Target="../media/image31.png"/><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s>
</file>

<file path=ppt/slides/_rels/slide42.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31.xml"/><Relationship Id="rId5" Type="http://schemas.openxmlformats.org/officeDocument/2006/relationships/image" Target="../media/image33.png"/><Relationship Id="rId4" Type="http://schemas.openxmlformats.org/officeDocument/2006/relationships/tags" Target="../tags/tag74.xml"/><Relationship Id="rId3" Type="http://schemas.openxmlformats.org/officeDocument/2006/relationships/image" Target="../media/image32.png"/><Relationship Id="rId2" Type="http://schemas.openxmlformats.org/officeDocument/2006/relationships/tags" Target="../tags/tag73.xml"/><Relationship Id="rId1" Type="http://schemas.openxmlformats.org/officeDocument/2006/relationships/tags" Target="../tags/tag72.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34.xml"/><Relationship Id="rId3" Type="http://schemas.openxmlformats.org/officeDocument/2006/relationships/image" Target="../media/image34.png"/><Relationship Id="rId2" Type="http://schemas.openxmlformats.org/officeDocument/2006/relationships/tags" Target="../tags/tag76.xml"/><Relationship Id="rId1" Type="http://schemas.openxmlformats.org/officeDocument/2006/relationships/tags" Target="../tags/tag75.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image" Target="../media/image35.jpe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microsoft.com/office/2007/relationships/hdphoto" Target="../media/image4.wdp"/><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5.png"/><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image" Target="../media/image7.png"/><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openxmlformats.org/officeDocument/2006/relationships/image" Target="../media/image6.png"/><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8.png"/><Relationship Id="rId1" Type="http://schemas.openxmlformats.org/officeDocument/2006/relationships/tags" Target="../tags/tag21.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9.png"/><Relationship Id="rId2" Type="http://schemas.openxmlformats.org/officeDocument/2006/relationships/tags" Target="../tags/tag23.xml"/><Relationship Id="rId1" Type="http://schemas.openxmlformats.org/officeDocument/2006/relationships/tags" Target="../tags/tag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32"/>
          <p:cNvSpPr>
            <a:spLocks noChangeArrowheads="1"/>
          </p:cNvSpPr>
          <p:nvPr/>
        </p:nvSpPr>
        <p:spPr bwMode="auto">
          <a:xfrm>
            <a:off x="4122407" y="2276505"/>
            <a:ext cx="399288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企业管理基础</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647243" y="422086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5951961" y="4077000"/>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743865" y="421070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nvSpPr>
        <p:spPr>
          <a:xfrm>
            <a:off x="3742690" y="4674235"/>
            <a:ext cx="4465955" cy="856615"/>
          </a:xfrm>
          <a:prstGeom prst="rect">
            <a:avLst/>
          </a:prstGeom>
          <a:noFill/>
        </p:spPr>
        <p:txBody>
          <a:bodyPr wrap="square" rtlCol="0">
            <a:noAutofit/>
          </a:bodyPr>
          <a:p>
            <a:r>
              <a:rPr lang="en-US" altLang="zh-CN"/>
              <a:t>           </a:t>
            </a:r>
            <a:r>
              <a:rPr lang="zh-CN" altLang="en-US" sz="2400" b="1" dirty="0">
                <a:solidFill>
                  <a:srgbClr val="2A8EA2"/>
                </a:solidFill>
                <a:latin typeface="微软雅黑" panose="020B0503020204020204" pitchFamily="34" charset="-122"/>
                <a:ea typeface="微软雅黑" panose="020B0503020204020204" pitchFamily="34" charset="-122"/>
              </a:rPr>
              <a:t>      </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高等教育出版社</a:t>
            </a:r>
            <a:r>
              <a:rPr lang="zh-CN" altLang="en-US" sz="2400" b="1" dirty="0">
                <a:solidFill>
                  <a:srgbClr val="2A8EA2"/>
                </a:solidFill>
                <a:latin typeface="微软雅黑" panose="020B0503020204020204" pitchFamily="34" charset="-122"/>
                <a:ea typeface="微软雅黑" panose="020B0503020204020204" pitchFamily="34" charset="-122"/>
              </a:rPr>
              <a:t>      </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主编：马</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翔</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魏国平</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a:t>
            </a:r>
            <a:endParaRPr lang="zh-CN" altLang="en-US" sz="2400" b="1" dirty="0">
              <a:solidFill>
                <a:srgbClr val="2A8EA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2" presetClass="entr" presetSubtype="8" fill="hold" grpId="0" nodeType="withEffect">
                                  <p:stCondLst>
                                    <p:cond delay="50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0-#ppt_w/2"/>
                                          </p:val>
                                        </p:tav>
                                        <p:tav tm="100000">
                                          <p:val>
                                            <p:strVal val="#ppt_x"/>
                                          </p:val>
                                        </p:tav>
                                      </p:tavLst>
                                    </p:anim>
                                    <p:anim calcmode="lin" valueType="num">
                                      <p:cBhvr additive="base">
                                        <p:cTn id="14" dur="500" fill="hold"/>
                                        <p:tgtEl>
                                          <p:spTgt spid="4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500"/>
                                        <p:tgtEl>
                                          <p:spTgt spid="44"/>
                                        </p:tgtEl>
                                      </p:cBhvr>
                                    </p:animEffect>
                                  </p:childTnLst>
                                </p:cTn>
                              </p:par>
                              <p:par>
                                <p:cTn id="19" presetID="22" presetClass="entr" presetSubtype="2" fill="hold" nodeType="withEffect">
                                  <p:stCondLst>
                                    <p:cond delay="0"/>
                                  </p:stCondLst>
                                  <p:childTnLst>
                                    <p:set>
                                      <p:cBhvr>
                                        <p:cTn id="20" dur="1" fill="hold">
                                          <p:stCondLst>
                                            <p:cond delay="0"/>
                                          </p:stCondLst>
                                        </p:cTn>
                                        <p:tgtEl>
                                          <p:spTgt spid="103"/>
                                        </p:tgtEl>
                                        <p:attrNameLst>
                                          <p:attrName>style.visibility</p:attrName>
                                        </p:attrNameLst>
                                      </p:cBhvr>
                                      <p:to>
                                        <p:strVal val="visible"/>
                                      </p:to>
                                    </p:set>
                                    <p:animEffect transition="in" filter="wipe(right)">
                                      <p:cBhvr>
                                        <p:cTn id="21" dur="500"/>
                                        <p:tgtEl>
                                          <p:spTgt spid="103"/>
                                        </p:tgtEl>
                                      </p:cBhvr>
                                    </p:animEffect>
                                  </p:childTnLst>
                                </p:cTn>
                              </p:par>
                            </p:childTnLst>
                          </p:cTn>
                        </p:par>
                        <p:par>
                          <p:cTn id="22" fill="hold">
                            <p:stCondLst>
                              <p:cond delay="1000"/>
                            </p:stCondLst>
                            <p:childTnLst>
                              <p:par>
                                <p:cTn id="23" presetID="31" presetClass="entr" presetSubtype="0" fill="hold" grpId="0"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 calcmode="lin" valueType="num">
                                      <p:cBhvr>
                                        <p:cTn id="27" dur="500" fill="hold"/>
                                        <p:tgtEl>
                                          <p:spTgt spid="101"/>
                                        </p:tgtEl>
                                        <p:attrNameLst>
                                          <p:attrName>style.rotation</p:attrName>
                                        </p:attrNameLst>
                                      </p:cBhvr>
                                      <p:tavLst>
                                        <p:tav tm="0">
                                          <p:val>
                                            <p:fltVal val="90"/>
                                          </p:val>
                                        </p:tav>
                                        <p:tav tm="100000">
                                          <p:val>
                                            <p:fltVal val="0"/>
                                          </p:val>
                                        </p:tav>
                                      </p:tavLst>
                                    </p:anim>
                                    <p:animEffect transition="in" filter="fade">
                                      <p:cBhvr>
                                        <p:cTn id="2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矩形 4"/>
          <p:cNvSpPr>
            <a:spLocks noChangeArrowheads="1"/>
          </p:cNvSpPr>
          <p:nvPr/>
        </p:nvSpPr>
        <p:spPr bwMode="auto">
          <a:xfrm>
            <a:off x="1919536" y="1412776"/>
            <a:ext cx="9001000" cy="2075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一</a:t>
            </a:r>
            <a:r>
              <a:rPr lang="zh-CN" altLang="zh-CN" sz="2800" b="1" dirty="0">
                <a:solidFill>
                  <a:srgbClr val="FF0000"/>
                </a:solidFill>
                <a:latin typeface="微软雅黑" panose="020B0503020204020204" pitchFamily="34" charset="-122"/>
                <a:ea typeface="微软雅黑" panose="020B0503020204020204" pitchFamily="34" charset="-122"/>
              </a:rPr>
              <a:t>）物流管理</a:t>
            </a:r>
            <a:r>
              <a:rPr lang="zh-CN" altLang="en-US" sz="2800" b="1" dirty="0">
                <a:solidFill>
                  <a:srgbClr val="FF0000"/>
                </a:solidFill>
                <a:latin typeface="微软雅黑" panose="020B0503020204020204" pitchFamily="34" charset="-122"/>
                <a:ea typeface="微软雅黑" panose="020B0503020204020204" pitchFamily="34" charset="-122"/>
              </a:rPr>
              <a:t>的概念</a:t>
            </a:r>
            <a:endParaRPr lang="en-US" altLang="zh-CN" sz="2800" b="1" dirty="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     </a:t>
            </a:r>
            <a:r>
              <a:rPr lang="zh-CN" altLang="zh-CN" sz="2000" dirty="0">
                <a:solidFill>
                  <a:srgbClr val="0070C0"/>
                </a:solidFill>
                <a:latin typeface="微软雅黑" panose="020B0503020204020204" pitchFamily="34" charset="-122"/>
                <a:ea typeface="微软雅黑" panose="020B0503020204020204" pitchFamily="34" charset="-122"/>
              </a:rPr>
              <a:t>《物流术语（修订版）》（</a:t>
            </a:r>
            <a:r>
              <a:rPr lang="en-US" altLang="zh-CN" sz="2000" dirty="0">
                <a:solidFill>
                  <a:srgbClr val="0070C0"/>
                </a:solidFill>
                <a:latin typeface="微软雅黑" panose="020B0503020204020204" pitchFamily="34" charset="-122"/>
                <a:ea typeface="微软雅黑" panose="020B0503020204020204" pitchFamily="34" charset="-122"/>
              </a:rPr>
              <a:t>GB/T183542006</a:t>
            </a:r>
            <a:r>
              <a:rPr lang="zh-CN" altLang="zh-CN" sz="2000" dirty="0">
                <a:solidFill>
                  <a:srgbClr val="0070C0"/>
                </a:solidFill>
                <a:latin typeface="微软雅黑" panose="020B0503020204020204" pitchFamily="34" charset="-122"/>
                <a:ea typeface="微软雅黑" panose="020B0503020204020204" pitchFamily="34" charset="-122"/>
              </a:rPr>
              <a:t>）将物流管理（</a:t>
            </a:r>
            <a:r>
              <a:rPr lang="en-US" altLang="zh-CN" sz="2000" dirty="0">
                <a:solidFill>
                  <a:srgbClr val="0070C0"/>
                </a:solidFill>
                <a:latin typeface="微软雅黑" panose="020B0503020204020204" pitchFamily="34" charset="-122"/>
                <a:ea typeface="微软雅黑" panose="020B0503020204020204" pitchFamily="34" charset="-122"/>
              </a:rPr>
              <a:t>logistics management</a:t>
            </a:r>
            <a:r>
              <a:rPr lang="zh-CN" altLang="zh-CN" sz="2000" dirty="0">
                <a:solidFill>
                  <a:srgbClr val="0070C0"/>
                </a:solidFill>
                <a:latin typeface="微软雅黑" panose="020B0503020204020204" pitchFamily="34" charset="-122"/>
                <a:ea typeface="微软雅黑" panose="020B0503020204020204" pitchFamily="34" charset="-122"/>
              </a:rPr>
              <a:t>）定义为：以合适的物流成本达到用户满意的服务水平，对正向及反向的物流过程及相关信息进行的计划、组织、协调与控制</a:t>
            </a:r>
            <a:r>
              <a:rPr lang="zh-CN" altLang="zh-CN" sz="2000" dirty="0">
                <a:solidFill>
                  <a:srgbClr val="0070C0"/>
                </a:solidFill>
                <a:latin typeface="+mj-ea"/>
                <a:ea typeface="+mj-ea"/>
              </a:rPr>
              <a:t>。</a:t>
            </a:r>
            <a:endParaRPr lang="zh-CN" altLang="zh-CN" sz="2000" dirty="0">
              <a:solidFill>
                <a:srgbClr val="0070C0"/>
              </a:solidFill>
              <a:latin typeface="+mj-ea"/>
              <a:ea typeface="+mj-ea"/>
            </a:endParaRPr>
          </a:p>
        </p:txBody>
      </p:sp>
      <p:pic>
        <p:nvPicPr>
          <p:cNvPr id="3" name="图片 2"/>
          <p:cNvPicPr>
            <a:picLocks noChangeAspect="1"/>
          </p:cNvPicPr>
          <p:nvPr/>
        </p:nvPicPr>
        <p:blipFill>
          <a:blip r:embed="rId1"/>
          <a:stretch>
            <a:fillRect/>
          </a:stretch>
        </p:blipFill>
        <p:spPr>
          <a:xfrm>
            <a:off x="4727848" y="3603466"/>
            <a:ext cx="4762500" cy="3257550"/>
          </a:xfrm>
          <a:prstGeom prst="rect">
            <a:avLst/>
          </a:prstGeom>
        </p:spPr>
      </p:pic>
      <p:sp>
        <p:nvSpPr>
          <p:cNvPr id="6" name="Text Box 8"/>
          <p:cNvSpPr txBox="1">
            <a:spLocks noChangeArrowheads="1"/>
          </p:cNvSpPr>
          <p:nvPr/>
        </p:nvSpPr>
        <p:spPr bwMode="auto">
          <a:xfrm>
            <a:off x="1919371" y="476290"/>
            <a:ext cx="6732588" cy="737235"/>
          </a:xfrm>
          <a:prstGeom prst="rect">
            <a:avLst/>
          </a:prstGeom>
          <a:solidFill>
            <a:schemeClr val="bg1"/>
          </a:solidFill>
          <a:ln>
            <a:noFill/>
          </a:ln>
        </p:spPr>
        <p:txBody>
          <a:bodyPr bIns="828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defRPr/>
            </a:pPr>
            <a:r>
              <a:rPr lang="zh-CN" altLang="en-US" sz="3600" b="1" dirty="0">
                <a:solidFill>
                  <a:srgbClr val="0070C0"/>
                </a:solidFill>
                <a:latin typeface="微软雅黑" panose="020B0503020204020204" pitchFamily="34" charset="-122"/>
                <a:ea typeface="微软雅黑" panose="020B0503020204020204" pitchFamily="34" charset="-122"/>
              </a:rPr>
              <a:t>二、物流管理的内涵与发展</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矩形 4"/>
          <p:cNvSpPr>
            <a:spLocks noChangeArrowheads="1"/>
          </p:cNvSpPr>
          <p:nvPr/>
        </p:nvSpPr>
        <p:spPr bwMode="auto">
          <a:xfrm>
            <a:off x="5015865" y="764540"/>
            <a:ext cx="355028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2800" b="1" dirty="0">
                <a:solidFill>
                  <a:srgbClr val="FF0000"/>
                </a:solidFill>
                <a:latin typeface="微软雅黑" panose="020B0503020204020204" pitchFamily="34" charset="-122"/>
                <a:ea typeface="微软雅黑" panose="020B0503020204020204" pitchFamily="34" charset="-122"/>
              </a:rPr>
              <a:t>物流管理</a:t>
            </a:r>
            <a:r>
              <a:rPr lang="zh-CN" altLang="en-US" sz="2800" b="1" dirty="0">
                <a:solidFill>
                  <a:srgbClr val="FF0000"/>
                </a:solidFill>
                <a:latin typeface="微软雅黑" panose="020B0503020204020204" pitchFamily="34" charset="-122"/>
                <a:ea typeface="微软雅黑" panose="020B0503020204020204" pitchFamily="34" charset="-122"/>
              </a:rPr>
              <a:t>的主要内容</a:t>
            </a:r>
            <a:endParaRPr lang="zh-CN" altLang="zh-CN" sz="2000"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custDataLst>
              <p:tags r:id="rId1"/>
            </p:custDataLst>
          </p:nvPr>
        </p:nvGraphicFramePr>
        <p:xfrm>
          <a:off x="2341245" y="1626870"/>
          <a:ext cx="8679815" cy="4182110"/>
        </p:xfrm>
        <a:graphic>
          <a:graphicData uri="http://schemas.openxmlformats.org/drawingml/2006/table">
            <a:tbl>
              <a:tblPr firstRow="1" firstCol="1" bandRow="1">
                <a:tableStyleId>{5C22544A-7EE6-4342-B048-85BDC9FD1C3A}</a:tableStyleId>
              </a:tblPr>
              <a:tblGrid>
                <a:gridCol w="2479675"/>
                <a:gridCol w="6200140"/>
              </a:tblGrid>
              <a:tr h="630555">
                <a:tc>
                  <a:txBody>
                    <a:bodyPr/>
                    <a:lstStyle/>
                    <a:p>
                      <a:r>
                        <a:rPr lang="en-US" altLang="zh-CN" sz="2400">
                          <a:effectLst/>
                        </a:rPr>
                        <a:t>     </a:t>
                      </a:r>
                      <a:r>
                        <a:rPr lang="zh-CN" sz="2400">
                          <a:effectLst/>
                        </a:rPr>
                        <a:t>管理活动</a:t>
                      </a:r>
                      <a:endParaRPr lang="zh-CN" sz="2400">
                        <a:effectLst/>
                        <a:latin typeface="Times New Roman" panose="02020603050405020304" pitchFamily="18" charset="0"/>
                        <a:ea typeface="等线" panose="02010600030101010101" charset="-122"/>
                      </a:endParaRPr>
                    </a:p>
                  </a:txBody>
                  <a:tcPr marL="68580" marR="68580" marT="0" marB="0"/>
                </a:tc>
                <a:tc>
                  <a:txBody>
                    <a:bodyPr/>
                    <a:lstStyle/>
                    <a:p>
                      <a:pPr indent="1600200"/>
                      <a:r>
                        <a:rPr lang="en-US" altLang="zh-CN" sz="2400">
                          <a:effectLst/>
                        </a:rPr>
                        <a:t>      </a:t>
                      </a:r>
                      <a:r>
                        <a:rPr lang="zh-CN" sz="2400">
                          <a:effectLst/>
                        </a:rPr>
                        <a:t>管理内容</a:t>
                      </a:r>
                      <a:endParaRPr lang="zh-CN" sz="2400">
                        <a:effectLst/>
                        <a:latin typeface="Times New Roman" panose="02020603050405020304" pitchFamily="18" charset="0"/>
                        <a:ea typeface="等线" panose="02010600030101010101" charset="-122"/>
                      </a:endParaRPr>
                    </a:p>
                  </a:txBody>
                  <a:tcPr marL="68580" marR="68580" marT="0" marB="0"/>
                </a:tc>
              </a:tr>
              <a:tr h="731520">
                <a:tc>
                  <a:txBody>
                    <a:bodyPr/>
                    <a:lstStyle/>
                    <a:p>
                      <a:r>
                        <a:rPr lang="zh-CN" sz="2400">
                          <a:effectLst/>
                        </a:rPr>
                        <a:t>物流作业管理</a:t>
                      </a:r>
                      <a:endParaRPr lang="zh-CN" sz="2400">
                        <a:effectLst/>
                        <a:latin typeface="Times New Roman" panose="02020603050405020304" pitchFamily="18" charset="0"/>
                        <a:ea typeface="等线" panose="02010600030101010101" charset="-122"/>
                      </a:endParaRPr>
                    </a:p>
                  </a:txBody>
                  <a:tcPr marL="68580" marR="68580" marT="0" marB="0"/>
                </a:tc>
                <a:tc>
                  <a:txBody>
                    <a:bodyPr/>
                    <a:lstStyle/>
                    <a:p>
                      <a:r>
                        <a:rPr lang="zh-CN" sz="2400">
                          <a:effectLst/>
                        </a:rPr>
                        <a:t>仓储、运输、配送、包装、装卸搬运、流通加工</a:t>
                      </a:r>
                      <a:endParaRPr lang="zh-CN" sz="2400">
                        <a:effectLst/>
                        <a:latin typeface="Times New Roman" panose="02020603050405020304" pitchFamily="18" charset="0"/>
                        <a:ea typeface="等线" panose="02010600030101010101" charset="-122"/>
                      </a:endParaRPr>
                    </a:p>
                  </a:txBody>
                  <a:tcPr marL="68580" marR="68580" marT="0" marB="0"/>
                </a:tc>
              </a:tr>
              <a:tr h="731520">
                <a:tc>
                  <a:txBody>
                    <a:bodyPr/>
                    <a:lstStyle/>
                    <a:p>
                      <a:r>
                        <a:rPr lang="zh-CN" sz="2400">
                          <a:effectLst/>
                        </a:rPr>
                        <a:t>物流战略管理</a:t>
                      </a:r>
                      <a:endParaRPr lang="zh-CN" sz="2400">
                        <a:effectLst/>
                        <a:latin typeface="Times New Roman" panose="02020603050405020304" pitchFamily="18" charset="0"/>
                        <a:ea typeface="等线" panose="02010600030101010101" charset="-122"/>
                      </a:endParaRPr>
                    </a:p>
                  </a:txBody>
                  <a:tcPr marL="68580" marR="68580" marT="0" marB="0"/>
                </a:tc>
                <a:tc>
                  <a:txBody>
                    <a:bodyPr/>
                    <a:lstStyle/>
                    <a:p>
                      <a:r>
                        <a:rPr lang="zh-CN" sz="2400">
                          <a:effectLst/>
                        </a:rPr>
                        <a:t>客户服务、渠道设计、网络规划、功能运作、基础保障</a:t>
                      </a:r>
                      <a:endParaRPr lang="zh-CN" sz="2400">
                        <a:effectLst/>
                        <a:latin typeface="Times New Roman" panose="02020603050405020304" pitchFamily="18" charset="0"/>
                        <a:ea typeface="等线" panose="02010600030101010101" charset="-122"/>
                      </a:endParaRPr>
                    </a:p>
                  </a:txBody>
                  <a:tcPr marL="68580" marR="68580" marT="0" marB="0"/>
                </a:tc>
              </a:tr>
              <a:tr h="731520">
                <a:tc>
                  <a:txBody>
                    <a:bodyPr/>
                    <a:lstStyle/>
                    <a:p>
                      <a:r>
                        <a:rPr lang="zh-CN" sz="2400">
                          <a:effectLst/>
                        </a:rPr>
                        <a:t>物流成本管理</a:t>
                      </a:r>
                      <a:endParaRPr lang="zh-CN" sz="2400">
                        <a:effectLst/>
                        <a:latin typeface="Times New Roman" panose="02020603050405020304" pitchFamily="18" charset="0"/>
                        <a:ea typeface="等线" panose="02010600030101010101" charset="-122"/>
                      </a:endParaRPr>
                    </a:p>
                  </a:txBody>
                  <a:tcPr marL="68580" marR="68580" marT="0" marB="0"/>
                </a:tc>
                <a:tc>
                  <a:txBody>
                    <a:bodyPr/>
                    <a:lstStyle/>
                    <a:p>
                      <a:r>
                        <a:rPr lang="zh-CN" sz="2400">
                          <a:effectLst/>
                        </a:rPr>
                        <a:t>成本核算、成本计划、成本决策、成本分析、成本控制</a:t>
                      </a:r>
                      <a:endParaRPr lang="zh-CN" sz="2400">
                        <a:effectLst/>
                        <a:latin typeface="Times New Roman" panose="02020603050405020304" pitchFamily="18" charset="0"/>
                        <a:ea typeface="等线" panose="02010600030101010101" charset="-122"/>
                      </a:endParaRPr>
                    </a:p>
                  </a:txBody>
                  <a:tcPr marL="68580" marR="68580" marT="0" marB="0"/>
                </a:tc>
              </a:tr>
              <a:tr h="731520">
                <a:tc>
                  <a:txBody>
                    <a:bodyPr/>
                    <a:lstStyle/>
                    <a:p>
                      <a:r>
                        <a:rPr lang="zh-CN" sz="2400">
                          <a:effectLst/>
                        </a:rPr>
                        <a:t>物流质量管理</a:t>
                      </a:r>
                      <a:endParaRPr lang="zh-CN" sz="2400">
                        <a:effectLst/>
                        <a:latin typeface="Times New Roman" panose="02020603050405020304" pitchFamily="18" charset="0"/>
                        <a:ea typeface="等线" panose="02010600030101010101" charset="-122"/>
                      </a:endParaRPr>
                    </a:p>
                  </a:txBody>
                  <a:tcPr marL="68580" marR="68580" marT="0" marB="0"/>
                </a:tc>
                <a:tc>
                  <a:txBody>
                    <a:bodyPr/>
                    <a:lstStyle/>
                    <a:p>
                      <a:r>
                        <a:rPr lang="zh-CN" sz="2400">
                          <a:effectLst/>
                        </a:rPr>
                        <a:t>物流产品质量、物流服务质量、物流工作质量、物流工程质量</a:t>
                      </a:r>
                      <a:endParaRPr lang="zh-CN" sz="2400">
                        <a:effectLst/>
                        <a:latin typeface="Times New Roman" panose="02020603050405020304" pitchFamily="18" charset="0"/>
                        <a:ea typeface="等线" panose="02010600030101010101" charset="-122"/>
                      </a:endParaRPr>
                    </a:p>
                  </a:txBody>
                  <a:tcPr marL="68580" marR="68580" marT="0" marB="0"/>
                </a:tc>
              </a:tr>
              <a:tr h="625475">
                <a:tc>
                  <a:txBody>
                    <a:bodyPr/>
                    <a:lstStyle/>
                    <a:p>
                      <a:r>
                        <a:rPr lang="zh-CN" sz="2400">
                          <a:effectLst/>
                        </a:rPr>
                        <a:t>物流要素管理</a:t>
                      </a:r>
                      <a:endParaRPr lang="zh-CN" sz="2400">
                        <a:effectLst/>
                        <a:latin typeface="Times New Roman" panose="02020603050405020304" pitchFamily="18" charset="0"/>
                        <a:ea typeface="等线" panose="02010600030101010101" charset="-122"/>
                      </a:endParaRPr>
                    </a:p>
                  </a:txBody>
                  <a:tcPr marL="68580" marR="68580" marT="0" marB="0"/>
                </a:tc>
                <a:tc>
                  <a:txBody>
                    <a:bodyPr/>
                    <a:lstStyle/>
                    <a:p>
                      <a:r>
                        <a:rPr lang="zh-CN" sz="2400" dirty="0">
                          <a:effectLst/>
                        </a:rPr>
                        <a:t>六要素：人、财、物、设备、方法、信息</a:t>
                      </a:r>
                      <a:endParaRPr lang="zh-CN" sz="2400" dirty="0">
                        <a:effectLst/>
                        <a:latin typeface="Times New Roman" panose="02020603050405020304" pitchFamily="18" charset="0"/>
                        <a:ea typeface="等线" panose="02010600030101010101" charset="-122"/>
                      </a:endParaRPr>
                    </a:p>
                  </a:txBody>
                  <a:tcPr marL="68580" marR="68580" marT="0" marB="0"/>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a:spLocks noChangeArrowheads="1"/>
          </p:cNvSpPr>
          <p:nvPr>
            <p:custDataLst>
              <p:tags r:id="rId1"/>
            </p:custDataLst>
          </p:nvPr>
        </p:nvSpPr>
        <p:spPr bwMode="auto">
          <a:xfrm>
            <a:off x="1919605" y="548640"/>
            <a:ext cx="403288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二</a:t>
            </a:r>
            <a:r>
              <a:rPr lang="zh-CN" altLang="zh-CN" sz="2800" b="1" dirty="0">
                <a:solidFill>
                  <a:srgbClr val="FF0000"/>
                </a:solidFill>
                <a:latin typeface="微软雅黑" panose="020B0503020204020204" pitchFamily="34" charset="-122"/>
                <a:ea typeface="微软雅黑" panose="020B0503020204020204" pitchFamily="34" charset="-122"/>
              </a:rPr>
              <a:t>）物流管理的目标</a:t>
            </a:r>
            <a:endParaRPr lang="zh-CN" altLang="zh-CN" sz="2000" dirty="0">
              <a:latin typeface="微软雅黑" panose="020B0503020204020204" pitchFamily="34" charset="-122"/>
              <a:ea typeface="微软雅黑" panose="020B0503020204020204" pitchFamily="34" charset="-122"/>
            </a:endParaRPr>
          </a:p>
        </p:txBody>
      </p:sp>
      <p:sp>
        <p:nvSpPr>
          <p:cNvPr id="2" name="文本框 1"/>
          <p:cNvSpPr txBox="1"/>
          <p:nvPr/>
        </p:nvSpPr>
        <p:spPr>
          <a:xfrm>
            <a:off x="2279650" y="1340485"/>
            <a:ext cx="8519795" cy="286131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1.现代物流管理以实现</a:t>
            </a:r>
            <a:r>
              <a:rPr lang="zh-CN" altLang="en-US" sz="2000" b="1">
                <a:solidFill>
                  <a:srgbClr val="0070C0"/>
                </a:solidFill>
              </a:rPr>
              <a:t>客户满意</a:t>
            </a:r>
            <a:r>
              <a:rPr lang="zh-CN" altLang="en-US" sz="2000">
                <a:solidFill>
                  <a:srgbClr val="0070C0"/>
                </a:solidFill>
              </a:rPr>
              <a:t>为第一目标，客户不仅指物品的需求方，还包括物流服务的接受方，即物流业务的委托方。客户满意是一个综合指标，具体包括效率、质量、速度、成本、安全等等。</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2.现代物流管理以</a:t>
            </a:r>
            <a:r>
              <a:rPr lang="zh-CN" altLang="en-US" sz="2000" b="1">
                <a:solidFill>
                  <a:srgbClr val="0070C0"/>
                </a:solidFill>
              </a:rPr>
              <a:t>整体最优</a:t>
            </a:r>
            <a:r>
              <a:rPr lang="zh-CN" altLang="en-US" sz="2000">
                <a:solidFill>
                  <a:srgbClr val="0070C0"/>
                </a:solidFill>
              </a:rPr>
              <a:t>为目的，这里的整体最优表现为对运输、储存、装卸、库存、配送、信息等基本功能要素实施优化管理，处理好物流各要素之间的“二律背反”关系，在保证物流系统效率与质量的前提下，实现物流成本的最小化。</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3.现代物流管理既重视效率更</a:t>
            </a:r>
            <a:r>
              <a:rPr lang="zh-CN" altLang="en-US" sz="2000" b="1">
                <a:solidFill>
                  <a:srgbClr val="0070C0"/>
                </a:solidFill>
              </a:rPr>
              <a:t>重视效果</a:t>
            </a:r>
            <a:r>
              <a:rPr lang="zh-CN" altLang="en-US" sz="2000">
                <a:solidFill>
                  <a:srgbClr val="0070C0"/>
                </a:solidFill>
              </a:rPr>
              <a:t>,即在确保整体最优的基础上充分重视环保、低碳、交通等因素，积极发展绿色物流。</a:t>
            </a:r>
            <a:endParaRPr lang="zh-CN" altLang="en-US" sz="2000">
              <a:solidFill>
                <a:srgbClr val="0070C0"/>
              </a:solidFill>
            </a:endParaRPr>
          </a:p>
        </p:txBody>
      </p:sp>
      <p:pic>
        <p:nvPicPr>
          <p:cNvPr id="4" name="图片 3"/>
          <p:cNvPicPr>
            <a:picLocks noChangeAspect="1"/>
          </p:cNvPicPr>
          <p:nvPr>
            <p:custDataLst>
              <p:tags r:id="rId2"/>
            </p:custDataLst>
          </p:nvPr>
        </p:nvPicPr>
        <p:blipFill>
          <a:blip r:embed="rId3"/>
          <a:stretch>
            <a:fillRect/>
          </a:stretch>
        </p:blipFill>
        <p:spPr>
          <a:xfrm>
            <a:off x="3648075" y="4256405"/>
            <a:ext cx="6214110" cy="217551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a:spLocks noChangeArrowheads="1"/>
          </p:cNvSpPr>
          <p:nvPr>
            <p:custDataLst>
              <p:tags r:id="rId1"/>
            </p:custDataLst>
          </p:nvPr>
        </p:nvSpPr>
        <p:spPr bwMode="auto">
          <a:xfrm>
            <a:off x="1919605" y="548640"/>
            <a:ext cx="4846320"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三</a:t>
            </a:r>
            <a:r>
              <a:rPr lang="zh-CN" altLang="zh-CN" sz="2800" b="1" dirty="0">
                <a:solidFill>
                  <a:srgbClr val="FF0000"/>
                </a:solidFill>
                <a:latin typeface="微软雅黑" panose="020B0503020204020204" pitchFamily="34" charset="-122"/>
                <a:ea typeface="微软雅黑" panose="020B0503020204020204" pitchFamily="34" charset="-122"/>
              </a:rPr>
              <a:t>）物流管理的新发展</a:t>
            </a:r>
            <a:endParaRPr lang="zh-CN" altLang="zh-CN" sz="2000"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991995" y="1285875"/>
            <a:ext cx="8800465" cy="1383665"/>
          </a:xfrm>
          <a:prstGeom prst="rect">
            <a:avLst/>
          </a:prstGeom>
          <a:noFill/>
        </p:spPr>
        <p:txBody>
          <a:bodyPr wrap="square" rtlCol="0" anchor="t">
            <a:spAutoFit/>
          </a:bodyPr>
          <a:p>
            <a:r>
              <a:rPr lang="en-US" altLang="zh-CN" sz="2000">
                <a:solidFill>
                  <a:srgbClr val="0070C0"/>
                </a:solidFill>
              </a:rPr>
              <a:t>      </a:t>
            </a:r>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1.智慧物流</a:t>
            </a:r>
            <a:r>
              <a:rPr lang="zh-CN" altLang="en-US" sz="2000">
                <a:solidFill>
                  <a:srgbClr val="0070C0"/>
                </a:solidFill>
              </a:rPr>
              <a:t>（Intelligent Logistics System）《物流术语》（GB/T 18354—2021）中的定义：智慧物流是一种以物联网技术为基础，综合运用大数据、云计算、区块链及相关信息技术，通过全面感知、识别、跟踪物流作业状态，实现实时应对、智能优化决策的物流服务系统。</a:t>
            </a:r>
            <a:endParaRPr lang="zh-CN" altLang="en-US" sz="2000">
              <a:solidFill>
                <a:srgbClr val="0070C0"/>
              </a:solidFill>
            </a:endParaRPr>
          </a:p>
        </p:txBody>
      </p:sp>
      <p:pic>
        <p:nvPicPr>
          <p:cNvPr id="3" name="图片 2"/>
          <p:cNvPicPr>
            <a:picLocks noChangeAspect="1"/>
          </p:cNvPicPr>
          <p:nvPr>
            <p:custDataLst>
              <p:tags r:id="rId2"/>
            </p:custDataLst>
          </p:nvPr>
        </p:nvPicPr>
        <p:blipFill>
          <a:blip r:embed="rId3"/>
          <a:stretch>
            <a:fillRect/>
          </a:stretch>
        </p:blipFill>
        <p:spPr>
          <a:xfrm>
            <a:off x="3359785" y="2669540"/>
            <a:ext cx="5972810" cy="364426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35505" y="1196340"/>
            <a:ext cx="8985885" cy="1999615"/>
          </a:xfrm>
          <a:prstGeom prst="rect">
            <a:avLst/>
          </a:prstGeom>
          <a:noFill/>
        </p:spPr>
        <p:txBody>
          <a:bodyPr wrap="square" rtlCol="0" anchor="t">
            <a:spAutoFit/>
          </a:bodyPr>
          <a:p>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2.绿色物流</a:t>
            </a:r>
            <a:r>
              <a:rPr lang="zh-CN" altLang="en-US" sz="2000">
                <a:solidFill>
                  <a:srgbClr val="0070C0"/>
                </a:solidFill>
              </a:rPr>
              <a:t>(Environmental logistics)是指以降低对环境的污染、减少资源消耗为目标，利用先进物流技术规划和实施运输、储存、包装、装卸、流通加工等物流活动。</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随着环境资源恶化程度的加深,对人类生存和发展的威胁越大,因此人们对环境的利用和环境的保护越来越重视,现代物流的发展必须优先考虑环境问题,需要从环境角度对物流体系进行改进,即需要形成一个环境共生型的物流管理系统。</a:t>
            </a:r>
            <a:endParaRPr lang="zh-CN" altLang="en-US" sz="2000">
              <a:solidFill>
                <a:srgbClr val="0070C0"/>
              </a:solidFill>
            </a:endParaRPr>
          </a:p>
        </p:txBody>
      </p:sp>
      <p:sp>
        <p:nvSpPr>
          <p:cNvPr id="6" name="矩形 5"/>
          <p:cNvSpPr>
            <a:spLocks noChangeArrowheads="1"/>
          </p:cNvSpPr>
          <p:nvPr>
            <p:custDataLst>
              <p:tags r:id="rId1"/>
            </p:custDataLst>
          </p:nvPr>
        </p:nvSpPr>
        <p:spPr bwMode="auto">
          <a:xfrm>
            <a:off x="1919605" y="548640"/>
            <a:ext cx="4846320"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三</a:t>
            </a:r>
            <a:r>
              <a:rPr lang="zh-CN" altLang="zh-CN" sz="2800" b="1" dirty="0">
                <a:solidFill>
                  <a:srgbClr val="FF0000"/>
                </a:solidFill>
                <a:latin typeface="微软雅黑" panose="020B0503020204020204" pitchFamily="34" charset="-122"/>
                <a:ea typeface="微软雅黑" panose="020B0503020204020204" pitchFamily="34" charset="-122"/>
              </a:rPr>
              <a:t>）物流管理的新发展</a:t>
            </a:r>
            <a:endParaRPr lang="zh-CN" altLang="zh-CN" sz="2000" dirty="0">
              <a:latin typeface="微软雅黑" panose="020B0503020204020204" pitchFamily="34" charset="-122"/>
              <a:ea typeface="微软雅黑" panose="020B0503020204020204" pitchFamily="34" charset="-122"/>
            </a:endParaRPr>
          </a:p>
        </p:txBody>
      </p:sp>
      <p:pic>
        <p:nvPicPr>
          <p:cNvPr id="3" name="图片 2"/>
          <p:cNvPicPr>
            <a:picLocks noChangeAspect="1"/>
          </p:cNvPicPr>
          <p:nvPr>
            <p:custDataLst>
              <p:tags r:id="rId2"/>
            </p:custDataLst>
          </p:nvPr>
        </p:nvPicPr>
        <p:blipFill>
          <a:blip r:embed="rId3"/>
          <a:stretch>
            <a:fillRect/>
          </a:stretch>
        </p:blipFill>
        <p:spPr>
          <a:xfrm>
            <a:off x="3888740" y="3356610"/>
            <a:ext cx="5575300" cy="304990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a:spLocks noChangeArrowheads="1"/>
          </p:cNvSpPr>
          <p:nvPr>
            <p:custDataLst>
              <p:tags r:id="rId1"/>
            </p:custDataLst>
          </p:nvPr>
        </p:nvSpPr>
        <p:spPr bwMode="auto">
          <a:xfrm>
            <a:off x="1703705" y="476250"/>
            <a:ext cx="4846320"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三</a:t>
            </a:r>
            <a:r>
              <a:rPr lang="zh-CN" altLang="zh-CN" sz="2800" b="1" dirty="0">
                <a:solidFill>
                  <a:srgbClr val="FF0000"/>
                </a:solidFill>
                <a:latin typeface="微软雅黑" panose="020B0503020204020204" pitchFamily="34" charset="-122"/>
                <a:ea typeface="微软雅黑" panose="020B0503020204020204" pitchFamily="34" charset="-122"/>
              </a:rPr>
              <a:t>）物流管理的新发展</a:t>
            </a:r>
            <a:endParaRPr lang="zh-CN" altLang="zh-CN" sz="2000" dirty="0">
              <a:latin typeface="微软雅黑" panose="020B0503020204020204" pitchFamily="34" charset="-122"/>
              <a:ea typeface="微软雅黑" panose="020B0503020204020204" pitchFamily="34" charset="-122"/>
            </a:endParaRPr>
          </a:p>
        </p:txBody>
      </p:sp>
      <p:sp>
        <p:nvSpPr>
          <p:cNvPr id="2" name="文本框 1"/>
          <p:cNvSpPr txBox="1"/>
          <p:nvPr/>
        </p:nvSpPr>
        <p:spPr>
          <a:xfrm>
            <a:off x="2135505" y="1196340"/>
            <a:ext cx="8853805" cy="2306955"/>
          </a:xfrm>
          <a:prstGeom prst="rect">
            <a:avLst/>
          </a:prstGeom>
          <a:noFill/>
        </p:spPr>
        <p:txBody>
          <a:bodyPr wrap="square" rtlCol="0" anchor="t">
            <a:spAutoFit/>
          </a:bodyPr>
          <a:p>
            <a:r>
              <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3.共享物流</a:t>
            </a:r>
            <a:r>
              <a:rPr lang="zh-CN" altLang="en-US" sz="2000">
                <a:solidFill>
                  <a:srgbClr val="0070C0"/>
                </a:solidFill>
              </a:rPr>
              <a:t>（Shared logistics）共享物流是指利用互联网信息技术，以相应的物流资源共享平台作为媒介和载体，将社会中暂时闲置的分散化物流资源进行整合分享，从而实现物流资源多样性需求的方式。</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共享物流的本质是对物流信息和资源的分配与共享，在于信息的及时传递与协调统一，资源的合理分配与剩余价值利用。在物流行业中可作为共享交易对象的资源包括：仓储空间、运输车辆、物流相关技术、物流设备等等。通过共享使得闲置的物流资源得到了优化配置，过剩的物流资源得到了充分的利用。</a:t>
            </a:r>
            <a:endParaRPr lang="zh-CN" altLang="en-US" sz="2000">
              <a:solidFill>
                <a:srgbClr val="0070C0"/>
              </a:solidFill>
            </a:endParaRPr>
          </a:p>
        </p:txBody>
      </p:sp>
      <p:pic>
        <p:nvPicPr>
          <p:cNvPr id="3" name="图片 2"/>
          <p:cNvPicPr>
            <a:picLocks noChangeAspect="1"/>
          </p:cNvPicPr>
          <p:nvPr>
            <p:custDataLst>
              <p:tags r:id="rId2"/>
            </p:custDataLst>
          </p:nvPr>
        </p:nvPicPr>
        <p:blipFill>
          <a:blip r:embed="rId3"/>
          <a:stretch>
            <a:fillRect/>
          </a:stretch>
        </p:blipFill>
        <p:spPr>
          <a:xfrm>
            <a:off x="4079875" y="3500755"/>
            <a:ext cx="5243195" cy="291020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物流管理模式</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2</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idx="4294967295"/>
          </p:nvPr>
        </p:nvSpPr>
        <p:spPr>
          <a:xfrm>
            <a:off x="1631950" y="476250"/>
            <a:ext cx="5353050" cy="1012825"/>
          </a:xfrm>
        </p:spPr>
        <p:txBody>
          <a:bodyPr/>
          <a:lstStyle/>
          <a:p>
            <a:pPr algn="l"/>
            <a:r>
              <a:rPr lang="zh-CN" altLang="en-US" sz="3600" b="1" dirty="0">
                <a:solidFill>
                  <a:srgbClr val="0070C0"/>
                </a:solidFill>
                <a:latin typeface="微软雅黑" panose="020B0503020204020204" pitchFamily="34" charset="-122"/>
                <a:ea typeface="微软雅黑" panose="020B0503020204020204" pitchFamily="34" charset="-122"/>
              </a:rPr>
              <a:t>一、外包物流</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44035" name="Rectangle 3"/>
          <p:cNvSpPr>
            <a:spLocks noGrp="1"/>
          </p:cNvSpPr>
          <p:nvPr>
            <p:ph type="body" idx="4294967295"/>
          </p:nvPr>
        </p:nvSpPr>
        <p:spPr>
          <a:xfrm>
            <a:off x="1703512" y="1305930"/>
            <a:ext cx="9072562" cy="3024188"/>
          </a:xfrm>
        </p:spPr>
        <p:txBody>
          <a:bodyPr/>
          <a:lstStyle/>
          <a:p>
            <a:pPr>
              <a:buFont typeface="Arial" panose="020B0604020202020204" pitchFamily="34" charset="0"/>
              <a:buNone/>
            </a:pPr>
            <a:r>
              <a:rPr lang="zh-CN" altLang="en-US" sz="2800" b="1" dirty="0">
                <a:solidFill>
                  <a:srgbClr val="FF0000"/>
                </a:solidFill>
                <a:latin typeface="微软雅黑" panose="020B0503020204020204" pitchFamily="34" charset="-122"/>
                <a:ea typeface="微软雅黑" panose="020B0503020204020204" pitchFamily="34" charset="-122"/>
              </a:rPr>
              <a:t>（一）</a:t>
            </a:r>
            <a:r>
              <a:rPr lang="zh-CN" altLang="en-US" sz="2800" b="1" dirty="0">
                <a:solidFill>
                  <a:srgbClr val="FF0000"/>
                </a:solidFill>
                <a:latin typeface="微软雅黑" panose="020B0503020204020204" pitchFamily="34" charset="-122"/>
                <a:ea typeface="微软雅黑" panose="020B0503020204020204" pitchFamily="34" charset="-122"/>
                <a:sym typeface="+mn-ea"/>
              </a:rPr>
              <a:t>外包</a:t>
            </a:r>
            <a:r>
              <a:rPr lang="zh-CN" altLang="en-US" sz="2800" b="1" dirty="0">
                <a:solidFill>
                  <a:srgbClr val="FF0000"/>
                </a:solidFill>
                <a:latin typeface="微软雅黑" panose="020B0503020204020204" pitchFamily="34" charset="-122"/>
                <a:ea typeface="微软雅黑" panose="020B0503020204020204" pitchFamily="34" charset="-122"/>
              </a:rPr>
              <a:t>物流的含义</a:t>
            </a:r>
            <a:endParaRPr lang="zh-CN" altLang="en-US" sz="2800" dirty="0">
              <a:solidFill>
                <a:srgbClr val="FF0000"/>
              </a:solidFill>
              <a:latin typeface="微软雅黑" panose="020B0503020204020204" pitchFamily="34" charset="-122"/>
              <a:ea typeface="微软雅黑" panose="020B0503020204020204" pitchFamily="34" charset="-122"/>
            </a:endParaRPr>
          </a:p>
          <a:p>
            <a:pPr>
              <a:lnSpc>
                <a:spcPct val="150000"/>
              </a:lnSpc>
            </a:pPr>
            <a:r>
              <a:rPr lang="en-US" altLang="zh-CN" sz="2000" dirty="0">
                <a:solidFill>
                  <a:srgbClr val="0070C0"/>
                </a:solidFill>
                <a:latin typeface="微软雅黑" panose="020B0503020204020204" pitchFamily="34" charset="-122"/>
                <a:ea typeface="微软雅黑" panose="020B0503020204020204" pitchFamily="34" charset="-122"/>
              </a:rPr>
              <a:t>        </a:t>
            </a:r>
            <a:r>
              <a:rPr lang="zh-CN" altLang="zh-CN" sz="2000" dirty="0">
                <a:solidFill>
                  <a:srgbClr val="0070C0"/>
                </a:solidFill>
                <a:latin typeface="微软雅黑" panose="020B0503020204020204" pitchFamily="34" charset="-122"/>
                <a:ea typeface="微软雅黑" panose="020B0503020204020204" pitchFamily="34" charset="-122"/>
              </a:rPr>
              <a:t>物流外包（</a:t>
            </a:r>
            <a:r>
              <a:rPr lang="en-US" altLang="zh-CN" sz="2000" dirty="0">
                <a:solidFill>
                  <a:srgbClr val="0070C0"/>
                </a:solidFill>
                <a:latin typeface="微软雅黑" panose="020B0503020204020204" pitchFamily="34" charset="-122"/>
                <a:ea typeface="微软雅黑" panose="020B0503020204020204" pitchFamily="34" charset="-122"/>
              </a:rPr>
              <a:t>logistics outsourcing)</a:t>
            </a:r>
            <a:r>
              <a:rPr lang="zh-CN" altLang="zh-CN" sz="2000" dirty="0">
                <a:solidFill>
                  <a:srgbClr val="0070C0"/>
                </a:solidFill>
                <a:latin typeface="微软雅黑" panose="020B0503020204020204" pitchFamily="34" charset="-122"/>
                <a:ea typeface="微软雅黑" panose="020B0503020204020204" pitchFamily="34" charset="-122"/>
              </a:rPr>
              <a:t>是指生产或销售等企业为集中精力增强核心竞争力，而将其物流业务以合同的方式委托于专业的物流公司（第三方物流，</a:t>
            </a:r>
            <a:r>
              <a:rPr lang="en-US" altLang="zh-CN" sz="2000" dirty="0">
                <a:solidFill>
                  <a:srgbClr val="0070C0"/>
                </a:solidFill>
                <a:latin typeface="微软雅黑" panose="020B0503020204020204" pitchFamily="34" charset="-122"/>
                <a:ea typeface="微软雅黑" panose="020B0503020204020204" pitchFamily="34" charset="-122"/>
              </a:rPr>
              <a:t>3PL</a:t>
            </a:r>
            <a:r>
              <a:rPr lang="zh-CN" altLang="zh-CN" sz="2000" dirty="0">
                <a:solidFill>
                  <a:srgbClr val="0070C0"/>
                </a:solidFill>
                <a:latin typeface="微软雅黑" panose="020B0503020204020204" pitchFamily="34" charset="-122"/>
                <a:ea typeface="微软雅黑" panose="020B0503020204020204" pitchFamily="34" charset="-122"/>
              </a:rPr>
              <a:t>）运作，外包是一种长期的、战略的、互相渗透的、互利互惠的业务委托和合同执行方式。</a:t>
            </a:r>
            <a:endParaRPr lang="zh-CN" altLang="zh-CN" sz="2000"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1"/>
          <a:stretch>
            <a:fillRect/>
          </a:stretch>
        </p:blipFill>
        <p:spPr>
          <a:xfrm>
            <a:off x="4368305" y="3933296"/>
            <a:ext cx="5256510" cy="2378447"/>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3"/>
          <p:cNvSpPr>
            <a:spLocks noGrp="1"/>
          </p:cNvSpPr>
          <p:nvPr>
            <p:ph type="body" idx="4294967295"/>
          </p:nvPr>
        </p:nvSpPr>
        <p:spPr>
          <a:xfrm>
            <a:off x="1991995" y="1268730"/>
            <a:ext cx="8640445" cy="1224915"/>
          </a:xfrm>
        </p:spPr>
        <p:txBody>
          <a:bodyPr>
            <a:noAutofit/>
          </a:bodyPr>
          <a:lstStyle/>
          <a:p>
            <a:pPr marL="0" algn="l" defTabSz="457200">
              <a:lnSpc>
                <a:spcPct val="160000"/>
              </a:lnSpc>
              <a:buClrTx/>
              <a:buSzTx/>
              <a:buFont typeface="Arial" panose="020B0604020202020204" pitchFamily="34" charset="0"/>
              <a:buNone/>
            </a:pPr>
            <a:r>
              <a:rPr lang="zh-CN" altLang="en-US" sz="1900" b="1" dirty="0">
                <a:solidFill>
                  <a:srgbClr val="00B0F0"/>
                </a:solidFill>
                <a:latin typeface="微软雅黑" panose="020B0503020204020204" pitchFamily="34" charset="-122"/>
                <a:ea typeface="微软雅黑" panose="020B0503020204020204" pitchFamily="34" charset="-122"/>
              </a:rPr>
              <a:t>根据物流需求企业外包物流的程度分类</a:t>
            </a:r>
            <a:endParaRPr lang="zh-CN" altLang="en-US" sz="1900" b="1" dirty="0">
              <a:solidFill>
                <a:srgbClr val="00B0F0"/>
              </a:solidFill>
              <a:latin typeface="微软雅黑" panose="020B0503020204020204" pitchFamily="34" charset="-122"/>
              <a:ea typeface="微软雅黑" panose="020B0503020204020204" pitchFamily="34" charset="-122"/>
            </a:endParaRPr>
          </a:p>
          <a:p>
            <a:pPr marL="0" algn="l" defTabSz="457200">
              <a:lnSpc>
                <a:spcPct val="160000"/>
              </a:lnSpc>
              <a:buClrTx/>
              <a:buSzTx/>
              <a:buFont typeface="Arial" panose="020B0604020202020204" pitchFamily="34" charset="0"/>
              <a:buNone/>
            </a:pPr>
            <a:r>
              <a:rPr lang="zh-CN" altLang="en-US" sz="1900" b="1" dirty="0">
                <a:solidFill>
                  <a:srgbClr val="FF0000"/>
                </a:solidFill>
                <a:latin typeface="微软雅黑" panose="020B0503020204020204" pitchFamily="34" charset="-122"/>
                <a:ea typeface="微软雅黑" panose="020B0503020204020204" pitchFamily="34" charset="-122"/>
              </a:rPr>
              <a:t>1.全部外包：</a:t>
            </a:r>
            <a:r>
              <a:rPr lang="zh-CN" altLang="en-US" sz="1900" dirty="0">
                <a:solidFill>
                  <a:schemeClr val="tx1"/>
                </a:solidFill>
                <a:latin typeface="微软雅黑" panose="020B0503020204020204" pitchFamily="34" charset="-122"/>
                <a:ea typeface="微软雅黑" panose="020B0503020204020204" pitchFamily="34" charset="-122"/>
              </a:rPr>
              <a:t>是指企业将全部物流活动交给外部组织承担。</a:t>
            </a:r>
            <a:endParaRPr lang="zh-CN" altLang="en-US" sz="1900" dirty="0">
              <a:solidFill>
                <a:schemeClr val="tx1"/>
              </a:solidFill>
              <a:latin typeface="微软雅黑" panose="020B0503020204020204" pitchFamily="34" charset="-122"/>
              <a:ea typeface="微软雅黑" panose="020B0503020204020204" pitchFamily="34" charset="-122"/>
            </a:endParaRPr>
          </a:p>
          <a:p>
            <a:pPr marL="0" algn="l" defTabSz="457200">
              <a:lnSpc>
                <a:spcPct val="160000"/>
              </a:lnSpc>
              <a:buClrTx/>
              <a:buSzTx/>
              <a:buFont typeface="Arial" panose="020B0604020202020204" pitchFamily="34" charset="0"/>
              <a:buNone/>
            </a:pPr>
            <a:r>
              <a:rPr lang="zh-CN" altLang="en-US" sz="1900" b="1" dirty="0">
                <a:solidFill>
                  <a:srgbClr val="FF0000"/>
                </a:solidFill>
                <a:latin typeface="微软雅黑" panose="020B0503020204020204" pitchFamily="34" charset="-122"/>
                <a:ea typeface="微软雅黑" panose="020B0503020204020204" pitchFamily="34" charset="-122"/>
              </a:rPr>
              <a:t>2.部分外包：</a:t>
            </a:r>
            <a:r>
              <a:rPr lang="zh-CN" altLang="en-US" sz="1900" dirty="0">
                <a:solidFill>
                  <a:schemeClr val="tx1"/>
                </a:solidFill>
                <a:latin typeface="微软雅黑" panose="020B0503020204020204" pitchFamily="34" charset="-122"/>
                <a:ea typeface="微软雅黑" panose="020B0503020204020204" pitchFamily="34" charset="-122"/>
              </a:rPr>
              <a:t>是指企业将部分物流业务交给外部的第三方物流企业。</a:t>
            </a:r>
            <a:endParaRPr lang="zh-CN" altLang="en-US" sz="1900" dirty="0">
              <a:solidFill>
                <a:schemeClr val="tx1"/>
              </a:solidFill>
              <a:latin typeface="微软雅黑" panose="020B0503020204020204" pitchFamily="34" charset="-122"/>
              <a:ea typeface="微软雅黑" panose="020B0503020204020204" pitchFamily="34" charset="-122"/>
            </a:endParaRPr>
          </a:p>
        </p:txBody>
      </p:sp>
      <p:sp>
        <p:nvSpPr>
          <p:cNvPr id="3" name="矩形 4"/>
          <p:cNvSpPr>
            <a:spLocks noChangeArrowheads="1"/>
          </p:cNvSpPr>
          <p:nvPr/>
        </p:nvSpPr>
        <p:spPr bwMode="auto">
          <a:xfrm>
            <a:off x="2019300" y="620395"/>
            <a:ext cx="369760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2800" b="1" dirty="0">
                <a:solidFill>
                  <a:srgbClr val="FF0000"/>
                </a:solidFill>
                <a:latin typeface="微软雅黑" panose="020B0503020204020204" pitchFamily="34" charset="-122"/>
                <a:ea typeface="微软雅黑" panose="020B0503020204020204" pitchFamily="34" charset="-122"/>
              </a:rPr>
              <a:t>物流</a:t>
            </a:r>
            <a:r>
              <a:rPr lang="zh-CN" altLang="en-US" sz="2800" b="1" dirty="0">
                <a:solidFill>
                  <a:srgbClr val="FF0000"/>
                </a:solidFill>
                <a:latin typeface="微软雅黑" panose="020B0503020204020204" pitchFamily="34" charset="-122"/>
                <a:ea typeface="微软雅黑" panose="020B0503020204020204" pitchFamily="34" charset="-122"/>
              </a:rPr>
              <a:t>业务外包的分类</a:t>
            </a:r>
            <a:endParaRPr lang="zh-CN" altLang="zh-CN" sz="20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1991995" y="2853055"/>
            <a:ext cx="8424545" cy="3046095"/>
          </a:xfrm>
          <a:prstGeom prst="rect">
            <a:avLst/>
          </a:prstGeom>
          <a:noFill/>
        </p:spPr>
        <p:txBody>
          <a:bodyPr wrap="square" rtlCol="0" anchor="t">
            <a:spAutoFit/>
          </a:bodyPr>
          <a:p>
            <a:pPr>
              <a:lnSpc>
                <a:spcPct val="160000"/>
              </a:lnSpc>
              <a:buFont typeface="Arial" panose="020B0604020202020204" pitchFamily="34" charset="0"/>
              <a:buNone/>
            </a:pPr>
            <a:r>
              <a:rPr lang="zh-CN" altLang="en-US" sz="2000" b="1" dirty="0">
                <a:solidFill>
                  <a:srgbClr val="00B0F0"/>
                </a:solidFill>
                <a:latin typeface="微软雅黑" panose="020B0503020204020204" pitchFamily="34" charset="-122"/>
                <a:ea typeface="微软雅黑" panose="020B0503020204020204" pitchFamily="34" charset="-122"/>
                <a:sym typeface="+mn-ea"/>
              </a:rPr>
              <a:t>根据企业外包物流活动的集成程度分类</a:t>
            </a:r>
            <a:endParaRPr lang="zh-CN" altLang="en-US" sz="2000" dirty="0">
              <a:solidFill>
                <a:srgbClr val="00B0F0"/>
              </a:solidFill>
              <a:latin typeface="微软雅黑" panose="020B0503020204020204" pitchFamily="34" charset="-122"/>
              <a:ea typeface="微软雅黑" panose="020B0503020204020204" pitchFamily="34" charset="-122"/>
            </a:endParaRPr>
          </a:p>
          <a:p>
            <a:pPr>
              <a:lnSpc>
                <a:spcPct val="160000"/>
              </a:lnSpc>
              <a:buFont typeface="Arial" panose="020B0604020202020204" pitchFamily="34" charset="0"/>
              <a:buNone/>
            </a:pPr>
            <a:r>
              <a:rPr lang="en-US" altLang="zh-CN" sz="2000" b="1" dirty="0">
                <a:solidFill>
                  <a:srgbClr val="FF0000"/>
                </a:solidFill>
                <a:latin typeface="微软雅黑" panose="020B0503020204020204" pitchFamily="34" charset="-122"/>
                <a:ea typeface="微软雅黑" panose="020B0503020204020204" pitchFamily="34" charset="-122"/>
                <a:sym typeface="+mn-ea"/>
              </a:rPr>
              <a:t>1.</a:t>
            </a:r>
            <a:r>
              <a:rPr lang="zh-CN" altLang="en-US" sz="2000" b="1" dirty="0">
                <a:solidFill>
                  <a:srgbClr val="FF0000"/>
                </a:solidFill>
                <a:latin typeface="微软雅黑" panose="020B0503020204020204" pitchFamily="34" charset="-122"/>
                <a:ea typeface="微软雅黑" panose="020B0503020204020204" pitchFamily="34" charset="-122"/>
                <a:sym typeface="+mn-ea"/>
              </a:rPr>
              <a:t>物流功能外包：</a:t>
            </a:r>
            <a:r>
              <a:rPr lang="zh-CN" altLang="en-US" sz="2000" dirty="0">
                <a:latin typeface="微软雅黑" panose="020B0503020204020204" pitchFamily="34" charset="-122"/>
                <a:ea typeface="微软雅黑" panose="020B0503020204020204" pitchFamily="34" charset="-122"/>
                <a:sym typeface="+mn-ea"/>
              </a:rPr>
              <a:t>一是将有关的物流服务委托给物流企业去做，即从市场上购买有关的物流服务。二是物流服务的基础设施为企业所有，但委托有关的物流企业来运作。</a:t>
            </a:r>
            <a:endParaRPr lang="zh-CN" altLang="en-US" sz="2000" dirty="0">
              <a:latin typeface="微软雅黑" panose="020B0503020204020204" pitchFamily="34" charset="-122"/>
              <a:ea typeface="微软雅黑" panose="020B0503020204020204" pitchFamily="34" charset="-122"/>
            </a:endParaRPr>
          </a:p>
          <a:p>
            <a:pPr>
              <a:lnSpc>
                <a:spcPct val="160000"/>
              </a:lnSpc>
              <a:buFont typeface="Arial" panose="020B0604020202020204" pitchFamily="34" charset="0"/>
              <a:buNone/>
            </a:pPr>
            <a:r>
              <a:rPr lang="en-US" altLang="zh-CN" sz="2000" b="1" dirty="0">
                <a:solidFill>
                  <a:srgbClr val="FF0000"/>
                </a:solidFill>
                <a:latin typeface="微软雅黑" panose="020B0503020204020204" pitchFamily="34" charset="-122"/>
                <a:ea typeface="微软雅黑" panose="020B0503020204020204" pitchFamily="34" charset="-122"/>
                <a:sym typeface="+mn-ea"/>
              </a:rPr>
              <a:t>2.</a:t>
            </a:r>
            <a:r>
              <a:rPr lang="zh-CN" altLang="en-US" sz="2000" b="1" dirty="0">
                <a:solidFill>
                  <a:srgbClr val="FF0000"/>
                </a:solidFill>
                <a:latin typeface="微软雅黑" panose="020B0503020204020204" pitchFamily="34" charset="-122"/>
                <a:ea typeface="微软雅黑" panose="020B0503020204020204" pitchFamily="34" charset="-122"/>
                <a:sym typeface="+mn-ea"/>
              </a:rPr>
              <a:t>物流集成外包</a:t>
            </a:r>
            <a:r>
              <a:rPr lang="zh-CN" altLang="en-US" sz="2000" b="1" dirty="0">
                <a:solidFill>
                  <a:srgbClr val="FF0000"/>
                </a:solidFill>
                <a:latin typeface="微软雅黑" panose="020B0503020204020204" pitchFamily="34" charset="-122"/>
                <a:ea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sym typeface="+mn-ea"/>
              </a:rPr>
              <a:t>是指物流需求企业将集运输、仓储、流通加工等物流业务为一体的物流业务交给第三方物流企业承担。</a:t>
            </a:r>
            <a:endParaRPr lang="zh-CN" altLang="en-US" sz="2000" dirty="0">
              <a:latin typeface="微软雅黑" panose="020B0503020204020204" pitchFamily="34" charset="-122"/>
              <a:ea typeface="微软雅黑" panose="020B0503020204020204" pitchFamily="34" charset="-122"/>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6194" name="组合 39"/>
          <p:cNvGrpSpPr/>
          <p:nvPr/>
        </p:nvGrpSpPr>
        <p:grpSpPr bwMode="auto">
          <a:xfrm rot="20248206">
            <a:off x="4435394" y="1411255"/>
            <a:ext cx="957648" cy="1126220"/>
            <a:chOff x="0" y="0"/>
            <a:chExt cx="1803331" cy="2808312"/>
          </a:xfrm>
          <a:solidFill>
            <a:srgbClr val="0000FF"/>
          </a:solidFill>
        </p:grpSpPr>
        <p:sp>
          <p:nvSpPr>
            <p:cNvPr id="136195" name="圆角矩形 40"/>
            <p:cNvSpPr>
              <a:spLocks noChangeArrowheads="1"/>
            </p:cNvSpPr>
            <p:nvPr/>
          </p:nvSpPr>
          <p:spPr bwMode="auto">
            <a:xfrm>
              <a:off x="0" y="0"/>
              <a:ext cx="1803331" cy="2808312"/>
            </a:xfrm>
            <a:prstGeom prst="roundRect">
              <a:avLst>
                <a:gd name="adj" fmla="val 12130"/>
              </a:avLst>
            </a:prstGeom>
            <a:grpFill/>
            <a:ln>
              <a:noFill/>
            </a:ln>
            <a:extLst>
              <a:ext uri="{91240B29-F687-4F45-9708-019B960494DF}">
                <a14:hiddenLine xmlns:a14="http://schemas.microsoft.com/office/drawing/2010/main" w="25400">
                  <a:solidFill>
                    <a:srgbClr val="000000"/>
                  </a:solidFill>
                  <a:rou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b="1" i="1">
                <a:solidFill>
                  <a:srgbClr val="FFFFFF"/>
                </a:solidFill>
                <a:latin typeface="Calibri" panose="020F0502020204030204" charset="0"/>
                <a:sym typeface="宋体" panose="02010600030101010101" pitchFamily="2" charset="-122"/>
              </a:endParaRPr>
            </a:p>
          </p:txBody>
        </p:sp>
        <p:sp>
          <p:nvSpPr>
            <p:cNvPr id="136196" name="圆角矩形 41"/>
            <p:cNvSpPr>
              <a:spLocks noChangeArrowheads="1"/>
            </p:cNvSpPr>
            <p:nvPr/>
          </p:nvSpPr>
          <p:spPr bwMode="auto">
            <a:xfrm>
              <a:off x="76897" y="58945"/>
              <a:ext cx="1656184" cy="2691298"/>
            </a:xfrm>
            <a:prstGeom prst="roundRect">
              <a:avLst>
                <a:gd name="adj" fmla="val 12130"/>
              </a:avLst>
            </a:prstGeom>
            <a:grpFill/>
            <a:ln w="25400">
              <a:solidFill>
                <a:srgbClr val="FFFFFF"/>
              </a:solidFill>
              <a:beve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b="1" i="1">
                <a:solidFill>
                  <a:srgbClr val="FFFFFF"/>
                </a:solidFill>
                <a:latin typeface="Calibri" panose="020F0502020204030204" charset="0"/>
                <a:sym typeface="宋体" panose="02010600030101010101" pitchFamily="2" charset="-122"/>
              </a:endParaRPr>
            </a:p>
          </p:txBody>
        </p:sp>
      </p:grpSp>
      <p:sp>
        <p:nvSpPr>
          <p:cNvPr id="136197" name="TextBox 42"/>
          <p:cNvSpPr>
            <a:spLocks noChangeArrowheads="1"/>
          </p:cNvSpPr>
          <p:nvPr/>
        </p:nvSpPr>
        <p:spPr bwMode="auto">
          <a:xfrm rot="20248206">
            <a:off x="4209070" y="865801"/>
            <a:ext cx="891552" cy="1604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en-US" altLang="zh-CN" sz="8800" b="1" i="1" dirty="0">
                <a:solidFill>
                  <a:srgbClr val="FFFFFF"/>
                </a:solidFill>
                <a:latin typeface="Gungsuh" panose="02030600000101010101" pitchFamily="18" charset="-127"/>
                <a:ea typeface="Gungsuh" panose="02030600000101010101" pitchFamily="18" charset="-127"/>
                <a:sym typeface="Gungsuh" panose="02030600000101010101" pitchFamily="18" charset="-127"/>
              </a:rPr>
              <a:t>A</a:t>
            </a:r>
            <a:endParaRPr lang="en-US" altLang="zh-CN" sz="8800" b="1" i="1" dirty="0">
              <a:solidFill>
                <a:srgbClr val="FFFFFF"/>
              </a:solidFill>
              <a:latin typeface="Gungsuh" panose="02030600000101010101" pitchFamily="18" charset="-127"/>
              <a:ea typeface="Gungsuh" panose="02030600000101010101" pitchFamily="18" charset="-127"/>
              <a:sym typeface="Gungsuh" panose="02030600000101010101" pitchFamily="18" charset="-127"/>
            </a:endParaRPr>
          </a:p>
        </p:txBody>
      </p:sp>
      <p:sp>
        <p:nvSpPr>
          <p:cNvPr id="136198" name="圆角矩形 9"/>
          <p:cNvSpPr>
            <a:spLocks noChangeArrowheads="1"/>
          </p:cNvSpPr>
          <p:nvPr/>
        </p:nvSpPr>
        <p:spPr bwMode="auto">
          <a:xfrm rot="-1351794">
            <a:off x="4555022" y="1549134"/>
            <a:ext cx="960437" cy="685800"/>
          </a:xfrm>
          <a:custGeom>
            <a:avLst/>
            <a:gdLst>
              <a:gd name="T0" fmla="*/ 0 w 1470269"/>
              <a:gd name="T1" fmla="*/ 0 h 1046776"/>
              <a:gd name="T2" fmla="*/ 1470269 w 1470269"/>
              <a:gd name="T3" fmla="*/ 609904 h 1046776"/>
              <a:gd name="T4" fmla="*/ 1470269 w 1470269"/>
              <a:gd name="T5" fmla="*/ 868403 h 1046776"/>
              <a:gd name="T6" fmla="*/ 1291896 w 1470269"/>
              <a:gd name="T7" fmla="*/ 1046776 h 1046776"/>
              <a:gd name="T8" fmla="*/ 178373 w 1470269"/>
              <a:gd name="T9" fmla="*/ 1046776 h 1046776"/>
              <a:gd name="T10" fmla="*/ 0 w 1470269"/>
              <a:gd name="T11" fmla="*/ 868403 h 1046776"/>
            </a:gdLst>
            <a:ahLst/>
            <a:cxnLst>
              <a:cxn ang="0">
                <a:pos x="T0" y="T1"/>
              </a:cxn>
              <a:cxn ang="0">
                <a:pos x="T2" y="T3"/>
              </a:cxn>
              <a:cxn ang="0">
                <a:pos x="T4" y="T5"/>
              </a:cxn>
              <a:cxn ang="0">
                <a:pos x="T6" y="T7"/>
              </a:cxn>
              <a:cxn ang="0">
                <a:pos x="T8" y="T9"/>
              </a:cxn>
              <a:cxn ang="0">
                <a:pos x="T10" y="T11"/>
              </a:cxn>
            </a:cxnLst>
            <a:rect l="0" t="0"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058"/>
            </a:srgbClr>
          </a:solidFill>
          <a:ln>
            <a:noFill/>
          </a:ln>
          <a:extLst>
            <a:ext uri="{91240B29-F687-4F45-9708-019B960494DF}">
              <a14:hiddenLine xmlns:a14="http://schemas.microsoft.com/office/drawing/2010/main" w="25400">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pic>
        <p:nvPicPr>
          <p:cNvPr id="136199" name="Picture 2"/>
          <p:cNvPicPr>
            <a:picLocks noChangeAspect="1" noChangeArrowheads="1"/>
          </p:cNvPicPr>
          <p:nvPr/>
        </p:nvPicPr>
        <p:blipFill>
          <a:blip r:embed="rId1">
            <a:extLst>
              <a:ext uri="{28A0092B-C50C-407E-A947-70E740481C1C}">
                <a14:useLocalDpi xmlns:a14="http://schemas.microsoft.com/office/drawing/2010/main" val="0"/>
              </a:ext>
            </a:extLst>
          </a:blip>
          <a:srcRect b="50000"/>
          <a:stretch>
            <a:fillRect/>
          </a:stretch>
        </p:blipFill>
        <p:spPr bwMode="auto">
          <a:xfrm>
            <a:off x="4022090" y="1466215"/>
            <a:ext cx="93472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200" name="TextBox 45"/>
          <p:cNvSpPr>
            <a:spLocks noChangeArrowheads="1"/>
          </p:cNvSpPr>
          <p:nvPr/>
        </p:nvSpPr>
        <p:spPr bwMode="auto">
          <a:xfrm>
            <a:off x="6001148" y="1435393"/>
            <a:ext cx="38036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zh-CN" sz="2800" b="1" dirty="0">
                <a:solidFill>
                  <a:srgbClr val="191919"/>
                </a:solidFill>
                <a:highlight>
                  <a:srgbClr val="00FFFF"/>
                </a:highlight>
                <a:latin typeface="+mj-ea"/>
                <a:ea typeface="+mj-ea"/>
                <a:cs typeface="Arial" panose="020B0604020202020204" pitchFamily="34" charset="0"/>
              </a:rPr>
              <a:t>专注于核心业务的发展</a:t>
            </a:r>
            <a:r>
              <a:rPr lang="en-US" altLang="zh-CN" sz="1400" b="1" i="1" dirty="0">
                <a:solidFill>
                  <a:srgbClr val="595959"/>
                </a:solidFill>
                <a:ea typeface="微软雅黑" panose="020B0503020204020204" pitchFamily="34" charset="-122"/>
                <a:sym typeface="Arial" panose="020B0604020202020204" pitchFamily="34" charset="0"/>
              </a:rPr>
              <a:t>. </a:t>
            </a:r>
            <a:endParaRPr lang="zh-CN" altLang="en-US" dirty="0"/>
          </a:p>
        </p:txBody>
      </p:sp>
      <p:sp>
        <p:nvSpPr>
          <p:cNvPr id="136202" name="直接连接符 47"/>
          <p:cNvSpPr>
            <a:spLocks noChangeShapeType="1"/>
          </p:cNvSpPr>
          <p:nvPr/>
        </p:nvSpPr>
        <p:spPr bwMode="auto">
          <a:xfrm>
            <a:off x="5952224" y="1349873"/>
            <a:ext cx="3595687" cy="0"/>
          </a:xfrm>
          <a:prstGeom prst="line">
            <a:avLst/>
          </a:prstGeom>
          <a:noFill/>
          <a:ln w="19050">
            <a:solidFill>
              <a:srgbClr val="A5A5A5"/>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136203" name="组合 48"/>
          <p:cNvGrpSpPr/>
          <p:nvPr/>
        </p:nvGrpSpPr>
        <p:grpSpPr bwMode="auto">
          <a:xfrm rot="20248206">
            <a:off x="4945761" y="2489527"/>
            <a:ext cx="962025" cy="1057031"/>
            <a:chOff x="0" y="0"/>
            <a:chExt cx="1803331" cy="2808312"/>
          </a:xfrm>
          <a:solidFill>
            <a:srgbClr val="0000FF"/>
          </a:solidFill>
        </p:grpSpPr>
        <p:sp>
          <p:nvSpPr>
            <p:cNvPr id="136204" name="圆角矩形 49"/>
            <p:cNvSpPr>
              <a:spLocks noChangeArrowheads="1"/>
            </p:cNvSpPr>
            <p:nvPr/>
          </p:nvSpPr>
          <p:spPr bwMode="auto">
            <a:xfrm>
              <a:off x="0" y="0"/>
              <a:ext cx="1803331" cy="2808312"/>
            </a:xfrm>
            <a:prstGeom prst="roundRect">
              <a:avLst>
                <a:gd name="adj" fmla="val 12130"/>
              </a:avLst>
            </a:prstGeom>
            <a:grpFill/>
            <a:ln>
              <a:noFill/>
            </a:ln>
            <a:extLst>
              <a:ext uri="{91240B29-F687-4F45-9708-019B960494DF}">
                <a14:hiddenLine xmlns:a14="http://schemas.microsoft.com/office/drawing/2010/main" w="25400">
                  <a:solidFill>
                    <a:srgbClr val="000000"/>
                  </a:solidFill>
                  <a:rou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b="1" i="1">
                <a:solidFill>
                  <a:srgbClr val="FFFFFF"/>
                </a:solidFill>
                <a:latin typeface="Calibri" panose="020F0502020204030204" charset="0"/>
                <a:sym typeface="宋体" panose="02010600030101010101" pitchFamily="2" charset="-122"/>
              </a:endParaRPr>
            </a:p>
          </p:txBody>
        </p:sp>
        <p:sp>
          <p:nvSpPr>
            <p:cNvPr id="136205" name="圆角矩形 50"/>
            <p:cNvSpPr>
              <a:spLocks noChangeArrowheads="1"/>
            </p:cNvSpPr>
            <p:nvPr/>
          </p:nvSpPr>
          <p:spPr bwMode="auto">
            <a:xfrm>
              <a:off x="76897" y="58945"/>
              <a:ext cx="1656184" cy="2691298"/>
            </a:xfrm>
            <a:prstGeom prst="roundRect">
              <a:avLst>
                <a:gd name="adj" fmla="val 12130"/>
              </a:avLst>
            </a:prstGeom>
            <a:grpFill/>
            <a:ln w="25400">
              <a:solidFill>
                <a:srgbClr val="FFFFFF"/>
              </a:solidFill>
              <a:beve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b="1" i="1">
                <a:solidFill>
                  <a:srgbClr val="FFFFFF"/>
                </a:solidFill>
                <a:latin typeface="Calibri" panose="020F0502020204030204" charset="0"/>
                <a:sym typeface="宋体" panose="02010600030101010101" pitchFamily="2" charset="-122"/>
              </a:endParaRPr>
            </a:p>
          </p:txBody>
        </p:sp>
      </p:grpSp>
      <p:sp>
        <p:nvSpPr>
          <p:cNvPr id="136206" name="TextBox 51"/>
          <p:cNvSpPr>
            <a:spLocks noChangeArrowheads="1"/>
          </p:cNvSpPr>
          <p:nvPr/>
        </p:nvSpPr>
        <p:spPr bwMode="auto">
          <a:xfrm rot="20248206">
            <a:off x="4786962" y="2119713"/>
            <a:ext cx="830263" cy="165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en-US" altLang="zh-CN" sz="8800" b="1" i="1" dirty="0">
                <a:solidFill>
                  <a:srgbClr val="FFFFFF"/>
                </a:solidFill>
                <a:latin typeface="Gungsuh" panose="02030600000101010101" pitchFamily="18" charset="-127"/>
                <a:ea typeface="Gungsuh" panose="02030600000101010101" pitchFamily="18" charset="-127"/>
                <a:sym typeface="Gungsuh" panose="02030600000101010101" pitchFamily="18" charset="-127"/>
              </a:rPr>
              <a:t>B</a:t>
            </a:r>
            <a:endParaRPr lang="zh-CN" altLang="en-US" dirty="0"/>
          </a:p>
        </p:txBody>
      </p:sp>
      <p:sp>
        <p:nvSpPr>
          <p:cNvPr id="136207" name="圆角矩形 9"/>
          <p:cNvSpPr>
            <a:spLocks noChangeArrowheads="1"/>
          </p:cNvSpPr>
          <p:nvPr/>
        </p:nvSpPr>
        <p:spPr bwMode="auto">
          <a:xfrm rot="20248206">
            <a:off x="5081457" y="2752158"/>
            <a:ext cx="960437" cy="684213"/>
          </a:xfrm>
          <a:custGeom>
            <a:avLst/>
            <a:gdLst>
              <a:gd name="T0" fmla="*/ 0 w 1470269"/>
              <a:gd name="T1" fmla="*/ 0 h 1046776"/>
              <a:gd name="T2" fmla="*/ 1470269 w 1470269"/>
              <a:gd name="T3" fmla="*/ 609904 h 1046776"/>
              <a:gd name="T4" fmla="*/ 1470269 w 1470269"/>
              <a:gd name="T5" fmla="*/ 868403 h 1046776"/>
              <a:gd name="T6" fmla="*/ 1291896 w 1470269"/>
              <a:gd name="T7" fmla="*/ 1046776 h 1046776"/>
              <a:gd name="T8" fmla="*/ 178373 w 1470269"/>
              <a:gd name="T9" fmla="*/ 1046776 h 1046776"/>
              <a:gd name="T10" fmla="*/ 0 w 1470269"/>
              <a:gd name="T11" fmla="*/ 868403 h 1046776"/>
            </a:gdLst>
            <a:ahLst/>
            <a:cxnLst>
              <a:cxn ang="0">
                <a:pos x="T0" y="T1"/>
              </a:cxn>
              <a:cxn ang="0">
                <a:pos x="T2" y="T3"/>
              </a:cxn>
              <a:cxn ang="0">
                <a:pos x="T4" y="T5"/>
              </a:cxn>
              <a:cxn ang="0">
                <a:pos x="T6" y="T7"/>
              </a:cxn>
              <a:cxn ang="0">
                <a:pos x="T8" y="T9"/>
              </a:cxn>
              <a:cxn ang="0">
                <a:pos x="T10" y="T11"/>
              </a:cxn>
            </a:cxnLst>
            <a:rect l="0" t="0"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058"/>
            </a:srgbClr>
          </a:solidFill>
          <a:ln>
            <a:noFill/>
          </a:ln>
          <a:extLst>
            <a:ext uri="{91240B29-F687-4F45-9708-019B960494DF}">
              <a14:hiddenLine xmlns:a14="http://schemas.microsoft.com/office/drawing/2010/main" w="25400">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pic>
        <p:nvPicPr>
          <p:cNvPr id="136208" name="Picture 2"/>
          <p:cNvPicPr>
            <a:picLocks noChangeAspect="1" noChangeArrowheads="1"/>
          </p:cNvPicPr>
          <p:nvPr/>
        </p:nvPicPr>
        <p:blipFill>
          <a:blip r:embed="rId1">
            <a:extLst>
              <a:ext uri="{28A0092B-C50C-407E-A947-70E740481C1C}">
                <a14:useLocalDpi xmlns:a14="http://schemas.microsoft.com/office/drawing/2010/main" val="0"/>
              </a:ext>
            </a:extLst>
          </a:blip>
          <a:srcRect b="50000"/>
          <a:stretch>
            <a:fillRect/>
          </a:stretch>
        </p:blipFill>
        <p:spPr bwMode="auto">
          <a:xfrm>
            <a:off x="4779963" y="2392363"/>
            <a:ext cx="1930400" cy="12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209" name="TextBox 54"/>
          <p:cNvSpPr>
            <a:spLocks noChangeArrowheads="1"/>
          </p:cNvSpPr>
          <p:nvPr/>
        </p:nvSpPr>
        <p:spPr bwMode="auto">
          <a:xfrm>
            <a:off x="6486886" y="2554486"/>
            <a:ext cx="4287838"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zh-CN" sz="2800" b="1" dirty="0">
                <a:solidFill>
                  <a:srgbClr val="191919"/>
                </a:solidFill>
                <a:highlight>
                  <a:srgbClr val="00FFFF"/>
                </a:highlight>
                <a:latin typeface="+mj-ea"/>
                <a:ea typeface="+mj-ea"/>
                <a:cs typeface="Arial" panose="020B0604020202020204" pitchFamily="34" charset="0"/>
              </a:rPr>
              <a:t>降低投资成本，提高资金周转速度</a:t>
            </a:r>
            <a:endParaRPr lang="zh-CN" altLang="en-US" sz="2800" dirty="0">
              <a:highlight>
                <a:srgbClr val="00FFFF"/>
              </a:highlight>
              <a:latin typeface="+mj-ea"/>
              <a:ea typeface="+mj-ea"/>
            </a:endParaRPr>
          </a:p>
        </p:txBody>
      </p:sp>
      <p:sp>
        <p:nvSpPr>
          <p:cNvPr id="136211" name="直接连接符 56"/>
          <p:cNvSpPr>
            <a:spLocks noChangeShapeType="1"/>
          </p:cNvSpPr>
          <p:nvPr/>
        </p:nvSpPr>
        <p:spPr bwMode="auto">
          <a:xfrm>
            <a:off x="6558294" y="2444597"/>
            <a:ext cx="3595687" cy="1587"/>
          </a:xfrm>
          <a:prstGeom prst="line">
            <a:avLst/>
          </a:prstGeom>
          <a:noFill/>
          <a:ln w="19050">
            <a:solidFill>
              <a:srgbClr val="A5A5A5"/>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136212" name="组合 57"/>
          <p:cNvGrpSpPr/>
          <p:nvPr/>
        </p:nvGrpSpPr>
        <p:grpSpPr bwMode="auto">
          <a:xfrm rot="20248206">
            <a:off x="5530577" y="3862538"/>
            <a:ext cx="962025" cy="1119676"/>
            <a:chOff x="0" y="0"/>
            <a:chExt cx="1803331" cy="2808312"/>
          </a:xfrm>
          <a:solidFill>
            <a:srgbClr val="0000FF"/>
          </a:solidFill>
        </p:grpSpPr>
        <p:sp>
          <p:nvSpPr>
            <p:cNvPr id="136213" name="圆角矩形 58"/>
            <p:cNvSpPr>
              <a:spLocks noChangeArrowheads="1"/>
            </p:cNvSpPr>
            <p:nvPr/>
          </p:nvSpPr>
          <p:spPr bwMode="auto">
            <a:xfrm>
              <a:off x="0" y="0"/>
              <a:ext cx="1803331" cy="2808312"/>
            </a:xfrm>
            <a:prstGeom prst="roundRect">
              <a:avLst>
                <a:gd name="adj" fmla="val 12130"/>
              </a:avLst>
            </a:prstGeom>
            <a:grpFill/>
            <a:ln>
              <a:noFill/>
            </a:ln>
            <a:extLst>
              <a:ext uri="{91240B29-F687-4F45-9708-019B960494DF}">
                <a14:hiddenLine xmlns:a14="http://schemas.microsoft.com/office/drawing/2010/main" w="25400">
                  <a:solidFill>
                    <a:srgbClr val="000000"/>
                  </a:solidFill>
                  <a:rou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b="1" i="1">
                <a:solidFill>
                  <a:srgbClr val="FFFFFF"/>
                </a:solidFill>
                <a:latin typeface="Calibri" panose="020F0502020204030204" charset="0"/>
                <a:sym typeface="宋体" panose="02010600030101010101" pitchFamily="2" charset="-122"/>
              </a:endParaRPr>
            </a:p>
          </p:txBody>
        </p:sp>
        <p:sp>
          <p:nvSpPr>
            <p:cNvPr id="136214" name="圆角矩形 59"/>
            <p:cNvSpPr>
              <a:spLocks noChangeArrowheads="1"/>
            </p:cNvSpPr>
            <p:nvPr/>
          </p:nvSpPr>
          <p:spPr bwMode="auto">
            <a:xfrm>
              <a:off x="76897" y="58945"/>
              <a:ext cx="1656184" cy="2691298"/>
            </a:xfrm>
            <a:prstGeom prst="roundRect">
              <a:avLst>
                <a:gd name="adj" fmla="val 12130"/>
              </a:avLst>
            </a:prstGeom>
            <a:grpFill/>
            <a:ln w="25400">
              <a:solidFill>
                <a:srgbClr val="FFFFFF"/>
              </a:solidFill>
              <a:beve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b="1" i="1">
                <a:solidFill>
                  <a:srgbClr val="FFFFFF"/>
                </a:solidFill>
                <a:latin typeface="Calibri" panose="020F0502020204030204" charset="0"/>
                <a:sym typeface="宋体" panose="02010600030101010101" pitchFamily="2" charset="-122"/>
              </a:endParaRPr>
            </a:p>
          </p:txBody>
        </p:sp>
      </p:grpSp>
      <p:sp>
        <p:nvSpPr>
          <p:cNvPr id="136215" name="TextBox 60"/>
          <p:cNvSpPr>
            <a:spLocks noChangeArrowheads="1"/>
          </p:cNvSpPr>
          <p:nvPr/>
        </p:nvSpPr>
        <p:spPr bwMode="auto">
          <a:xfrm rot="20248206">
            <a:off x="5413492" y="3619771"/>
            <a:ext cx="830853" cy="165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en-US" altLang="zh-CN" sz="8800" b="1" i="1" dirty="0">
                <a:solidFill>
                  <a:srgbClr val="FFFFFF"/>
                </a:solidFill>
                <a:latin typeface="Gungsuh" panose="02030600000101010101" pitchFamily="18" charset="-127"/>
                <a:ea typeface="Gungsuh" panose="02030600000101010101" pitchFamily="18" charset="-127"/>
                <a:sym typeface="Gungsuh" panose="02030600000101010101" pitchFamily="18" charset="-127"/>
              </a:rPr>
              <a:t>C</a:t>
            </a:r>
            <a:endParaRPr lang="zh-CN" altLang="en-US" dirty="0"/>
          </a:p>
        </p:txBody>
      </p:sp>
      <p:sp>
        <p:nvSpPr>
          <p:cNvPr id="136216" name="圆角矩形 9"/>
          <p:cNvSpPr>
            <a:spLocks noChangeArrowheads="1"/>
          </p:cNvSpPr>
          <p:nvPr/>
        </p:nvSpPr>
        <p:spPr bwMode="auto">
          <a:xfrm rot="20248206">
            <a:off x="5681206" y="4186804"/>
            <a:ext cx="962025" cy="685800"/>
          </a:xfrm>
          <a:custGeom>
            <a:avLst/>
            <a:gdLst>
              <a:gd name="T0" fmla="*/ 0 w 1470269"/>
              <a:gd name="T1" fmla="*/ 0 h 1046776"/>
              <a:gd name="T2" fmla="*/ 1470269 w 1470269"/>
              <a:gd name="T3" fmla="*/ 609904 h 1046776"/>
              <a:gd name="T4" fmla="*/ 1470269 w 1470269"/>
              <a:gd name="T5" fmla="*/ 868403 h 1046776"/>
              <a:gd name="T6" fmla="*/ 1291896 w 1470269"/>
              <a:gd name="T7" fmla="*/ 1046776 h 1046776"/>
              <a:gd name="T8" fmla="*/ 178373 w 1470269"/>
              <a:gd name="T9" fmla="*/ 1046776 h 1046776"/>
              <a:gd name="T10" fmla="*/ 0 w 1470269"/>
              <a:gd name="T11" fmla="*/ 868403 h 1046776"/>
            </a:gdLst>
            <a:ahLst/>
            <a:cxnLst>
              <a:cxn ang="0">
                <a:pos x="T0" y="T1"/>
              </a:cxn>
              <a:cxn ang="0">
                <a:pos x="T2" y="T3"/>
              </a:cxn>
              <a:cxn ang="0">
                <a:pos x="T4" y="T5"/>
              </a:cxn>
              <a:cxn ang="0">
                <a:pos x="T6" y="T7"/>
              </a:cxn>
              <a:cxn ang="0">
                <a:pos x="T8" y="T9"/>
              </a:cxn>
              <a:cxn ang="0">
                <a:pos x="T10" y="T11"/>
              </a:cxn>
            </a:cxnLst>
            <a:rect l="0" t="0"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058"/>
            </a:srgbClr>
          </a:solidFill>
          <a:ln>
            <a:noFill/>
          </a:ln>
          <a:extLst>
            <a:ext uri="{91240B29-F687-4F45-9708-019B960494DF}">
              <a14:hiddenLine xmlns:a14="http://schemas.microsoft.com/office/drawing/2010/main" w="25400">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pic>
        <p:nvPicPr>
          <p:cNvPr id="136217" name="Picture 2"/>
          <p:cNvPicPr>
            <a:picLocks noChangeAspect="1" noChangeArrowheads="1"/>
          </p:cNvPicPr>
          <p:nvPr/>
        </p:nvPicPr>
        <p:blipFill>
          <a:blip r:embed="rId1">
            <a:extLst>
              <a:ext uri="{28A0092B-C50C-407E-A947-70E740481C1C}">
                <a14:useLocalDpi xmlns:a14="http://schemas.microsoft.com/office/drawing/2010/main" val="0"/>
              </a:ext>
            </a:extLst>
          </a:blip>
          <a:srcRect b="50000"/>
          <a:stretch>
            <a:fillRect/>
          </a:stretch>
        </p:blipFill>
        <p:spPr bwMode="auto">
          <a:xfrm>
            <a:off x="5407025" y="3852864"/>
            <a:ext cx="1930400" cy="122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218" name="TextBox 63"/>
          <p:cNvSpPr>
            <a:spLocks noChangeArrowheads="1"/>
          </p:cNvSpPr>
          <p:nvPr/>
        </p:nvSpPr>
        <p:spPr bwMode="auto">
          <a:xfrm>
            <a:off x="6971092" y="4348589"/>
            <a:ext cx="42878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zh-CN" sz="2800" b="1" dirty="0">
                <a:highlight>
                  <a:srgbClr val="00FFFF"/>
                </a:highlight>
                <a:latin typeface="+mj-ea"/>
                <a:ea typeface="+mj-ea"/>
                <a:cs typeface="Times New Roman" panose="02020603050405020304" pitchFamily="18" charset="0"/>
              </a:rPr>
              <a:t>建立战略联盟</a:t>
            </a:r>
            <a:r>
              <a:rPr lang="zh-CN" altLang="zh-CN" sz="2800" b="1" dirty="0">
                <a:solidFill>
                  <a:srgbClr val="191919"/>
                </a:solidFill>
                <a:highlight>
                  <a:srgbClr val="00FFFF"/>
                </a:highlight>
                <a:latin typeface="+mj-ea"/>
                <a:ea typeface="+mj-ea"/>
                <a:cs typeface="Arial" panose="020B0604020202020204" pitchFamily="34" charset="0"/>
              </a:rPr>
              <a:t>，共担风险</a:t>
            </a:r>
            <a:endParaRPr lang="zh-CN" altLang="en-US" sz="2800" dirty="0">
              <a:highlight>
                <a:srgbClr val="00FFFF"/>
              </a:highlight>
              <a:latin typeface="+mj-ea"/>
              <a:ea typeface="+mj-ea"/>
            </a:endParaRPr>
          </a:p>
        </p:txBody>
      </p:sp>
      <p:sp>
        <p:nvSpPr>
          <p:cNvPr id="136220" name="直接连接符 65"/>
          <p:cNvSpPr>
            <a:spLocks noChangeShapeType="1"/>
          </p:cNvSpPr>
          <p:nvPr/>
        </p:nvSpPr>
        <p:spPr bwMode="auto">
          <a:xfrm>
            <a:off x="7063647" y="3913981"/>
            <a:ext cx="3595688" cy="0"/>
          </a:xfrm>
          <a:prstGeom prst="line">
            <a:avLst/>
          </a:prstGeom>
          <a:noFill/>
          <a:ln w="19050">
            <a:solidFill>
              <a:srgbClr val="A5A5A5"/>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grpSp>
        <p:nvGrpSpPr>
          <p:cNvPr id="136221" name="组合 66"/>
          <p:cNvGrpSpPr/>
          <p:nvPr/>
        </p:nvGrpSpPr>
        <p:grpSpPr bwMode="auto">
          <a:xfrm rot="20248206">
            <a:off x="6006667" y="5119703"/>
            <a:ext cx="960438" cy="1062346"/>
            <a:chOff x="0" y="0"/>
            <a:chExt cx="1803331" cy="2808312"/>
          </a:xfrm>
          <a:solidFill>
            <a:srgbClr val="0000FF"/>
          </a:solidFill>
        </p:grpSpPr>
        <p:sp>
          <p:nvSpPr>
            <p:cNvPr id="136222" name="圆角矩形 67"/>
            <p:cNvSpPr>
              <a:spLocks noChangeArrowheads="1"/>
            </p:cNvSpPr>
            <p:nvPr/>
          </p:nvSpPr>
          <p:spPr bwMode="auto">
            <a:xfrm>
              <a:off x="0" y="0"/>
              <a:ext cx="1803331" cy="2808312"/>
            </a:xfrm>
            <a:prstGeom prst="roundRect">
              <a:avLst>
                <a:gd name="adj" fmla="val 12130"/>
              </a:avLst>
            </a:prstGeom>
            <a:grpFill/>
            <a:ln>
              <a:noFill/>
            </a:ln>
            <a:extLst>
              <a:ext uri="{91240B29-F687-4F45-9708-019B960494DF}">
                <a14:hiddenLine xmlns:a14="http://schemas.microsoft.com/office/drawing/2010/main" w="25400">
                  <a:solidFill>
                    <a:srgbClr val="000000"/>
                  </a:solidFill>
                  <a:round/>
                </a14:hiddenLine>
              </a:ext>
            </a:extLst>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b="1" i="1">
                <a:solidFill>
                  <a:srgbClr val="FFFFFF"/>
                </a:solidFill>
                <a:latin typeface="Calibri" panose="020F0502020204030204" charset="0"/>
                <a:sym typeface="宋体" panose="02010600030101010101" pitchFamily="2" charset="-122"/>
              </a:endParaRPr>
            </a:p>
          </p:txBody>
        </p:sp>
        <p:sp>
          <p:nvSpPr>
            <p:cNvPr id="136223" name="圆角矩形 68"/>
            <p:cNvSpPr>
              <a:spLocks noChangeArrowheads="1"/>
            </p:cNvSpPr>
            <p:nvPr/>
          </p:nvSpPr>
          <p:spPr bwMode="auto">
            <a:xfrm>
              <a:off x="76897" y="58945"/>
              <a:ext cx="1656184" cy="2691298"/>
            </a:xfrm>
            <a:prstGeom prst="roundRect">
              <a:avLst>
                <a:gd name="adj" fmla="val 12130"/>
              </a:avLst>
            </a:prstGeom>
            <a:grpFill/>
            <a:ln w="25400">
              <a:solidFill>
                <a:srgbClr val="FFFFFF"/>
              </a:solidFill>
              <a:beve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b="1" i="1">
                <a:solidFill>
                  <a:srgbClr val="FFFFFF"/>
                </a:solidFill>
                <a:latin typeface="Calibri" panose="020F0502020204030204" charset="0"/>
                <a:sym typeface="宋体" panose="02010600030101010101" pitchFamily="2" charset="-122"/>
              </a:endParaRPr>
            </a:p>
          </p:txBody>
        </p:sp>
      </p:grpSp>
      <p:sp>
        <p:nvSpPr>
          <p:cNvPr id="136224" name="TextBox 69"/>
          <p:cNvSpPr>
            <a:spLocks noChangeArrowheads="1"/>
          </p:cNvSpPr>
          <p:nvPr/>
        </p:nvSpPr>
        <p:spPr bwMode="auto">
          <a:xfrm rot="20248206">
            <a:off x="5900500" y="4697462"/>
            <a:ext cx="828675" cy="1657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lnSpc>
                <a:spcPct val="130000"/>
              </a:lnSpc>
            </a:pPr>
            <a:r>
              <a:rPr lang="en-US" altLang="zh-CN" sz="8800" b="1" i="1" dirty="0">
                <a:solidFill>
                  <a:srgbClr val="FFFFFF"/>
                </a:solidFill>
                <a:latin typeface="Gungsuh" panose="02030600000101010101" pitchFamily="18" charset="-127"/>
                <a:ea typeface="Gungsuh" panose="02030600000101010101" pitchFamily="18" charset="-127"/>
                <a:sym typeface="Gungsuh" panose="02030600000101010101" pitchFamily="18" charset="-127"/>
              </a:rPr>
              <a:t>D</a:t>
            </a:r>
            <a:endParaRPr lang="zh-CN" altLang="en-US" dirty="0"/>
          </a:p>
        </p:txBody>
      </p:sp>
      <p:sp>
        <p:nvSpPr>
          <p:cNvPr id="136225" name="圆角矩形 9"/>
          <p:cNvSpPr>
            <a:spLocks noChangeArrowheads="1"/>
          </p:cNvSpPr>
          <p:nvPr/>
        </p:nvSpPr>
        <p:spPr bwMode="auto">
          <a:xfrm rot="-1351794">
            <a:off x="6077282" y="5403897"/>
            <a:ext cx="962025" cy="685800"/>
          </a:xfrm>
          <a:custGeom>
            <a:avLst/>
            <a:gdLst>
              <a:gd name="T0" fmla="*/ 0 w 1470269"/>
              <a:gd name="T1" fmla="*/ 0 h 1046776"/>
              <a:gd name="T2" fmla="*/ 1470269 w 1470269"/>
              <a:gd name="T3" fmla="*/ 609904 h 1046776"/>
              <a:gd name="T4" fmla="*/ 1470269 w 1470269"/>
              <a:gd name="T5" fmla="*/ 868403 h 1046776"/>
              <a:gd name="T6" fmla="*/ 1291896 w 1470269"/>
              <a:gd name="T7" fmla="*/ 1046776 h 1046776"/>
              <a:gd name="T8" fmla="*/ 178373 w 1470269"/>
              <a:gd name="T9" fmla="*/ 1046776 h 1046776"/>
              <a:gd name="T10" fmla="*/ 0 w 1470269"/>
              <a:gd name="T11" fmla="*/ 868403 h 1046776"/>
            </a:gdLst>
            <a:ahLst/>
            <a:cxnLst>
              <a:cxn ang="0">
                <a:pos x="T0" y="T1"/>
              </a:cxn>
              <a:cxn ang="0">
                <a:pos x="T2" y="T3"/>
              </a:cxn>
              <a:cxn ang="0">
                <a:pos x="T4" y="T5"/>
              </a:cxn>
              <a:cxn ang="0">
                <a:pos x="T6" y="T7"/>
              </a:cxn>
              <a:cxn ang="0">
                <a:pos x="T8" y="T9"/>
              </a:cxn>
              <a:cxn ang="0">
                <a:pos x="T10" y="T11"/>
              </a:cxn>
            </a:cxnLst>
            <a:rect l="0" t="0" r="r" b="b"/>
            <a:pathLst>
              <a:path w="1470269" h="1046776">
                <a:moveTo>
                  <a:pt x="0" y="0"/>
                </a:moveTo>
                <a:lnTo>
                  <a:pt x="1470269" y="609904"/>
                </a:lnTo>
                <a:lnTo>
                  <a:pt x="1470269" y="868403"/>
                </a:lnTo>
                <a:cubicBezTo>
                  <a:pt x="1470269" y="966916"/>
                  <a:pt x="1390409" y="1046776"/>
                  <a:pt x="1291896" y="1046776"/>
                </a:cubicBezTo>
                <a:lnTo>
                  <a:pt x="178373" y="1046776"/>
                </a:lnTo>
                <a:cubicBezTo>
                  <a:pt x="79860" y="1046776"/>
                  <a:pt x="0" y="966916"/>
                  <a:pt x="0" y="868403"/>
                </a:cubicBezTo>
                <a:close/>
              </a:path>
            </a:pathLst>
          </a:custGeom>
          <a:solidFill>
            <a:srgbClr val="FFFFFF">
              <a:alpha val="67058"/>
            </a:srgbClr>
          </a:solidFill>
          <a:ln>
            <a:noFill/>
          </a:ln>
          <a:extLst>
            <a:ext uri="{91240B29-F687-4F45-9708-019B960494DF}">
              <a14:hiddenLine xmlns:a14="http://schemas.microsoft.com/office/drawing/2010/main" w="25400">
                <a:solidFill>
                  <a:srgbClr val="000000"/>
                </a:solidFill>
                <a:rou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dirty="0"/>
          </a:p>
        </p:txBody>
      </p:sp>
      <p:pic>
        <p:nvPicPr>
          <p:cNvPr id="136226" name="Picture 2"/>
          <p:cNvPicPr>
            <a:picLocks noChangeAspect="1" noChangeArrowheads="1"/>
          </p:cNvPicPr>
          <p:nvPr/>
        </p:nvPicPr>
        <p:blipFill>
          <a:blip r:embed="rId1">
            <a:extLst>
              <a:ext uri="{28A0092B-C50C-407E-A947-70E740481C1C}">
                <a14:useLocalDpi xmlns:a14="http://schemas.microsoft.com/office/drawing/2010/main" val="0"/>
              </a:ext>
            </a:extLst>
          </a:blip>
          <a:srcRect b="50000"/>
          <a:stretch>
            <a:fillRect/>
          </a:stretch>
        </p:blipFill>
        <p:spPr bwMode="auto">
          <a:xfrm>
            <a:off x="6054725" y="5319713"/>
            <a:ext cx="1930400" cy="12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6227" name="TextBox 72"/>
          <p:cNvSpPr>
            <a:spLocks noChangeArrowheads="1"/>
          </p:cNvSpPr>
          <p:nvPr/>
        </p:nvSpPr>
        <p:spPr bwMode="auto">
          <a:xfrm>
            <a:off x="7178757" y="5426056"/>
            <a:ext cx="4089973"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zh-CN" sz="2800" b="1" dirty="0">
                <a:solidFill>
                  <a:srgbClr val="191919"/>
                </a:solidFill>
                <a:highlight>
                  <a:srgbClr val="00FFFF"/>
                </a:highlight>
                <a:latin typeface="+mj-ea"/>
                <a:ea typeface="+mj-ea"/>
                <a:cs typeface="Arial" panose="020B0604020202020204" pitchFamily="34" charset="0"/>
              </a:rPr>
              <a:t>运用新技术，提高效率和客户满意度</a:t>
            </a:r>
            <a:endParaRPr lang="zh-CN" altLang="en-US" sz="2800" dirty="0">
              <a:highlight>
                <a:srgbClr val="00FFFF"/>
              </a:highlight>
              <a:latin typeface="+mj-ea"/>
              <a:ea typeface="+mj-ea"/>
            </a:endParaRPr>
          </a:p>
        </p:txBody>
      </p:sp>
      <p:sp>
        <p:nvSpPr>
          <p:cNvPr id="136229" name="直接连接符 74"/>
          <p:cNvSpPr>
            <a:spLocks noChangeShapeType="1"/>
          </p:cNvSpPr>
          <p:nvPr/>
        </p:nvSpPr>
        <p:spPr bwMode="auto">
          <a:xfrm>
            <a:off x="7332662" y="5028585"/>
            <a:ext cx="3595688" cy="0"/>
          </a:xfrm>
          <a:prstGeom prst="line">
            <a:avLst/>
          </a:prstGeom>
          <a:noFill/>
          <a:ln w="19050">
            <a:solidFill>
              <a:srgbClr val="A5A5A5"/>
            </a:solidFill>
            <a:bevel/>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p>
        </p:txBody>
      </p:sp>
      <p:sp>
        <p:nvSpPr>
          <p:cNvPr id="39" name="矩形 4"/>
          <p:cNvSpPr>
            <a:spLocks noChangeArrowheads="1"/>
          </p:cNvSpPr>
          <p:nvPr/>
        </p:nvSpPr>
        <p:spPr bwMode="auto">
          <a:xfrm>
            <a:off x="1919919" y="222236"/>
            <a:ext cx="7416824"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3200" b="1" dirty="0">
                <a:solidFill>
                  <a:srgbClr val="FF0000"/>
                </a:solidFill>
                <a:latin typeface="微软雅黑" panose="020B0503020204020204" pitchFamily="34" charset="-122"/>
                <a:ea typeface="微软雅黑" panose="020B0503020204020204" pitchFamily="34" charset="-122"/>
              </a:rPr>
              <a:t>（</a:t>
            </a:r>
            <a:r>
              <a:rPr lang="zh-CN" altLang="en-US" sz="3200" b="1" dirty="0">
                <a:solidFill>
                  <a:srgbClr val="FF0000"/>
                </a:solidFill>
                <a:latin typeface="微软雅黑" panose="020B0503020204020204" pitchFamily="34" charset="-122"/>
                <a:ea typeface="微软雅黑" panose="020B0503020204020204" pitchFamily="34" charset="-122"/>
              </a:rPr>
              <a:t>二</a:t>
            </a:r>
            <a:r>
              <a:rPr lang="zh-CN" altLang="zh-CN" sz="3200" b="1" dirty="0">
                <a:solidFill>
                  <a:srgbClr val="FF0000"/>
                </a:solidFill>
                <a:latin typeface="微软雅黑" panose="020B0503020204020204" pitchFamily="34" charset="-122"/>
                <a:ea typeface="微软雅黑" panose="020B0503020204020204" pitchFamily="34" charset="-122"/>
              </a:rPr>
              <a:t>）</a:t>
            </a:r>
            <a:r>
              <a:rPr lang="zh-CN" altLang="en-US" sz="3200" b="1" dirty="0">
                <a:solidFill>
                  <a:srgbClr val="FF0000"/>
                </a:solidFill>
                <a:latin typeface="微软雅黑" panose="020B0503020204020204" pitchFamily="34" charset="-122"/>
                <a:ea typeface="微软雅黑" panose="020B0503020204020204" pitchFamily="34" charset="-122"/>
                <a:sym typeface="+mn-ea"/>
              </a:rPr>
              <a:t>外包</a:t>
            </a:r>
            <a:r>
              <a:rPr lang="zh-CN" altLang="zh-CN" sz="3200" b="1" dirty="0">
                <a:solidFill>
                  <a:srgbClr val="FF0000"/>
                </a:solidFill>
                <a:latin typeface="微软雅黑" panose="020B0503020204020204" pitchFamily="34" charset="-122"/>
                <a:ea typeface="微软雅黑" panose="020B0503020204020204" pitchFamily="34" charset="-122"/>
              </a:rPr>
              <a:t>物流</a:t>
            </a:r>
            <a:r>
              <a:rPr lang="zh-CN" altLang="en-US" sz="3200" b="1" dirty="0">
                <a:solidFill>
                  <a:srgbClr val="FF0000"/>
                </a:solidFill>
                <a:latin typeface="微软雅黑" panose="020B0503020204020204" pitchFamily="34" charset="-122"/>
                <a:ea typeface="微软雅黑" panose="020B0503020204020204" pitchFamily="34" charset="-122"/>
              </a:rPr>
              <a:t>的优势与劣势</a:t>
            </a:r>
            <a:endParaRPr lang="zh-CN" altLang="zh-CN" sz="3200" dirty="0">
              <a:latin typeface="微软雅黑" panose="020B0503020204020204" pitchFamily="34" charset="-122"/>
              <a:ea typeface="微软雅黑" panose="020B0503020204020204" pitchFamily="34" charset="-122"/>
            </a:endParaRPr>
          </a:p>
        </p:txBody>
      </p:sp>
      <p:sp>
        <p:nvSpPr>
          <p:cNvPr id="2" name="左大括号 1"/>
          <p:cNvSpPr/>
          <p:nvPr/>
        </p:nvSpPr>
        <p:spPr>
          <a:xfrm>
            <a:off x="3159125" y="1412875"/>
            <a:ext cx="720090" cy="4824730"/>
          </a:xfrm>
          <a:prstGeom prst="leftBrace">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3" name="文本框 2"/>
          <p:cNvSpPr txBox="1"/>
          <p:nvPr/>
        </p:nvSpPr>
        <p:spPr>
          <a:xfrm>
            <a:off x="2030730" y="3573145"/>
            <a:ext cx="1278255" cy="583565"/>
          </a:xfrm>
          <a:prstGeom prst="rect">
            <a:avLst/>
          </a:prstGeom>
          <a:noFill/>
        </p:spPr>
        <p:txBody>
          <a:bodyPr wrap="square" rtlCol="0">
            <a:spAutoFit/>
          </a:bodyPr>
          <a:p>
            <a:r>
              <a:rPr lang="zh-CN" altLang="en-US" sz="3200" b="1">
                <a:solidFill>
                  <a:srgbClr val="FF0000"/>
                </a:solidFill>
              </a:rPr>
              <a:t>优势</a:t>
            </a:r>
            <a:endParaRPr lang="zh-CN" altLang="en-US" sz="3200" b="1">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11000">
              <a:schemeClr val="accent1">
                <a:lumMod val="5000"/>
                <a:lumOff val="95000"/>
              </a:schemeClr>
            </a:gs>
            <a:gs pos="54000">
              <a:schemeClr val="bg1">
                <a:alpha val="10000"/>
              </a:schemeClr>
            </a:gs>
            <a:gs pos="100000">
              <a:schemeClr val="bg1">
                <a:alpha val="99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31" name="组合 30"/>
          <p:cNvGrpSpPr/>
          <p:nvPr/>
        </p:nvGrpSpPr>
        <p:grpSpPr>
          <a:xfrm>
            <a:off x="5206551" y="1355394"/>
            <a:ext cx="1790065" cy="1540584"/>
            <a:chOff x="1749239" y="1053530"/>
            <a:chExt cx="1790479" cy="1540941"/>
          </a:xfrm>
        </p:grpSpPr>
        <p:sp>
          <p:nvSpPr>
            <p:cNvPr id="32" name="椭圆 31"/>
            <p:cNvSpPr/>
            <p:nvPr/>
          </p:nvSpPr>
          <p:spPr>
            <a:xfrm>
              <a:off x="1832348" y="1053530"/>
              <a:ext cx="1540941" cy="1540941"/>
            </a:xfrm>
            <a:prstGeom prst="ellipse">
              <a:avLst/>
            </a:prstGeom>
            <a:solidFill>
              <a:srgbClr val="2A8EA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749239" y="1295992"/>
              <a:ext cx="1790479" cy="1199158"/>
              <a:chOff x="2184751" y="1052676"/>
              <a:chExt cx="1790479" cy="1199158"/>
            </a:xfrm>
          </p:grpSpPr>
          <p:sp>
            <p:nvSpPr>
              <p:cNvPr id="36" name="TextBox 32"/>
              <p:cNvSpPr>
                <a:spLocks noChangeArrowheads="1"/>
              </p:cNvSpPr>
              <p:nvPr/>
            </p:nvSpPr>
            <p:spPr bwMode="auto">
              <a:xfrm>
                <a:off x="2184751" y="1227376"/>
                <a:ext cx="1707275" cy="7069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1" hangingPunct="1">
                  <a:buFont typeface="Arial" panose="020B0604020202020204" pitchFamily="34" charset="0"/>
                  <a:buNone/>
                  <a:defRPr/>
                </a:pPr>
                <a:r>
                  <a:rPr lang="zh-CN" altLang="en-US" sz="4000" b="1" dirty="0">
                    <a:solidFill>
                      <a:schemeClr val="bg1"/>
                    </a:solidFill>
                    <a:latin typeface="微软雅黑" panose="020B0503020204020204" pitchFamily="34" charset="-122"/>
                    <a:ea typeface="微软雅黑" panose="020B0503020204020204" pitchFamily="34" charset="-122"/>
                    <a:sym typeface="经典特黑简" pitchFamily="1" charset="-122"/>
                  </a:rPr>
                  <a:t>第九章</a:t>
                </a:r>
                <a:endParaRPr lang="zh-CN" altLang="en-US" sz="4000" b="1" dirty="0">
                  <a:solidFill>
                    <a:schemeClr val="bg1"/>
                  </a:solidFill>
                  <a:latin typeface="微软雅黑" panose="020B0503020204020204" pitchFamily="34" charset="-122"/>
                  <a:ea typeface="微软雅黑" panose="020B0503020204020204" pitchFamily="34" charset="-122"/>
                  <a:sym typeface="经典特黑简" pitchFamily="1" charset="-122"/>
                </a:endParaRPr>
              </a:p>
            </p:txBody>
          </p:sp>
          <p:sp>
            <p:nvSpPr>
              <p:cNvPr id="41" name="矩形 40"/>
              <p:cNvSpPr/>
              <p:nvPr/>
            </p:nvSpPr>
            <p:spPr>
              <a:xfrm>
                <a:off x="2268590" y="1052676"/>
                <a:ext cx="1706640" cy="1199158"/>
              </a:xfrm>
              <a:prstGeom prst="rect">
                <a:avLst/>
              </a:prstGeom>
            </p:spPr>
            <p:txBody>
              <a:bodyPr wrap="square">
                <a:spAutoFit/>
              </a:bodyPr>
              <a:lstStyle/>
              <a:p>
                <a:pPr fontAlgn="base">
                  <a:spcBef>
                    <a:spcPct val="0"/>
                  </a:spcBef>
                  <a:spcAft>
                    <a:spcPct val="0"/>
                  </a:spcAft>
                  <a:defRPr/>
                </a:pPr>
                <a:endParaRPr lang="zh-CN" altLang="en-US" sz="7200" b="1" dirty="0">
                  <a:solidFill>
                    <a:schemeClr val="bg1"/>
                  </a:solidFill>
                  <a:effectLst>
                    <a:outerShdw blurRad="38100" dist="38100" dir="2700000" algn="tl">
                      <a:srgbClr val="000000">
                        <a:alpha val="43137"/>
                      </a:srgbClr>
                    </a:outerShdw>
                  </a:effectLst>
                  <a:latin typeface="Impact" panose="020B0806030902050204" pitchFamily="34" charset="0"/>
                  <a:ea typeface="DFPYeaSong-B5" pitchFamily="2" charset="-120"/>
                  <a:sym typeface="经典特黑简" pitchFamily="1" charset="-122"/>
                </a:endParaRPr>
              </a:p>
            </p:txBody>
          </p:sp>
        </p:grpSp>
      </p:grpSp>
      <p:sp>
        <p:nvSpPr>
          <p:cNvPr id="42" name="TextBox 32"/>
          <p:cNvSpPr>
            <a:spLocks noChangeArrowheads="1"/>
          </p:cNvSpPr>
          <p:nvPr/>
        </p:nvSpPr>
        <p:spPr bwMode="auto">
          <a:xfrm>
            <a:off x="2875267" y="3284885"/>
            <a:ext cx="653288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企业物流与供应链管理</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755193" y="4596147"/>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6002761" y="4518960"/>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830225" y="4596147"/>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par>
                                <p:cTn id="17" presetID="2" presetClass="entr" presetSubtype="8" fill="hold" grpId="0" nodeType="withEffect">
                                  <p:stCondLst>
                                    <p:cond delay="5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0-#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15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圆角矩形 6"/>
          <p:cNvSpPr>
            <a:spLocks noChangeArrowheads="1"/>
          </p:cNvSpPr>
          <p:nvPr/>
        </p:nvSpPr>
        <p:spPr bwMode="auto">
          <a:xfrm>
            <a:off x="4693920" y="1215234"/>
            <a:ext cx="5608638" cy="1377950"/>
          </a:xfrm>
          <a:custGeom>
            <a:avLst/>
            <a:gdLst>
              <a:gd name="T0" fmla="*/ 1289248 w 5969768"/>
              <a:gd name="T1" fmla="*/ 0 h 1872208"/>
              <a:gd name="T2" fmla="*/ 5346173 w 5969768"/>
              <a:gd name="T3" fmla="*/ 0 h 1872208"/>
              <a:gd name="T4" fmla="*/ 5969768 w 5969768"/>
              <a:gd name="T5" fmla="*/ 623595 h 1872208"/>
              <a:gd name="T6" fmla="*/ 5969768 w 5969768"/>
              <a:gd name="T7" fmla="*/ 1248613 h 1872208"/>
              <a:gd name="T8" fmla="*/ 5346173 w 5969768"/>
              <a:gd name="T9" fmla="*/ 1872208 h 1872208"/>
              <a:gd name="T10" fmla="*/ 1368152 w 5969768"/>
              <a:gd name="T11" fmla="*/ 1872208 h 1872208"/>
              <a:gd name="T12" fmla="*/ 1289248 w 5969768"/>
              <a:gd name="T13" fmla="*/ 1872208 h 1872208"/>
              <a:gd name="T14" fmla="*/ 407735 w 5969768"/>
              <a:gd name="T15" fmla="*/ 1872208 h 1872208"/>
              <a:gd name="T16" fmla="*/ 0 w 5969768"/>
              <a:gd name="T17" fmla="*/ 1464473 h 1872208"/>
              <a:gd name="T18" fmla="*/ 0 w 5969768"/>
              <a:gd name="T19" fmla="*/ 1055807 h 1872208"/>
              <a:gd name="T20" fmla="*/ 407735 w 5969768"/>
              <a:gd name="T21" fmla="*/ 648072 h 1872208"/>
              <a:gd name="T22" fmla="*/ 1368152 w 5969768"/>
              <a:gd name="T23" fmla="*/ 648072 h 1872208"/>
              <a:gd name="T24" fmla="*/ 1368152 w 5969768"/>
              <a:gd name="T25" fmla="*/ 850487 h 1872208"/>
              <a:gd name="T26" fmla="*/ 488918 w 5969768"/>
              <a:gd name="T27" fmla="*/ 850487 h 1872208"/>
              <a:gd name="T28" fmla="*/ 216024 w 5969768"/>
              <a:gd name="T29" fmla="*/ 1123381 h 1872208"/>
              <a:gd name="T30" fmla="*/ 216024 w 5969768"/>
              <a:gd name="T31" fmla="*/ 1396898 h 1872208"/>
              <a:gd name="T32" fmla="*/ 488918 w 5969768"/>
              <a:gd name="T33" fmla="*/ 1669792 h 1872208"/>
              <a:gd name="T34" fmla="*/ 1368152 w 5969768"/>
              <a:gd name="T35" fmla="*/ 1669792 h 1872208"/>
              <a:gd name="T36" fmla="*/ 1368152 w 5969768"/>
              <a:gd name="T37" fmla="*/ 1670095 h 1872208"/>
              <a:gd name="T38" fmla="*/ 5264789 w 5969768"/>
              <a:gd name="T39" fmla="*/ 1670095 h 1872208"/>
              <a:gd name="T40" fmla="*/ 5753744 w 5969768"/>
              <a:gd name="T41" fmla="*/ 1181140 h 1872208"/>
              <a:gd name="T42" fmla="*/ 5753744 w 5969768"/>
              <a:gd name="T43" fmla="*/ 691068 h 1872208"/>
              <a:gd name="T44" fmla="*/ 5264789 w 5969768"/>
              <a:gd name="T45" fmla="*/ 202113 h 1872208"/>
              <a:gd name="T46" fmla="*/ 1289248 w 5969768"/>
              <a:gd name="T47" fmla="*/ 202113 h 1872208"/>
              <a:gd name="T48" fmla="*/ 1421432 w 5969768"/>
              <a:gd name="T49" fmla="*/ 109314 h 1872208"/>
              <a:gd name="T50" fmla="*/ 1289248 w 5969768"/>
              <a:gd name="T51" fmla="*/ 0 h 1872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B7E020"/>
          </a:solidFill>
          <a:ln w="28575">
            <a:solidFill>
              <a:srgbClr val="FFFFFF"/>
            </a:solidFill>
            <a:bevel/>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58723" name="燕尾形 25"/>
          <p:cNvSpPr>
            <a:spLocks noChangeArrowheads="1"/>
          </p:cNvSpPr>
          <p:nvPr/>
        </p:nvSpPr>
        <p:spPr bwMode="auto">
          <a:xfrm>
            <a:off x="5448460" y="1174467"/>
            <a:ext cx="325437" cy="265763"/>
          </a:xfrm>
          <a:prstGeom prst="chevron">
            <a:avLst>
              <a:gd name="adj" fmla="val 50123"/>
            </a:avLst>
          </a:prstGeom>
          <a:solidFill>
            <a:srgbClr val="E36C09"/>
          </a:solidFill>
          <a:ln w="28575">
            <a:solidFill>
              <a:srgbClr val="FFFFFF"/>
            </a:solidFill>
            <a:beve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b="1" i="1">
              <a:solidFill>
                <a:srgbClr val="FFFFFF"/>
              </a:solidFill>
              <a:latin typeface="Calibri" panose="020F0502020204030204" charset="0"/>
              <a:sym typeface="宋体" panose="02010600030101010101" pitchFamily="2" charset="-122"/>
            </a:endParaRPr>
          </a:p>
        </p:txBody>
      </p:sp>
      <p:sp>
        <p:nvSpPr>
          <p:cNvPr id="158724" name="燕尾形 26"/>
          <p:cNvSpPr>
            <a:spLocks noChangeArrowheads="1"/>
          </p:cNvSpPr>
          <p:nvPr/>
        </p:nvSpPr>
        <p:spPr bwMode="auto">
          <a:xfrm>
            <a:off x="5664329" y="1196389"/>
            <a:ext cx="323850" cy="254000"/>
          </a:xfrm>
          <a:prstGeom prst="chevron">
            <a:avLst>
              <a:gd name="adj" fmla="val 57878"/>
            </a:avLst>
          </a:prstGeom>
          <a:solidFill>
            <a:srgbClr val="00B0F0"/>
          </a:solidFill>
          <a:ln w="28575">
            <a:solidFill>
              <a:srgbClr val="FFFFFF"/>
            </a:solidFill>
            <a:beve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b="1" i="1">
              <a:solidFill>
                <a:srgbClr val="FFFFFF"/>
              </a:solidFill>
              <a:latin typeface="Calibri" panose="020F0502020204030204" charset="0"/>
              <a:sym typeface="宋体" panose="02010600030101010101" pitchFamily="2" charset="-122"/>
            </a:endParaRPr>
          </a:p>
        </p:txBody>
      </p:sp>
      <p:sp>
        <p:nvSpPr>
          <p:cNvPr id="158725" name="圆角矩形 6"/>
          <p:cNvSpPr>
            <a:spLocks noChangeArrowheads="1"/>
          </p:cNvSpPr>
          <p:nvPr/>
        </p:nvSpPr>
        <p:spPr bwMode="auto">
          <a:xfrm>
            <a:off x="4693920" y="2613822"/>
            <a:ext cx="5608638" cy="1377950"/>
          </a:xfrm>
          <a:custGeom>
            <a:avLst/>
            <a:gdLst>
              <a:gd name="T0" fmla="*/ 1289248 w 5969768"/>
              <a:gd name="T1" fmla="*/ 0 h 1872208"/>
              <a:gd name="T2" fmla="*/ 5346173 w 5969768"/>
              <a:gd name="T3" fmla="*/ 0 h 1872208"/>
              <a:gd name="T4" fmla="*/ 5969768 w 5969768"/>
              <a:gd name="T5" fmla="*/ 623595 h 1872208"/>
              <a:gd name="T6" fmla="*/ 5969768 w 5969768"/>
              <a:gd name="T7" fmla="*/ 1248613 h 1872208"/>
              <a:gd name="T8" fmla="*/ 5346173 w 5969768"/>
              <a:gd name="T9" fmla="*/ 1872208 h 1872208"/>
              <a:gd name="T10" fmla="*/ 1368152 w 5969768"/>
              <a:gd name="T11" fmla="*/ 1872208 h 1872208"/>
              <a:gd name="T12" fmla="*/ 1289248 w 5969768"/>
              <a:gd name="T13" fmla="*/ 1872208 h 1872208"/>
              <a:gd name="T14" fmla="*/ 407735 w 5969768"/>
              <a:gd name="T15" fmla="*/ 1872208 h 1872208"/>
              <a:gd name="T16" fmla="*/ 0 w 5969768"/>
              <a:gd name="T17" fmla="*/ 1464473 h 1872208"/>
              <a:gd name="T18" fmla="*/ 0 w 5969768"/>
              <a:gd name="T19" fmla="*/ 1055807 h 1872208"/>
              <a:gd name="T20" fmla="*/ 407735 w 5969768"/>
              <a:gd name="T21" fmla="*/ 648072 h 1872208"/>
              <a:gd name="T22" fmla="*/ 1368152 w 5969768"/>
              <a:gd name="T23" fmla="*/ 648072 h 1872208"/>
              <a:gd name="T24" fmla="*/ 1368152 w 5969768"/>
              <a:gd name="T25" fmla="*/ 850487 h 1872208"/>
              <a:gd name="T26" fmla="*/ 488918 w 5969768"/>
              <a:gd name="T27" fmla="*/ 850487 h 1872208"/>
              <a:gd name="T28" fmla="*/ 216024 w 5969768"/>
              <a:gd name="T29" fmla="*/ 1123381 h 1872208"/>
              <a:gd name="T30" fmla="*/ 216024 w 5969768"/>
              <a:gd name="T31" fmla="*/ 1396898 h 1872208"/>
              <a:gd name="T32" fmla="*/ 488918 w 5969768"/>
              <a:gd name="T33" fmla="*/ 1669792 h 1872208"/>
              <a:gd name="T34" fmla="*/ 1368152 w 5969768"/>
              <a:gd name="T35" fmla="*/ 1669792 h 1872208"/>
              <a:gd name="T36" fmla="*/ 1368152 w 5969768"/>
              <a:gd name="T37" fmla="*/ 1670095 h 1872208"/>
              <a:gd name="T38" fmla="*/ 5264789 w 5969768"/>
              <a:gd name="T39" fmla="*/ 1670095 h 1872208"/>
              <a:gd name="T40" fmla="*/ 5753744 w 5969768"/>
              <a:gd name="T41" fmla="*/ 1181140 h 1872208"/>
              <a:gd name="T42" fmla="*/ 5753744 w 5969768"/>
              <a:gd name="T43" fmla="*/ 691068 h 1872208"/>
              <a:gd name="T44" fmla="*/ 5264789 w 5969768"/>
              <a:gd name="T45" fmla="*/ 202113 h 1872208"/>
              <a:gd name="T46" fmla="*/ 1289248 w 5969768"/>
              <a:gd name="T47" fmla="*/ 202113 h 1872208"/>
              <a:gd name="T48" fmla="*/ 1421432 w 5969768"/>
              <a:gd name="T49" fmla="*/ 109314 h 1872208"/>
              <a:gd name="T50" fmla="*/ 1289248 w 5969768"/>
              <a:gd name="T51" fmla="*/ 0 h 1872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E36C09"/>
          </a:solidFill>
          <a:ln w="28575">
            <a:solidFill>
              <a:srgbClr val="FFFFFF"/>
            </a:solidFill>
            <a:bevel/>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58726" name="燕尾形 28"/>
          <p:cNvSpPr>
            <a:spLocks noChangeArrowheads="1"/>
          </p:cNvSpPr>
          <p:nvPr/>
        </p:nvSpPr>
        <p:spPr bwMode="auto">
          <a:xfrm>
            <a:off x="5814695" y="2374201"/>
            <a:ext cx="325438" cy="254000"/>
          </a:xfrm>
          <a:prstGeom prst="chevron">
            <a:avLst>
              <a:gd name="adj" fmla="val 50123"/>
            </a:avLst>
          </a:prstGeom>
          <a:solidFill>
            <a:srgbClr val="B7E020"/>
          </a:solidFill>
          <a:ln w="28575">
            <a:solidFill>
              <a:srgbClr val="FFFFFF"/>
            </a:solidFill>
            <a:beve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b="1" i="1">
              <a:solidFill>
                <a:srgbClr val="FFFFFF"/>
              </a:solidFill>
              <a:latin typeface="Calibri" panose="020F0502020204030204" charset="0"/>
              <a:sym typeface="宋体" panose="02010600030101010101" pitchFamily="2" charset="-122"/>
            </a:endParaRPr>
          </a:p>
        </p:txBody>
      </p:sp>
      <p:sp>
        <p:nvSpPr>
          <p:cNvPr id="158727" name="燕尾形 29"/>
          <p:cNvSpPr>
            <a:spLocks noChangeArrowheads="1"/>
          </p:cNvSpPr>
          <p:nvPr/>
        </p:nvSpPr>
        <p:spPr bwMode="auto">
          <a:xfrm>
            <a:off x="6062345" y="2384108"/>
            <a:ext cx="323850" cy="254000"/>
          </a:xfrm>
          <a:prstGeom prst="chevron">
            <a:avLst>
              <a:gd name="adj" fmla="val 49878"/>
            </a:avLst>
          </a:prstGeom>
          <a:solidFill>
            <a:srgbClr val="00B0F0"/>
          </a:solidFill>
          <a:ln w="28575">
            <a:solidFill>
              <a:srgbClr val="FFFFFF"/>
            </a:solidFill>
            <a:beve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b="1" i="1">
              <a:solidFill>
                <a:srgbClr val="FFFFFF"/>
              </a:solidFill>
              <a:latin typeface="Calibri" panose="020F0502020204030204" charset="0"/>
              <a:sym typeface="宋体" panose="02010600030101010101" pitchFamily="2" charset="-122"/>
            </a:endParaRPr>
          </a:p>
        </p:txBody>
      </p:sp>
      <p:sp>
        <p:nvSpPr>
          <p:cNvPr id="158728" name="圆角矩形 6"/>
          <p:cNvSpPr>
            <a:spLocks noChangeArrowheads="1"/>
          </p:cNvSpPr>
          <p:nvPr/>
        </p:nvSpPr>
        <p:spPr bwMode="auto">
          <a:xfrm>
            <a:off x="4693920" y="3950177"/>
            <a:ext cx="5608638" cy="1377950"/>
          </a:xfrm>
          <a:custGeom>
            <a:avLst/>
            <a:gdLst>
              <a:gd name="T0" fmla="*/ 1289248 w 5969768"/>
              <a:gd name="T1" fmla="*/ 0 h 1872208"/>
              <a:gd name="T2" fmla="*/ 5346173 w 5969768"/>
              <a:gd name="T3" fmla="*/ 0 h 1872208"/>
              <a:gd name="T4" fmla="*/ 5969768 w 5969768"/>
              <a:gd name="T5" fmla="*/ 623595 h 1872208"/>
              <a:gd name="T6" fmla="*/ 5969768 w 5969768"/>
              <a:gd name="T7" fmla="*/ 1248613 h 1872208"/>
              <a:gd name="T8" fmla="*/ 5346173 w 5969768"/>
              <a:gd name="T9" fmla="*/ 1872208 h 1872208"/>
              <a:gd name="T10" fmla="*/ 1368152 w 5969768"/>
              <a:gd name="T11" fmla="*/ 1872208 h 1872208"/>
              <a:gd name="T12" fmla="*/ 1289248 w 5969768"/>
              <a:gd name="T13" fmla="*/ 1872208 h 1872208"/>
              <a:gd name="T14" fmla="*/ 407735 w 5969768"/>
              <a:gd name="T15" fmla="*/ 1872208 h 1872208"/>
              <a:gd name="T16" fmla="*/ 0 w 5969768"/>
              <a:gd name="T17" fmla="*/ 1464473 h 1872208"/>
              <a:gd name="T18" fmla="*/ 0 w 5969768"/>
              <a:gd name="T19" fmla="*/ 1055807 h 1872208"/>
              <a:gd name="T20" fmla="*/ 407735 w 5969768"/>
              <a:gd name="T21" fmla="*/ 648072 h 1872208"/>
              <a:gd name="T22" fmla="*/ 1368152 w 5969768"/>
              <a:gd name="T23" fmla="*/ 648072 h 1872208"/>
              <a:gd name="T24" fmla="*/ 1368152 w 5969768"/>
              <a:gd name="T25" fmla="*/ 850487 h 1872208"/>
              <a:gd name="T26" fmla="*/ 488918 w 5969768"/>
              <a:gd name="T27" fmla="*/ 850487 h 1872208"/>
              <a:gd name="T28" fmla="*/ 216024 w 5969768"/>
              <a:gd name="T29" fmla="*/ 1123381 h 1872208"/>
              <a:gd name="T30" fmla="*/ 216024 w 5969768"/>
              <a:gd name="T31" fmla="*/ 1396898 h 1872208"/>
              <a:gd name="T32" fmla="*/ 488918 w 5969768"/>
              <a:gd name="T33" fmla="*/ 1669792 h 1872208"/>
              <a:gd name="T34" fmla="*/ 1368152 w 5969768"/>
              <a:gd name="T35" fmla="*/ 1669792 h 1872208"/>
              <a:gd name="T36" fmla="*/ 1368152 w 5969768"/>
              <a:gd name="T37" fmla="*/ 1670095 h 1872208"/>
              <a:gd name="T38" fmla="*/ 5264789 w 5969768"/>
              <a:gd name="T39" fmla="*/ 1670095 h 1872208"/>
              <a:gd name="T40" fmla="*/ 5753744 w 5969768"/>
              <a:gd name="T41" fmla="*/ 1181140 h 1872208"/>
              <a:gd name="T42" fmla="*/ 5753744 w 5969768"/>
              <a:gd name="T43" fmla="*/ 691068 h 1872208"/>
              <a:gd name="T44" fmla="*/ 5264789 w 5969768"/>
              <a:gd name="T45" fmla="*/ 202113 h 1872208"/>
              <a:gd name="T46" fmla="*/ 1289248 w 5969768"/>
              <a:gd name="T47" fmla="*/ 202113 h 1872208"/>
              <a:gd name="T48" fmla="*/ 1421432 w 5969768"/>
              <a:gd name="T49" fmla="*/ 109314 h 1872208"/>
              <a:gd name="T50" fmla="*/ 1289248 w 5969768"/>
              <a:gd name="T51" fmla="*/ 0 h 1872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00B0F0"/>
          </a:solidFill>
          <a:ln w="28575">
            <a:solidFill>
              <a:srgbClr val="FFFFFF"/>
            </a:solidFill>
            <a:bevel/>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58729" name="燕尾形 31"/>
          <p:cNvSpPr>
            <a:spLocks noChangeArrowheads="1"/>
          </p:cNvSpPr>
          <p:nvPr/>
        </p:nvSpPr>
        <p:spPr bwMode="auto">
          <a:xfrm>
            <a:off x="5814695" y="3974783"/>
            <a:ext cx="325438" cy="254000"/>
          </a:xfrm>
          <a:prstGeom prst="chevron">
            <a:avLst>
              <a:gd name="adj" fmla="val 50123"/>
            </a:avLst>
          </a:prstGeom>
          <a:solidFill>
            <a:srgbClr val="50D0B8"/>
          </a:solidFill>
          <a:ln w="28575">
            <a:solidFill>
              <a:srgbClr val="FFFFFF"/>
            </a:solidFill>
            <a:beve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b="1" i="1">
              <a:solidFill>
                <a:srgbClr val="FFFFFF"/>
              </a:solidFill>
              <a:latin typeface="Calibri" panose="020F0502020204030204" charset="0"/>
              <a:sym typeface="宋体" panose="02010600030101010101" pitchFamily="2" charset="-122"/>
            </a:endParaRPr>
          </a:p>
        </p:txBody>
      </p:sp>
      <p:sp>
        <p:nvSpPr>
          <p:cNvPr id="158730" name="燕尾形 32"/>
          <p:cNvSpPr>
            <a:spLocks noChangeArrowheads="1"/>
          </p:cNvSpPr>
          <p:nvPr/>
        </p:nvSpPr>
        <p:spPr bwMode="auto">
          <a:xfrm>
            <a:off x="6062345" y="3974783"/>
            <a:ext cx="323850" cy="254000"/>
          </a:xfrm>
          <a:prstGeom prst="chevron">
            <a:avLst>
              <a:gd name="adj" fmla="val 49878"/>
            </a:avLst>
          </a:prstGeom>
          <a:solidFill>
            <a:srgbClr val="B7E020"/>
          </a:solidFill>
          <a:ln w="28575">
            <a:solidFill>
              <a:srgbClr val="FFFFFF"/>
            </a:solidFill>
            <a:beve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b="1" i="1">
              <a:solidFill>
                <a:srgbClr val="FFFFFF"/>
              </a:solidFill>
              <a:latin typeface="Calibri" panose="020F0502020204030204" charset="0"/>
              <a:sym typeface="宋体" panose="02010600030101010101" pitchFamily="2" charset="-122"/>
            </a:endParaRPr>
          </a:p>
        </p:txBody>
      </p:sp>
      <p:sp>
        <p:nvSpPr>
          <p:cNvPr id="158731" name="TextBox 33"/>
          <p:cNvSpPr>
            <a:spLocks noChangeArrowheads="1"/>
          </p:cNvSpPr>
          <p:nvPr/>
        </p:nvSpPr>
        <p:spPr bwMode="auto">
          <a:xfrm>
            <a:off x="5160263" y="1216979"/>
            <a:ext cx="963613" cy="128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en-US" altLang="zh-CN" sz="6600" b="1" i="1" dirty="0">
                <a:solidFill>
                  <a:srgbClr val="7F7F7F"/>
                </a:solidFill>
                <a:latin typeface="浪漫雅圆" charset="-122"/>
                <a:ea typeface="微软雅黑" panose="020B0503020204020204" pitchFamily="34" charset="-122"/>
                <a:sym typeface="Calibri" panose="020F0502020204030204" charset="0"/>
              </a:rPr>
              <a:t>a</a:t>
            </a:r>
            <a:endParaRPr lang="en-US" altLang="zh-CN" sz="6600" b="1" i="1" dirty="0">
              <a:solidFill>
                <a:srgbClr val="7F7F7F"/>
              </a:solidFill>
              <a:latin typeface="浪漫雅圆" charset="-122"/>
              <a:ea typeface="微软雅黑" panose="020B0503020204020204" pitchFamily="34" charset="-122"/>
              <a:sym typeface="Calibri" panose="020F0502020204030204" charset="0"/>
            </a:endParaRPr>
          </a:p>
        </p:txBody>
      </p:sp>
      <p:sp>
        <p:nvSpPr>
          <p:cNvPr id="158732" name="TextBox 34"/>
          <p:cNvSpPr>
            <a:spLocks noChangeArrowheads="1"/>
          </p:cNvSpPr>
          <p:nvPr/>
        </p:nvSpPr>
        <p:spPr bwMode="auto">
          <a:xfrm>
            <a:off x="4891941" y="2824482"/>
            <a:ext cx="963613" cy="1067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en-US" altLang="zh-CN" sz="5400" b="1" i="1" dirty="0">
                <a:solidFill>
                  <a:srgbClr val="7F7F7F"/>
                </a:solidFill>
                <a:latin typeface="浪漫雅圆" charset="-122"/>
                <a:ea typeface="微软雅黑" panose="020B0503020204020204" pitchFamily="34" charset="-122"/>
                <a:sym typeface="Calibri" panose="020F0502020204030204" charset="0"/>
              </a:rPr>
              <a:t>b</a:t>
            </a:r>
            <a:endParaRPr lang="en-US" altLang="zh-CN" sz="5400" b="1" i="1" dirty="0">
              <a:solidFill>
                <a:srgbClr val="7F7F7F"/>
              </a:solidFill>
              <a:latin typeface="浪漫雅圆" charset="-122"/>
              <a:ea typeface="微软雅黑" panose="020B0503020204020204" pitchFamily="34" charset="-122"/>
              <a:sym typeface="Calibri" panose="020F0502020204030204" charset="0"/>
            </a:endParaRPr>
          </a:p>
        </p:txBody>
      </p:sp>
      <p:sp>
        <p:nvSpPr>
          <p:cNvPr id="158733" name="TextBox 35"/>
          <p:cNvSpPr>
            <a:spLocks noChangeArrowheads="1"/>
          </p:cNvSpPr>
          <p:nvPr/>
        </p:nvSpPr>
        <p:spPr bwMode="auto">
          <a:xfrm>
            <a:off x="4909821" y="4104007"/>
            <a:ext cx="963613" cy="128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en-US" altLang="zh-CN" sz="6600" b="1" i="1">
                <a:solidFill>
                  <a:srgbClr val="7F7F7F"/>
                </a:solidFill>
                <a:latin typeface="浪漫雅圆" charset="-122"/>
                <a:ea typeface="微软雅黑" panose="020B0503020204020204" pitchFamily="34" charset="-122"/>
                <a:sym typeface="Calibri" panose="020F0502020204030204" charset="0"/>
              </a:rPr>
              <a:t>c</a:t>
            </a:r>
            <a:endParaRPr lang="en-US" altLang="zh-CN" sz="6600" b="1" i="1">
              <a:solidFill>
                <a:srgbClr val="7F7F7F"/>
              </a:solidFill>
              <a:latin typeface="浪漫雅圆" charset="-122"/>
              <a:ea typeface="微软雅黑" panose="020B0503020204020204" pitchFamily="34" charset="-122"/>
              <a:sym typeface="Calibri" panose="020F0502020204030204" charset="0"/>
            </a:endParaRPr>
          </a:p>
        </p:txBody>
      </p:sp>
      <p:sp>
        <p:nvSpPr>
          <p:cNvPr id="158734" name="TextBox 36"/>
          <p:cNvSpPr>
            <a:spLocks noChangeArrowheads="1"/>
          </p:cNvSpPr>
          <p:nvPr/>
        </p:nvSpPr>
        <p:spPr bwMode="auto">
          <a:xfrm>
            <a:off x="6355833" y="1687100"/>
            <a:ext cx="359727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zh-CN" sz="2800" b="1" dirty="0">
                <a:highlight>
                  <a:srgbClr val="00FFFF"/>
                </a:highlight>
                <a:latin typeface="+mj-ea"/>
                <a:ea typeface="+mj-ea"/>
                <a:cs typeface="Times New Roman" panose="02020603050405020304" pitchFamily="18" charset="0"/>
              </a:rPr>
              <a:t>物流服务商不能履约</a:t>
            </a:r>
            <a:r>
              <a:rPr lang="en-US" altLang="zh-CN" sz="1600" b="1" i="1" dirty="0">
                <a:solidFill>
                  <a:srgbClr val="595959"/>
                </a:solidFill>
                <a:ea typeface="微软雅黑" panose="020B0503020204020204" pitchFamily="34" charset="-122"/>
                <a:sym typeface="Arial" panose="020B0604020202020204" pitchFamily="34" charset="0"/>
              </a:rPr>
              <a:t>.</a:t>
            </a:r>
            <a:endParaRPr lang="zh-CN" altLang="en-US" sz="1600" b="1" i="1" dirty="0">
              <a:solidFill>
                <a:srgbClr val="595959"/>
              </a:solidFill>
              <a:ea typeface="微软雅黑" panose="020B0503020204020204" pitchFamily="34" charset="-122"/>
              <a:sym typeface="Arial" panose="020B0604020202020204" pitchFamily="34" charset="0"/>
            </a:endParaRPr>
          </a:p>
          <a:p>
            <a:pPr algn="just"/>
            <a:r>
              <a:rPr lang="en-US" altLang="zh-CN" sz="1600" b="1" i="1" dirty="0">
                <a:solidFill>
                  <a:srgbClr val="595959"/>
                </a:solidFill>
                <a:ea typeface="微软雅黑" panose="020B0503020204020204" pitchFamily="34" charset="-122"/>
                <a:sym typeface="Arial" panose="020B0604020202020204" pitchFamily="34" charset="0"/>
              </a:rPr>
              <a:t> </a:t>
            </a:r>
            <a:endParaRPr lang="zh-CN" altLang="en-US" dirty="0"/>
          </a:p>
        </p:txBody>
      </p:sp>
      <p:sp>
        <p:nvSpPr>
          <p:cNvPr id="158735" name="TextBox 37"/>
          <p:cNvSpPr>
            <a:spLocks noChangeArrowheads="1"/>
          </p:cNvSpPr>
          <p:nvPr/>
        </p:nvSpPr>
        <p:spPr bwMode="auto">
          <a:xfrm>
            <a:off x="6312283" y="3079250"/>
            <a:ext cx="3597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zh-CN" sz="2800" b="1" dirty="0">
                <a:highlight>
                  <a:srgbClr val="00FFFF"/>
                </a:highlight>
                <a:latin typeface="+mj-ea"/>
                <a:ea typeface="+mj-ea"/>
                <a:cs typeface="Times New Roman" panose="02020603050405020304" pitchFamily="18" charset="0"/>
              </a:rPr>
              <a:t>失去业务控制</a:t>
            </a:r>
            <a:endParaRPr lang="zh-CN" altLang="en-US" sz="2800" b="1" i="1" dirty="0">
              <a:solidFill>
                <a:srgbClr val="595959"/>
              </a:solidFill>
              <a:highlight>
                <a:srgbClr val="00FFFF"/>
              </a:highlight>
              <a:latin typeface="+mj-ea"/>
              <a:ea typeface="+mj-ea"/>
              <a:sym typeface="Arial" panose="020B0604020202020204" pitchFamily="34" charset="0"/>
            </a:endParaRPr>
          </a:p>
        </p:txBody>
      </p:sp>
      <p:sp>
        <p:nvSpPr>
          <p:cNvPr id="158736" name="TextBox 38"/>
          <p:cNvSpPr>
            <a:spLocks noChangeArrowheads="1"/>
          </p:cNvSpPr>
          <p:nvPr/>
        </p:nvSpPr>
        <p:spPr bwMode="auto">
          <a:xfrm>
            <a:off x="6316527" y="4483489"/>
            <a:ext cx="3597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en-US" sz="2800" b="1" dirty="0">
                <a:highlight>
                  <a:srgbClr val="00FFFF"/>
                </a:highlight>
                <a:latin typeface="+mn-ea"/>
                <a:ea typeface="+mn-ea"/>
                <a:cs typeface="Times New Roman" panose="02020603050405020304" pitchFamily="18" charset="0"/>
              </a:rPr>
              <a:t>企业机密外泄</a:t>
            </a:r>
            <a:endParaRPr lang="zh-CN" altLang="en-US" sz="2800" b="1" i="1" dirty="0">
              <a:solidFill>
                <a:srgbClr val="595959"/>
              </a:solidFill>
              <a:highlight>
                <a:srgbClr val="00FFFF"/>
              </a:highlight>
              <a:latin typeface="+mn-ea"/>
              <a:ea typeface="+mn-ea"/>
              <a:sym typeface="Arial" panose="020B0604020202020204" pitchFamily="34" charset="0"/>
            </a:endParaRPr>
          </a:p>
        </p:txBody>
      </p:sp>
      <p:sp>
        <p:nvSpPr>
          <p:cNvPr id="158740" name="圆角矩形 6"/>
          <p:cNvSpPr>
            <a:spLocks noChangeArrowheads="1"/>
          </p:cNvSpPr>
          <p:nvPr/>
        </p:nvSpPr>
        <p:spPr bwMode="auto">
          <a:xfrm>
            <a:off x="4693920" y="5322641"/>
            <a:ext cx="5608638" cy="1377950"/>
          </a:xfrm>
          <a:custGeom>
            <a:avLst/>
            <a:gdLst>
              <a:gd name="T0" fmla="*/ 1289248 w 5969768"/>
              <a:gd name="T1" fmla="*/ 0 h 1872208"/>
              <a:gd name="T2" fmla="*/ 5346173 w 5969768"/>
              <a:gd name="T3" fmla="*/ 0 h 1872208"/>
              <a:gd name="T4" fmla="*/ 5969768 w 5969768"/>
              <a:gd name="T5" fmla="*/ 623595 h 1872208"/>
              <a:gd name="T6" fmla="*/ 5969768 w 5969768"/>
              <a:gd name="T7" fmla="*/ 1248613 h 1872208"/>
              <a:gd name="T8" fmla="*/ 5346173 w 5969768"/>
              <a:gd name="T9" fmla="*/ 1872208 h 1872208"/>
              <a:gd name="T10" fmla="*/ 1368152 w 5969768"/>
              <a:gd name="T11" fmla="*/ 1872208 h 1872208"/>
              <a:gd name="T12" fmla="*/ 1289248 w 5969768"/>
              <a:gd name="T13" fmla="*/ 1872208 h 1872208"/>
              <a:gd name="T14" fmla="*/ 407735 w 5969768"/>
              <a:gd name="T15" fmla="*/ 1872208 h 1872208"/>
              <a:gd name="T16" fmla="*/ 0 w 5969768"/>
              <a:gd name="T17" fmla="*/ 1464473 h 1872208"/>
              <a:gd name="T18" fmla="*/ 0 w 5969768"/>
              <a:gd name="T19" fmla="*/ 1055807 h 1872208"/>
              <a:gd name="T20" fmla="*/ 407735 w 5969768"/>
              <a:gd name="T21" fmla="*/ 648072 h 1872208"/>
              <a:gd name="T22" fmla="*/ 1368152 w 5969768"/>
              <a:gd name="T23" fmla="*/ 648072 h 1872208"/>
              <a:gd name="T24" fmla="*/ 1368152 w 5969768"/>
              <a:gd name="T25" fmla="*/ 850487 h 1872208"/>
              <a:gd name="T26" fmla="*/ 488918 w 5969768"/>
              <a:gd name="T27" fmla="*/ 850487 h 1872208"/>
              <a:gd name="T28" fmla="*/ 216024 w 5969768"/>
              <a:gd name="T29" fmla="*/ 1123381 h 1872208"/>
              <a:gd name="T30" fmla="*/ 216024 w 5969768"/>
              <a:gd name="T31" fmla="*/ 1396898 h 1872208"/>
              <a:gd name="T32" fmla="*/ 488918 w 5969768"/>
              <a:gd name="T33" fmla="*/ 1669792 h 1872208"/>
              <a:gd name="T34" fmla="*/ 1368152 w 5969768"/>
              <a:gd name="T35" fmla="*/ 1669792 h 1872208"/>
              <a:gd name="T36" fmla="*/ 1368152 w 5969768"/>
              <a:gd name="T37" fmla="*/ 1670095 h 1872208"/>
              <a:gd name="T38" fmla="*/ 5264789 w 5969768"/>
              <a:gd name="T39" fmla="*/ 1670095 h 1872208"/>
              <a:gd name="T40" fmla="*/ 5753744 w 5969768"/>
              <a:gd name="T41" fmla="*/ 1181140 h 1872208"/>
              <a:gd name="T42" fmla="*/ 5753744 w 5969768"/>
              <a:gd name="T43" fmla="*/ 691068 h 1872208"/>
              <a:gd name="T44" fmla="*/ 5264789 w 5969768"/>
              <a:gd name="T45" fmla="*/ 202113 h 1872208"/>
              <a:gd name="T46" fmla="*/ 1289248 w 5969768"/>
              <a:gd name="T47" fmla="*/ 202113 h 1872208"/>
              <a:gd name="T48" fmla="*/ 1421432 w 5969768"/>
              <a:gd name="T49" fmla="*/ 109314 h 1872208"/>
              <a:gd name="T50" fmla="*/ 1289248 w 5969768"/>
              <a:gd name="T51" fmla="*/ 0 h 1872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969768" h="1872208">
                <a:moveTo>
                  <a:pt x="1289248" y="0"/>
                </a:moveTo>
                <a:lnTo>
                  <a:pt x="5346173" y="0"/>
                </a:lnTo>
                <a:cubicBezTo>
                  <a:pt x="5690575" y="0"/>
                  <a:pt x="5969768" y="279193"/>
                  <a:pt x="5969768" y="623595"/>
                </a:cubicBezTo>
                <a:lnTo>
                  <a:pt x="5969768" y="1248613"/>
                </a:lnTo>
                <a:cubicBezTo>
                  <a:pt x="5969768" y="1593015"/>
                  <a:pt x="5690575" y="1872208"/>
                  <a:pt x="5346173" y="1872208"/>
                </a:cubicBezTo>
                <a:lnTo>
                  <a:pt x="1368152" y="1872208"/>
                </a:lnTo>
                <a:lnTo>
                  <a:pt x="1289248" y="1872208"/>
                </a:lnTo>
                <a:lnTo>
                  <a:pt x="407735" y="1872208"/>
                </a:lnTo>
                <a:cubicBezTo>
                  <a:pt x="182549" y="1872208"/>
                  <a:pt x="0" y="1689659"/>
                  <a:pt x="0" y="1464473"/>
                </a:cubicBezTo>
                <a:lnTo>
                  <a:pt x="0" y="1055807"/>
                </a:lnTo>
                <a:cubicBezTo>
                  <a:pt x="0" y="830621"/>
                  <a:pt x="182549" y="648072"/>
                  <a:pt x="407735" y="648072"/>
                </a:cubicBezTo>
                <a:lnTo>
                  <a:pt x="1368152" y="648072"/>
                </a:lnTo>
                <a:lnTo>
                  <a:pt x="1368152" y="850487"/>
                </a:lnTo>
                <a:lnTo>
                  <a:pt x="488918" y="850487"/>
                </a:lnTo>
                <a:cubicBezTo>
                  <a:pt x="338203" y="850487"/>
                  <a:pt x="216024" y="972666"/>
                  <a:pt x="216024" y="1123381"/>
                </a:cubicBezTo>
                <a:lnTo>
                  <a:pt x="216024" y="1396898"/>
                </a:lnTo>
                <a:cubicBezTo>
                  <a:pt x="216024" y="1547613"/>
                  <a:pt x="338203" y="1669792"/>
                  <a:pt x="488918" y="1669792"/>
                </a:cubicBezTo>
                <a:lnTo>
                  <a:pt x="1368152" y="1669792"/>
                </a:lnTo>
                <a:lnTo>
                  <a:pt x="1368152" y="1670095"/>
                </a:lnTo>
                <a:lnTo>
                  <a:pt x="5264789" y="1670095"/>
                </a:lnTo>
                <a:cubicBezTo>
                  <a:pt x="5534831" y="1670095"/>
                  <a:pt x="5753744" y="1451182"/>
                  <a:pt x="5753744" y="1181140"/>
                </a:cubicBezTo>
                <a:lnTo>
                  <a:pt x="5753744" y="691068"/>
                </a:lnTo>
                <a:cubicBezTo>
                  <a:pt x="5753744" y="421026"/>
                  <a:pt x="5534831" y="202113"/>
                  <a:pt x="5264789" y="202113"/>
                </a:cubicBezTo>
                <a:lnTo>
                  <a:pt x="1289248" y="202113"/>
                </a:lnTo>
                <a:cubicBezTo>
                  <a:pt x="1288859" y="161655"/>
                  <a:pt x="1421821" y="149772"/>
                  <a:pt x="1421432" y="109314"/>
                </a:cubicBezTo>
                <a:cubicBezTo>
                  <a:pt x="1421821" y="82401"/>
                  <a:pt x="1288859" y="26913"/>
                  <a:pt x="1289248" y="0"/>
                </a:cubicBezTo>
                <a:close/>
              </a:path>
            </a:pathLst>
          </a:custGeom>
          <a:solidFill>
            <a:srgbClr val="50D0B8"/>
          </a:solidFill>
          <a:ln w="28575">
            <a:solidFill>
              <a:srgbClr val="FFFFFF"/>
            </a:solidFill>
            <a:bevel/>
          </a:ln>
        </p:spPr>
        <p:txBody>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p>
        </p:txBody>
      </p:sp>
      <p:sp>
        <p:nvSpPr>
          <p:cNvPr id="158741" name="燕尾形 43"/>
          <p:cNvSpPr>
            <a:spLocks noChangeArrowheads="1"/>
          </p:cNvSpPr>
          <p:nvPr/>
        </p:nvSpPr>
        <p:spPr bwMode="auto">
          <a:xfrm>
            <a:off x="5814695" y="5589270"/>
            <a:ext cx="325438" cy="254000"/>
          </a:xfrm>
          <a:prstGeom prst="chevron">
            <a:avLst>
              <a:gd name="adj" fmla="val 50123"/>
            </a:avLst>
          </a:prstGeom>
          <a:solidFill>
            <a:srgbClr val="B7E020"/>
          </a:solidFill>
          <a:ln w="28575">
            <a:solidFill>
              <a:srgbClr val="FFFFFF"/>
            </a:solidFill>
            <a:beve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b="1" i="1">
              <a:solidFill>
                <a:srgbClr val="FFFFFF"/>
              </a:solidFill>
              <a:latin typeface="Calibri" panose="020F0502020204030204" charset="0"/>
              <a:sym typeface="宋体" panose="02010600030101010101" pitchFamily="2" charset="-122"/>
            </a:endParaRPr>
          </a:p>
        </p:txBody>
      </p:sp>
      <p:sp>
        <p:nvSpPr>
          <p:cNvPr id="158742" name="燕尾形 44"/>
          <p:cNvSpPr>
            <a:spLocks noChangeArrowheads="1"/>
          </p:cNvSpPr>
          <p:nvPr/>
        </p:nvSpPr>
        <p:spPr bwMode="auto">
          <a:xfrm>
            <a:off x="6062345" y="5589270"/>
            <a:ext cx="323850" cy="254000"/>
          </a:xfrm>
          <a:prstGeom prst="chevron">
            <a:avLst>
              <a:gd name="adj" fmla="val 49878"/>
            </a:avLst>
          </a:prstGeom>
          <a:solidFill>
            <a:srgbClr val="E36C09"/>
          </a:solidFill>
          <a:ln w="28575">
            <a:solidFill>
              <a:srgbClr val="FFFFFF"/>
            </a:solidFill>
            <a:bevel/>
          </a:ln>
        </p:spPr>
        <p:txBody>
          <a:bodyPr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endParaRPr lang="zh-CN" altLang="zh-CN" b="1" i="1">
              <a:solidFill>
                <a:srgbClr val="FFFFFF"/>
              </a:solidFill>
              <a:latin typeface="Calibri" panose="020F0502020204030204" charset="0"/>
              <a:sym typeface="宋体" panose="02010600030101010101" pitchFamily="2" charset="-122"/>
            </a:endParaRPr>
          </a:p>
        </p:txBody>
      </p:sp>
      <p:sp>
        <p:nvSpPr>
          <p:cNvPr id="158743" name="TextBox 45"/>
          <p:cNvSpPr>
            <a:spLocks noChangeArrowheads="1"/>
          </p:cNvSpPr>
          <p:nvPr/>
        </p:nvSpPr>
        <p:spPr bwMode="auto">
          <a:xfrm>
            <a:off x="4909821" y="5325744"/>
            <a:ext cx="963613" cy="12840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lnSpc>
                <a:spcPct val="130000"/>
              </a:lnSpc>
            </a:pPr>
            <a:r>
              <a:rPr lang="en-US" altLang="zh-CN" sz="6600" b="1" i="1" dirty="0">
                <a:solidFill>
                  <a:srgbClr val="7F7F7F"/>
                </a:solidFill>
                <a:latin typeface="浪漫雅圆" charset="-122"/>
                <a:ea typeface="微软雅黑" panose="020B0503020204020204" pitchFamily="34" charset="-122"/>
                <a:sym typeface="Calibri" panose="020F0502020204030204" charset="0"/>
              </a:rPr>
              <a:t>d</a:t>
            </a:r>
            <a:endParaRPr lang="en-US" altLang="zh-CN" sz="6600" b="1" i="1" dirty="0">
              <a:solidFill>
                <a:srgbClr val="7F7F7F"/>
              </a:solidFill>
              <a:latin typeface="浪漫雅圆" charset="-122"/>
              <a:ea typeface="微软雅黑" panose="020B0503020204020204" pitchFamily="34" charset="-122"/>
              <a:sym typeface="Calibri" panose="020F0502020204030204" charset="0"/>
            </a:endParaRPr>
          </a:p>
        </p:txBody>
      </p:sp>
      <p:sp>
        <p:nvSpPr>
          <p:cNvPr id="158744" name="TextBox 46"/>
          <p:cNvSpPr>
            <a:spLocks noChangeArrowheads="1"/>
          </p:cNvSpPr>
          <p:nvPr/>
        </p:nvSpPr>
        <p:spPr bwMode="auto">
          <a:xfrm>
            <a:off x="6279645" y="5827687"/>
            <a:ext cx="35972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just"/>
            <a:r>
              <a:rPr lang="zh-CN" altLang="zh-CN" sz="2800" b="1" dirty="0">
                <a:highlight>
                  <a:srgbClr val="00FFFF"/>
                </a:highlight>
                <a:latin typeface="+mj-ea"/>
                <a:ea typeface="+mj-ea"/>
                <a:cs typeface="Times New Roman" panose="02020603050405020304" pitchFamily="18" charset="0"/>
              </a:rPr>
              <a:t>转置管理成本上升</a:t>
            </a:r>
            <a:endParaRPr lang="zh-CN" altLang="en-US" sz="2800" b="1" i="1" dirty="0">
              <a:solidFill>
                <a:srgbClr val="595959"/>
              </a:solidFill>
              <a:highlight>
                <a:srgbClr val="00FFFF"/>
              </a:highlight>
              <a:latin typeface="+mj-ea"/>
              <a:ea typeface="+mj-ea"/>
              <a:sym typeface="Arial" panose="020B0604020202020204" pitchFamily="34" charset="0"/>
            </a:endParaRPr>
          </a:p>
        </p:txBody>
      </p:sp>
      <p:sp>
        <p:nvSpPr>
          <p:cNvPr id="39" name="矩形 4"/>
          <p:cNvSpPr>
            <a:spLocks noChangeArrowheads="1"/>
          </p:cNvSpPr>
          <p:nvPr>
            <p:custDataLst>
              <p:tags r:id="rId1"/>
            </p:custDataLst>
          </p:nvPr>
        </p:nvSpPr>
        <p:spPr bwMode="auto">
          <a:xfrm>
            <a:off x="1559874" y="116191"/>
            <a:ext cx="7416824"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3200" b="1" dirty="0">
                <a:solidFill>
                  <a:srgbClr val="FF0000"/>
                </a:solidFill>
                <a:latin typeface="微软雅黑" panose="020B0503020204020204" pitchFamily="34" charset="-122"/>
                <a:ea typeface="微软雅黑" panose="020B0503020204020204" pitchFamily="34" charset="-122"/>
              </a:rPr>
              <a:t>（</a:t>
            </a:r>
            <a:r>
              <a:rPr lang="zh-CN" altLang="en-US" sz="3200" b="1" dirty="0">
                <a:solidFill>
                  <a:srgbClr val="FF0000"/>
                </a:solidFill>
                <a:latin typeface="微软雅黑" panose="020B0503020204020204" pitchFamily="34" charset="-122"/>
                <a:ea typeface="微软雅黑" panose="020B0503020204020204" pitchFamily="34" charset="-122"/>
              </a:rPr>
              <a:t>二</a:t>
            </a:r>
            <a:r>
              <a:rPr lang="zh-CN" altLang="zh-CN" sz="3200" b="1" dirty="0">
                <a:solidFill>
                  <a:srgbClr val="FF0000"/>
                </a:solidFill>
                <a:latin typeface="微软雅黑" panose="020B0503020204020204" pitchFamily="34" charset="-122"/>
                <a:ea typeface="微软雅黑" panose="020B0503020204020204" pitchFamily="34" charset="-122"/>
              </a:rPr>
              <a:t>）</a:t>
            </a:r>
            <a:r>
              <a:rPr lang="zh-CN" altLang="en-US" sz="3200" b="1" dirty="0">
                <a:solidFill>
                  <a:srgbClr val="FF0000"/>
                </a:solidFill>
                <a:latin typeface="微软雅黑" panose="020B0503020204020204" pitchFamily="34" charset="-122"/>
                <a:ea typeface="微软雅黑" panose="020B0503020204020204" pitchFamily="34" charset="-122"/>
                <a:sym typeface="+mn-ea"/>
              </a:rPr>
              <a:t>外包</a:t>
            </a:r>
            <a:r>
              <a:rPr lang="zh-CN" altLang="zh-CN" sz="3200" b="1" dirty="0">
                <a:solidFill>
                  <a:srgbClr val="FF0000"/>
                </a:solidFill>
                <a:latin typeface="微软雅黑" panose="020B0503020204020204" pitchFamily="34" charset="-122"/>
                <a:ea typeface="微软雅黑" panose="020B0503020204020204" pitchFamily="34" charset="-122"/>
              </a:rPr>
              <a:t>物流</a:t>
            </a:r>
            <a:r>
              <a:rPr lang="zh-CN" altLang="en-US" sz="3200" b="1" dirty="0">
                <a:solidFill>
                  <a:srgbClr val="FF0000"/>
                </a:solidFill>
                <a:latin typeface="微软雅黑" panose="020B0503020204020204" pitchFamily="34" charset="-122"/>
                <a:ea typeface="微软雅黑" panose="020B0503020204020204" pitchFamily="34" charset="-122"/>
              </a:rPr>
              <a:t>的优势与劣势</a:t>
            </a:r>
            <a:endParaRPr lang="zh-CN" altLang="zh-CN" sz="3200" dirty="0">
              <a:latin typeface="微软雅黑" panose="020B0503020204020204" pitchFamily="34" charset="-122"/>
              <a:ea typeface="微软雅黑" panose="020B0503020204020204" pitchFamily="34" charset="-122"/>
            </a:endParaRPr>
          </a:p>
        </p:txBody>
      </p:sp>
      <p:sp>
        <p:nvSpPr>
          <p:cNvPr id="2" name="左大括号 1"/>
          <p:cNvSpPr/>
          <p:nvPr>
            <p:custDataLst>
              <p:tags r:id="rId2"/>
            </p:custDataLst>
          </p:nvPr>
        </p:nvSpPr>
        <p:spPr>
          <a:xfrm>
            <a:off x="3575685" y="1484630"/>
            <a:ext cx="720090" cy="4824730"/>
          </a:xfrm>
          <a:prstGeom prst="leftBrace">
            <a:avLst/>
          </a:prstGeom>
        </p:spPr>
        <p:style>
          <a:lnRef idx="3">
            <a:schemeClr val="accent1"/>
          </a:lnRef>
          <a:fillRef idx="0">
            <a:srgbClr val="FFFFFF"/>
          </a:fillRef>
          <a:effectRef idx="0">
            <a:srgbClr val="FFFFFF"/>
          </a:effectRef>
          <a:fontRef idx="minor">
            <a:schemeClr val="tx1"/>
          </a:fontRef>
        </p:style>
        <p:txBody>
          <a:bodyPr rtlCol="0" anchor="ctr"/>
          <a:p>
            <a:pPr algn="ctr"/>
            <a:endParaRPr lang="zh-CN" altLang="en-US"/>
          </a:p>
        </p:txBody>
      </p:sp>
      <p:sp>
        <p:nvSpPr>
          <p:cNvPr id="3" name="文本框 2"/>
          <p:cNvSpPr txBox="1"/>
          <p:nvPr>
            <p:custDataLst>
              <p:tags r:id="rId3"/>
            </p:custDataLst>
          </p:nvPr>
        </p:nvSpPr>
        <p:spPr>
          <a:xfrm>
            <a:off x="2353945" y="3644900"/>
            <a:ext cx="1278255" cy="583565"/>
          </a:xfrm>
          <a:prstGeom prst="rect">
            <a:avLst/>
          </a:prstGeom>
          <a:noFill/>
        </p:spPr>
        <p:txBody>
          <a:bodyPr wrap="square" rtlCol="0">
            <a:spAutoFit/>
          </a:bodyPr>
          <a:p>
            <a:r>
              <a:rPr lang="zh-CN" altLang="en-US" sz="3200" b="1">
                <a:solidFill>
                  <a:srgbClr val="FF0000"/>
                </a:solidFill>
              </a:rPr>
              <a:t>劣势</a:t>
            </a:r>
            <a:endParaRPr lang="zh-CN" altLang="en-US" sz="3200" b="1">
              <a:solidFill>
                <a:srgbClr val="FF0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2"/>
          <p:cNvSpPr>
            <a:spLocks noGrp="1"/>
          </p:cNvSpPr>
          <p:nvPr>
            <p:ph type="title" idx="4294967295"/>
            <p:custDataLst>
              <p:tags r:id="rId1"/>
            </p:custDataLst>
          </p:nvPr>
        </p:nvSpPr>
        <p:spPr>
          <a:xfrm>
            <a:off x="1703705" y="404495"/>
            <a:ext cx="3123565" cy="1012825"/>
          </a:xfrm>
        </p:spPr>
        <p:txBody>
          <a:bodyPr/>
          <a:p>
            <a:pPr algn="l"/>
            <a:r>
              <a:rPr lang="zh-CN" altLang="en-US" sz="3600" b="1" dirty="0">
                <a:solidFill>
                  <a:srgbClr val="0070C0"/>
                </a:solidFill>
                <a:latin typeface="微软雅黑" panose="020B0503020204020204" pitchFamily="34" charset="-122"/>
                <a:ea typeface="微软雅黑" panose="020B0503020204020204" pitchFamily="34" charset="-122"/>
              </a:rPr>
              <a:t>二、自营物流</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39" name="矩形 4"/>
          <p:cNvSpPr>
            <a:spLocks noChangeArrowheads="1"/>
          </p:cNvSpPr>
          <p:nvPr>
            <p:custDataLst>
              <p:tags r:id="rId2"/>
            </p:custDataLst>
          </p:nvPr>
        </p:nvSpPr>
        <p:spPr bwMode="auto">
          <a:xfrm>
            <a:off x="1848799" y="1124571"/>
            <a:ext cx="7416824"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sz="3200" b="1" dirty="0">
                <a:solidFill>
                  <a:srgbClr val="FF0000"/>
                </a:solidFill>
                <a:latin typeface="微软雅黑" panose="020B0503020204020204" pitchFamily="34" charset="-122"/>
                <a:ea typeface="微软雅黑" panose="020B0503020204020204" pitchFamily="34" charset="-122"/>
              </a:rPr>
              <a:t>（一）自营物流的含义</a:t>
            </a:r>
            <a:endParaRPr lang="zh-CN" sz="32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135505" y="1988820"/>
            <a:ext cx="8837930" cy="193802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自营物流是指企业自身经营物流业务，设立子公司或者专门部门，完成企业物流配送业务，即企业自己建立一套物流体系。</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自营物流企业一般会自备仓库和车队,拥有一个完备的自我服务体系。表现为两种情况:一是企业内部各职能部门彼此独立的完成各自的物流使命；二是企业内部设有物流运作的综合管理部门,通过资源和功能的整合,专设企业物流部或物流公司来统一管理企业的物流运作。</a:t>
            </a:r>
            <a:endParaRPr lang="zh-CN" altLang="en-US" sz="2000">
              <a:solidFill>
                <a:srgbClr val="0070C0"/>
              </a:solidFill>
            </a:endParaRPr>
          </a:p>
        </p:txBody>
      </p:sp>
      <p:pic>
        <p:nvPicPr>
          <p:cNvPr id="3" name="图片 2"/>
          <p:cNvPicPr>
            <a:picLocks noChangeAspect="1"/>
          </p:cNvPicPr>
          <p:nvPr>
            <p:custDataLst>
              <p:tags r:id="rId3"/>
            </p:custDataLst>
          </p:nvPr>
        </p:nvPicPr>
        <p:blipFill>
          <a:blip r:embed="rId4"/>
          <a:stretch>
            <a:fillRect/>
          </a:stretch>
        </p:blipFill>
        <p:spPr>
          <a:xfrm>
            <a:off x="3503930" y="3936365"/>
            <a:ext cx="5894070" cy="249491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9" name="矩形 4"/>
          <p:cNvSpPr>
            <a:spLocks noChangeArrowheads="1"/>
          </p:cNvSpPr>
          <p:nvPr>
            <p:custDataLst>
              <p:tags r:id="rId1"/>
            </p:custDataLst>
          </p:nvPr>
        </p:nvSpPr>
        <p:spPr bwMode="auto">
          <a:xfrm>
            <a:off x="1919919" y="692771"/>
            <a:ext cx="7416824"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sz="3200" b="1" dirty="0">
                <a:solidFill>
                  <a:srgbClr val="FF0000"/>
                </a:solidFill>
                <a:latin typeface="微软雅黑" panose="020B0503020204020204" pitchFamily="34" charset="-122"/>
                <a:ea typeface="微软雅黑" panose="020B0503020204020204" pitchFamily="34" charset="-122"/>
              </a:rPr>
              <a:t>（二）自营物流的优势与劣势</a:t>
            </a:r>
            <a:endParaRPr lang="zh-CN" sz="32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999740" y="1772920"/>
            <a:ext cx="3195955" cy="1999615"/>
          </a:xfrm>
          <a:prstGeom prst="rect">
            <a:avLst/>
          </a:prstGeom>
          <a:noFill/>
        </p:spPr>
        <p:txBody>
          <a:bodyPr wrap="square" rtlCol="0" anchor="t">
            <a:spAutoFit/>
          </a:bodyPr>
          <a:p>
            <a:r>
              <a:rPr lang="zh-CN" altLang="en-US" sz="2400" b="1">
                <a:solidFill>
                  <a:srgbClr val="0070C0"/>
                </a:solidFill>
              </a:rPr>
              <a:t>1.自营物流的优势</a:t>
            </a:r>
            <a:endParaRPr lang="zh-CN" altLang="en-US" sz="2400" b="1">
              <a:solidFill>
                <a:srgbClr val="0070C0"/>
              </a:solidFill>
            </a:endParaRPr>
          </a:p>
          <a:p>
            <a:r>
              <a:rPr lang="zh-CN" altLang="en-US" sz="2000">
                <a:solidFill>
                  <a:srgbClr val="0070C0"/>
                </a:solidFill>
              </a:rPr>
              <a:t>(1) 掌握控制权</a:t>
            </a:r>
            <a:endParaRPr lang="zh-CN" altLang="en-US" sz="2000">
              <a:solidFill>
                <a:srgbClr val="0070C0"/>
              </a:solidFill>
            </a:endParaRPr>
          </a:p>
          <a:p>
            <a:r>
              <a:rPr lang="zh-CN" altLang="en-US" sz="2000">
                <a:solidFill>
                  <a:srgbClr val="0070C0"/>
                </a:solidFill>
              </a:rPr>
              <a:t>(2) 盘活企业原有资产</a:t>
            </a:r>
            <a:endParaRPr lang="zh-CN" altLang="en-US" sz="2000">
              <a:solidFill>
                <a:srgbClr val="0070C0"/>
              </a:solidFill>
            </a:endParaRPr>
          </a:p>
          <a:p>
            <a:r>
              <a:rPr lang="zh-CN" altLang="en-US" sz="2000">
                <a:solidFill>
                  <a:srgbClr val="0070C0"/>
                </a:solidFill>
              </a:rPr>
              <a:t>(3) 降低交易成本</a:t>
            </a:r>
            <a:endParaRPr lang="zh-CN" altLang="en-US" sz="2000">
              <a:solidFill>
                <a:srgbClr val="0070C0"/>
              </a:solidFill>
            </a:endParaRPr>
          </a:p>
          <a:p>
            <a:r>
              <a:rPr lang="zh-CN" altLang="en-US" sz="2000">
                <a:solidFill>
                  <a:srgbClr val="0070C0"/>
                </a:solidFill>
              </a:rPr>
              <a:t>(4) 避免商业秘密的泄露</a:t>
            </a:r>
            <a:endParaRPr lang="zh-CN" altLang="en-US" sz="2000">
              <a:solidFill>
                <a:srgbClr val="0070C0"/>
              </a:solidFill>
            </a:endParaRPr>
          </a:p>
          <a:p>
            <a:r>
              <a:rPr lang="zh-CN" altLang="en-US" sz="2000">
                <a:solidFill>
                  <a:srgbClr val="0070C0"/>
                </a:solidFill>
              </a:rPr>
              <a:t>(5) 提高企业品牌价值</a:t>
            </a:r>
            <a:endParaRPr lang="zh-CN" altLang="en-US" sz="2000">
              <a:solidFill>
                <a:srgbClr val="0070C0"/>
              </a:solidFill>
            </a:endParaRPr>
          </a:p>
        </p:txBody>
      </p:sp>
      <p:sp>
        <p:nvSpPr>
          <p:cNvPr id="3" name="文本框 2"/>
          <p:cNvSpPr txBox="1"/>
          <p:nvPr/>
        </p:nvSpPr>
        <p:spPr>
          <a:xfrm>
            <a:off x="2999740" y="4364990"/>
            <a:ext cx="3729355" cy="1076325"/>
          </a:xfrm>
          <a:prstGeom prst="rect">
            <a:avLst/>
          </a:prstGeom>
          <a:noFill/>
        </p:spPr>
        <p:txBody>
          <a:bodyPr wrap="square" rtlCol="0" anchor="t">
            <a:spAutoFit/>
          </a:bodyPr>
          <a:p>
            <a:r>
              <a:rPr lang="zh-CN" altLang="en-US" sz="2400" b="1">
                <a:solidFill>
                  <a:srgbClr val="0070C0"/>
                </a:solidFill>
              </a:rPr>
              <a:t>2.自营物流的劣势</a:t>
            </a:r>
            <a:endParaRPr lang="zh-CN" altLang="en-US" sz="2400" b="1">
              <a:solidFill>
                <a:srgbClr val="0070C0"/>
              </a:solidFill>
            </a:endParaRPr>
          </a:p>
          <a:p>
            <a:r>
              <a:rPr lang="zh-CN" altLang="en-US" sz="2000">
                <a:solidFill>
                  <a:srgbClr val="0070C0"/>
                </a:solidFill>
              </a:rPr>
              <a:t>(1) 资源配置不合理</a:t>
            </a:r>
            <a:endParaRPr lang="zh-CN" altLang="en-US" sz="2000">
              <a:solidFill>
                <a:srgbClr val="0070C0"/>
              </a:solidFill>
            </a:endParaRPr>
          </a:p>
          <a:p>
            <a:r>
              <a:rPr lang="zh-CN" altLang="en-US" sz="2000">
                <a:solidFill>
                  <a:srgbClr val="0070C0"/>
                </a:solidFill>
              </a:rPr>
              <a:t>(2) 管理难于控制</a:t>
            </a:r>
            <a:endParaRPr lang="zh-CN" altLang="en-US" sz="2000">
              <a:solidFill>
                <a:srgbClr val="0070C0"/>
              </a:solidFill>
            </a:endParaRPr>
          </a:p>
        </p:txBody>
      </p:sp>
      <p:pic>
        <p:nvPicPr>
          <p:cNvPr id="4" name="图片 3"/>
          <p:cNvPicPr>
            <a:picLocks noChangeAspect="1"/>
          </p:cNvPicPr>
          <p:nvPr>
            <p:custDataLst>
              <p:tags r:id="rId2"/>
            </p:custDataLst>
          </p:nvPr>
        </p:nvPicPr>
        <p:blipFill>
          <a:blip r:embed="rId3"/>
          <a:stretch>
            <a:fillRect/>
          </a:stretch>
        </p:blipFill>
        <p:spPr>
          <a:xfrm>
            <a:off x="5808345" y="1556385"/>
            <a:ext cx="4685030" cy="416433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4276" name="Group 18"/>
          <p:cNvGrpSpPr/>
          <p:nvPr/>
        </p:nvGrpSpPr>
        <p:grpSpPr bwMode="auto">
          <a:xfrm>
            <a:off x="2927902" y="1916708"/>
            <a:ext cx="7103987" cy="3606770"/>
            <a:chOff x="3330" y="2220"/>
            <a:chExt cx="4950" cy="2894"/>
          </a:xfrm>
        </p:grpSpPr>
        <p:grpSp>
          <p:nvGrpSpPr>
            <p:cNvPr id="54277" name="Group 19"/>
            <p:cNvGrpSpPr/>
            <p:nvPr/>
          </p:nvGrpSpPr>
          <p:grpSpPr bwMode="auto">
            <a:xfrm>
              <a:off x="3330" y="2220"/>
              <a:ext cx="4950" cy="2517"/>
              <a:chOff x="3330" y="2220"/>
              <a:chExt cx="4950" cy="2517"/>
            </a:xfrm>
          </p:grpSpPr>
          <p:grpSp>
            <p:nvGrpSpPr>
              <p:cNvPr id="54279" name="Group 20"/>
              <p:cNvGrpSpPr/>
              <p:nvPr/>
            </p:nvGrpSpPr>
            <p:grpSpPr bwMode="auto">
              <a:xfrm>
                <a:off x="4495" y="2220"/>
                <a:ext cx="3605" cy="1549"/>
                <a:chOff x="4675" y="13140"/>
                <a:chExt cx="3605" cy="1549"/>
              </a:xfrm>
            </p:grpSpPr>
            <p:sp>
              <p:nvSpPr>
                <p:cNvPr id="54286" name="Rectangle 21"/>
                <p:cNvSpPr>
                  <a:spLocks noChangeArrowheads="1"/>
                </p:cNvSpPr>
                <p:nvPr/>
              </p:nvSpPr>
              <p:spPr bwMode="auto">
                <a:xfrm>
                  <a:off x="4680" y="13140"/>
                  <a:ext cx="1800" cy="780"/>
                </a:xfrm>
                <a:prstGeom prst="rect">
                  <a:avLst/>
                </a:prstGeom>
                <a:solidFill>
                  <a:srgbClr val="A3F1FB"/>
                </a:solidFill>
                <a:ln w="9525">
                  <a:solidFill>
                    <a:srgbClr val="000000"/>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rgbClr val="336666"/>
                      </a:solidFill>
                      <a:latin typeface="+mj-ea"/>
                      <a:ea typeface="+mj-ea"/>
                    </a:rPr>
                    <a:t>寻找物流伙伴</a:t>
                  </a:r>
                  <a:endParaRPr lang="zh-CN" altLang="en-US" sz="2000" b="1" dirty="0">
                    <a:solidFill>
                      <a:srgbClr val="336666"/>
                    </a:solidFill>
                    <a:latin typeface="+mj-ea"/>
                    <a:ea typeface="+mj-ea"/>
                  </a:endParaRPr>
                </a:p>
                <a:p>
                  <a:pPr algn="ctr" eaLnBrk="1" hangingPunct="1"/>
                  <a:r>
                    <a:rPr lang="zh-CN" altLang="en-US" sz="2000" b="1" dirty="0">
                      <a:solidFill>
                        <a:srgbClr val="336666"/>
                      </a:solidFill>
                      <a:latin typeface="+mj-ea"/>
                      <a:ea typeface="+mj-ea"/>
                    </a:rPr>
                    <a:t>（</a:t>
                  </a:r>
                  <a:r>
                    <a:rPr lang="en-US" altLang="zh-CN" sz="2000" b="1" dirty="0">
                      <a:solidFill>
                        <a:srgbClr val="336666"/>
                      </a:solidFill>
                      <a:latin typeface="+mj-ea"/>
                      <a:ea typeface="+mj-ea"/>
                    </a:rPr>
                    <a:t>Ⅱ</a:t>
                  </a:r>
                  <a:r>
                    <a:rPr lang="zh-CN" altLang="en-US" sz="2000" b="1" dirty="0">
                      <a:solidFill>
                        <a:srgbClr val="336666"/>
                      </a:solidFill>
                      <a:latin typeface="+mj-ea"/>
                      <a:ea typeface="+mj-ea"/>
                    </a:rPr>
                    <a:t>）</a:t>
                  </a:r>
                  <a:endParaRPr lang="zh-CN" altLang="en-US" sz="2000" b="1" dirty="0">
                    <a:solidFill>
                      <a:srgbClr val="336666"/>
                    </a:solidFill>
                    <a:latin typeface="+mj-ea"/>
                    <a:ea typeface="+mj-ea"/>
                  </a:endParaRPr>
                </a:p>
              </p:txBody>
            </p:sp>
            <p:sp>
              <p:nvSpPr>
                <p:cNvPr id="54287" name="Rectangle 22"/>
                <p:cNvSpPr>
                  <a:spLocks noChangeArrowheads="1"/>
                </p:cNvSpPr>
                <p:nvPr/>
              </p:nvSpPr>
              <p:spPr bwMode="auto">
                <a:xfrm>
                  <a:off x="4675" y="13909"/>
                  <a:ext cx="1800" cy="780"/>
                </a:xfrm>
                <a:prstGeom prst="rect">
                  <a:avLst/>
                </a:prstGeom>
                <a:solidFill>
                  <a:srgbClr val="FFFF00"/>
                </a:solidFill>
                <a:ln w="9525">
                  <a:solidFill>
                    <a:srgbClr val="000000"/>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rgbClr val="336666"/>
                      </a:solidFill>
                      <a:latin typeface="+mn-ea"/>
                      <a:ea typeface="+mn-ea"/>
                    </a:rPr>
                    <a:t>外包第三方物流</a:t>
                  </a:r>
                  <a:endParaRPr lang="zh-CN" altLang="en-US" sz="2000" b="1" dirty="0">
                    <a:solidFill>
                      <a:srgbClr val="336666"/>
                    </a:solidFill>
                    <a:latin typeface="+mn-ea"/>
                    <a:ea typeface="+mn-ea"/>
                  </a:endParaRPr>
                </a:p>
                <a:p>
                  <a:pPr algn="ctr" eaLnBrk="1" hangingPunct="1"/>
                  <a:r>
                    <a:rPr lang="zh-CN" altLang="en-US" sz="2000" b="1" dirty="0">
                      <a:solidFill>
                        <a:srgbClr val="336666"/>
                      </a:solidFill>
                      <a:latin typeface="+mn-ea"/>
                      <a:ea typeface="+mn-ea"/>
                    </a:rPr>
                    <a:t>（</a:t>
                  </a:r>
                  <a:r>
                    <a:rPr lang="en-US" altLang="zh-CN" sz="2000" b="1" dirty="0">
                      <a:solidFill>
                        <a:srgbClr val="336666"/>
                      </a:solidFill>
                      <a:latin typeface="+mn-ea"/>
                      <a:ea typeface="+mn-ea"/>
                    </a:rPr>
                    <a:t>Ⅲ</a:t>
                  </a:r>
                  <a:r>
                    <a:rPr lang="zh-CN" altLang="en-US" sz="2000" b="1" dirty="0">
                      <a:solidFill>
                        <a:srgbClr val="336666"/>
                      </a:solidFill>
                      <a:latin typeface="+mn-ea"/>
                      <a:ea typeface="+mn-ea"/>
                    </a:rPr>
                    <a:t>）</a:t>
                  </a:r>
                  <a:endParaRPr lang="zh-CN" altLang="en-US" sz="2000" b="1" dirty="0">
                    <a:solidFill>
                      <a:srgbClr val="336666"/>
                    </a:solidFill>
                    <a:latin typeface="+mn-ea"/>
                    <a:ea typeface="+mn-ea"/>
                  </a:endParaRPr>
                </a:p>
              </p:txBody>
            </p:sp>
            <p:sp>
              <p:nvSpPr>
                <p:cNvPr id="54288" name="Rectangle 23"/>
                <p:cNvSpPr>
                  <a:spLocks noChangeArrowheads="1"/>
                </p:cNvSpPr>
                <p:nvPr/>
              </p:nvSpPr>
              <p:spPr bwMode="auto">
                <a:xfrm>
                  <a:off x="6473" y="13909"/>
                  <a:ext cx="1800" cy="780"/>
                </a:xfrm>
                <a:prstGeom prst="rect">
                  <a:avLst/>
                </a:prstGeom>
                <a:solidFill>
                  <a:srgbClr val="92D050"/>
                </a:solidFill>
                <a:ln w="9525">
                  <a:solidFill>
                    <a:srgbClr val="000000"/>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rgbClr val="336666"/>
                      </a:solidFill>
                      <a:latin typeface="+mj-ea"/>
                      <a:ea typeface="+mj-ea"/>
                    </a:rPr>
                    <a:t>伙伴关系的领导者（</a:t>
                  </a:r>
                  <a:r>
                    <a:rPr lang="en-US" altLang="zh-CN" sz="2000" b="1" dirty="0">
                      <a:solidFill>
                        <a:srgbClr val="336666"/>
                      </a:solidFill>
                      <a:latin typeface="+mj-ea"/>
                      <a:ea typeface="+mj-ea"/>
                    </a:rPr>
                    <a:t>Ⅳ</a:t>
                  </a:r>
                  <a:r>
                    <a:rPr lang="zh-CN" altLang="en-US" sz="2000" b="1" dirty="0">
                      <a:solidFill>
                        <a:srgbClr val="336666"/>
                      </a:solidFill>
                      <a:latin typeface="+mj-ea"/>
                      <a:ea typeface="+mj-ea"/>
                    </a:rPr>
                    <a:t>）</a:t>
                  </a:r>
                  <a:endParaRPr lang="zh-CN" altLang="en-US" sz="2000" b="1" dirty="0">
                    <a:solidFill>
                      <a:srgbClr val="336666"/>
                    </a:solidFill>
                    <a:latin typeface="+mj-ea"/>
                    <a:ea typeface="+mj-ea"/>
                  </a:endParaRPr>
                </a:p>
              </p:txBody>
            </p:sp>
            <p:sp>
              <p:nvSpPr>
                <p:cNvPr id="54289" name="Rectangle 24"/>
                <p:cNvSpPr>
                  <a:spLocks noChangeArrowheads="1"/>
                </p:cNvSpPr>
                <p:nvPr/>
              </p:nvSpPr>
              <p:spPr bwMode="auto">
                <a:xfrm>
                  <a:off x="6480" y="13140"/>
                  <a:ext cx="1800" cy="773"/>
                </a:xfrm>
                <a:prstGeom prst="rect">
                  <a:avLst/>
                </a:prstGeom>
                <a:solidFill>
                  <a:schemeClr val="accent6">
                    <a:lumMod val="60000"/>
                    <a:lumOff val="40000"/>
                  </a:schemeClr>
                </a:solidFill>
                <a:ln w="9525">
                  <a:solidFill>
                    <a:srgbClr val="000000"/>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rgbClr val="336666"/>
                      </a:solidFill>
                      <a:latin typeface="+mj-ea"/>
                      <a:ea typeface="+mj-ea"/>
                    </a:rPr>
                    <a:t>自营物流</a:t>
                  </a:r>
                  <a:endParaRPr lang="zh-CN" altLang="en-US" sz="2000" b="1" dirty="0">
                    <a:solidFill>
                      <a:srgbClr val="336666"/>
                    </a:solidFill>
                    <a:latin typeface="+mj-ea"/>
                    <a:ea typeface="+mj-ea"/>
                  </a:endParaRPr>
                </a:p>
                <a:p>
                  <a:pPr algn="ctr" eaLnBrk="1" hangingPunct="1"/>
                  <a:r>
                    <a:rPr lang="zh-CN" altLang="en-US" sz="2000" b="1" dirty="0">
                      <a:solidFill>
                        <a:srgbClr val="336666"/>
                      </a:solidFill>
                      <a:latin typeface="+mj-ea"/>
                      <a:ea typeface="+mj-ea"/>
                    </a:rPr>
                    <a:t>（</a:t>
                  </a:r>
                  <a:r>
                    <a:rPr lang="en-US" altLang="zh-CN" sz="2000" b="1" dirty="0">
                      <a:solidFill>
                        <a:srgbClr val="336666"/>
                      </a:solidFill>
                      <a:latin typeface="+mj-ea"/>
                      <a:ea typeface="+mj-ea"/>
                    </a:rPr>
                    <a:t>Ⅰ</a:t>
                  </a:r>
                  <a:r>
                    <a:rPr lang="zh-CN" altLang="en-US" sz="2000" b="1" dirty="0">
                      <a:solidFill>
                        <a:srgbClr val="336666"/>
                      </a:solidFill>
                      <a:latin typeface="+mj-ea"/>
                      <a:ea typeface="+mj-ea"/>
                    </a:rPr>
                    <a:t>）</a:t>
                  </a:r>
                  <a:endParaRPr lang="zh-CN" altLang="en-US" sz="2000" b="1" dirty="0">
                    <a:solidFill>
                      <a:srgbClr val="336666"/>
                    </a:solidFill>
                    <a:latin typeface="+mj-ea"/>
                    <a:ea typeface="+mj-ea"/>
                  </a:endParaRPr>
                </a:p>
              </p:txBody>
            </p:sp>
          </p:grpSp>
          <p:sp>
            <p:nvSpPr>
              <p:cNvPr id="54280" name="Rectangle 25"/>
              <p:cNvSpPr>
                <a:spLocks noChangeArrowheads="1"/>
              </p:cNvSpPr>
              <p:nvPr/>
            </p:nvSpPr>
            <p:spPr bwMode="auto">
              <a:xfrm>
                <a:off x="5220" y="3936"/>
                <a:ext cx="540" cy="468"/>
              </a:xfrm>
              <a:prstGeom prst="rect">
                <a:avLst/>
              </a:prstGeom>
              <a:solidFill>
                <a:srgbClr val="FFFFFF"/>
              </a:solidFill>
              <a:ln w="9525">
                <a:solidFill>
                  <a:srgbClr val="FFFFFF"/>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000" dirty="0">
                    <a:solidFill>
                      <a:srgbClr val="336666"/>
                    </a:solidFill>
                    <a:latin typeface="Times New Roman" panose="02020603050405020304" pitchFamily="18" charset="0"/>
                  </a:rPr>
                  <a:t>低</a:t>
                </a:r>
                <a:endParaRPr lang="zh-CN" altLang="en-US" sz="2000" dirty="0">
                  <a:solidFill>
                    <a:srgbClr val="336666"/>
                  </a:solidFill>
                </a:endParaRPr>
              </a:p>
            </p:txBody>
          </p:sp>
          <p:sp>
            <p:nvSpPr>
              <p:cNvPr id="54281" name="Rectangle 26"/>
              <p:cNvSpPr>
                <a:spLocks noChangeArrowheads="1"/>
              </p:cNvSpPr>
              <p:nvPr/>
            </p:nvSpPr>
            <p:spPr bwMode="auto">
              <a:xfrm>
                <a:off x="7020" y="3936"/>
                <a:ext cx="540" cy="468"/>
              </a:xfrm>
              <a:prstGeom prst="rect">
                <a:avLst/>
              </a:prstGeom>
              <a:solidFill>
                <a:srgbClr val="FFFFFF"/>
              </a:solidFill>
              <a:ln w="9525">
                <a:solidFill>
                  <a:srgbClr val="FFFFFF"/>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000" dirty="0">
                    <a:solidFill>
                      <a:srgbClr val="336666"/>
                    </a:solidFill>
                    <a:latin typeface="Times New Roman" panose="02020603050405020304" pitchFamily="18" charset="0"/>
                  </a:rPr>
                  <a:t>高</a:t>
                </a:r>
                <a:endParaRPr lang="zh-CN" altLang="en-US" sz="2000" dirty="0">
                  <a:solidFill>
                    <a:srgbClr val="336666"/>
                  </a:solidFill>
                </a:endParaRPr>
              </a:p>
            </p:txBody>
          </p:sp>
          <p:sp>
            <p:nvSpPr>
              <p:cNvPr id="54282" name="Rectangle 27"/>
              <p:cNvSpPr>
                <a:spLocks noChangeArrowheads="1"/>
              </p:cNvSpPr>
              <p:nvPr/>
            </p:nvSpPr>
            <p:spPr bwMode="auto">
              <a:xfrm>
                <a:off x="3780" y="3156"/>
                <a:ext cx="540" cy="468"/>
              </a:xfrm>
              <a:prstGeom prst="rect">
                <a:avLst/>
              </a:prstGeom>
              <a:solidFill>
                <a:srgbClr val="FFFFFF"/>
              </a:solidFill>
              <a:ln w="9525">
                <a:solidFill>
                  <a:srgbClr val="FFFFFF"/>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000">
                    <a:solidFill>
                      <a:srgbClr val="336666"/>
                    </a:solidFill>
                    <a:latin typeface="Times New Roman" panose="02020603050405020304" pitchFamily="18" charset="0"/>
                  </a:rPr>
                  <a:t>低</a:t>
                </a:r>
                <a:endParaRPr lang="zh-CN" altLang="en-US" sz="2000">
                  <a:solidFill>
                    <a:srgbClr val="336666"/>
                  </a:solidFill>
                </a:endParaRPr>
              </a:p>
            </p:txBody>
          </p:sp>
          <p:sp>
            <p:nvSpPr>
              <p:cNvPr id="54283" name="Rectangle 28"/>
              <p:cNvSpPr>
                <a:spLocks noChangeArrowheads="1"/>
              </p:cNvSpPr>
              <p:nvPr/>
            </p:nvSpPr>
            <p:spPr bwMode="auto">
              <a:xfrm>
                <a:off x="3780" y="2376"/>
                <a:ext cx="540" cy="468"/>
              </a:xfrm>
              <a:prstGeom prst="rect">
                <a:avLst/>
              </a:prstGeom>
              <a:solidFill>
                <a:srgbClr val="FFFFFF"/>
              </a:solidFill>
              <a:ln w="9525">
                <a:solidFill>
                  <a:srgbClr val="FFFFFF"/>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000" dirty="0">
                    <a:solidFill>
                      <a:srgbClr val="336666"/>
                    </a:solidFill>
                    <a:latin typeface="Times New Roman" panose="02020603050405020304" pitchFamily="18" charset="0"/>
                  </a:rPr>
                  <a:t>高</a:t>
                </a:r>
                <a:endParaRPr lang="zh-CN" altLang="en-US" sz="2000" dirty="0">
                  <a:solidFill>
                    <a:srgbClr val="336666"/>
                  </a:solidFill>
                </a:endParaRPr>
              </a:p>
            </p:txBody>
          </p:sp>
          <p:sp>
            <p:nvSpPr>
              <p:cNvPr id="54284" name="Rectangle 29"/>
              <p:cNvSpPr>
                <a:spLocks noChangeArrowheads="1"/>
              </p:cNvSpPr>
              <p:nvPr/>
            </p:nvSpPr>
            <p:spPr bwMode="auto">
              <a:xfrm>
                <a:off x="4500" y="4269"/>
                <a:ext cx="3780" cy="468"/>
              </a:xfrm>
              <a:prstGeom prst="rect">
                <a:avLst/>
              </a:prstGeom>
              <a:solidFill>
                <a:srgbClr val="FFFFFF"/>
              </a:solidFill>
              <a:ln w="9525">
                <a:solidFill>
                  <a:srgbClr val="FFFFFF"/>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rgbClr val="336666"/>
                    </a:solidFill>
                    <a:latin typeface="Times New Roman" panose="02020603050405020304" pitchFamily="18" charset="0"/>
                  </a:rPr>
                  <a:t>企业处理物流的能力</a:t>
                </a:r>
                <a:endParaRPr lang="zh-CN" altLang="en-US" sz="2000" dirty="0">
                  <a:solidFill>
                    <a:srgbClr val="336666"/>
                  </a:solidFill>
                </a:endParaRPr>
              </a:p>
            </p:txBody>
          </p:sp>
          <p:sp>
            <p:nvSpPr>
              <p:cNvPr id="54285" name="Rectangle 30"/>
              <p:cNvSpPr>
                <a:spLocks noChangeArrowheads="1"/>
              </p:cNvSpPr>
              <p:nvPr/>
            </p:nvSpPr>
            <p:spPr bwMode="auto">
              <a:xfrm>
                <a:off x="3330" y="2356"/>
                <a:ext cx="450" cy="1580"/>
              </a:xfrm>
              <a:prstGeom prst="rect">
                <a:avLst/>
              </a:prstGeom>
              <a:solidFill>
                <a:srgbClr val="FFFFFF"/>
              </a:solidFill>
              <a:ln w="9525">
                <a:solidFill>
                  <a:srgbClr val="FFFFFF"/>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r>
                  <a:rPr lang="zh-CN" altLang="en-US" sz="2000" dirty="0">
                    <a:solidFill>
                      <a:srgbClr val="336666"/>
                    </a:solidFill>
                    <a:latin typeface="Times New Roman" panose="02020603050405020304" pitchFamily="18" charset="0"/>
                  </a:rPr>
                  <a:t>物流</a:t>
                </a:r>
                <a:endParaRPr lang="zh-CN" altLang="en-US" sz="2000" dirty="0">
                  <a:solidFill>
                    <a:srgbClr val="336666"/>
                  </a:solidFill>
                  <a:latin typeface="Times New Roman" panose="02020603050405020304" pitchFamily="18" charset="0"/>
                </a:endParaRPr>
              </a:p>
              <a:p>
                <a:pPr algn="just" eaLnBrk="1" hangingPunct="1"/>
                <a:r>
                  <a:rPr lang="zh-CN" altLang="en-US" sz="2000" dirty="0">
                    <a:solidFill>
                      <a:srgbClr val="336666"/>
                    </a:solidFill>
                    <a:latin typeface="Times New Roman" panose="02020603050405020304" pitchFamily="18" charset="0"/>
                  </a:rPr>
                  <a:t>对企</a:t>
                </a:r>
                <a:endParaRPr lang="zh-CN" altLang="en-US" sz="2000" dirty="0">
                  <a:solidFill>
                    <a:srgbClr val="336666"/>
                  </a:solidFill>
                  <a:latin typeface="Times New Roman" panose="02020603050405020304" pitchFamily="18" charset="0"/>
                </a:endParaRPr>
              </a:p>
              <a:p>
                <a:pPr algn="just" eaLnBrk="1" hangingPunct="1"/>
                <a:r>
                  <a:rPr lang="zh-CN" altLang="en-US" sz="2000" dirty="0">
                    <a:solidFill>
                      <a:srgbClr val="336666"/>
                    </a:solidFill>
                    <a:latin typeface="Times New Roman" panose="02020603050405020304" pitchFamily="18" charset="0"/>
                  </a:rPr>
                  <a:t>业成</a:t>
                </a:r>
                <a:endParaRPr lang="zh-CN" altLang="en-US" sz="2000" dirty="0">
                  <a:solidFill>
                    <a:srgbClr val="336666"/>
                  </a:solidFill>
                  <a:latin typeface="Times New Roman" panose="02020603050405020304" pitchFamily="18" charset="0"/>
                </a:endParaRPr>
              </a:p>
              <a:p>
                <a:pPr algn="just" eaLnBrk="1" hangingPunct="1"/>
                <a:r>
                  <a:rPr lang="zh-CN" altLang="en-US" sz="2000" dirty="0">
                    <a:solidFill>
                      <a:srgbClr val="336666"/>
                    </a:solidFill>
                    <a:latin typeface="Times New Roman" panose="02020603050405020304" pitchFamily="18" charset="0"/>
                  </a:rPr>
                  <a:t>功的</a:t>
                </a:r>
                <a:endParaRPr lang="zh-CN" altLang="en-US" sz="2000" dirty="0">
                  <a:solidFill>
                    <a:srgbClr val="336666"/>
                  </a:solidFill>
                  <a:latin typeface="Times New Roman" panose="02020603050405020304" pitchFamily="18" charset="0"/>
                </a:endParaRPr>
              </a:p>
              <a:p>
                <a:pPr algn="just" eaLnBrk="1" hangingPunct="1"/>
                <a:r>
                  <a:rPr lang="zh-CN" altLang="en-US" sz="2000" dirty="0">
                    <a:solidFill>
                      <a:srgbClr val="336666"/>
                    </a:solidFill>
                    <a:latin typeface="Times New Roman" panose="02020603050405020304" pitchFamily="18" charset="0"/>
                  </a:rPr>
                  <a:t>重要</a:t>
                </a:r>
                <a:endParaRPr lang="zh-CN" altLang="en-US" sz="2000" dirty="0">
                  <a:solidFill>
                    <a:srgbClr val="336666"/>
                  </a:solidFill>
                  <a:latin typeface="Times New Roman" panose="02020603050405020304" pitchFamily="18" charset="0"/>
                </a:endParaRPr>
              </a:p>
              <a:p>
                <a:pPr algn="just" eaLnBrk="1" hangingPunct="1"/>
                <a:r>
                  <a:rPr lang="zh-CN" altLang="en-US" sz="2000" dirty="0">
                    <a:solidFill>
                      <a:srgbClr val="336666"/>
                    </a:solidFill>
                    <a:latin typeface="Times New Roman" panose="02020603050405020304" pitchFamily="18" charset="0"/>
                  </a:rPr>
                  <a:t>性</a:t>
                </a:r>
                <a:endParaRPr lang="zh-CN" altLang="en-US" sz="2000" dirty="0">
                  <a:solidFill>
                    <a:srgbClr val="336666"/>
                  </a:solidFill>
                </a:endParaRPr>
              </a:p>
            </p:txBody>
          </p:sp>
        </p:grpSp>
        <p:sp>
          <p:nvSpPr>
            <p:cNvPr id="54278" name="Rectangle 31"/>
            <p:cNvSpPr>
              <a:spLocks noChangeArrowheads="1"/>
            </p:cNvSpPr>
            <p:nvPr/>
          </p:nvSpPr>
          <p:spPr bwMode="auto">
            <a:xfrm>
              <a:off x="4751" y="4646"/>
              <a:ext cx="2744" cy="468"/>
            </a:xfrm>
            <a:prstGeom prst="rect">
              <a:avLst/>
            </a:prstGeom>
            <a:solidFill>
              <a:srgbClr val="FFFFFF"/>
            </a:solidFill>
            <a:ln w="9525">
              <a:solidFill>
                <a:srgbClr val="FFFFFF"/>
              </a:solidFill>
              <a:miter lim="800000"/>
            </a:ln>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zh-CN" sz="2800" b="1" dirty="0">
                  <a:solidFill>
                    <a:srgbClr val="0070C0"/>
                  </a:solidFill>
                  <a:latin typeface="+mj-ea"/>
                  <a:ea typeface="+mj-ea"/>
                  <a:cs typeface="Times New Roman" panose="02020603050405020304" pitchFamily="18" charset="0"/>
                </a:rPr>
                <a:t>物流外包决策矩阵图</a:t>
              </a:r>
              <a:endParaRPr lang="zh-CN" altLang="zh-CN" sz="2800" b="1" dirty="0">
                <a:solidFill>
                  <a:srgbClr val="0070C0"/>
                </a:solidFill>
                <a:latin typeface="+mj-ea"/>
                <a:ea typeface="+mj-ea"/>
                <a:cs typeface="Times New Roman" panose="02020603050405020304" pitchFamily="18" charset="0"/>
              </a:endParaRPr>
            </a:p>
          </p:txBody>
        </p:sp>
      </p:grpSp>
      <p:sp>
        <p:nvSpPr>
          <p:cNvPr id="19" name="Rectangle 2"/>
          <p:cNvSpPr txBox="1"/>
          <p:nvPr/>
        </p:nvSpPr>
        <p:spPr bwMode="auto">
          <a:xfrm>
            <a:off x="1919364" y="764246"/>
            <a:ext cx="5616624" cy="1012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850" tIns="54425" rIns="108850" bIns="54425" numCol="1" anchor="ctr" anchorCtr="0" compatLnSpc="1"/>
          <a:lstStyle>
            <a:lvl1pPr algn="ctr" defTabSz="815975" rtl="0" eaLnBrk="0" fontAlgn="base" hangingPunct="0">
              <a:spcBef>
                <a:spcPct val="0"/>
              </a:spcBef>
              <a:spcAft>
                <a:spcPct val="0"/>
              </a:spcAft>
              <a:defRPr sz="3900" kern="1200">
                <a:solidFill>
                  <a:schemeClr val="tx1"/>
                </a:solidFill>
                <a:latin typeface="+mj-lt"/>
                <a:ea typeface="+mj-ea"/>
                <a:cs typeface="+mj-cs"/>
              </a:defRPr>
            </a:lvl1pPr>
            <a:lvl2pPr algn="ctr" defTabSz="815975" rtl="0" eaLnBrk="0" fontAlgn="base" hangingPunct="0">
              <a:spcBef>
                <a:spcPct val="0"/>
              </a:spcBef>
              <a:spcAft>
                <a:spcPct val="0"/>
              </a:spcAft>
              <a:defRPr sz="3900">
                <a:solidFill>
                  <a:schemeClr val="tx1"/>
                </a:solidFill>
                <a:latin typeface="Arial Black" panose="020B0A04020102020204" charset="0"/>
                <a:ea typeface="微软雅黑" panose="020B0503020204020204" pitchFamily="34" charset="-122"/>
              </a:defRPr>
            </a:lvl2pPr>
            <a:lvl3pPr algn="ctr" defTabSz="815975" rtl="0" eaLnBrk="0" fontAlgn="base" hangingPunct="0">
              <a:spcBef>
                <a:spcPct val="0"/>
              </a:spcBef>
              <a:spcAft>
                <a:spcPct val="0"/>
              </a:spcAft>
              <a:defRPr sz="3900">
                <a:solidFill>
                  <a:schemeClr val="tx1"/>
                </a:solidFill>
                <a:latin typeface="Arial Black" panose="020B0A04020102020204" charset="0"/>
                <a:ea typeface="微软雅黑" panose="020B0503020204020204" pitchFamily="34" charset="-122"/>
              </a:defRPr>
            </a:lvl3pPr>
            <a:lvl4pPr algn="ctr" defTabSz="815975" rtl="0" eaLnBrk="0" fontAlgn="base" hangingPunct="0">
              <a:spcBef>
                <a:spcPct val="0"/>
              </a:spcBef>
              <a:spcAft>
                <a:spcPct val="0"/>
              </a:spcAft>
              <a:defRPr sz="3900">
                <a:solidFill>
                  <a:schemeClr val="tx1"/>
                </a:solidFill>
                <a:latin typeface="Arial Black" panose="020B0A04020102020204" charset="0"/>
                <a:ea typeface="微软雅黑" panose="020B0503020204020204" pitchFamily="34" charset="-122"/>
              </a:defRPr>
            </a:lvl4pPr>
            <a:lvl5pPr algn="ctr" defTabSz="815975" rtl="0" eaLnBrk="0" fontAlgn="base" hangingPunct="0">
              <a:spcBef>
                <a:spcPct val="0"/>
              </a:spcBef>
              <a:spcAft>
                <a:spcPct val="0"/>
              </a:spcAft>
              <a:defRPr sz="3900">
                <a:solidFill>
                  <a:schemeClr val="tx1"/>
                </a:solidFill>
                <a:latin typeface="Arial Black" panose="020B0A04020102020204" charset="0"/>
                <a:ea typeface="微软雅黑" panose="020B0503020204020204" pitchFamily="34" charset="-122"/>
              </a:defRPr>
            </a:lvl5pPr>
            <a:lvl6pPr marL="457200" algn="ctr" defTabSz="815975" rtl="0" fontAlgn="base">
              <a:spcBef>
                <a:spcPct val="0"/>
              </a:spcBef>
              <a:spcAft>
                <a:spcPct val="0"/>
              </a:spcAft>
              <a:defRPr sz="3900">
                <a:solidFill>
                  <a:schemeClr val="tx1"/>
                </a:solidFill>
                <a:latin typeface="Arial Black" panose="020B0A04020102020204" charset="0"/>
                <a:ea typeface="微软雅黑" panose="020B0503020204020204" pitchFamily="34" charset="-122"/>
              </a:defRPr>
            </a:lvl6pPr>
            <a:lvl7pPr marL="914400" algn="ctr" defTabSz="815975" rtl="0" fontAlgn="base">
              <a:spcBef>
                <a:spcPct val="0"/>
              </a:spcBef>
              <a:spcAft>
                <a:spcPct val="0"/>
              </a:spcAft>
              <a:defRPr sz="3900">
                <a:solidFill>
                  <a:schemeClr val="tx1"/>
                </a:solidFill>
                <a:latin typeface="Arial Black" panose="020B0A04020102020204" charset="0"/>
                <a:ea typeface="微软雅黑" panose="020B0503020204020204" pitchFamily="34" charset="-122"/>
              </a:defRPr>
            </a:lvl7pPr>
            <a:lvl8pPr marL="1371600" algn="ctr" defTabSz="815975" rtl="0" fontAlgn="base">
              <a:spcBef>
                <a:spcPct val="0"/>
              </a:spcBef>
              <a:spcAft>
                <a:spcPct val="0"/>
              </a:spcAft>
              <a:defRPr sz="3900">
                <a:solidFill>
                  <a:schemeClr val="tx1"/>
                </a:solidFill>
                <a:latin typeface="Arial Black" panose="020B0A04020102020204" charset="0"/>
                <a:ea typeface="微软雅黑" panose="020B0503020204020204" pitchFamily="34" charset="-122"/>
              </a:defRPr>
            </a:lvl8pPr>
            <a:lvl9pPr marL="1828800" algn="ctr" defTabSz="815975" rtl="0" fontAlgn="base">
              <a:spcBef>
                <a:spcPct val="0"/>
              </a:spcBef>
              <a:spcAft>
                <a:spcPct val="0"/>
              </a:spcAft>
              <a:defRPr sz="3900">
                <a:solidFill>
                  <a:schemeClr val="tx1"/>
                </a:solidFill>
                <a:latin typeface="Arial Black" panose="020B0A04020102020204" charset="0"/>
                <a:ea typeface="微软雅黑" panose="020B0503020204020204" pitchFamily="34" charset="-122"/>
              </a:defRPr>
            </a:lvl9pPr>
          </a:lstStyle>
          <a:p>
            <a:pPr algn="l"/>
            <a:r>
              <a:rPr lang="zh-CN" altLang="en-US" sz="3600" b="1" dirty="0">
                <a:solidFill>
                  <a:srgbClr val="0070C0"/>
                </a:solidFill>
                <a:latin typeface="微软雅黑" panose="020B0503020204020204" pitchFamily="34" charset="-122"/>
                <a:ea typeface="微软雅黑" panose="020B0503020204020204" pitchFamily="34" charset="-122"/>
              </a:rPr>
              <a:t>三、物流外包决策</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Oval 65"/>
          <p:cNvSpPr>
            <a:spLocks noChangeArrowheads="1"/>
          </p:cNvSpPr>
          <p:nvPr/>
        </p:nvSpPr>
        <p:spPr bwMode="auto">
          <a:xfrm rot="10800000" flipV="1">
            <a:off x="3045390" y="2730819"/>
            <a:ext cx="6561138" cy="346075"/>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zh-CN" b="1" i="1">
              <a:solidFill>
                <a:srgbClr val="000000"/>
              </a:solidFill>
              <a:sym typeface="Arial" panose="020B0604020202020204" pitchFamily="34" charset="0"/>
            </a:endParaRPr>
          </a:p>
        </p:txBody>
      </p:sp>
      <p:pic>
        <p:nvPicPr>
          <p:cNvPr id="106498" name="图片 1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27351" y="1353023"/>
            <a:ext cx="6719887" cy="1482725"/>
          </a:xfrm>
          <a:prstGeom prst="rect">
            <a:avLst/>
          </a:prstGeom>
          <a:solidFill>
            <a:schemeClr val="tx2"/>
          </a:solidFill>
          <a:ln>
            <a:noFill/>
          </a:ln>
        </p:spPr>
      </p:pic>
      <p:sp>
        <p:nvSpPr>
          <p:cNvPr id="106499" name="TextBox 16"/>
          <p:cNvSpPr>
            <a:spLocks noChangeArrowheads="1"/>
          </p:cNvSpPr>
          <p:nvPr/>
        </p:nvSpPr>
        <p:spPr bwMode="auto">
          <a:xfrm>
            <a:off x="3110549" y="1683715"/>
            <a:ext cx="1154113"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defRPr/>
            </a:pPr>
            <a:r>
              <a:rPr lang="en-US" altLang="zh-CN" sz="6000" b="1" i="1" dirty="0">
                <a:solidFill>
                  <a:srgbClr val="FFFFFF"/>
                </a:solidFill>
                <a:latin typeface="Adidas Unity" pitchFamily="2" charset="0"/>
                <a:ea typeface="微软雅黑" panose="020B0503020204020204" pitchFamily="34" charset="-122"/>
                <a:sym typeface="Times New Roman" panose="02020603050405020304" pitchFamily="18" charset="0"/>
              </a:rPr>
              <a:t>A</a:t>
            </a:r>
            <a:endParaRPr lang="zh-CN" altLang="en-US" sz="6000" b="1" i="1" dirty="0">
              <a:solidFill>
                <a:srgbClr val="FFFFFF"/>
              </a:solidFill>
              <a:latin typeface="Adidas Unity" pitchFamily="2" charset="0"/>
              <a:ea typeface="微软雅黑" panose="020B0503020204020204" pitchFamily="34" charset="-122"/>
              <a:sym typeface="Times New Roman" panose="02020603050405020304" pitchFamily="18" charset="0"/>
            </a:endParaRPr>
          </a:p>
        </p:txBody>
      </p:sp>
      <p:sp>
        <p:nvSpPr>
          <p:cNvPr id="106500" name="TextBox 17"/>
          <p:cNvSpPr>
            <a:spLocks noChangeArrowheads="1"/>
          </p:cNvSpPr>
          <p:nvPr/>
        </p:nvSpPr>
        <p:spPr bwMode="auto">
          <a:xfrm>
            <a:off x="4513262" y="1749734"/>
            <a:ext cx="50879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2800" b="1" dirty="0">
                <a:solidFill>
                  <a:schemeClr val="bg1"/>
                </a:solidFill>
                <a:latin typeface="+mj-ea"/>
                <a:ea typeface="+mj-ea"/>
                <a:cs typeface="Arial" panose="020B0604020202020204" pitchFamily="34" charset="0"/>
              </a:rPr>
              <a:t>基于企业核心能力的决策方式</a:t>
            </a:r>
            <a:endParaRPr lang="zh-CN" altLang="en-US" sz="2800" dirty="0">
              <a:solidFill>
                <a:schemeClr val="bg1"/>
              </a:solidFill>
              <a:latin typeface="+mj-ea"/>
              <a:ea typeface="+mj-ea"/>
            </a:endParaRPr>
          </a:p>
        </p:txBody>
      </p:sp>
      <p:sp>
        <p:nvSpPr>
          <p:cNvPr id="106501" name="Oval 65"/>
          <p:cNvSpPr>
            <a:spLocks noChangeArrowheads="1"/>
          </p:cNvSpPr>
          <p:nvPr/>
        </p:nvSpPr>
        <p:spPr bwMode="auto">
          <a:xfrm rot="10800000" flipV="1">
            <a:off x="2990850" y="4308476"/>
            <a:ext cx="6561138" cy="346075"/>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zh-CN" b="1" i="1">
              <a:solidFill>
                <a:srgbClr val="000000"/>
              </a:solidFill>
              <a:sym typeface="Arial" panose="020B0604020202020204" pitchFamily="34" charset="0"/>
            </a:endParaRPr>
          </a:p>
        </p:txBody>
      </p:sp>
      <p:pic>
        <p:nvPicPr>
          <p:cNvPr id="106502" name="图片 1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27349" y="2998788"/>
            <a:ext cx="6719888" cy="1481137"/>
          </a:xfrm>
          <a:prstGeom prst="rect">
            <a:avLst/>
          </a:prstGeom>
          <a:solidFill>
            <a:schemeClr val="tx2"/>
          </a:solidFill>
          <a:ln>
            <a:noFill/>
          </a:ln>
        </p:spPr>
      </p:pic>
      <p:sp>
        <p:nvSpPr>
          <p:cNvPr id="106503" name="TextBox 20"/>
          <p:cNvSpPr>
            <a:spLocks noChangeArrowheads="1"/>
          </p:cNvSpPr>
          <p:nvPr/>
        </p:nvSpPr>
        <p:spPr bwMode="auto">
          <a:xfrm>
            <a:off x="3092451" y="3404170"/>
            <a:ext cx="1154113"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defRPr/>
            </a:pPr>
            <a:r>
              <a:rPr lang="en-US" altLang="zh-CN" sz="6000" b="1" i="1" dirty="0">
                <a:solidFill>
                  <a:srgbClr val="FFFFFF"/>
                </a:solidFill>
                <a:latin typeface="Adidas Unity" pitchFamily="2" charset="0"/>
                <a:ea typeface="微软雅黑" panose="020B0503020204020204" pitchFamily="34" charset="-122"/>
                <a:sym typeface="Times New Roman" panose="02020603050405020304" pitchFamily="18" charset="0"/>
              </a:rPr>
              <a:t>B</a:t>
            </a:r>
            <a:endParaRPr lang="zh-CN" altLang="en-US" sz="6000" b="1" i="1" dirty="0">
              <a:solidFill>
                <a:srgbClr val="FFFFFF"/>
              </a:solidFill>
              <a:latin typeface="Adidas Unity" pitchFamily="2" charset="0"/>
              <a:ea typeface="微软雅黑" panose="020B0503020204020204" pitchFamily="34" charset="-122"/>
              <a:sym typeface="Times New Roman" panose="02020603050405020304" pitchFamily="18" charset="0"/>
            </a:endParaRPr>
          </a:p>
        </p:txBody>
      </p:sp>
      <p:sp>
        <p:nvSpPr>
          <p:cNvPr id="106504" name="TextBox 21"/>
          <p:cNvSpPr>
            <a:spLocks noChangeArrowheads="1"/>
          </p:cNvSpPr>
          <p:nvPr/>
        </p:nvSpPr>
        <p:spPr bwMode="auto">
          <a:xfrm>
            <a:off x="4581527" y="3574118"/>
            <a:ext cx="468312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2800" b="1" dirty="0">
                <a:solidFill>
                  <a:schemeClr val="bg1"/>
                </a:solidFill>
                <a:latin typeface="+mj-ea"/>
                <a:ea typeface="+mj-ea"/>
                <a:cs typeface="Arial" panose="020B0604020202020204" pitchFamily="34" charset="0"/>
              </a:rPr>
              <a:t>基于物流成本的决策模式</a:t>
            </a:r>
            <a:r>
              <a:rPr lang="en-US" altLang="zh-CN" sz="1400" b="1" i="1" dirty="0">
                <a:solidFill>
                  <a:srgbClr val="FFFFFF"/>
                </a:solidFill>
                <a:ea typeface="微软雅黑" panose="020B0503020204020204" pitchFamily="34" charset="-122"/>
                <a:sym typeface="Arial" panose="020B0604020202020204" pitchFamily="34" charset="0"/>
              </a:rPr>
              <a:t>. </a:t>
            </a:r>
            <a:endParaRPr lang="zh-CN" altLang="en-US" dirty="0">
              <a:solidFill>
                <a:srgbClr val="000000"/>
              </a:solidFill>
            </a:endParaRPr>
          </a:p>
        </p:txBody>
      </p:sp>
      <p:sp>
        <p:nvSpPr>
          <p:cNvPr id="106505" name="Oval 65"/>
          <p:cNvSpPr>
            <a:spLocks noChangeArrowheads="1"/>
          </p:cNvSpPr>
          <p:nvPr/>
        </p:nvSpPr>
        <p:spPr bwMode="auto">
          <a:xfrm rot="10800000" flipV="1">
            <a:off x="2990850" y="5962651"/>
            <a:ext cx="6561138" cy="346075"/>
          </a:xfrm>
          <a:prstGeom prst="ellipse">
            <a:avLst/>
          </a:prstGeom>
          <a:gradFill rotWithShape="1">
            <a:gsLst>
              <a:gs pos="0">
                <a:srgbClr val="3F3F3F"/>
              </a:gs>
              <a:gs pos="100000">
                <a:srgbClr val="EEECE1"/>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zh-CN" b="1" i="1">
              <a:solidFill>
                <a:srgbClr val="000000"/>
              </a:solidFill>
              <a:sym typeface="Arial" panose="020B0604020202020204" pitchFamily="34" charset="0"/>
            </a:endParaRPr>
          </a:p>
        </p:txBody>
      </p:sp>
      <p:pic>
        <p:nvPicPr>
          <p:cNvPr id="106506" name="图片 2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951729" y="4642964"/>
            <a:ext cx="6695509" cy="1481138"/>
          </a:xfrm>
          <a:prstGeom prst="rect">
            <a:avLst/>
          </a:prstGeom>
          <a:solidFill>
            <a:schemeClr val="tx2"/>
          </a:solidFill>
          <a:ln>
            <a:noFill/>
          </a:ln>
        </p:spPr>
      </p:pic>
      <p:sp>
        <p:nvSpPr>
          <p:cNvPr id="106507" name="TextBox 24"/>
          <p:cNvSpPr>
            <a:spLocks noChangeArrowheads="1"/>
          </p:cNvSpPr>
          <p:nvPr/>
        </p:nvSpPr>
        <p:spPr bwMode="auto">
          <a:xfrm>
            <a:off x="3049589" y="4982378"/>
            <a:ext cx="1154113" cy="84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80000"/>
              </a:lnSpc>
              <a:defRPr/>
            </a:pPr>
            <a:r>
              <a:rPr lang="en-US" altLang="zh-CN" sz="6000" b="1" i="1" dirty="0">
                <a:solidFill>
                  <a:srgbClr val="FFFFFF"/>
                </a:solidFill>
                <a:latin typeface="Adidas Unity" pitchFamily="2" charset="0"/>
                <a:ea typeface="微软雅黑" panose="020B0503020204020204" pitchFamily="34" charset="-122"/>
                <a:sym typeface="Times New Roman" panose="02020603050405020304" pitchFamily="18" charset="0"/>
              </a:rPr>
              <a:t>C</a:t>
            </a:r>
            <a:endParaRPr lang="en-US" altLang="zh-CN" sz="6000" b="1" i="1" dirty="0">
              <a:solidFill>
                <a:srgbClr val="FFFFFF"/>
              </a:solidFill>
              <a:latin typeface="Adidas Unity" pitchFamily="2" charset="0"/>
              <a:ea typeface="微软雅黑" panose="020B0503020204020204" pitchFamily="34" charset="-122"/>
              <a:sym typeface="Times New Roman" panose="02020603050405020304" pitchFamily="18" charset="0"/>
            </a:endParaRPr>
          </a:p>
        </p:txBody>
      </p:sp>
      <p:sp>
        <p:nvSpPr>
          <p:cNvPr id="106508" name="TextBox 25"/>
          <p:cNvSpPr>
            <a:spLocks noChangeArrowheads="1"/>
          </p:cNvSpPr>
          <p:nvPr/>
        </p:nvSpPr>
        <p:spPr bwMode="auto">
          <a:xfrm>
            <a:off x="4581526" y="5112415"/>
            <a:ext cx="508793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zh-CN" sz="2800" b="1" dirty="0">
                <a:solidFill>
                  <a:schemeClr val="bg1"/>
                </a:solidFill>
                <a:latin typeface="+mj-ea"/>
                <a:ea typeface="+mj-ea"/>
                <a:cs typeface="Arial" panose="020B0604020202020204" pitchFamily="34" charset="0"/>
              </a:rPr>
              <a:t>基于企业发展战略的决策方式</a:t>
            </a:r>
            <a:r>
              <a:rPr lang="en-US" altLang="zh-CN" sz="1400" b="1" i="1" dirty="0">
                <a:solidFill>
                  <a:srgbClr val="FFFFFF"/>
                </a:solidFill>
                <a:ea typeface="微软雅黑" panose="020B0503020204020204" pitchFamily="34" charset="-122"/>
                <a:sym typeface="Arial" panose="020B0604020202020204" pitchFamily="34" charset="0"/>
              </a:rPr>
              <a:t>. </a:t>
            </a:r>
            <a:endParaRPr lang="zh-CN" altLang="en-US" dirty="0">
              <a:solidFill>
                <a:srgbClr val="0000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475480" y="4654550"/>
            <a:ext cx="6466205" cy="1294765"/>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供应链管理</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3</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 name="文本框 8"/>
          <p:cNvSpPr>
            <a:spLocks noChangeArrowheads="1"/>
          </p:cNvSpPr>
          <p:nvPr>
            <p:custDataLst>
              <p:tags r:id="rId1"/>
            </p:custDataLst>
          </p:nvPr>
        </p:nvSpPr>
        <p:spPr bwMode="auto">
          <a:xfrm>
            <a:off x="2063750" y="332740"/>
            <a:ext cx="3313430"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一 供应链概述</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6" name="Text Box 56"/>
          <p:cNvSpPr txBox="1"/>
          <p:nvPr>
            <p:custDataLst>
              <p:tags r:id="rId2"/>
            </p:custDataLst>
          </p:nvPr>
        </p:nvSpPr>
        <p:spPr>
          <a:xfrm>
            <a:off x="2063750" y="1286510"/>
            <a:ext cx="3503930" cy="521970"/>
          </a:xfrm>
          <a:prstGeom prst="rect">
            <a:avLst/>
          </a:prstGeom>
          <a:noFill/>
          <a:ln w="9525">
            <a:noFill/>
          </a:ln>
        </p:spPr>
        <p:txBody>
          <a:bodyPr wrap="square">
            <a:spAutoFit/>
          </a:bodyPr>
          <a:p>
            <a:pPr algn="l"/>
            <a:r>
              <a:rPr lang="zh-CN" altLang="en-US" sz="2800" b="1" dirty="0">
                <a:solidFill>
                  <a:srgbClr val="FF0000"/>
                </a:solidFill>
                <a:latin typeface="微软雅黑" panose="020B0503020204020204" pitchFamily="34" charset="-122"/>
                <a:ea typeface="微软雅黑" panose="020B0503020204020204" pitchFamily="34" charset="-122"/>
              </a:rPr>
              <a:t>（一）供应链的概念</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495550" y="1808480"/>
            <a:ext cx="8242935" cy="132207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我国国家标准《物流术语》（GB/T18354—2021 ）对供应链的定义是：“生产及流通过程中，围绕核心企业，将所涉及的原材料供应商、制造商、分销商、零售商直到最终用户等成员通过上游和下游成员链接所形成的网链结构。</a:t>
            </a:r>
            <a:r>
              <a:rPr lang="zh-CN" altLang="en-US"/>
              <a:t>”</a:t>
            </a:r>
            <a:endParaRPr lang="zh-CN" altLang="en-US"/>
          </a:p>
        </p:txBody>
      </p:sp>
      <p:pic>
        <p:nvPicPr>
          <p:cNvPr id="3" name="图片 2"/>
          <p:cNvPicPr>
            <a:picLocks noChangeAspect="1"/>
          </p:cNvPicPr>
          <p:nvPr>
            <p:custDataLst>
              <p:tags r:id="rId3"/>
            </p:custDataLst>
          </p:nvPr>
        </p:nvPicPr>
        <p:blipFill>
          <a:blip r:embed="rId4"/>
          <a:stretch>
            <a:fillRect/>
          </a:stretch>
        </p:blipFill>
        <p:spPr>
          <a:xfrm>
            <a:off x="4079875" y="3406775"/>
            <a:ext cx="5178425" cy="291719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utoUpdateAnimBg="0"/>
      <p:bldP spid="47" grpId="1"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56"/>
          <p:cNvSpPr txBox="1"/>
          <p:nvPr/>
        </p:nvSpPr>
        <p:spPr>
          <a:xfrm>
            <a:off x="2243953" y="557221"/>
            <a:ext cx="7288871" cy="521970"/>
          </a:xfrm>
          <a:prstGeom prst="rect">
            <a:avLst/>
          </a:prstGeom>
          <a:noFill/>
          <a:ln w="9525">
            <a:noFill/>
          </a:ln>
        </p:spPr>
        <p:txBody>
          <a:bodyPr wrap="square">
            <a:spAutoFit/>
          </a:bodyPr>
          <a:lstStyle/>
          <a:p>
            <a:pPr algn="l"/>
            <a:r>
              <a:rPr lang="zh-CN" altLang="en-US" sz="2800" b="1" dirty="0">
                <a:solidFill>
                  <a:srgbClr val="FF0000"/>
                </a:solidFill>
                <a:latin typeface="微软雅黑" panose="020B0503020204020204" pitchFamily="34" charset="-122"/>
                <a:ea typeface="微软雅黑" panose="020B0503020204020204" pitchFamily="34" charset="-122"/>
              </a:rPr>
              <a:t>（二）供应链的结构</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grpSp>
        <p:nvGrpSpPr>
          <p:cNvPr id="17" name="画布 53"/>
          <p:cNvGrpSpPr/>
          <p:nvPr/>
        </p:nvGrpSpPr>
        <p:grpSpPr>
          <a:xfrm>
            <a:off x="2423795" y="1412932"/>
            <a:ext cx="8459448" cy="4925140"/>
            <a:chOff x="-33197" y="-11581"/>
            <a:chExt cx="5265773" cy="2762552"/>
          </a:xfrm>
          <a:solidFill>
            <a:schemeClr val="bg1"/>
          </a:solidFill>
        </p:grpSpPr>
        <p:sp>
          <p:nvSpPr>
            <p:cNvPr id="18" name="矩形 17"/>
            <p:cNvSpPr/>
            <p:nvPr/>
          </p:nvSpPr>
          <p:spPr>
            <a:xfrm>
              <a:off x="-33197" y="-11581"/>
              <a:ext cx="5265773" cy="2762552"/>
            </a:xfrm>
            <a:prstGeom prst="rect">
              <a:avLst/>
            </a:prstGeom>
            <a:grpFill/>
            <a:ln>
              <a:noFill/>
            </a:ln>
          </p:spPr>
        </p:sp>
        <p:sp>
          <p:nvSpPr>
            <p:cNvPr id="19" name="矩形 18"/>
            <p:cNvSpPr/>
            <p:nvPr/>
          </p:nvSpPr>
          <p:spPr>
            <a:xfrm>
              <a:off x="2394267" y="2081046"/>
              <a:ext cx="584835" cy="275590"/>
            </a:xfrm>
            <a:prstGeom prst="rect">
              <a:avLst/>
            </a:prstGeom>
            <a:grpFill/>
            <a:ln>
              <a:noFill/>
            </a:ln>
          </p:spPr>
          <p:txBody>
            <a:bodyPr upright="1"/>
            <a:lstStyle/>
            <a:p>
              <a:pPr>
                <a:spcAft>
                  <a:spcPts val="0"/>
                </a:spcAft>
              </a:pPr>
              <a:r>
                <a:rPr lang="zh-CN" dirty="0">
                  <a:effectLst/>
                  <a:latin typeface="Times New Roman" panose="02020603050405020304" pitchFamily="18" charset="0"/>
                  <a:ea typeface="等线" panose="02010600030101010101" charset="-122"/>
                  <a:cs typeface="宋体" panose="02010600030101010101" pitchFamily="2" charset="-122"/>
                </a:rPr>
                <a:t>资金流</a:t>
              </a:r>
              <a:endParaRPr lang="zh-CN" dirty="0">
                <a:effectLst/>
                <a:latin typeface="Times New Roman" panose="02020603050405020304" pitchFamily="18" charset="0"/>
                <a:ea typeface="等线" panose="02010600030101010101" charset="-122"/>
                <a:cs typeface="宋体" panose="02010600030101010101" pitchFamily="2" charset="-122"/>
              </a:endParaRPr>
            </a:p>
          </p:txBody>
        </p:sp>
        <p:sp>
          <p:nvSpPr>
            <p:cNvPr id="20" name="矩形 19"/>
            <p:cNvSpPr/>
            <p:nvPr/>
          </p:nvSpPr>
          <p:spPr>
            <a:xfrm>
              <a:off x="2338705" y="1830525"/>
              <a:ext cx="953770" cy="275590"/>
            </a:xfrm>
            <a:prstGeom prst="rect">
              <a:avLst/>
            </a:prstGeom>
            <a:grpFill/>
            <a:ln>
              <a:noFill/>
            </a:ln>
          </p:spPr>
          <p:txBody>
            <a:bodyPr upright="1"/>
            <a:lstStyle/>
            <a:p>
              <a:pPr indent="127000">
                <a:spcAft>
                  <a:spcPts val="0"/>
                </a:spcAft>
              </a:pPr>
              <a:r>
                <a:rPr lang="zh-CN" dirty="0">
                  <a:effectLst/>
                  <a:latin typeface="Times New Roman" panose="02020603050405020304" pitchFamily="18" charset="0"/>
                  <a:ea typeface="等线" panose="02010600030101010101" charset="-122"/>
                  <a:cs typeface="宋体" panose="02010600030101010101" pitchFamily="2" charset="-122"/>
                </a:rPr>
                <a:t>物</a:t>
              </a:r>
              <a:r>
                <a:rPr lang="en-US" dirty="0">
                  <a:effectLst/>
                  <a:latin typeface="Times New Roman" panose="02020603050405020304" pitchFamily="18" charset="0"/>
                  <a:ea typeface="等线" panose="02010600030101010101" charset="-122"/>
                  <a:cs typeface="宋体" panose="02010600030101010101" pitchFamily="2" charset="-122"/>
                </a:rPr>
                <a:t>  </a:t>
              </a:r>
              <a:r>
                <a:rPr lang="zh-CN" dirty="0">
                  <a:effectLst/>
                  <a:latin typeface="Times New Roman" panose="02020603050405020304" pitchFamily="18" charset="0"/>
                  <a:ea typeface="等线" panose="02010600030101010101" charset="-122"/>
                  <a:cs typeface="宋体" panose="02010600030101010101" pitchFamily="2" charset="-122"/>
                </a:rPr>
                <a:t>流</a:t>
              </a:r>
              <a:endParaRPr lang="zh-CN" dirty="0">
                <a:effectLst/>
                <a:latin typeface="Times New Roman" panose="02020603050405020304" pitchFamily="18" charset="0"/>
                <a:ea typeface="等线" panose="02010600030101010101" charset="-122"/>
                <a:cs typeface="宋体" panose="02010600030101010101" pitchFamily="2" charset="-122"/>
              </a:endParaRPr>
            </a:p>
          </p:txBody>
        </p:sp>
        <p:sp>
          <p:nvSpPr>
            <p:cNvPr id="21" name="矩形 20"/>
            <p:cNvSpPr/>
            <p:nvPr/>
          </p:nvSpPr>
          <p:spPr>
            <a:xfrm>
              <a:off x="3087370" y="1045210"/>
              <a:ext cx="474980" cy="275590"/>
            </a:xfrm>
            <a:prstGeom prst="rect">
              <a:avLst/>
            </a:prstGeom>
            <a:grpFill/>
            <a:ln>
              <a:noFill/>
            </a:ln>
          </p:spPr>
          <p:txBody>
            <a:bodyPr upright="1"/>
            <a:lstStyle/>
            <a:p>
              <a:pPr>
                <a:spcAft>
                  <a:spcPts val="0"/>
                </a:spcAft>
              </a:pPr>
              <a:r>
                <a:rPr lang="zh-CN" dirty="0">
                  <a:effectLst/>
                  <a:latin typeface="Times New Roman" panose="02020603050405020304" pitchFamily="18" charset="0"/>
                  <a:ea typeface="等线" panose="02010600030101010101" charset="-122"/>
                  <a:cs typeface="宋体" panose="02010600030101010101" pitchFamily="2" charset="-122"/>
                </a:rPr>
                <a:t>用户</a:t>
              </a:r>
              <a:endParaRPr lang="zh-CN" dirty="0">
                <a:effectLst/>
                <a:latin typeface="Times New Roman" panose="02020603050405020304" pitchFamily="18" charset="0"/>
                <a:ea typeface="等线" panose="02010600030101010101" charset="-122"/>
                <a:cs typeface="宋体" panose="02010600030101010101" pitchFamily="2" charset="-122"/>
              </a:endParaRPr>
            </a:p>
          </p:txBody>
        </p:sp>
        <p:sp>
          <p:nvSpPr>
            <p:cNvPr id="22" name="矩形 21"/>
            <p:cNvSpPr/>
            <p:nvPr/>
          </p:nvSpPr>
          <p:spPr>
            <a:xfrm>
              <a:off x="2268856" y="1201738"/>
              <a:ext cx="808990" cy="275590"/>
            </a:xfrm>
            <a:prstGeom prst="rect">
              <a:avLst/>
            </a:prstGeom>
            <a:grpFill/>
            <a:ln>
              <a:noFill/>
            </a:ln>
          </p:spPr>
          <p:txBody>
            <a:bodyPr upright="1"/>
            <a:lstStyle/>
            <a:p>
              <a:pPr>
                <a:spcAft>
                  <a:spcPts val="0"/>
                </a:spcAft>
              </a:pPr>
              <a:r>
                <a:rPr lang="zh-CN" dirty="0">
                  <a:effectLst/>
                  <a:latin typeface="Times New Roman" panose="02020603050405020304" pitchFamily="18" charset="0"/>
                  <a:ea typeface="等线" panose="02010600030101010101" charset="-122"/>
                  <a:cs typeface="宋体" panose="02010600030101010101" pitchFamily="2" charset="-122"/>
                </a:rPr>
                <a:t>核心企业</a:t>
              </a:r>
              <a:endParaRPr lang="zh-CN" dirty="0">
                <a:effectLst/>
                <a:latin typeface="Times New Roman" panose="02020603050405020304" pitchFamily="18" charset="0"/>
                <a:ea typeface="等线" panose="02010600030101010101" charset="-122"/>
                <a:cs typeface="宋体" panose="02010600030101010101" pitchFamily="2" charset="-122"/>
              </a:endParaRPr>
            </a:p>
          </p:txBody>
        </p:sp>
        <p:sp>
          <p:nvSpPr>
            <p:cNvPr id="23" name="矩形 22"/>
            <p:cNvSpPr/>
            <p:nvPr/>
          </p:nvSpPr>
          <p:spPr>
            <a:xfrm>
              <a:off x="1710055" y="1043940"/>
              <a:ext cx="587375" cy="275590"/>
            </a:xfrm>
            <a:prstGeom prst="rect">
              <a:avLst/>
            </a:prstGeom>
            <a:grpFill/>
            <a:ln>
              <a:noFill/>
            </a:ln>
          </p:spPr>
          <p:txBody>
            <a:bodyPr upright="1"/>
            <a:lstStyle/>
            <a:p>
              <a:pPr>
                <a:spcAft>
                  <a:spcPts val="0"/>
                </a:spcAft>
              </a:pPr>
              <a:r>
                <a:rPr lang="zh-CN" dirty="0">
                  <a:effectLst/>
                  <a:latin typeface="Times New Roman" panose="02020603050405020304" pitchFamily="18" charset="0"/>
                  <a:ea typeface="等线" panose="02010600030101010101" charset="-122"/>
                  <a:cs typeface="宋体" panose="02010600030101010101" pitchFamily="2" charset="-122"/>
                </a:rPr>
                <a:t>供应商</a:t>
              </a:r>
              <a:endParaRPr lang="zh-CN" dirty="0">
                <a:effectLst/>
                <a:latin typeface="Times New Roman" panose="02020603050405020304" pitchFamily="18" charset="0"/>
                <a:ea typeface="等线" panose="02010600030101010101" charset="-122"/>
                <a:cs typeface="宋体" panose="02010600030101010101" pitchFamily="2" charset="-122"/>
              </a:endParaRPr>
            </a:p>
          </p:txBody>
        </p:sp>
        <p:sp>
          <p:nvSpPr>
            <p:cNvPr id="24" name="矩形 23"/>
            <p:cNvSpPr/>
            <p:nvPr/>
          </p:nvSpPr>
          <p:spPr>
            <a:xfrm>
              <a:off x="3202811" y="615315"/>
              <a:ext cx="854710" cy="275590"/>
            </a:xfrm>
            <a:prstGeom prst="rect">
              <a:avLst/>
            </a:prstGeom>
            <a:grpFill/>
            <a:ln>
              <a:noFill/>
            </a:ln>
          </p:spPr>
          <p:txBody>
            <a:bodyPr upright="1"/>
            <a:lstStyle/>
            <a:p>
              <a:pPr>
                <a:spcAft>
                  <a:spcPts val="0"/>
                </a:spcAft>
              </a:pPr>
              <a:r>
                <a:rPr lang="zh-CN" dirty="0">
                  <a:effectLst/>
                  <a:latin typeface="Times New Roman" panose="02020603050405020304" pitchFamily="18" charset="0"/>
                  <a:ea typeface="等线" panose="02010600030101010101" charset="-122"/>
                  <a:cs typeface="宋体" panose="02010600030101010101" pitchFamily="2" charset="-122"/>
                </a:rPr>
                <a:t>商流</a:t>
              </a:r>
              <a:endParaRPr lang="zh-CN" dirty="0">
                <a:effectLst/>
                <a:latin typeface="Times New Roman" panose="02020603050405020304" pitchFamily="18" charset="0"/>
                <a:ea typeface="等线" panose="02010600030101010101" charset="-122"/>
                <a:cs typeface="宋体" panose="02010600030101010101" pitchFamily="2" charset="-122"/>
              </a:endParaRPr>
            </a:p>
          </p:txBody>
        </p:sp>
        <p:sp>
          <p:nvSpPr>
            <p:cNvPr id="25" name="矩形 24"/>
            <p:cNvSpPr/>
            <p:nvPr/>
          </p:nvSpPr>
          <p:spPr>
            <a:xfrm>
              <a:off x="2357755" y="303530"/>
              <a:ext cx="692150" cy="275590"/>
            </a:xfrm>
            <a:prstGeom prst="rect">
              <a:avLst/>
            </a:prstGeom>
            <a:grpFill/>
            <a:ln>
              <a:noFill/>
            </a:ln>
          </p:spPr>
          <p:txBody>
            <a:bodyPr upright="1"/>
            <a:lstStyle/>
            <a:p>
              <a:pPr>
                <a:spcAft>
                  <a:spcPts val="0"/>
                </a:spcAft>
              </a:pPr>
              <a:r>
                <a:rPr lang="zh-CN" dirty="0">
                  <a:effectLst/>
                  <a:latin typeface="Times New Roman" panose="02020603050405020304" pitchFamily="18" charset="0"/>
                  <a:ea typeface="等线" panose="02010600030101010101" charset="-122"/>
                  <a:cs typeface="宋体" panose="02010600030101010101" pitchFamily="2" charset="-122"/>
                </a:rPr>
                <a:t>信息流</a:t>
              </a:r>
              <a:endParaRPr lang="zh-CN" dirty="0">
                <a:effectLst/>
                <a:latin typeface="Times New Roman" panose="02020603050405020304" pitchFamily="18" charset="0"/>
                <a:ea typeface="等线" panose="02010600030101010101" charset="-122"/>
                <a:cs typeface="宋体" panose="02010600030101010101" pitchFamily="2" charset="-122"/>
              </a:endParaRPr>
            </a:p>
          </p:txBody>
        </p:sp>
        <p:sp>
          <p:nvSpPr>
            <p:cNvPr id="26" name="矩形 25"/>
            <p:cNvSpPr/>
            <p:nvPr/>
          </p:nvSpPr>
          <p:spPr>
            <a:xfrm>
              <a:off x="727075" y="18415"/>
              <a:ext cx="941070" cy="275590"/>
            </a:xfrm>
            <a:prstGeom prst="rect">
              <a:avLst/>
            </a:prstGeom>
            <a:grpFill/>
            <a:ln>
              <a:noFill/>
            </a:ln>
          </p:spPr>
          <p:txBody>
            <a:bodyPr upright="1"/>
            <a:lstStyle/>
            <a:p>
              <a:pPr>
                <a:spcAft>
                  <a:spcPts val="0"/>
                </a:spcAft>
              </a:pPr>
              <a:r>
                <a:rPr lang="zh-CN" dirty="0">
                  <a:effectLst/>
                  <a:latin typeface="Times New Roman" panose="02020603050405020304" pitchFamily="18" charset="0"/>
                  <a:ea typeface="等线" panose="02010600030101010101" charset="-122"/>
                  <a:cs typeface="宋体" panose="02010600030101010101" pitchFamily="2" charset="-122"/>
                </a:rPr>
                <a:t>供应</a:t>
              </a:r>
              <a:r>
                <a:rPr lang="en-US" dirty="0">
                  <a:effectLst/>
                  <a:latin typeface="Times New Roman" panose="02020603050405020304" pitchFamily="18" charset="0"/>
                  <a:ea typeface="等线" panose="02010600030101010101" charset="-122"/>
                  <a:cs typeface="宋体" panose="02010600030101010101" pitchFamily="2" charset="-122"/>
                </a:rPr>
                <a:t>/</a:t>
              </a:r>
              <a:r>
                <a:rPr lang="zh-CN" dirty="0">
                  <a:effectLst/>
                  <a:latin typeface="Times New Roman" panose="02020603050405020304" pitchFamily="18" charset="0"/>
                  <a:ea typeface="等线" panose="02010600030101010101" charset="-122"/>
                  <a:cs typeface="宋体" panose="02010600030101010101" pitchFamily="2" charset="-122"/>
                </a:rPr>
                <a:t>供应商</a:t>
              </a:r>
              <a:endParaRPr lang="zh-CN" dirty="0">
                <a:effectLst/>
                <a:latin typeface="Times New Roman" panose="02020603050405020304" pitchFamily="18" charset="0"/>
                <a:ea typeface="等线" panose="02010600030101010101" charset="-122"/>
                <a:cs typeface="宋体" panose="02010600030101010101" pitchFamily="2" charset="-122"/>
              </a:endParaRPr>
            </a:p>
          </p:txBody>
        </p:sp>
        <p:sp>
          <p:nvSpPr>
            <p:cNvPr id="27" name="矩形 26"/>
            <p:cNvSpPr/>
            <p:nvPr/>
          </p:nvSpPr>
          <p:spPr>
            <a:xfrm>
              <a:off x="1699216" y="5669"/>
              <a:ext cx="477520" cy="275590"/>
            </a:xfrm>
            <a:prstGeom prst="rect">
              <a:avLst/>
            </a:prstGeom>
            <a:grpFill/>
            <a:ln>
              <a:noFill/>
            </a:ln>
          </p:spPr>
          <p:txBody>
            <a:bodyPr upright="1"/>
            <a:lstStyle/>
            <a:p>
              <a:pPr>
                <a:spcAft>
                  <a:spcPts val="0"/>
                </a:spcAft>
              </a:pPr>
              <a:r>
                <a:rPr lang="zh-CN" dirty="0">
                  <a:effectLst/>
                  <a:latin typeface="Times New Roman" panose="02020603050405020304" pitchFamily="18" charset="0"/>
                  <a:ea typeface="等线" panose="02010600030101010101" charset="-122"/>
                  <a:cs typeface="宋体" panose="02010600030101010101" pitchFamily="2" charset="-122"/>
                </a:rPr>
                <a:t>制造</a:t>
              </a:r>
              <a:endParaRPr lang="zh-CN" dirty="0">
                <a:effectLst/>
                <a:latin typeface="Times New Roman" panose="02020603050405020304" pitchFamily="18" charset="0"/>
                <a:ea typeface="等线" panose="02010600030101010101" charset="-122"/>
                <a:cs typeface="宋体" panose="02010600030101010101" pitchFamily="2" charset="-122"/>
              </a:endParaRPr>
            </a:p>
          </p:txBody>
        </p:sp>
        <p:sp>
          <p:nvSpPr>
            <p:cNvPr id="28" name="矩形 27"/>
            <p:cNvSpPr/>
            <p:nvPr/>
          </p:nvSpPr>
          <p:spPr>
            <a:xfrm>
              <a:off x="2224405" y="18415"/>
              <a:ext cx="476885" cy="275590"/>
            </a:xfrm>
            <a:prstGeom prst="rect">
              <a:avLst/>
            </a:prstGeom>
            <a:grpFill/>
            <a:ln>
              <a:noFill/>
            </a:ln>
          </p:spPr>
          <p:txBody>
            <a:bodyPr upright="1"/>
            <a:lstStyle/>
            <a:p>
              <a:pPr>
                <a:spcAft>
                  <a:spcPts val="0"/>
                </a:spcAft>
              </a:pPr>
              <a:r>
                <a:rPr lang="zh-CN" dirty="0">
                  <a:effectLst/>
                  <a:latin typeface="Times New Roman" panose="02020603050405020304" pitchFamily="18" charset="0"/>
                  <a:ea typeface="等线" panose="02010600030101010101" charset="-122"/>
                  <a:cs typeface="宋体" panose="02010600030101010101" pitchFamily="2" charset="-122"/>
                </a:rPr>
                <a:t>装配</a:t>
              </a:r>
              <a:endParaRPr lang="zh-CN" dirty="0">
                <a:effectLst/>
                <a:latin typeface="Times New Roman" panose="02020603050405020304" pitchFamily="18" charset="0"/>
                <a:ea typeface="等线" panose="02010600030101010101" charset="-122"/>
                <a:cs typeface="宋体" panose="02010600030101010101" pitchFamily="2" charset="-122"/>
              </a:endParaRPr>
            </a:p>
          </p:txBody>
        </p:sp>
        <p:sp>
          <p:nvSpPr>
            <p:cNvPr id="29" name="矩形 28"/>
            <p:cNvSpPr/>
            <p:nvPr/>
          </p:nvSpPr>
          <p:spPr>
            <a:xfrm>
              <a:off x="2715562" y="26035"/>
              <a:ext cx="476885" cy="275590"/>
            </a:xfrm>
            <a:prstGeom prst="rect">
              <a:avLst/>
            </a:prstGeom>
            <a:grpFill/>
            <a:ln>
              <a:noFill/>
            </a:ln>
          </p:spPr>
          <p:txBody>
            <a:bodyPr upright="1"/>
            <a:lstStyle/>
            <a:p>
              <a:pPr>
                <a:spcAft>
                  <a:spcPts val="0"/>
                </a:spcAft>
              </a:pPr>
              <a:r>
                <a:rPr lang="zh-CN" dirty="0">
                  <a:effectLst/>
                  <a:latin typeface="Times New Roman" panose="02020603050405020304" pitchFamily="18" charset="0"/>
                  <a:ea typeface="等线" panose="02010600030101010101" charset="-122"/>
                  <a:cs typeface="宋体" panose="02010600030101010101" pitchFamily="2" charset="-122"/>
                </a:rPr>
                <a:t>分销</a:t>
              </a:r>
              <a:endParaRPr lang="zh-CN" dirty="0">
                <a:effectLst/>
                <a:latin typeface="Times New Roman" panose="02020603050405020304" pitchFamily="18" charset="0"/>
                <a:ea typeface="等线" panose="02010600030101010101" charset="-122"/>
                <a:cs typeface="宋体" panose="02010600030101010101" pitchFamily="2" charset="-122"/>
              </a:endParaRPr>
            </a:p>
          </p:txBody>
        </p:sp>
        <p:sp>
          <p:nvSpPr>
            <p:cNvPr id="30" name="矩形 29"/>
            <p:cNvSpPr/>
            <p:nvPr/>
          </p:nvSpPr>
          <p:spPr>
            <a:xfrm>
              <a:off x="3240056" y="33313"/>
              <a:ext cx="478155" cy="274955"/>
            </a:xfrm>
            <a:prstGeom prst="rect">
              <a:avLst/>
            </a:prstGeom>
            <a:grpFill/>
            <a:ln>
              <a:noFill/>
            </a:ln>
          </p:spPr>
          <p:txBody>
            <a:bodyPr upright="1"/>
            <a:lstStyle/>
            <a:p>
              <a:pPr>
                <a:spcAft>
                  <a:spcPts val="0"/>
                </a:spcAft>
              </a:pPr>
              <a:r>
                <a:rPr lang="zh-CN" dirty="0">
                  <a:effectLst/>
                  <a:latin typeface="Times New Roman" panose="02020603050405020304" pitchFamily="18" charset="0"/>
                  <a:ea typeface="等线" panose="02010600030101010101" charset="-122"/>
                  <a:cs typeface="宋体" panose="02010600030101010101" pitchFamily="2" charset="-122"/>
                </a:rPr>
                <a:t>零售</a:t>
              </a:r>
              <a:endParaRPr lang="zh-CN" dirty="0">
                <a:effectLst/>
                <a:latin typeface="Times New Roman" panose="02020603050405020304" pitchFamily="18" charset="0"/>
                <a:ea typeface="等线" panose="02010600030101010101" charset="-122"/>
                <a:cs typeface="宋体" panose="02010600030101010101" pitchFamily="2" charset="-122"/>
              </a:endParaRPr>
            </a:p>
          </p:txBody>
        </p:sp>
        <p:sp>
          <p:nvSpPr>
            <p:cNvPr id="31" name="矩形 30"/>
            <p:cNvSpPr/>
            <p:nvPr/>
          </p:nvSpPr>
          <p:spPr>
            <a:xfrm>
              <a:off x="3728084" y="19050"/>
              <a:ext cx="926490" cy="275590"/>
            </a:xfrm>
            <a:prstGeom prst="rect">
              <a:avLst/>
            </a:prstGeom>
            <a:grpFill/>
            <a:ln>
              <a:noFill/>
            </a:ln>
          </p:spPr>
          <p:txBody>
            <a:bodyPr upright="1"/>
            <a:lstStyle/>
            <a:p>
              <a:pPr>
                <a:spcAft>
                  <a:spcPts val="0"/>
                </a:spcAft>
              </a:pPr>
              <a:r>
                <a:rPr lang="zh-CN" dirty="0">
                  <a:effectLst/>
                  <a:latin typeface="Times New Roman" panose="02020603050405020304" pitchFamily="18" charset="0"/>
                  <a:ea typeface="等线" panose="02010600030101010101" charset="-122"/>
                  <a:cs typeface="宋体" panose="02010600030101010101" pitchFamily="2" charset="-122"/>
                </a:rPr>
                <a:t>需求</a:t>
              </a:r>
              <a:r>
                <a:rPr lang="en-US" dirty="0">
                  <a:effectLst/>
                  <a:latin typeface="Times New Roman" panose="02020603050405020304" pitchFamily="18" charset="0"/>
                  <a:ea typeface="等线" panose="02010600030101010101" charset="-122"/>
                  <a:cs typeface="宋体" panose="02010600030101010101" pitchFamily="2" charset="-122"/>
                </a:rPr>
                <a:t>/</a:t>
              </a:r>
              <a:r>
                <a:rPr lang="zh-CN" dirty="0">
                  <a:effectLst/>
                  <a:latin typeface="Times New Roman" panose="02020603050405020304" pitchFamily="18" charset="0"/>
                  <a:ea typeface="等线" panose="02010600030101010101" charset="-122"/>
                  <a:cs typeface="宋体" panose="02010600030101010101" pitchFamily="2" charset="-122"/>
                </a:rPr>
                <a:t>用户</a:t>
              </a:r>
              <a:endParaRPr lang="zh-CN" dirty="0">
                <a:effectLst/>
                <a:latin typeface="Times New Roman" panose="02020603050405020304" pitchFamily="18" charset="0"/>
                <a:ea typeface="等线" panose="02010600030101010101" charset="-122"/>
                <a:cs typeface="宋体" panose="02010600030101010101" pitchFamily="2" charset="-122"/>
              </a:endParaRPr>
            </a:p>
          </p:txBody>
        </p:sp>
        <p:cxnSp>
          <p:nvCxnSpPr>
            <p:cNvPr id="32" name="直接箭头连接符 31"/>
            <p:cNvCxnSpPr/>
            <p:nvPr/>
          </p:nvCxnSpPr>
          <p:spPr>
            <a:xfrm>
              <a:off x="1509395" y="165100"/>
              <a:ext cx="245110" cy="635"/>
            </a:xfrm>
            <a:prstGeom prst="straightConnector1">
              <a:avLst/>
            </a:prstGeom>
            <a:grpFill/>
            <a:ln w="9525" cap="flat" cmpd="sng">
              <a:solidFill>
                <a:srgbClr val="000000"/>
              </a:solidFill>
              <a:prstDash val="solid"/>
              <a:headEnd type="none" w="med" len="med"/>
              <a:tailEnd type="triangle" w="med" len="med"/>
            </a:ln>
          </p:spPr>
        </p:cxnSp>
        <p:cxnSp>
          <p:nvCxnSpPr>
            <p:cNvPr id="33" name="直接箭头连接符 32"/>
            <p:cNvCxnSpPr/>
            <p:nvPr/>
          </p:nvCxnSpPr>
          <p:spPr>
            <a:xfrm>
              <a:off x="2046605" y="164465"/>
              <a:ext cx="245110" cy="635"/>
            </a:xfrm>
            <a:prstGeom prst="straightConnector1">
              <a:avLst/>
            </a:prstGeom>
            <a:grpFill/>
            <a:ln w="9525" cap="flat" cmpd="sng">
              <a:solidFill>
                <a:srgbClr val="000000"/>
              </a:solidFill>
              <a:prstDash val="solid"/>
              <a:headEnd type="none" w="med" len="med"/>
              <a:tailEnd type="triangle" w="med" len="med"/>
            </a:ln>
          </p:spPr>
        </p:cxnSp>
        <p:cxnSp>
          <p:nvCxnSpPr>
            <p:cNvPr id="34" name="直接箭头连接符 33"/>
            <p:cNvCxnSpPr/>
            <p:nvPr/>
          </p:nvCxnSpPr>
          <p:spPr>
            <a:xfrm>
              <a:off x="2564130" y="163830"/>
              <a:ext cx="245110" cy="635"/>
            </a:xfrm>
            <a:prstGeom prst="straightConnector1">
              <a:avLst/>
            </a:prstGeom>
            <a:grpFill/>
            <a:ln w="9525" cap="flat" cmpd="sng">
              <a:solidFill>
                <a:srgbClr val="000000"/>
              </a:solidFill>
              <a:prstDash val="solid"/>
              <a:headEnd type="none" w="med" len="med"/>
              <a:tailEnd type="triangle" w="med" len="med"/>
            </a:ln>
          </p:spPr>
        </p:cxnSp>
        <p:cxnSp>
          <p:nvCxnSpPr>
            <p:cNvPr id="35" name="直接箭头连接符 34"/>
            <p:cNvCxnSpPr/>
            <p:nvPr/>
          </p:nvCxnSpPr>
          <p:spPr>
            <a:xfrm>
              <a:off x="3047365" y="164465"/>
              <a:ext cx="245110" cy="635"/>
            </a:xfrm>
            <a:prstGeom prst="straightConnector1">
              <a:avLst/>
            </a:prstGeom>
            <a:grpFill/>
            <a:ln w="9525" cap="flat" cmpd="sng">
              <a:solidFill>
                <a:srgbClr val="000000"/>
              </a:solidFill>
              <a:prstDash val="solid"/>
              <a:headEnd type="none" w="med" len="med"/>
              <a:tailEnd type="triangle" w="med" len="med"/>
            </a:ln>
          </p:spPr>
        </p:cxnSp>
        <p:cxnSp>
          <p:nvCxnSpPr>
            <p:cNvPr id="38" name="直接箭头连接符 37"/>
            <p:cNvCxnSpPr/>
            <p:nvPr/>
          </p:nvCxnSpPr>
          <p:spPr>
            <a:xfrm>
              <a:off x="3573145" y="164465"/>
              <a:ext cx="245110" cy="635"/>
            </a:xfrm>
            <a:prstGeom prst="straightConnector1">
              <a:avLst/>
            </a:prstGeom>
            <a:grpFill/>
            <a:ln w="9525" cap="flat" cmpd="sng">
              <a:solidFill>
                <a:srgbClr val="000000"/>
              </a:solidFill>
              <a:prstDash val="solid"/>
              <a:headEnd type="none" w="med" len="med"/>
              <a:tailEnd type="triangle" w="med" len="med"/>
            </a:ln>
          </p:spPr>
        </p:cxnSp>
        <p:cxnSp>
          <p:nvCxnSpPr>
            <p:cNvPr id="39" name="直接箭头连接符 38"/>
            <p:cNvCxnSpPr/>
            <p:nvPr/>
          </p:nvCxnSpPr>
          <p:spPr>
            <a:xfrm>
              <a:off x="1139190" y="537210"/>
              <a:ext cx="2933065" cy="635"/>
            </a:xfrm>
            <a:prstGeom prst="straightConnector1">
              <a:avLst/>
            </a:prstGeom>
            <a:grpFill/>
            <a:ln w="9525" cap="flat" cmpd="sng">
              <a:solidFill>
                <a:srgbClr val="000000"/>
              </a:solidFill>
              <a:prstDash val="solid"/>
              <a:headEnd type="none" w="med" len="med"/>
              <a:tailEnd type="none" w="med" len="med"/>
            </a:ln>
          </p:spPr>
        </p:cxnSp>
        <p:cxnSp>
          <p:nvCxnSpPr>
            <p:cNvPr id="40" name="直接箭头连接符 39"/>
            <p:cNvCxnSpPr/>
            <p:nvPr/>
          </p:nvCxnSpPr>
          <p:spPr>
            <a:xfrm flipV="1">
              <a:off x="1134110" y="234950"/>
              <a:ext cx="635" cy="302260"/>
            </a:xfrm>
            <a:prstGeom prst="straightConnector1">
              <a:avLst/>
            </a:prstGeom>
            <a:grpFill/>
            <a:ln w="9525" cap="flat" cmpd="sng">
              <a:solidFill>
                <a:srgbClr val="000000"/>
              </a:solidFill>
              <a:prstDash val="solid"/>
              <a:headEnd type="none" w="med" len="med"/>
              <a:tailEnd type="triangle" w="med" len="med"/>
            </a:ln>
          </p:spPr>
        </p:cxnSp>
        <p:cxnSp>
          <p:nvCxnSpPr>
            <p:cNvPr id="41" name="直接箭头连接符 40"/>
            <p:cNvCxnSpPr/>
            <p:nvPr/>
          </p:nvCxnSpPr>
          <p:spPr>
            <a:xfrm flipV="1">
              <a:off x="4067175" y="234950"/>
              <a:ext cx="635" cy="302260"/>
            </a:xfrm>
            <a:prstGeom prst="straightConnector1">
              <a:avLst/>
            </a:prstGeom>
            <a:grpFill/>
            <a:ln w="9525" cap="flat" cmpd="sng">
              <a:solidFill>
                <a:srgbClr val="000000"/>
              </a:solidFill>
              <a:prstDash val="solid"/>
              <a:headEnd type="none" w="med" len="med"/>
              <a:tailEnd type="triangle" w="med" len="med"/>
            </a:ln>
          </p:spPr>
        </p:cxnSp>
        <p:cxnSp>
          <p:nvCxnSpPr>
            <p:cNvPr id="49" name="直接箭头连接符 48"/>
            <p:cNvCxnSpPr/>
            <p:nvPr/>
          </p:nvCxnSpPr>
          <p:spPr>
            <a:xfrm flipV="1">
              <a:off x="1841500" y="234950"/>
              <a:ext cx="635" cy="302260"/>
            </a:xfrm>
            <a:prstGeom prst="straightConnector1">
              <a:avLst/>
            </a:prstGeom>
            <a:grpFill/>
            <a:ln w="9525" cap="flat" cmpd="sng">
              <a:solidFill>
                <a:srgbClr val="000000"/>
              </a:solidFill>
              <a:prstDash val="solid"/>
              <a:headEnd type="none" w="med" len="med"/>
              <a:tailEnd type="triangle" w="med" len="med"/>
            </a:ln>
          </p:spPr>
        </p:cxnSp>
        <p:cxnSp>
          <p:nvCxnSpPr>
            <p:cNvPr id="50" name="直接箭头连接符 49"/>
            <p:cNvCxnSpPr/>
            <p:nvPr/>
          </p:nvCxnSpPr>
          <p:spPr>
            <a:xfrm flipV="1">
              <a:off x="2428240" y="234950"/>
              <a:ext cx="635" cy="302260"/>
            </a:xfrm>
            <a:prstGeom prst="straightConnector1">
              <a:avLst/>
            </a:prstGeom>
            <a:grpFill/>
            <a:ln w="9525" cap="flat" cmpd="sng">
              <a:solidFill>
                <a:srgbClr val="000000"/>
              </a:solidFill>
              <a:prstDash val="solid"/>
              <a:headEnd type="none" w="med" len="med"/>
              <a:tailEnd type="triangle" w="med" len="med"/>
            </a:ln>
          </p:spPr>
        </p:cxnSp>
        <p:cxnSp>
          <p:nvCxnSpPr>
            <p:cNvPr id="51" name="直接箭头连接符 50"/>
            <p:cNvCxnSpPr/>
            <p:nvPr/>
          </p:nvCxnSpPr>
          <p:spPr>
            <a:xfrm flipV="1">
              <a:off x="2927985" y="234950"/>
              <a:ext cx="635" cy="302260"/>
            </a:xfrm>
            <a:prstGeom prst="straightConnector1">
              <a:avLst/>
            </a:prstGeom>
            <a:grpFill/>
            <a:ln w="9525" cap="flat" cmpd="sng">
              <a:solidFill>
                <a:srgbClr val="000000"/>
              </a:solidFill>
              <a:prstDash val="solid"/>
              <a:headEnd type="none" w="med" len="med"/>
              <a:tailEnd type="triangle" w="med" len="med"/>
            </a:ln>
          </p:spPr>
        </p:cxnSp>
        <p:cxnSp>
          <p:nvCxnSpPr>
            <p:cNvPr id="52" name="直接箭头连接符 51"/>
            <p:cNvCxnSpPr/>
            <p:nvPr/>
          </p:nvCxnSpPr>
          <p:spPr>
            <a:xfrm flipV="1">
              <a:off x="3420110" y="234950"/>
              <a:ext cx="635" cy="302260"/>
            </a:xfrm>
            <a:prstGeom prst="straightConnector1">
              <a:avLst/>
            </a:prstGeom>
            <a:grpFill/>
            <a:ln w="9525" cap="flat" cmpd="sng">
              <a:solidFill>
                <a:srgbClr val="000000"/>
              </a:solidFill>
              <a:prstDash val="solid"/>
              <a:headEnd type="none" w="med" len="med"/>
              <a:tailEnd type="triangle" w="med" len="med"/>
            </a:ln>
          </p:spPr>
        </p:cxnSp>
        <p:cxnSp>
          <p:nvCxnSpPr>
            <p:cNvPr id="53" name="直接箭头连接符 52"/>
            <p:cNvCxnSpPr/>
            <p:nvPr/>
          </p:nvCxnSpPr>
          <p:spPr>
            <a:xfrm>
              <a:off x="2105660" y="692785"/>
              <a:ext cx="1101090" cy="635"/>
            </a:xfrm>
            <a:prstGeom prst="straightConnector1">
              <a:avLst/>
            </a:prstGeom>
            <a:grpFill/>
            <a:ln w="9525" cap="flat" cmpd="sng">
              <a:solidFill>
                <a:srgbClr val="000000"/>
              </a:solidFill>
              <a:prstDash val="solid"/>
              <a:headEnd type="none" w="med" len="med"/>
              <a:tailEnd type="triangle" w="med" len="med"/>
            </a:ln>
          </p:spPr>
        </p:cxnSp>
        <p:sp>
          <p:nvSpPr>
            <p:cNvPr id="54" name="矩形 53"/>
            <p:cNvSpPr/>
            <p:nvPr/>
          </p:nvSpPr>
          <p:spPr>
            <a:xfrm>
              <a:off x="843280" y="767715"/>
              <a:ext cx="1200784" cy="275590"/>
            </a:xfrm>
            <a:prstGeom prst="rect">
              <a:avLst/>
            </a:prstGeom>
            <a:grpFill/>
            <a:ln>
              <a:noFill/>
            </a:ln>
          </p:spPr>
          <p:txBody>
            <a:bodyPr upright="1"/>
            <a:lstStyle/>
            <a:p>
              <a:pPr>
                <a:spcAft>
                  <a:spcPts val="0"/>
                </a:spcAft>
              </a:pPr>
              <a:r>
                <a:rPr lang="zh-CN" dirty="0">
                  <a:effectLst/>
                  <a:latin typeface="Times New Roman" panose="02020603050405020304" pitchFamily="18" charset="0"/>
                  <a:ea typeface="等线" panose="02010600030101010101" charset="-122"/>
                  <a:cs typeface="宋体" panose="02010600030101010101" pitchFamily="2" charset="-122"/>
                </a:rPr>
                <a:t>供应商的供应商</a:t>
              </a:r>
              <a:endParaRPr lang="zh-CN" dirty="0">
                <a:effectLst/>
                <a:latin typeface="Times New Roman" panose="02020603050405020304" pitchFamily="18" charset="0"/>
                <a:ea typeface="等线" panose="02010600030101010101" charset="-122"/>
                <a:cs typeface="宋体" panose="02010600030101010101" pitchFamily="2" charset="-122"/>
              </a:endParaRPr>
            </a:p>
          </p:txBody>
        </p:sp>
        <p:sp>
          <p:nvSpPr>
            <p:cNvPr id="55" name="矩形 54"/>
            <p:cNvSpPr/>
            <p:nvPr/>
          </p:nvSpPr>
          <p:spPr>
            <a:xfrm>
              <a:off x="3637280" y="751205"/>
              <a:ext cx="902970" cy="275590"/>
            </a:xfrm>
            <a:prstGeom prst="rect">
              <a:avLst/>
            </a:prstGeom>
            <a:grpFill/>
            <a:ln>
              <a:noFill/>
            </a:ln>
          </p:spPr>
          <p:txBody>
            <a:bodyPr upright="1"/>
            <a:lstStyle/>
            <a:p>
              <a:pPr>
                <a:spcAft>
                  <a:spcPts val="0"/>
                </a:spcAft>
              </a:pPr>
              <a:r>
                <a:rPr lang="zh-CN" dirty="0">
                  <a:effectLst/>
                  <a:latin typeface="Times New Roman" panose="02020603050405020304" pitchFamily="18" charset="0"/>
                  <a:ea typeface="等线" panose="02010600030101010101" charset="-122"/>
                  <a:cs typeface="宋体" panose="02010600030101010101" pitchFamily="2" charset="-122"/>
                </a:rPr>
                <a:t>用户的用户</a:t>
              </a:r>
              <a:endParaRPr lang="zh-CN" dirty="0">
                <a:effectLst/>
                <a:latin typeface="Times New Roman" panose="02020603050405020304" pitchFamily="18" charset="0"/>
                <a:ea typeface="等线" panose="02010600030101010101" charset="-122"/>
                <a:cs typeface="宋体" panose="02010600030101010101" pitchFamily="2" charset="-122"/>
              </a:endParaRPr>
            </a:p>
          </p:txBody>
        </p:sp>
        <p:sp>
          <p:nvSpPr>
            <p:cNvPr id="56" name="椭圆 55"/>
            <p:cNvSpPr/>
            <p:nvPr/>
          </p:nvSpPr>
          <p:spPr>
            <a:xfrm>
              <a:off x="500380" y="1155700"/>
              <a:ext cx="426720" cy="880110"/>
            </a:xfrm>
            <a:prstGeom prst="ellipse">
              <a:avLst/>
            </a:prstGeom>
            <a:grpFill/>
            <a:ln w="9525" cap="flat" cmpd="sng">
              <a:solidFill>
                <a:srgbClr val="000000"/>
              </a:solidFill>
              <a:prstDash val="solid"/>
              <a:headEnd type="none" w="med" len="med"/>
              <a:tailEnd type="none" w="med" len="med"/>
            </a:ln>
          </p:spPr>
          <p:txBody>
            <a:bodyPr upright="1"/>
            <a:lstStyle/>
            <a:p>
              <a:pPr>
                <a:spcAft>
                  <a:spcPts val="0"/>
                </a:spcAft>
              </a:pPr>
              <a:r>
                <a:rPr lang="zh-CN" dirty="0">
                  <a:effectLst/>
                  <a:latin typeface="Times New Roman" panose="02020603050405020304" pitchFamily="18" charset="0"/>
                  <a:ea typeface="等线" panose="02010600030101010101" charset="-122"/>
                  <a:cs typeface="宋体" panose="02010600030101010101" pitchFamily="2" charset="-122"/>
                </a:rPr>
                <a:t>供应源</a:t>
              </a:r>
              <a:endParaRPr lang="zh-CN" dirty="0">
                <a:effectLst/>
                <a:latin typeface="Times New Roman" panose="02020603050405020304" pitchFamily="18" charset="0"/>
                <a:ea typeface="等线" panose="02010600030101010101" charset="-122"/>
                <a:cs typeface="宋体" panose="02010600030101010101" pitchFamily="2" charset="-122"/>
              </a:endParaRPr>
            </a:p>
          </p:txBody>
        </p:sp>
        <p:sp>
          <p:nvSpPr>
            <p:cNvPr id="57" name="椭圆 56"/>
            <p:cNvSpPr/>
            <p:nvPr/>
          </p:nvSpPr>
          <p:spPr>
            <a:xfrm>
              <a:off x="4366260" y="1111250"/>
              <a:ext cx="434975" cy="880110"/>
            </a:xfrm>
            <a:prstGeom prst="ellipse">
              <a:avLst/>
            </a:prstGeom>
            <a:grpFill/>
            <a:ln w="9525" cap="flat" cmpd="sng">
              <a:solidFill>
                <a:srgbClr val="000000"/>
              </a:solidFill>
              <a:prstDash val="solid"/>
              <a:headEnd type="none" w="med" len="med"/>
              <a:tailEnd type="none" w="med" len="med"/>
            </a:ln>
          </p:spPr>
          <p:txBody>
            <a:bodyPr upright="1"/>
            <a:lstStyle/>
            <a:p>
              <a:pPr>
                <a:spcAft>
                  <a:spcPts val="0"/>
                </a:spcAft>
              </a:pPr>
              <a:r>
                <a:rPr lang="zh-CN" dirty="0">
                  <a:effectLst/>
                  <a:latin typeface="Times New Roman" panose="02020603050405020304" pitchFamily="18" charset="0"/>
                  <a:ea typeface="等线" panose="02010600030101010101" charset="-122"/>
                  <a:cs typeface="宋体" panose="02010600030101010101" pitchFamily="2" charset="-122"/>
                </a:rPr>
                <a:t>需求源</a:t>
              </a:r>
              <a:endParaRPr lang="zh-CN" dirty="0">
                <a:effectLst/>
                <a:latin typeface="Times New Roman" panose="02020603050405020304" pitchFamily="18" charset="0"/>
                <a:ea typeface="等线" panose="02010600030101010101" charset="-122"/>
                <a:cs typeface="宋体" panose="02010600030101010101" pitchFamily="2" charset="-122"/>
              </a:endParaRPr>
            </a:p>
          </p:txBody>
        </p:sp>
        <p:sp>
          <p:nvSpPr>
            <p:cNvPr id="58" name="椭圆 57"/>
            <p:cNvSpPr/>
            <p:nvPr/>
          </p:nvSpPr>
          <p:spPr>
            <a:xfrm>
              <a:off x="969645" y="1189355"/>
              <a:ext cx="551815" cy="207010"/>
            </a:xfrm>
            <a:prstGeom prst="ellipse">
              <a:avLst/>
            </a:prstGeom>
            <a:grpFill/>
            <a:ln w="9525" cap="flat" cmpd="sng">
              <a:solidFill>
                <a:srgbClr val="000000"/>
              </a:solidFill>
              <a:prstDash val="solid"/>
              <a:headEnd type="none" w="med" len="med"/>
              <a:tailEnd type="none" w="med" len="med"/>
            </a:ln>
          </p:spPr>
          <p:txBody>
            <a:bodyPr upright="1"/>
            <a:lstStyle/>
            <a:p>
              <a:endParaRPr lang="zh-CN" altLang="en-US"/>
            </a:p>
          </p:txBody>
        </p:sp>
        <p:sp>
          <p:nvSpPr>
            <p:cNvPr id="59" name="椭圆 58"/>
            <p:cNvSpPr/>
            <p:nvPr/>
          </p:nvSpPr>
          <p:spPr>
            <a:xfrm>
              <a:off x="969645" y="1465580"/>
              <a:ext cx="551815" cy="207010"/>
            </a:xfrm>
            <a:prstGeom prst="ellipse">
              <a:avLst/>
            </a:prstGeom>
            <a:grpFill/>
            <a:ln w="9525" cap="flat" cmpd="sng">
              <a:solidFill>
                <a:srgbClr val="000000"/>
              </a:solidFill>
              <a:prstDash val="solid"/>
              <a:headEnd type="none" w="med" len="med"/>
              <a:tailEnd type="none" w="med" len="med"/>
            </a:ln>
          </p:spPr>
          <p:txBody>
            <a:bodyPr upright="1"/>
            <a:lstStyle/>
            <a:p>
              <a:endParaRPr lang="zh-CN" altLang="en-US"/>
            </a:p>
          </p:txBody>
        </p:sp>
        <p:sp>
          <p:nvSpPr>
            <p:cNvPr id="60" name="椭圆 59"/>
            <p:cNvSpPr/>
            <p:nvPr/>
          </p:nvSpPr>
          <p:spPr>
            <a:xfrm>
              <a:off x="969645" y="1724660"/>
              <a:ext cx="551815" cy="207010"/>
            </a:xfrm>
            <a:prstGeom prst="ellipse">
              <a:avLst/>
            </a:prstGeom>
            <a:grpFill/>
            <a:ln w="9525" cap="flat" cmpd="sng">
              <a:solidFill>
                <a:srgbClr val="000000"/>
              </a:solidFill>
              <a:prstDash val="solid"/>
              <a:headEnd type="none" w="med" len="med"/>
              <a:tailEnd type="none" w="med" len="med"/>
            </a:ln>
          </p:spPr>
          <p:txBody>
            <a:bodyPr upright="1"/>
            <a:lstStyle/>
            <a:p>
              <a:endParaRPr lang="zh-CN" altLang="en-US"/>
            </a:p>
          </p:txBody>
        </p:sp>
        <p:sp>
          <p:nvSpPr>
            <p:cNvPr id="61" name="椭圆 60"/>
            <p:cNvSpPr/>
            <p:nvPr/>
          </p:nvSpPr>
          <p:spPr>
            <a:xfrm>
              <a:off x="1726565" y="1306195"/>
              <a:ext cx="551815" cy="207010"/>
            </a:xfrm>
            <a:prstGeom prst="ellipse">
              <a:avLst/>
            </a:prstGeom>
            <a:grpFill/>
            <a:ln w="9525" cap="flat" cmpd="sng">
              <a:solidFill>
                <a:srgbClr val="000000"/>
              </a:solidFill>
              <a:prstDash val="solid"/>
              <a:headEnd type="none" w="med" len="med"/>
              <a:tailEnd type="none" w="med" len="med"/>
            </a:ln>
          </p:spPr>
          <p:txBody>
            <a:bodyPr upright="1"/>
            <a:lstStyle/>
            <a:p>
              <a:endParaRPr lang="zh-CN" altLang="en-US"/>
            </a:p>
          </p:txBody>
        </p:sp>
        <p:sp>
          <p:nvSpPr>
            <p:cNvPr id="62" name="椭圆 61"/>
            <p:cNvSpPr/>
            <p:nvPr/>
          </p:nvSpPr>
          <p:spPr>
            <a:xfrm>
              <a:off x="1718945" y="1593850"/>
              <a:ext cx="551815" cy="207010"/>
            </a:xfrm>
            <a:prstGeom prst="ellipse">
              <a:avLst/>
            </a:prstGeom>
            <a:grpFill/>
            <a:ln w="9525" cap="flat" cmpd="sng">
              <a:solidFill>
                <a:srgbClr val="000000"/>
              </a:solidFill>
              <a:prstDash val="solid"/>
              <a:headEnd type="none" w="med" len="med"/>
              <a:tailEnd type="none" w="med" len="med"/>
            </a:ln>
          </p:spPr>
          <p:txBody>
            <a:bodyPr upright="1"/>
            <a:lstStyle/>
            <a:p>
              <a:endParaRPr lang="zh-CN" altLang="en-US"/>
            </a:p>
          </p:txBody>
        </p:sp>
        <p:sp>
          <p:nvSpPr>
            <p:cNvPr id="63" name="椭圆 62"/>
            <p:cNvSpPr/>
            <p:nvPr/>
          </p:nvSpPr>
          <p:spPr>
            <a:xfrm>
              <a:off x="2410777" y="1465580"/>
              <a:ext cx="551815" cy="207010"/>
            </a:xfrm>
            <a:prstGeom prst="ellipse">
              <a:avLst/>
            </a:prstGeom>
            <a:grpFill/>
            <a:ln w="9525" cap="flat" cmpd="sng">
              <a:solidFill>
                <a:srgbClr val="000000"/>
              </a:solidFill>
              <a:prstDash val="solid"/>
              <a:headEnd type="none" w="med" len="med"/>
              <a:tailEnd type="none" w="med" len="med"/>
            </a:ln>
          </p:spPr>
          <p:txBody>
            <a:bodyPr upright="1"/>
            <a:lstStyle/>
            <a:p>
              <a:endParaRPr lang="zh-CN" altLang="en-US"/>
            </a:p>
          </p:txBody>
        </p:sp>
        <p:sp>
          <p:nvSpPr>
            <p:cNvPr id="64" name="椭圆 63"/>
            <p:cNvSpPr/>
            <p:nvPr/>
          </p:nvSpPr>
          <p:spPr>
            <a:xfrm>
              <a:off x="3037840" y="1294130"/>
              <a:ext cx="551815" cy="207010"/>
            </a:xfrm>
            <a:prstGeom prst="ellipse">
              <a:avLst/>
            </a:prstGeom>
            <a:grpFill/>
            <a:ln w="9525" cap="flat" cmpd="sng">
              <a:solidFill>
                <a:srgbClr val="000000"/>
              </a:solidFill>
              <a:prstDash val="solid"/>
              <a:headEnd type="none" w="med" len="med"/>
              <a:tailEnd type="none" w="med" len="med"/>
            </a:ln>
          </p:spPr>
          <p:txBody>
            <a:bodyPr upright="1"/>
            <a:lstStyle/>
            <a:p>
              <a:endParaRPr lang="zh-CN" altLang="en-US"/>
            </a:p>
          </p:txBody>
        </p:sp>
        <p:sp>
          <p:nvSpPr>
            <p:cNvPr id="65" name="椭圆 64"/>
            <p:cNvSpPr/>
            <p:nvPr/>
          </p:nvSpPr>
          <p:spPr>
            <a:xfrm>
              <a:off x="3038475" y="1576070"/>
              <a:ext cx="551815" cy="207010"/>
            </a:xfrm>
            <a:prstGeom prst="ellipse">
              <a:avLst/>
            </a:prstGeom>
            <a:grpFill/>
            <a:ln w="9525" cap="flat" cmpd="sng">
              <a:solidFill>
                <a:srgbClr val="000000"/>
              </a:solidFill>
              <a:prstDash val="solid"/>
              <a:headEnd type="none" w="med" len="med"/>
              <a:tailEnd type="none" w="med" len="med"/>
            </a:ln>
          </p:spPr>
          <p:txBody>
            <a:bodyPr upright="1"/>
            <a:lstStyle/>
            <a:p>
              <a:endParaRPr lang="zh-CN" altLang="en-US"/>
            </a:p>
          </p:txBody>
        </p:sp>
        <p:sp>
          <p:nvSpPr>
            <p:cNvPr id="66" name="椭圆 65"/>
            <p:cNvSpPr/>
            <p:nvPr/>
          </p:nvSpPr>
          <p:spPr>
            <a:xfrm>
              <a:off x="3752850" y="1162685"/>
              <a:ext cx="551815" cy="207010"/>
            </a:xfrm>
            <a:prstGeom prst="ellipse">
              <a:avLst/>
            </a:prstGeom>
            <a:grpFill/>
            <a:ln w="9525" cap="flat" cmpd="sng">
              <a:solidFill>
                <a:srgbClr val="000000"/>
              </a:solidFill>
              <a:prstDash val="solid"/>
              <a:headEnd type="none" w="med" len="med"/>
              <a:tailEnd type="none" w="med" len="med"/>
            </a:ln>
          </p:spPr>
          <p:txBody>
            <a:bodyPr upright="1"/>
            <a:lstStyle/>
            <a:p>
              <a:endParaRPr lang="zh-CN" altLang="en-US"/>
            </a:p>
          </p:txBody>
        </p:sp>
        <p:sp>
          <p:nvSpPr>
            <p:cNvPr id="68" name="椭圆 67"/>
            <p:cNvSpPr/>
            <p:nvPr/>
          </p:nvSpPr>
          <p:spPr>
            <a:xfrm>
              <a:off x="3754755" y="1438910"/>
              <a:ext cx="551815" cy="207010"/>
            </a:xfrm>
            <a:prstGeom prst="ellipse">
              <a:avLst/>
            </a:prstGeom>
            <a:grpFill/>
            <a:ln w="9525" cap="flat" cmpd="sng">
              <a:solidFill>
                <a:srgbClr val="000000"/>
              </a:solidFill>
              <a:prstDash val="solid"/>
              <a:headEnd type="none" w="med" len="med"/>
              <a:tailEnd type="none" w="med" len="med"/>
            </a:ln>
          </p:spPr>
          <p:txBody>
            <a:bodyPr upright="1"/>
            <a:lstStyle/>
            <a:p>
              <a:endParaRPr lang="zh-CN" altLang="en-US"/>
            </a:p>
          </p:txBody>
        </p:sp>
        <p:sp>
          <p:nvSpPr>
            <p:cNvPr id="69" name="椭圆 68"/>
            <p:cNvSpPr/>
            <p:nvPr/>
          </p:nvSpPr>
          <p:spPr>
            <a:xfrm>
              <a:off x="3754755" y="1697990"/>
              <a:ext cx="551815" cy="207010"/>
            </a:xfrm>
            <a:prstGeom prst="ellipse">
              <a:avLst/>
            </a:prstGeom>
            <a:grpFill/>
            <a:ln w="9525" cap="flat" cmpd="sng">
              <a:solidFill>
                <a:srgbClr val="000000"/>
              </a:solidFill>
              <a:prstDash val="solid"/>
              <a:headEnd type="none" w="med" len="med"/>
              <a:tailEnd type="none" w="med" len="med"/>
            </a:ln>
          </p:spPr>
          <p:txBody>
            <a:bodyPr upright="1"/>
            <a:lstStyle/>
            <a:p>
              <a:endParaRPr lang="zh-CN" altLang="en-US"/>
            </a:p>
          </p:txBody>
        </p:sp>
        <p:cxnSp>
          <p:nvCxnSpPr>
            <p:cNvPr id="70" name="直接箭头连接符 69"/>
            <p:cNvCxnSpPr/>
            <p:nvPr/>
          </p:nvCxnSpPr>
          <p:spPr>
            <a:xfrm flipV="1">
              <a:off x="780415" y="2094230"/>
              <a:ext cx="3709670" cy="8890"/>
            </a:xfrm>
            <a:prstGeom prst="straightConnector1">
              <a:avLst/>
            </a:prstGeom>
            <a:grpFill/>
            <a:ln w="9525" cap="flat" cmpd="sng">
              <a:solidFill>
                <a:srgbClr val="000000"/>
              </a:solidFill>
              <a:prstDash val="solid"/>
              <a:headEnd type="none" w="med" len="med"/>
              <a:tailEnd type="triangle" w="med" len="med"/>
            </a:ln>
          </p:spPr>
        </p:cxnSp>
        <p:cxnSp>
          <p:nvCxnSpPr>
            <p:cNvPr id="71" name="直接箭头连接符 70"/>
            <p:cNvCxnSpPr/>
            <p:nvPr/>
          </p:nvCxnSpPr>
          <p:spPr>
            <a:xfrm flipH="1">
              <a:off x="744855" y="2331085"/>
              <a:ext cx="3709670" cy="635"/>
            </a:xfrm>
            <a:prstGeom prst="straightConnector1">
              <a:avLst/>
            </a:prstGeom>
            <a:grpFill/>
            <a:ln w="9525" cap="flat" cmpd="sng">
              <a:solidFill>
                <a:srgbClr val="000000"/>
              </a:solidFill>
              <a:prstDash val="solid"/>
              <a:headEnd type="none" w="med" len="med"/>
              <a:tailEnd type="triangle" w="med" len="med"/>
            </a:ln>
          </p:spPr>
        </p:cxnSp>
      </p:grpSp>
      <p:sp>
        <p:nvSpPr>
          <p:cNvPr id="73" name="Text Box 56"/>
          <p:cNvSpPr txBox="1"/>
          <p:nvPr/>
        </p:nvSpPr>
        <p:spPr>
          <a:xfrm>
            <a:off x="5156948" y="5732484"/>
            <a:ext cx="3405943" cy="460375"/>
          </a:xfrm>
          <a:prstGeom prst="rect">
            <a:avLst/>
          </a:prstGeom>
          <a:solidFill>
            <a:srgbClr val="0366C1"/>
          </a:solidFill>
          <a:ln w="9525">
            <a:noFill/>
          </a:ln>
        </p:spPr>
        <p:txBody>
          <a:bodyPr wrap="square">
            <a:spAutoFit/>
          </a:bodyPr>
          <a:lstStyle/>
          <a:p>
            <a:pPr algn="l"/>
            <a:r>
              <a:rPr lang="zh-CN" altLang="en-US" sz="2400" dirty="0">
                <a:solidFill>
                  <a:schemeClr val="bg1"/>
                </a:solidFill>
                <a:latin typeface="微软雅黑" panose="020B0503020204020204" pitchFamily="34" charset="-122"/>
                <a:ea typeface="微软雅黑" panose="020B0503020204020204" pitchFamily="34" charset="-122"/>
              </a:rPr>
              <a:t>供应链的基本结构模型</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 name="图片 79"/>
          <p:cNvPicPr>
            <a:picLocks noChangeAspect="1"/>
          </p:cNvPicPr>
          <p:nvPr>
            <p:custDataLst>
              <p:tags r:id="rId1"/>
            </p:custDataLst>
          </p:nvPr>
        </p:nvPicPr>
        <p:blipFill>
          <a:blip r:embed="rId2"/>
          <a:stretch>
            <a:fillRect/>
          </a:stretch>
        </p:blipFill>
        <p:spPr>
          <a:xfrm>
            <a:off x="3342005" y="1550035"/>
            <a:ext cx="6984365" cy="3947160"/>
          </a:xfrm>
          <a:prstGeom prst="rect">
            <a:avLst/>
          </a:prstGeom>
        </p:spPr>
      </p:pic>
      <p:sp>
        <p:nvSpPr>
          <p:cNvPr id="8196" name="Text Box 56"/>
          <p:cNvSpPr txBox="1"/>
          <p:nvPr>
            <p:custDataLst>
              <p:tags r:id="rId3"/>
            </p:custDataLst>
          </p:nvPr>
        </p:nvSpPr>
        <p:spPr>
          <a:xfrm>
            <a:off x="2207758" y="764231"/>
            <a:ext cx="7288871" cy="521970"/>
          </a:xfrm>
          <a:prstGeom prst="rect">
            <a:avLst/>
          </a:prstGeom>
          <a:noFill/>
          <a:ln w="9525">
            <a:noFill/>
          </a:ln>
        </p:spPr>
        <p:txBody>
          <a:bodyPr wrap="square">
            <a:spAutoFit/>
          </a:bodyPr>
          <a:p>
            <a:pPr algn="l"/>
            <a:r>
              <a:rPr lang="zh-CN" altLang="en-US" sz="2800" b="1" dirty="0">
                <a:solidFill>
                  <a:srgbClr val="FF0000"/>
                </a:solidFill>
                <a:latin typeface="微软雅黑" panose="020B0503020204020204" pitchFamily="34" charset="-122"/>
                <a:ea typeface="微软雅黑" panose="020B0503020204020204" pitchFamily="34" charset="-122"/>
              </a:rPr>
              <a:t>（二）供应链的结构</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73" name="Text Box 56"/>
          <p:cNvSpPr txBox="1"/>
          <p:nvPr>
            <p:custDataLst>
              <p:tags r:id="rId4"/>
            </p:custDataLst>
          </p:nvPr>
        </p:nvSpPr>
        <p:spPr>
          <a:xfrm>
            <a:off x="5156835" y="5732780"/>
            <a:ext cx="2757170" cy="460375"/>
          </a:xfrm>
          <a:prstGeom prst="rect">
            <a:avLst/>
          </a:prstGeom>
          <a:solidFill>
            <a:srgbClr val="0366C1"/>
          </a:solidFill>
          <a:ln w="9525">
            <a:noFill/>
          </a:ln>
        </p:spPr>
        <p:txBody>
          <a:bodyPr wrap="square">
            <a:spAutoFit/>
          </a:bodyPr>
          <a:p>
            <a:pPr algn="l"/>
            <a:r>
              <a:rPr lang="en-US" altLang="zh-CN" sz="2400" dirty="0">
                <a:solidFill>
                  <a:schemeClr val="bg1"/>
                </a:solidFill>
                <a:latin typeface="微软雅黑" panose="020B0503020204020204" pitchFamily="34" charset="-122"/>
                <a:ea typeface="微软雅黑" panose="020B0503020204020204" pitchFamily="34" charset="-122"/>
              </a:rPr>
              <a:t> </a:t>
            </a:r>
            <a:r>
              <a:rPr lang="zh-CN" altLang="en-US" sz="2400" dirty="0">
                <a:solidFill>
                  <a:schemeClr val="bg1"/>
                </a:solidFill>
                <a:latin typeface="微软雅黑" panose="020B0503020204020204" pitchFamily="34" charset="-122"/>
                <a:ea typeface="微软雅黑" panose="020B0503020204020204" pitchFamily="34" charset="-122"/>
              </a:rPr>
              <a:t>供应链的层次结构</a:t>
            </a:r>
            <a:endParaRPr lang="zh-CN" altLang="en-US"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56"/>
          <p:cNvSpPr txBox="1"/>
          <p:nvPr/>
        </p:nvSpPr>
        <p:spPr>
          <a:xfrm>
            <a:off x="5448362" y="5732563"/>
            <a:ext cx="2640415" cy="460375"/>
          </a:xfrm>
          <a:prstGeom prst="rect">
            <a:avLst/>
          </a:prstGeom>
          <a:solidFill>
            <a:srgbClr val="0284DC"/>
          </a:solidFill>
          <a:ln w="9525">
            <a:noFill/>
          </a:ln>
        </p:spPr>
        <p:txBody>
          <a:bodyPr wrap="square">
            <a:spAutoFit/>
          </a:bodyPr>
          <a:lstStyle/>
          <a:p>
            <a:pPr algn="l"/>
            <a:r>
              <a:rPr lang="zh-CN" altLang="en-US" sz="2400" dirty="0">
                <a:solidFill>
                  <a:schemeClr val="bg1"/>
                </a:solidFill>
                <a:latin typeface="微软雅黑" panose="020B0503020204020204" pitchFamily="34" charset="-122"/>
                <a:ea typeface="微软雅黑" panose="020B0503020204020204" pitchFamily="34" charset="-122"/>
              </a:rPr>
              <a:t>供应链的四流特性</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custDataLst>
              <p:tags r:id="rId1"/>
            </p:custDataLst>
          </p:nvPr>
        </p:nvPicPr>
        <p:blipFill>
          <a:blip r:embed="rId2"/>
          <a:stretch>
            <a:fillRect/>
          </a:stretch>
        </p:blipFill>
        <p:spPr>
          <a:xfrm>
            <a:off x="5160010" y="1264920"/>
            <a:ext cx="5685155" cy="4328160"/>
          </a:xfrm>
          <a:prstGeom prst="rect">
            <a:avLst/>
          </a:prstGeom>
        </p:spPr>
      </p:pic>
      <p:sp>
        <p:nvSpPr>
          <p:cNvPr id="8" name="文本框 7"/>
          <p:cNvSpPr txBox="1"/>
          <p:nvPr/>
        </p:nvSpPr>
        <p:spPr>
          <a:xfrm>
            <a:off x="2352040" y="1772920"/>
            <a:ext cx="2751455" cy="4092575"/>
          </a:xfrm>
          <a:prstGeom prst="rect">
            <a:avLst/>
          </a:prstGeom>
          <a:noFill/>
        </p:spPr>
        <p:txBody>
          <a:bodyPr wrap="square" rtlCol="0" anchor="t">
            <a:spAutoFit/>
          </a:bodyPr>
          <a:p>
            <a:r>
              <a:rPr lang="en-US" altLang="zh-CN"/>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“四流”互为存在，密不可分，相互作用，既是独立存在的单一系列，又是一个组合体。</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商流是物流、资金流和信息流的起点，也可以说是后“三流”的前提，没有商流一般不可能发生物流、资金流和信息流。反过来，没有物流、资金流和信息流的匹配和支撑，商流也不可能达到目的。</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60"/>
          <p:cNvCxnSpPr>
            <a:cxnSpLocks noChangeShapeType="1"/>
          </p:cNvCxnSpPr>
          <p:nvPr/>
        </p:nvCxnSpPr>
        <p:spPr bwMode="auto">
          <a:xfrm>
            <a:off x="3070226" y="2012950"/>
            <a:ext cx="2162175" cy="0"/>
          </a:xfrm>
          <a:prstGeom prst="line">
            <a:avLst/>
          </a:prstGeom>
          <a:noFill/>
          <a:ln w="6350">
            <a:solidFill>
              <a:srgbClr val="183A6A"/>
            </a:solidFill>
            <a:round/>
          </a:ln>
          <a:extLst>
            <a:ext uri="{909E8E84-426E-40DD-AFC4-6F175D3DCCD1}">
              <a14:hiddenFill xmlns:a14="http://schemas.microsoft.com/office/drawing/2010/main">
                <a:noFill/>
              </a14:hiddenFill>
            </a:ext>
          </a:extLst>
        </p:spPr>
      </p:cxnSp>
      <p:sp>
        <p:nvSpPr>
          <p:cNvPr id="35" name="TextBox 34"/>
          <p:cNvSpPr txBox="1"/>
          <p:nvPr/>
        </p:nvSpPr>
        <p:spPr>
          <a:xfrm>
            <a:off x="3215680" y="1523971"/>
            <a:ext cx="2430462" cy="400110"/>
          </a:xfrm>
          <a:prstGeom prst="rect">
            <a:avLst/>
          </a:prstGeom>
          <a:noFill/>
        </p:spPr>
        <p:txBody>
          <a:bodyPr>
            <a:spAutoFit/>
          </a:bodyPr>
          <a:lstStyle/>
          <a:p>
            <a:pPr>
              <a:defRPr/>
            </a:pPr>
            <a:r>
              <a:rPr lang="zh-CN" altLang="en-US" sz="2000" b="1" dirty="0">
                <a:solidFill>
                  <a:schemeClr val="accent5">
                    <a:lumMod val="75000"/>
                  </a:schemeClr>
                </a:solidFill>
                <a:latin typeface="+mn-ea"/>
              </a:rPr>
              <a:t>知识目标</a:t>
            </a:r>
            <a:endParaRPr lang="zh-CN" altLang="en-US" sz="2000" b="1" dirty="0">
              <a:solidFill>
                <a:schemeClr val="accent5">
                  <a:lumMod val="75000"/>
                </a:schemeClr>
              </a:solidFill>
              <a:latin typeface="+mn-ea"/>
            </a:endParaRPr>
          </a:p>
        </p:txBody>
      </p:sp>
      <p:sp>
        <p:nvSpPr>
          <p:cNvPr id="6" name="矩形 5"/>
          <p:cNvSpPr/>
          <p:nvPr/>
        </p:nvSpPr>
        <p:spPr>
          <a:xfrm>
            <a:off x="2423592" y="2487620"/>
            <a:ext cx="4541837" cy="1938020"/>
          </a:xfrm>
          <a:prstGeom prst="rect">
            <a:avLst/>
          </a:prstGeom>
        </p:spPr>
        <p:txBody>
          <a:bodyPr>
            <a:spAutoFit/>
          </a:bodyPr>
          <a:lstStyle/>
          <a:p>
            <a:r>
              <a:rPr sz="2000" dirty="0">
                <a:solidFill>
                  <a:schemeClr val="tx1"/>
                </a:solidFill>
              </a:rPr>
              <a:t>1.了解物流的功能与类型</a:t>
            </a:r>
            <a:endParaRPr sz="2000" dirty="0">
              <a:solidFill>
                <a:schemeClr val="tx1"/>
              </a:solidFill>
            </a:endParaRPr>
          </a:p>
          <a:p>
            <a:r>
              <a:rPr sz="2000" dirty="0">
                <a:solidFill>
                  <a:schemeClr val="tx1"/>
                </a:solidFill>
              </a:rPr>
              <a:t>2.掌握物流管理的目标与内容</a:t>
            </a:r>
            <a:endParaRPr sz="2000" dirty="0">
              <a:solidFill>
                <a:schemeClr val="tx1"/>
              </a:solidFill>
            </a:endParaRPr>
          </a:p>
          <a:p>
            <a:r>
              <a:rPr lang="en-US" sz="2000" dirty="0">
                <a:solidFill>
                  <a:schemeClr val="tx1"/>
                </a:solidFill>
              </a:rPr>
              <a:t>3</a:t>
            </a:r>
            <a:r>
              <a:rPr sz="2000" dirty="0">
                <a:solidFill>
                  <a:schemeClr val="tx1"/>
                </a:solidFill>
              </a:rPr>
              <a:t>.理解物流外包与自营物流的优缺点</a:t>
            </a:r>
            <a:endParaRPr sz="2000" dirty="0">
              <a:solidFill>
                <a:schemeClr val="tx1"/>
              </a:solidFill>
            </a:endParaRPr>
          </a:p>
          <a:p>
            <a:r>
              <a:rPr lang="en-US" sz="2000" dirty="0">
                <a:solidFill>
                  <a:schemeClr val="tx1"/>
                </a:solidFill>
              </a:rPr>
              <a:t>4</a:t>
            </a:r>
            <a:r>
              <a:rPr sz="2000" dirty="0">
                <a:solidFill>
                  <a:schemeClr val="tx1"/>
                </a:solidFill>
              </a:rPr>
              <a:t>.了解供应链的基本架构与特征</a:t>
            </a:r>
            <a:endParaRPr sz="2000" dirty="0">
              <a:solidFill>
                <a:schemeClr val="tx1"/>
              </a:solidFill>
            </a:endParaRPr>
          </a:p>
          <a:p>
            <a:r>
              <a:rPr lang="en-US" sz="2000" dirty="0">
                <a:solidFill>
                  <a:schemeClr val="tx1"/>
                </a:solidFill>
              </a:rPr>
              <a:t>5</a:t>
            </a:r>
            <a:r>
              <a:rPr sz="2000" dirty="0">
                <a:solidFill>
                  <a:schemeClr val="tx1"/>
                </a:solidFill>
              </a:rPr>
              <a:t>.理解供应链管理的内涵与目标</a:t>
            </a:r>
            <a:endParaRPr sz="2000" dirty="0">
              <a:solidFill>
                <a:schemeClr val="tx1"/>
              </a:solidFill>
            </a:endParaRPr>
          </a:p>
          <a:p>
            <a:r>
              <a:rPr lang="en-US" sz="2000" dirty="0">
                <a:solidFill>
                  <a:schemeClr val="tx1"/>
                </a:solidFill>
              </a:rPr>
              <a:t>6</a:t>
            </a:r>
            <a:r>
              <a:rPr sz="2000" dirty="0">
                <a:solidFill>
                  <a:schemeClr val="tx1"/>
                </a:solidFill>
              </a:rPr>
              <a:t>.掌握供应链管理的内容与运作模式</a:t>
            </a:r>
            <a:endParaRPr sz="2000" dirty="0">
              <a:solidFill>
                <a:schemeClr val="tx1"/>
              </a:solidFill>
            </a:endParaRPr>
          </a:p>
        </p:txBody>
      </p:sp>
      <p:sp>
        <p:nvSpPr>
          <p:cNvPr id="36" name="KSO_Shape"/>
          <p:cNvSpPr/>
          <p:nvPr/>
        </p:nvSpPr>
        <p:spPr bwMode="auto">
          <a:xfrm>
            <a:off x="5340350" y="1724026"/>
            <a:ext cx="431800" cy="352425"/>
          </a:xfrm>
          <a:custGeom>
            <a:avLst/>
            <a:gdLst>
              <a:gd name="T0" fmla="*/ 606640 w 2238376"/>
              <a:gd name="T1" fmla="*/ 1030848 h 1668463"/>
              <a:gd name="T2" fmla="*/ 650936 w 2238376"/>
              <a:gd name="T3" fmla="*/ 1070037 h 1668463"/>
              <a:gd name="T4" fmla="*/ 686049 w 2238376"/>
              <a:gd name="T5" fmla="*/ 1023010 h 1668463"/>
              <a:gd name="T6" fmla="*/ 630408 w 2238376"/>
              <a:gd name="T7" fmla="*/ 499769 h 1668463"/>
              <a:gd name="T8" fmla="*/ 503192 w 2238376"/>
              <a:gd name="T9" fmla="*/ 570309 h 1668463"/>
              <a:gd name="T10" fmla="*/ 469970 w 2238376"/>
              <a:gd name="T11" fmla="*/ 709497 h 1668463"/>
              <a:gd name="T12" fmla="*/ 521019 w 2238376"/>
              <a:gd name="T13" fmla="*/ 769497 h 1668463"/>
              <a:gd name="T14" fmla="*/ 555321 w 2238376"/>
              <a:gd name="T15" fmla="*/ 723822 h 1668463"/>
              <a:gd name="T16" fmla="*/ 549379 w 2238376"/>
              <a:gd name="T17" fmla="*/ 646525 h 1668463"/>
              <a:gd name="T18" fmla="*/ 603669 w 2238376"/>
              <a:gd name="T19" fmla="*/ 585444 h 1668463"/>
              <a:gd name="T20" fmla="*/ 689290 w 2238376"/>
              <a:gd name="T21" fmla="*/ 583282 h 1668463"/>
              <a:gd name="T22" fmla="*/ 746550 w 2238376"/>
              <a:gd name="T23" fmla="*/ 642201 h 1668463"/>
              <a:gd name="T24" fmla="*/ 740338 w 2238376"/>
              <a:gd name="T25" fmla="*/ 725713 h 1668463"/>
              <a:gd name="T26" fmla="*/ 674435 w 2238376"/>
              <a:gd name="T27" fmla="*/ 777065 h 1668463"/>
              <a:gd name="T28" fmla="*/ 613392 w 2238376"/>
              <a:gd name="T29" fmla="*/ 800849 h 1668463"/>
              <a:gd name="T30" fmla="*/ 628518 w 2238376"/>
              <a:gd name="T31" fmla="*/ 959767 h 1668463"/>
              <a:gd name="T32" fmla="*/ 681727 w 2238376"/>
              <a:gd name="T33" fmla="*/ 940848 h 1668463"/>
              <a:gd name="T34" fmla="*/ 767349 w 2238376"/>
              <a:gd name="T35" fmla="*/ 811660 h 1668463"/>
              <a:gd name="T36" fmla="*/ 829200 w 2238376"/>
              <a:gd name="T37" fmla="*/ 700849 h 1668463"/>
              <a:gd name="T38" fmla="*/ 789226 w 2238376"/>
              <a:gd name="T39" fmla="*/ 563552 h 1668463"/>
              <a:gd name="T40" fmla="*/ 658498 w 2238376"/>
              <a:gd name="T41" fmla="*/ 499228 h 1668463"/>
              <a:gd name="T42" fmla="*/ 1429976 w 2238376"/>
              <a:gd name="T43" fmla="*/ 440510 h 1668463"/>
              <a:gd name="T44" fmla="*/ 1473994 w 2238376"/>
              <a:gd name="T45" fmla="*/ 488615 h 1668463"/>
              <a:gd name="T46" fmla="*/ 1518283 w 2238376"/>
              <a:gd name="T47" fmla="*/ 440510 h 1668463"/>
              <a:gd name="T48" fmla="*/ 652556 w 2238376"/>
              <a:gd name="T49" fmla="*/ 313553 h 1668463"/>
              <a:gd name="T50" fmla="*/ 912120 w 2238376"/>
              <a:gd name="T51" fmla="*/ 354094 h 1668463"/>
              <a:gd name="T52" fmla="*/ 1117395 w 2238376"/>
              <a:gd name="T53" fmla="*/ 455985 h 1668463"/>
              <a:gd name="T54" fmla="*/ 1244071 w 2238376"/>
              <a:gd name="T55" fmla="*/ 603552 h 1668463"/>
              <a:gd name="T56" fmla="*/ 1269190 w 2238376"/>
              <a:gd name="T57" fmla="*/ 770038 h 1668463"/>
              <a:gd name="T58" fmla="*/ 1208959 w 2238376"/>
              <a:gd name="T59" fmla="*/ 906795 h 1668463"/>
              <a:gd name="T60" fmla="*/ 1057434 w 2238376"/>
              <a:gd name="T61" fmla="*/ 1035983 h 1668463"/>
              <a:gd name="T62" fmla="*/ 734937 w 2238376"/>
              <a:gd name="T63" fmla="*/ 1204631 h 1668463"/>
              <a:gd name="T64" fmla="*/ 505353 w 2238376"/>
              <a:gd name="T65" fmla="*/ 1352468 h 1668463"/>
              <a:gd name="T66" fmla="*/ 229583 w 2238376"/>
              <a:gd name="T67" fmla="*/ 1418414 h 1668463"/>
              <a:gd name="T68" fmla="*/ 339783 w 2238376"/>
              <a:gd name="T69" fmla="*/ 1328144 h 1668463"/>
              <a:gd name="T70" fmla="*/ 431887 w 2238376"/>
              <a:gd name="T71" fmla="*/ 1153280 h 1668463"/>
              <a:gd name="T72" fmla="*/ 153956 w 2238376"/>
              <a:gd name="T73" fmla="*/ 995983 h 1668463"/>
              <a:gd name="T74" fmla="*/ 36464 w 2238376"/>
              <a:gd name="T75" fmla="*/ 864903 h 1668463"/>
              <a:gd name="T76" fmla="*/ 0 w 2238376"/>
              <a:gd name="T77" fmla="*/ 726525 h 1668463"/>
              <a:gd name="T78" fmla="*/ 56180 w 2238376"/>
              <a:gd name="T79" fmla="*/ 556525 h 1668463"/>
              <a:gd name="T80" fmla="*/ 208516 w 2238376"/>
              <a:gd name="T81" fmla="*/ 420850 h 1668463"/>
              <a:gd name="T82" fmla="*/ 432156 w 2238376"/>
              <a:gd name="T83" fmla="*/ 335174 h 1668463"/>
              <a:gd name="T84" fmla="*/ 1461032 w 2238376"/>
              <a:gd name="T85" fmla="*/ 136207 h 1668463"/>
              <a:gd name="T86" fmla="*/ 1432947 w 2238376"/>
              <a:gd name="T87" fmla="*/ 348084 h 1668463"/>
              <a:gd name="T88" fmla="*/ 1490198 w 2238376"/>
              <a:gd name="T89" fmla="*/ 374298 h 1668463"/>
              <a:gd name="T90" fmla="*/ 1513153 w 2238376"/>
              <a:gd name="T91" fmla="*/ 159719 h 1668463"/>
              <a:gd name="T92" fmla="*/ 1485877 w 2238376"/>
              <a:gd name="T93" fmla="*/ 1621 h 1668463"/>
              <a:gd name="T94" fmla="*/ 1743778 w 2238376"/>
              <a:gd name="T95" fmla="*/ 74049 h 1668463"/>
              <a:gd name="T96" fmla="*/ 1858820 w 2238376"/>
              <a:gd name="T97" fmla="*/ 171880 h 1668463"/>
              <a:gd name="T98" fmla="*/ 1904730 w 2238376"/>
              <a:gd name="T99" fmla="*/ 295385 h 1668463"/>
              <a:gd name="T100" fmla="*/ 1834516 w 2238376"/>
              <a:gd name="T101" fmla="*/ 463481 h 1668463"/>
              <a:gd name="T102" fmla="*/ 1601460 w 2238376"/>
              <a:gd name="T103" fmla="*/ 587256 h 1668463"/>
              <a:gd name="T104" fmla="*/ 1635486 w 2238376"/>
              <a:gd name="T105" fmla="*/ 722382 h 1668463"/>
              <a:gd name="T106" fmla="*/ 1740808 w 2238376"/>
              <a:gd name="T107" fmla="*/ 811294 h 1668463"/>
              <a:gd name="T108" fmla="*/ 1505320 w 2238376"/>
              <a:gd name="T109" fmla="*/ 749407 h 1668463"/>
              <a:gd name="T110" fmla="*/ 1419444 w 2238376"/>
              <a:gd name="T111" fmla="*/ 586445 h 1668463"/>
              <a:gd name="T112" fmla="*/ 1350850 w 2238376"/>
              <a:gd name="T113" fmla="*/ 445104 h 1668463"/>
              <a:gd name="T114" fmla="*/ 1165593 w 2238376"/>
              <a:gd name="T115" fmla="*/ 293223 h 1668463"/>
              <a:gd name="T116" fmla="*/ 1061623 w 2238376"/>
              <a:gd name="T117" fmla="*/ 123775 h 1668463"/>
              <a:gd name="T118" fmla="*/ 1321144 w 2238376"/>
              <a:gd name="T119" fmla="*/ 9188 h 16684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238376" h="1668463">
                <a:moveTo>
                  <a:pt x="760090" y="1165810"/>
                </a:moveTo>
                <a:lnTo>
                  <a:pt x="755329" y="1166127"/>
                </a:lnTo>
                <a:lnTo>
                  <a:pt x="750569" y="1167081"/>
                </a:lnTo>
                <a:lnTo>
                  <a:pt x="746126" y="1168034"/>
                </a:lnTo>
                <a:lnTo>
                  <a:pt x="742000" y="1169622"/>
                </a:lnTo>
                <a:lnTo>
                  <a:pt x="737874" y="1171529"/>
                </a:lnTo>
                <a:lnTo>
                  <a:pt x="733748" y="1173753"/>
                </a:lnTo>
                <a:lnTo>
                  <a:pt x="730257" y="1176295"/>
                </a:lnTo>
                <a:lnTo>
                  <a:pt x="726766" y="1179472"/>
                </a:lnTo>
                <a:lnTo>
                  <a:pt x="723910" y="1182649"/>
                </a:lnTo>
                <a:lnTo>
                  <a:pt x="721054" y="1186145"/>
                </a:lnTo>
                <a:lnTo>
                  <a:pt x="718832" y="1189957"/>
                </a:lnTo>
                <a:lnTo>
                  <a:pt x="716611" y="1193770"/>
                </a:lnTo>
                <a:lnTo>
                  <a:pt x="715024" y="1198536"/>
                </a:lnTo>
                <a:lnTo>
                  <a:pt x="714072" y="1202667"/>
                </a:lnTo>
                <a:lnTo>
                  <a:pt x="713120" y="1207115"/>
                </a:lnTo>
                <a:lnTo>
                  <a:pt x="712802" y="1211881"/>
                </a:lnTo>
                <a:lnTo>
                  <a:pt x="713120" y="1216647"/>
                </a:lnTo>
                <a:lnTo>
                  <a:pt x="714072" y="1221095"/>
                </a:lnTo>
                <a:lnTo>
                  <a:pt x="715024" y="1225543"/>
                </a:lnTo>
                <a:lnTo>
                  <a:pt x="716611" y="1229674"/>
                </a:lnTo>
                <a:lnTo>
                  <a:pt x="718832" y="1233804"/>
                </a:lnTo>
                <a:lnTo>
                  <a:pt x="721054" y="1237617"/>
                </a:lnTo>
                <a:lnTo>
                  <a:pt x="723910" y="1241112"/>
                </a:lnTo>
                <a:lnTo>
                  <a:pt x="726766" y="1244607"/>
                </a:lnTo>
                <a:lnTo>
                  <a:pt x="730257" y="1247467"/>
                </a:lnTo>
                <a:lnTo>
                  <a:pt x="733748" y="1250327"/>
                </a:lnTo>
                <a:lnTo>
                  <a:pt x="737874" y="1252551"/>
                </a:lnTo>
                <a:lnTo>
                  <a:pt x="742000" y="1254457"/>
                </a:lnTo>
                <a:lnTo>
                  <a:pt x="746126" y="1256046"/>
                </a:lnTo>
                <a:lnTo>
                  <a:pt x="750569" y="1256999"/>
                </a:lnTo>
                <a:lnTo>
                  <a:pt x="755329" y="1257952"/>
                </a:lnTo>
                <a:lnTo>
                  <a:pt x="760090" y="1257952"/>
                </a:lnTo>
                <a:lnTo>
                  <a:pt x="764850" y="1257952"/>
                </a:lnTo>
                <a:lnTo>
                  <a:pt x="769611" y="1256999"/>
                </a:lnTo>
                <a:lnTo>
                  <a:pt x="774054" y="1256046"/>
                </a:lnTo>
                <a:lnTo>
                  <a:pt x="778497" y="1254457"/>
                </a:lnTo>
                <a:lnTo>
                  <a:pt x="782623" y="1252551"/>
                </a:lnTo>
                <a:lnTo>
                  <a:pt x="786431" y="1250327"/>
                </a:lnTo>
                <a:lnTo>
                  <a:pt x="789922" y="1247467"/>
                </a:lnTo>
                <a:lnTo>
                  <a:pt x="793413" y="1244607"/>
                </a:lnTo>
                <a:lnTo>
                  <a:pt x="796269" y="1241112"/>
                </a:lnTo>
                <a:lnTo>
                  <a:pt x="799126" y="1237617"/>
                </a:lnTo>
                <a:lnTo>
                  <a:pt x="801665" y="1233804"/>
                </a:lnTo>
                <a:lnTo>
                  <a:pt x="803569" y="1229674"/>
                </a:lnTo>
                <a:lnTo>
                  <a:pt x="805156" y="1225543"/>
                </a:lnTo>
                <a:lnTo>
                  <a:pt x="806108" y="1221095"/>
                </a:lnTo>
                <a:lnTo>
                  <a:pt x="807060" y="1216647"/>
                </a:lnTo>
                <a:lnTo>
                  <a:pt x="807377" y="1211881"/>
                </a:lnTo>
                <a:lnTo>
                  <a:pt x="807060" y="1207115"/>
                </a:lnTo>
                <a:lnTo>
                  <a:pt x="806108" y="1202667"/>
                </a:lnTo>
                <a:lnTo>
                  <a:pt x="805156" y="1198536"/>
                </a:lnTo>
                <a:lnTo>
                  <a:pt x="803569" y="1193770"/>
                </a:lnTo>
                <a:lnTo>
                  <a:pt x="801665" y="1189957"/>
                </a:lnTo>
                <a:lnTo>
                  <a:pt x="799126" y="1186145"/>
                </a:lnTo>
                <a:lnTo>
                  <a:pt x="796269" y="1182649"/>
                </a:lnTo>
                <a:lnTo>
                  <a:pt x="793413" y="1179472"/>
                </a:lnTo>
                <a:lnTo>
                  <a:pt x="789922" y="1176295"/>
                </a:lnTo>
                <a:lnTo>
                  <a:pt x="786431" y="1173753"/>
                </a:lnTo>
                <a:lnTo>
                  <a:pt x="782623" y="1171529"/>
                </a:lnTo>
                <a:lnTo>
                  <a:pt x="778497" y="1169622"/>
                </a:lnTo>
                <a:lnTo>
                  <a:pt x="774054" y="1168034"/>
                </a:lnTo>
                <a:lnTo>
                  <a:pt x="769611" y="1167081"/>
                </a:lnTo>
                <a:lnTo>
                  <a:pt x="764850" y="1166127"/>
                </a:lnTo>
                <a:lnTo>
                  <a:pt x="760090" y="1165810"/>
                </a:lnTo>
                <a:close/>
                <a:moveTo>
                  <a:pt x="762311" y="586583"/>
                </a:moveTo>
                <a:lnTo>
                  <a:pt x="751521" y="586900"/>
                </a:lnTo>
                <a:lnTo>
                  <a:pt x="740730" y="587536"/>
                </a:lnTo>
                <a:lnTo>
                  <a:pt x="729940" y="588807"/>
                </a:lnTo>
                <a:lnTo>
                  <a:pt x="719150" y="590713"/>
                </a:lnTo>
                <a:lnTo>
                  <a:pt x="708994" y="592937"/>
                </a:lnTo>
                <a:lnTo>
                  <a:pt x="698838" y="596115"/>
                </a:lnTo>
                <a:lnTo>
                  <a:pt x="689000" y="598974"/>
                </a:lnTo>
                <a:lnTo>
                  <a:pt x="679162" y="602787"/>
                </a:lnTo>
                <a:lnTo>
                  <a:pt x="669641" y="606917"/>
                </a:lnTo>
                <a:lnTo>
                  <a:pt x="660754" y="612001"/>
                </a:lnTo>
                <a:lnTo>
                  <a:pt x="651551" y="616767"/>
                </a:lnTo>
                <a:lnTo>
                  <a:pt x="642982" y="622169"/>
                </a:lnTo>
                <a:lnTo>
                  <a:pt x="634731" y="628206"/>
                </a:lnTo>
                <a:lnTo>
                  <a:pt x="626479" y="634243"/>
                </a:lnTo>
                <a:lnTo>
                  <a:pt x="618862" y="640915"/>
                </a:lnTo>
                <a:lnTo>
                  <a:pt x="611245" y="647905"/>
                </a:lnTo>
                <a:lnTo>
                  <a:pt x="603946" y="654895"/>
                </a:lnTo>
                <a:lnTo>
                  <a:pt x="597599" y="662521"/>
                </a:lnTo>
                <a:lnTo>
                  <a:pt x="591251" y="670464"/>
                </a:lnTo>
                <a:lnTo>
                  <a:pt x="585221" y="678725"/>
                </a:lnTo>
                <a:lnTo>
                  <a:pt x="579509" y="687304"/>
                </a:lnTo>
                <a:lnTo>
                  <a:pt x="574431" y="696200"/>
                </a:lnTo>
                <a:lnTo>
                  <a:pt x="569671" y="705097"/>
                </a:lnTo>
                <a:lnTo>
                  <a:pt x="565545" y="714311"/>
                </a:lnTo>
                <a:lnTo>
                  <a:pt x="561737" y="723843"/>
                </a:lnTo>
                <a:lnTo>
                  <a:pt x="558245" y="733693"/>
                </a:lnTo>
                <a:lnTo>
                  <a:pt x="555389" y="743543"/>
                </a:lnTo>
                <a:lnTo>
                  <a:pt x="553168" y="753710"/>
                </a:lnTo>
                <a:lnTo>
                  <a:pt x="551263" y="763878"/>
                </a:lnTo>
                <a:lnTo>
                  <a:pt x="549677" y="774680"/>
                </a:lnTo>
                <a:lnTo>
                  <a:pt x="548725" y="785166"/>
                </a:lnTo>
                <a:lnTo>
                  <a:pt x="548407" y="795651"/>
                </a:lnTo>
                <a:lnTo>
                  <a:pt x="548725" y="805501"/>
                </a:lnTo>
                <a:lnTo>
                  <a:pt x="549677" y="815033"/>
                </a:lnTo>
                <a:lnTo>
                  <a:pt x="550629" y="824565"/>
                </a:lnTo>
                <a:lnTo>
                  <a:pt x="552215" y="834096"/>
                </a:lnTo>
                <a:lnTo>
                  <a:pt x="554120" y="842993"/>
                </a:lnTo>
                <a:lnTo>
                  <a:pt x="556659" y="852207"/>
                </a:lnTo>
                <a:lnTo>
                  <a:pt x="559515" y="860786"/>
                </a:lnTo>
                <a:lnTo>
                  <a:pt x="562371" y="869683"/>
                </a:lnTo>
                <a:lnTo>
                  <a:pt x="563641" y="872542"/>
                </a:lnTo>
                <a:lnTo>
                  <a:pt x="564593" y="875720"/>
                </a:lnTo>
                <a:lnTo>
                  <a:pt x="567449" y="881439"/>
                </a:lnTo>
                <a:lnTo>
                  <a:pt x="567449" y="881756"/>
                </a:lnTo>
                <a:lnTo>
                  <a:pt x="570940" y="886522"/>
                </a:lnTo>
                <a:lnTo>
                  <a:pt x="574431" y="891288"/>
                </a:lnTo>
                <a:lnTo>
                  <a:pt x="579192" y="894783"/>
                </a:lnTo>
                <a:lnTo>
                  <a:pt x="583952" y="898279"/>
                </a:lnTo>
                <a:lnTo>
                  <a:pt x="589347" y="901138"/>
                </a:lnTo>
                <a:lnTo>
                  <a:pt x="595060" y="903362"/>
                </a:lnTo>
                <a:lnTo>
                  <a:pt x="601090" y="904315"/>
                </a:lnTo>
                <a:lnTo>
                  <a:pt x="607437" y="904633"/>
                </a:lnTo>
                <a:lnTo>
                  <a:pt x="612198" y="904633"/>
                </a:lnTo>
                <a:lnTo>
                  <a:pt x="616958" y="903998"/>
                </a:lnTo>
                <a:lnTo>
                  <a:pt x="621084" y="902727"/>
                </a:lnTo>
                <a:lnTo>
                  <a:pt x="625527" y="901456"/>
                </a:lnTo>
                <a:lnTo>
                  <a:pt x="629335" y="899549"/>
                </a:lnTo>
                <a:lnTo>
                  <a:pt x="633144" y="897325"/>
                </a:lnTo>
                <a:lnTo>
                  <a:pt x="636952" y="894466"/>
                </a:lnTo>
                <a:lnTo>
                  <a:pt x="639808" y="891606"/>
                </a:lnTo>
                <a:lnTo>
                  <a:pt x="642982" y="888429"/>
                </a:lnTo>
                <a:lnTo>
                  <a:pt x="645521" y="884934"/>
                </a:lnTo>
                <a:lnTo>
                  <a:pt x="647742" y="881439"/>
                </a:lnTo>
                <a:lnTo>
                  <a:pt x="649647" y="877626"/>
                </a:lnTo>
                <a:lnTo>
                  <a:pt x="651233" y="873495"/>
                </a:lnTo>
                <a:lnTo>
                  <a:pt x="652503" y="868729"/>
                </a:lnTo>
                <a:lnTo>
                  <a:pt x="653138" y="864281"/>
                </a:lnTo>
                <a:lnTo>
                  <a:pt x="653455" y="859833"/>
                </a:lnTo>
                <a:lnTo>
                  <a:pt x="653138" y="855067"/>
                </a:lnTo>
                <a:lnTo>
                  <a:pt x="652503" y="850936"/>
                </a:lnTo>
                <a:lnTo>
                  <a:pt x="651233" y="846488"/>
                </a:lnTo>
                <a:lnTo>
                  <a:pt x="649647" y="842675"/>
                </a:lnTo>
                <a:lnTo>
                  <a:pt x="649647" y="842358"/>
                </a:lnTo>
                <a:lnTo>
                  <a:pt x="647425" y="836638"/>
                </a:lnTo>
                <a:lnTo>
                  <a:pt x="645521" y="831237"/>
                </a:lnTo>
                <a:lnTo>
                  <a:pt x="644251" y="825835"/>
                </a:lnTo>
                <a:lnTo>
                  <a:pt x="642665" y="820116"/>
                </a:lnTo>
                <a:lnTo>
                  <a:pt x="641713" y="814079"/>
                </a:lnTo>
                <a:lnTo>
                  <a:pt x="641078" y="808042"/>
                </a:lnTo>
                <a:lnTo>
                  <a:pt x="640443" y="801688"/>
                </a:lnTo>
                <a:lnTo>
                  <a:pt x="640443" y="795651"/>
                </a:lnTo>
                <a:lnTo>
                  <a:pt x="640443" y="789614"/>
                </a:lnTo>
                <a:lnTo>
                  <a:pt x="641078" y="783577"/>
                </a:lnTo>
                <a:lnTo>
                  <a:pt x="641713" y="777540"/>
                </a:lnTo>
                <a:lnTo>
                  <a:pt x="642665" y="771821"/>
                </a:lnTo>
                <a:lnTo>
                  <a:pt x="644251" y="765784"/>
                </a:lnTo>
                <a:lnTo>
                  <a:pt x="645521" y="760065"/>
                </a:lnTo>
                <a:lnTo>
                  <a:pt x="647742" y="754981"/>
                </a:lnTo>
                <a:lnTo>
                  <a:pt x="649647" y="749262"/>
                </a:lnTo>
                <a:lnTo>
                  <a:pt x="652503" y="743860"/>
                </a:lnTo>
                <a:lnTo>
                  <a:pt x="655042" y="739094"/>
                </a:lnTo>
                <a:lnTo>
                  <a:pt x="658215" y="733693"/>
                </a:lnTo>
                <a:lnTo>
                  <a:pt x="661072" y="729245"/>
                </a:lnTo>
                <a:lnTo>
                  <a:pt x="664563" y="724161"/>
                </a:lnTo>
                <a:lnTo>
                  <a:pt x="668371" y="719713"/>
                </a:lnTo>
                <a:lnTo>
                  <a:pt x="672180" y="715582"/>
                </a:lnTo>
                <a:lnTo>
                  <a:pt x="676305" y="711452"/>
                </a:lnTo>
                <a:lnTo>
                  <a:pt x="680431" y="707321"/>
                </a:lnTo>
                <a:lnTo>
                  <a:pt x="684874" y="703826"/>
                </a:lnTo>
                <a:lnTo>
                  <a:pt x="689317" y="700013"/>
                </a:lnTo>
                <a:lnTo>
                  <a:pt x="694078" y="696518"/>
                </a:lnTo>
                <a:lnTo>
                  <a:pt x="699156" y="693659"/>
                </a:lnTo>
                <a:lnTo>
                  <a:pt x="704233" y="691117"/>
                </a:lnTo>
                <a:lnTo>
                  <a:pt x="709311" y="688257"/>
                </a:lnTo>
                <a:lnTo>
                  <a:pt x="714707" y="685715"/>
                </a:lnTo>
                <a:lnTo>
                  <a:pt x="720419" y="683809"/>
                </a:lnTo>
                <a:lnTo>
                  <a:pt x="726132" y="681902"/>
                </a:lnTo>
                <a:lnTo>
                  <a:pt x="732162" y="679996"/>
                </a:lnTo>
                <a:lnTo>
                  <a:pt x="737874" y="678725"/>
                </a:lnTo>
                <a:lnTo>
                  <a:pt x="743904" y="677772"/>
                </a:lnTo>
                <a:lnTo>
                  <a:pt x="749934" y="677136"/>
                </a:lnTo>
                <a:lnTo>
                  <a:pt x="756281" y="676501"/>
                </a:lnTo>
                <a:lnTo>
                  <a:pt x="762311" y="676183"/>
                </a:lnTo>
                <a:lnTo>
                  <a:pt x="768659" y="676501"/>
                </a:lnTo>
                <a:lnTo>
                  <a:pt x="774689" y="677136"/>
                </a:lnTo>
                <a:lnTo>
                  <a:pt x="781353" y="677772"/>
                </a:lnTo>
                <a:lnTo>
                  <a:pt x="787383" y="678725"/>
                </a:lnTo>
                <a:lnTo>
                  <a:pt x="793096" y="679996"/>
                </a:lnTo>
                <a:lnTo>
                  <a:pt x="799126" y="681902"/>
                </a:lnTo>
                <a:lnTo>
                  <a:pt x="804838" y="683809"/>
                </a:lnTo>
                <a:lnTo>
                  <a:pt x="809916" y="685715"/>
                </a:lnTo>
                <a:lnTo>
                  <a:pt x="815629" y="688257"/>
                </a:lnTo>
                <a:lnTo>
                  <a:pt x="821024" y="691117"/>
                </a:lnTo>
                <a:lnTo>
                  <a:pt x="825784" y="693659"/>
                </a:lnTo>
                <a:lnTo>
                  <a:pt x="830862" y="696518"/>
                </a:lnTo>
                <a:lnTo>
                  <a:pt x="835623" y="700013"/>
                </a:lnTo>
                <a:lnTo>
                  <a:pt x="840066" y="703826"/>
                </a:lnTo>
                <a:lnTo>
                  <a:pt x="844826" y="707321"/>
                </a:lnTo>
                <a:lnTo>
                  <a:pt x="848952" y="711452"/>
                </a:lnTo>
                <a:lnTo>
                  <a:pt x="853078" y="715582"/>
                </a:lnTo>
                <a:lnTo>
                  <a:pt x="856886" y="719713"/>
                </a:lnTo>
                <a:lnTo>
                  <a:pt x="860695" y="724161"/>
                </a:lnTo>
                <a:lnTo>
                  <a:pt x="863868" y="729245"/>
                </a:lnTo>
                <a:lnTo>
                  <a:pt x="867042" y="733693"/>
                </a:lnTo>
                <a:lnTo>
                  <a:pt x="869898" y="739094"/>
                </a:lnTo>
                <a:lnTo>
                  <a:pt x="872754" y="743860"/>
                </a:lnTo>
                <a:lnTo>
                  <a:pt x="874976" y="749262"/>
                </a:lnTo>
                <a:lnTo>
                  <a:pt x="877197" y="754981"/>
                </a:lnTo>
                <a:lnTo>
                  <a:pt x="879102" y="760065"/>
                </a:lnTo>
                <a:lnTo>
                  <a:pt x="881006" y="765784"/>
                </a:lnTo>
                <a:lnTo>
                  <a:pt x="882275" y="771821"/>
                </a:lnTo>
                <a:lnTo>
                  <a:pt x="883227" y="777540"/>
                </a:lnTo>
                <a:lnTo>
                  <a:pt x="884180" y="783577"/>
                </a:lnTo>
                <a:lnTo>
                  <a:pt x="884497" y="789614"/>
                </a:lnTo>
                <a:lnTo>
                  <a:pt x="884814" y="795651"/>
                </a:lnTo>
                <a:lnTo>
                  <a:pt x="884497" y="802323"/>
                </a:lnTo>
                <a:lnTo>
                  <a:pt x="884180" y="808360"/>
                </a:lnTo>
                <a:lnTo>
                  <a:pt x="883227" y="814397"/>
                </a:lnTo>
                <a:lnTo>
                  <a:pt x="882275" y="820116"/>
                </a:lnTo>
                <a:lnTo>
                  <a:pt x="881006" y="826153"/>
                </a:lnTo>
                <a:lnTo>
                  <a:pt x="879102" y="831872"/>
                </a:lnTo>
                <a:lnTo>
                  <a:pt x="877197" y="837274"/>
                </a:lnTo>
                <a:lnTo>
                  <a:pt x="874976" y="842675"/>
                </a:lnTo>
                <a:lnTo>
                  <a:pt x="872754" y="848077"/>
                </a:lnTo>
                <a:lnTo>
                  <a:pt x="869898" y="853160"/>
                </a:lnTo>
                <a:lnTo>
                  <a:pt x="867042" y="858562"/>
                </a:lnTo>
                <a:lnTo>
                  <a:pt x="863551" y="863646"/>
                </a:lnTo>
                <a:lnTo>
                  <a:pt x="860377" y="868094"/>
                </a:lnTo>
                <a:lnTo>
                  <a:pt x="856886" y="872542"/>
                </a:lnTo>
                <a:lnTo>
                  <a:pt x="852760" y="876990"/>
                </a:lnTo>
                <a:lnTo>
                  <a:pt x="848952" y="881439"/>
                </a:lnTo>
                <a:lnTo>
                  <a:pt x="844509" y="885569"/>
                </a:lnTo>
                <a:lnTo>
                  <a:pt x="840066" y="889382"/>
                </a:lnTo>
                <a:lnTo>
                  <a:pt x="835305" y="892877"/>
                </a:lnTo>
                <a:lnTo>
                  <a:pt x="830862" y="896372"/>
                </a:lnTo>
                <a:lnTo>
                  <a:pt x="825784" y="899549"/>
                </a:lnTo>
                <a:lnTo>
                  <a:pt x="820707" y="902409"/>
                </a:lnTo>
                <a:lnTo>
                  <a:pt x="815311" y="905269"/>
                </a:lnTo>
                <a:lnTo>
                  <a:pt x="809916" y="907811"/>
                </a:lnTo>
                <a:lnTo>
                  <a:pt x="804203" y="910035"/>
                </a:lnTo>
                <a:lnTo>
                  <a:pt x="798491" y="911941"/>
                </a:lnTo>
                <a:lnTo>
                  <a:pt x="792461" y="913530"/>
                </a:lnTo>
                <a:lnTo>
                  <a:pt x="787066" y="915118"/>
                </a:lnTo>
                <a:lnTo>
                  <a:pt x="780719" y="916072"/>
                </a:lnTo>
                <a:lnTo>
                  <a:pt x="774689" y="917025"/>
                </a:lnTo>
                <a:lnTo>
                  <a:pt x="768341" y="917343"/>
                </a:lnTo>
                <a:lnTo>
                  <a:pt x="762311" y="917660"/>
                </a:lnTo>
                <a:lnTo>
                  <a:pt x="759772" y="917343"/>
                </a:lnTo>
                <a:lnTo>
                  <a:pt x="755329" y="917660"/>
                </a:lnTo>
                <a:lnTo>
                  <a:pt x="750886" y="918296"/>
                </a:lnTo>
                <a:lnTo>
                  <a:pt x="746443" y="919567"/>
                </a:lnTo>
                <a:lnTo>
                  <a:pt x="742317" y="921155"/>
                </a:lnTo>
                <a:lnTo>
                  <a:pt x="738509" y="923062"/>
                </a:lnTo>
                <a:lnTo>
                  <a:pt x="734701" y="925286"/>
                </a:lnTo>
                <a:lnTo>
                  <a:pt x="731527" y="927828"/>
                </a:lnTo>
                <a:lnTo>
                  <a:pt x="728353" y="931005"/>
                </a:lnTo>
                <a:lnTo>
                  <a:pt x="725180" y="933865"/>
                </a:lnTo>
                <a:lnTo>
                  <a:pt x="722641" y="937677"/>
                </a:lnTo>
                <a:lnTo>
                  <a:pt x="720736" y="941490"/>
                </a:lnTo>
                <a:lnTo>
                  <a:pt x="718832" y="945303"/>
                </a:lnTo>
                <a:lnTo>
                  <a:pt x="717245" y="949434"/>
                </a:lnTo>
                <a:lnTo>
                  <a:pt x="716293" y="953882"/>
                </a:lnTo>
                <a:lnTo>
                  <a:pt x="715659" y="958648"/>
                </a:lnTo>
                <a:lnTo>
                  <a:pt x="715024" y="963096"/>
                </a:lnTo>
                <a:lnTo>
                  <a:pt x="715024" y="1088283"/>
                </a:lnTo>
                <a:lnTo>
                  <a:pt x="715659" y="1092731"/>
                </a:lnTo>
                <a:lnTo>
                  <a:pt x="716293" y="1097497"/>
                </a:lnTo>
                <a:lnTo>
                  <a:pt x="717245" y="1101945"/>
                </a:lnTo>
                <a:lnTo>
                  <a:pt x="718832" y="1106076"/>
                </a:lnTo>
                <a:lnTo>
                  <a:pt x="720736" y="1109889"/>
                </a:lnTo>
                <a:lnTo>
                  <a:pt x="722641" y="1113701"/>
                </a:lnTo>
                <a:lnTo>
                  <a:pt x="725180" y="1117514"/>
                </a:lnTo>
                <a:lnTo>
                  <a:pt x="728353" y="1120374"/>
                </a:lnTo>
                <a:lnTo>
                  <a:pt x="731527" y="1123551"/>
                </a:lnTo>
                <a:lnTo>
                  <a:pt x="734701" y="1126093"/>
                </a:lnTo>
                <a:lnTo>
                  <a:pt x="738509" y="1128317"/>
                </a:lnTo>
                <a:lnTo>
                  <a:pt x="742317" y="1130224"/>
                </a:lnTo>
                <a:lnTo>
                  <a:pt x="746443" y="1131812"/>
                </a:lnTo>
                <a:lnTo>
                  <a:pt x="750886" y="1133083"/>
                </a:lnTo>
                <a:lnTo>
                  <a:pt x="755329" y="1133719"/>
                </a:lnTo>
                <a:lnTo>
                  <a:pt x="759772" y="1134036"/>
                </a:lnTo>
                <a:lnTo>
                  <a:pt x="764215" y="1133719"/>
                </a:lnTo>
                <a:lnTo>
                  <a:pt x="768659" y="1133083"/>
                </a:lnTo>
                <a:lnTo>
                  <a:pt x="773419" y="1131812"/>
                </a:lnTo>
                <a:lnTo>
                  <a:pt x="777227" y="1130224"/>
                </a:lnTo>
                <a:lnTo>
                  <a:pt x="781353" y="1128317"/>
                </a:lnTo>
                <a:lnTo>
                  <a:pt x="784527" y="1126093"/>
                </a:lnTo>
                <a:lnTo>
                  <a:pt x="788335" y="1123551"/>
                </a:lnTo>
                <a:lnTo>
                  <a:pt x="791509" y="1120374"/>
                </a:lnTo>
                <a:lnTo>
                  <a:pt x="794365" y="1117514"/>
                </a:lnTo>
                <a:lnTo>
                  <a:pt x="796904" y="1113701"/>
                </a:lnTo>
                <a:lnTo>
                  <a:pt x="799126" y="1109889"/>
                </a:lnTo>
                <a:lnTo>
                  <a:pt x="801030" y="1106076"/>
                </a:lnTo>
                <a:lnTo>
                  <a:pt x="802299" y="1101945"/>
                </a:lnTo>
                <a:lnTo>
                  <a:pt x="803569" y="1097497"/>
                </a:lnTo>
                <a:lnTo>
                  <a:pt x="804203" y="1092731"/>
                </a:lnTo>
                <a:lnTo>
                  <a:pt x="804838" y="1088283"/>
                </a:lnTo>
                <a:lnTo>
                  <a:pt x="804838" y="1000906"/>
                </a:lnTo>
                <a:lnTo>
                  <a:pt x="813725" y="999000"/>
                </a:lnTo>
                <a:lnTo>
                  <a:pt x="822293" y="996458"/>
                </a:lnTo>
                <a:lnTo>
                  <a:pt x="831497" y="993598"/>
                </a:lnTo>
                <a:lnTo>
                  <a:pt x="840066" y="990739"/>
                </a:lnTo>
                <a:lnTo>
                  <a:pt x="848635" y="987244"/>
                </a:lnTo>
                <a:lnTo>
                  <a:pt x="856886" y="983431"/>
                </a:lnTo>
                <a:lnTo>
                  <a:pt x="864820" y="979300"/>
                </a:lnTo>
                <a:lnTo>
                  <a:pt x="872754" y="975170"/>
                </a:lnTo>
                <a:lnTo>
                  <a:pt x="880371" y="970086"/>
                </a:lnTo>
                <a:lnTo>
                  <a:pt x="887671" y="965320"/>
                </a:lnTo>
                <a:lnTo>
                  <a:pt x="894970" y="959919"/>
                </a:lnTo>
                <a:lnTo>
                  <a:pt x="901635" y="954200"/>
                </a:lnTo>
                <a:lnTo>
                  <a:pt x="908617" y="948163"/>
                </a:lnTo>
                <a:lnTo>
                  <a:pt x="914964" y="942126"/>
                </a:lnTo>
                <a:lnTo>
                  <a:pt x="921311" y="935771"/>
                </a:lnTo>
                <a:lnTo>
                  <a:pt x="927024" y="929416"/>
                </a:lnTo>
                <a:lnTo>
                  <a:pt x="932736" y="922109"/>
                </a:lnTo>
                <a:lnTo>
                  <a:pt x="938132" y="915436"/>
                </a:lnTo>
                <a:lnTo>
                  <a:pt x="942892" y="907811"/>
                </a:lnTo>
                <a:lnTo>
                  <a:pt x="947970" y="900185"/>
                </a:lnTo>
                <a:lnTo>
                  <a:pt x="952096" y="892559"/>
                </a:lnTo>
                <a:lnTo>
                  <a:pt x="956221" y="884616"/>
                </a:lnTo>
                <a:lnTo>
                  <a:pt x="960030" y="876355"/>
                </a:lnTo>
                <a:lnTo>
                  <a:pt x="963521" y="868094"/>
                </a:lnTo>
                <a:lnTo>
                  <a:pt x="966377" y="859515"/>
                </a:lnTo>
                <a:lnTo>
                  <a:pt x="968916" y="850619"/>
                </a:lnTo>
                <a:lnTo>
                  <a:pt x="971455" y="842040"/>
                </a:lnTo>
                <a:lnTo>
                  <a:pt x="973359" y="832826"/>
                </a:lnTo>
                <a:lnTo>
                  <a:pt x="974311" y="823929"/>
                </a:lnTo>
                <a:lnTo>
                  <a:pt x="975581" y="814715"/>
                </a:lnTo>
                <a:lnTo>
                  <a:pt x="976215" y="805183"/>
                </a:lnTo>
                <a:lnTo>
                  <a:pt x="976215" y="795651"/>
                </a:lnTo>
                <a:lnTo>
                  <a:pt x="976215" y="785166"/>
                </a:lnTo>
                <a:lnTo>
                  <a:pt x="975581" y="774680"/>
                </a:lnTo>
                <a:lnTo>
                  <a:pt x="973994" y="763878"/>
                </a:lnTo>
                <a:lnTo>
                  <a:pt x="972090" y="753710"/>
                </a:lnTo>
                <a:lnTo>
                  <a:pt x="969868" y="743543"/>
                </a:lnTo>
                <a:lnTo>
                  <a:pt x="966695" y="733693"/>
                </a:lnTo>
                <a:lnTo>
                  <a:pt x="963521" y="723843"/>
                </a:lnTo>
                <a:lnTo>
                  <a:pt x="959713" y="714311"/>
                </a:lnTo>
                <a:lnTo>
                  <a:pt x="955587" y="705097"/>
                </a:lnTo>
                <a:lnTo>
                  <a:pt x="950509" y="696200"/>
                </a:lnTo>
                <a:lnTo>
                  <a:pt x="945114" y="687304"/>
                </a:lnTo>
                <a:lnTo>
                  <a:pt x="940036" y="678725"/>
                </a:lnTo>
                <a:lnTo>
                  <a:pt x="934006" y="670464"/>
                </a:lnTo>
                <a:lnTo>
                  <a:pt x="927341" y="662521"/>
                </a:lnTo>
                <a:lnTo>
                  <a:pt x="920677" y="654895"/>
                </a:lnTo>
                <a:lnTo>
                  <a:pt x="914012" y="647905"/>
                </a:lnTo>
                <a:lnTo>
                  <a:pt x="906395" y="640915"/>
                </a:lnTo>
                <a:lnTo>
                  <a:pt x="898461" y="634243"/>
                </a:lnTo>
                <a:lnTo>
                  <a:pt x="890527" y="628206"/>
                </a:lnTo>
                <a:lnTo>
                  <a:pt x="882275" y="622169"/>
                </a:lnTo>
                <a:lnTo>
                  <a:pt x="873389" y="616767"/>
                </a:lnTo>
                <a:lnTo>
                  <a:pt x="864503" y="612001"/>
                </a:lnTo>
                <a:lnTo>
                  <a:pt x="855299" y="606917"/>
                </a:lnTo>
                <a:lnTo>
                  <a:pt x="845778" y="602787"/>
                </a:lnTo>
                <a:lnTo>
                  <a:pt x="835940" y="598974"/>
                </a:lnTo>
                <a:lnTo>
                  <a:pt x="826102" y="596115"/>
                </a:lnTo>
                <a:lnTo>
                  <a:pt x="815946" y="592937"/>
                </a:lnTo>
                <a:lnTo>
                  <a:pt x="805473" y="590713"/>
                </a:lnTo>
                <a:lnTo>
                  <a:pt x="795317" y="588807"/>
                </a:lnTo>
                <a:lnTo>
                  <a:pt x="784209" y="587536"/>
                </a:lnTo>
                <a:lnTo>
                  <a:pt x="773736" y="586900"/>
                </a:lnTo>
                <a:lnTo>
                  <a:pt x="762311" y="586583"/>
                </a:lnTo>
                <a:close/>
                <a:moveTo>
                  <a:pt x="1731944" y="472120"/>
                </a:moveTo>
                <a:lnTo>
                  <a:pt x="1726550" y="472437"/>
                </a:lnTo>
                <a:lnTo>
                  <a:pt x="1721155" y="473390"/>
                </a:lnTo>
                <a:lnTo>
                  <a:pt x="1716396" y="474344"/>
                </a:lnTo>
                <a:lnTo>
                  <a:pt x="1711953" y="475932"/>
                </a:lnTo>
                <a:lnTo>
                  <a:pt x="1706876" y="478156"/>
                </a:lnTo>
                <a:lnTo>
                  <a:pt x="1702751" y="480698"/>
                </a:lnTo>
                <a:lnTo>
                  <a:pt x="1698626" y="483875"/>
                </a:lnTo>
                <a:lnTo>
                  <a:pt x="1695136" y="486734"/>
                </a:lnTo>
                <a:lnTo>
                  <a:pt x="1691645" y="490547"/>
                </a:lnTo>
                <a:lnTo>
                  <a:pt x="1688789" y="494995"/>
                </a:lnTo>
                <a:lnTo>
                  <a:pt x="1686251" y="499125"/>
                </a:lnTo>
                <a:lnTo>
                  <a:pt x="1683713" y="503255"/>
                </a:lnTo>
                <a:lnTo>
                  <a:pt x="1681809" y="508021"/>
                </a:lnTo>
                <a:lnTo>
                  <a:pt x="1680857" y="513104"/>
                </a:lnTo>
                <a:lnTo>
                  <a:pt x="1680222" y="517870"/>
                </a:lnTo>
                <a:lnTo>
                  <a:pt x="1679587" y="523271"/>
                </a:lnTo>
                <a:lnTo>
                  <a:pt x="1680222" y="528355"/>
                </a:lnTo>
                <a:lnTo>
                  <a:pt x="1680857" y="533438"/>
                </a:lnTo>
                <a:lnTo>
                  <a:pt x="1681809" y="538204"/>
                </a:lnTo>
                <a:lnTo>
                  <a:pt x="1683713" y="543287"/>
                </a:lnTo>
                <a:lnTo>
                  <a:pt x="1686251" y="547735"/>
                </a:lnTo>
                <a:lnTo>
                  <a:pt x="1688789" y="551865"/>
                </a:lnTo>
                <a:lnTo>
                  <a:pt x="1691645" y="555678"/>
                </a:lnTo>
                <a:lnTo>
                  <a:pt x="1695136" y="559490"/>
                </a:lnTo>
                <a:lnTo>
                  <a:pt x="1698626" y="562667"/>
                </a:lnTo>
                <a:lnTo>
                  <a:pt x="1702751" y="565527"/>
                </a:lnTo>
                <a:lnTo>
                  <a:pt x="1706876" y="568386"/>
                </a:lnTo>
                <a:lnTo>
                  <a:pt x="1711953" y="570610"/>
                </a:lnTo>
                <a:lnTo>
                  <a:pt x="1716396" y="571881"/>
                </a:lnTo>
                <a:lnTo>
                  <a:pt x="1721155" y="573470"/>
                </a:lnTo>
                <a:lnTo>
                  <a:pt x="1726550" y="574423"/>
                </a:lnTo>
                <a:lnTo>
                  <a:pt x="1731944" y="574423"/>
                </a:lnTo>
                <a:lnTo>
                  <a:pt x="1737338" y="574423"/>
                </a:lnTo>
                <a:lnTo>
                  <a:pt x="1742415" y="573470"/>
                </a:lnTo>
                <a:lnTo>
                  <a:pt x="1747810" y="571881"/>
                </a:lnTo>
                <a:lnTo>
                  <a:pt x="1752252" y="570610"/>
                </a:lnTo>
                <a:lnTo>
                  <a:pt x="1756695" y="568386"/>
                </a:lnTo>
                <a:lnTo>
                  <a:pt x="1761137" y="565527"/>
                </a:lnTo>
                <a:lnTo>
                  <a:pt x="1765579" y="562667"/>
                </a:lnTo>
                <a:lnTo>
                  <a:pt x="1768752" y="559490"/>
                </a:lnTo>
                <a:lnTo>
                  <a:pt x="1772243" y="555678"/>
                </a:lnTo>
                <a:lnTo>
                  <a:pt x="1775416" y="551865"/>
                </a:lnTo>
                <a:lnTo>
                  <a:pt x="1777955" y="547735"/>
                </a:lnTo>
                <a:lnTo>
                  <a:pt x="1780176" y="543287"/>
                </a:lnTo>
                <a:lnTo>
                  <a:pt x="1782080" y="538204"/>
                </a:lnTo>
                <a:lnTo>
                  <a:pt x="1783349" y="533438"/>
                </a:lnTo>
                <a:lnTo>
                  <a:pt x="1783983" y="528355"/>
                </a:lnTo>
                <a:lnTo>
                  <a:pt x="1784301" y="523271"/>
                </a:lnTo>
                <a:lnTo>
                  <a:pt x="1783983" y="517870"/>
                </a:lnTo>
                <a:lnTo>
                  <a:pt x="1783349" y="513104"/>
                </a:lnTo>
                <a:lnTo>
                  <a:pt x="1782080" y="508021"/>
                </a:lnTo>
                <a:lnTo>
                  <a:pt x="1780176" y="503255"/>
                </a:lnTo>
                <a:lnTo>
                  <a:pt x="1777955" y="499125"/>
                </a:lnTo>
                <a:lnTo>
                  <a:pt x="1775416" y="494995"/>
                </a:lnTo>
                <a:lnTo>
                  <a:pt x="1772243" y="490547"/>
                </a:lnTo>
                <a:lnTo>
                  <a:pt x="1768752" y="486734"/>
                </a:lnTo>
                <a:lnTo>
                  <a:pt x="1765579" y="483875"/>
                </a:lnTo>
                <a:lnTo>
                  <a:pt x="1761137" y="480698"/>
                </a:lnTo>
                <a:lnTo>
                  <a:pt x="1756695" y="478156"/>
                </a:lnTo>
                <a:lnTo>
                  <a:pt x="1752252" y="475932"/>
                </a:lnTo>
                <a:lnTo>
                  <a:pt x="1747810" y="474344"/>
                </a:lnTo>
                <a:lnTo>
                  <a:pt x="1742415" y="473390"/>
                </a:lnTo>
                <a:lnTo>
                  <a:pt x="1737338" y="472437"/>
                </a:lnTo>
                <a:lnTo>
                  <a:pt x="1731944" y="472120"/>
                </a:lnTo>
                <a:close/>
                <a:moveTo>
                  <a:pt x="747713" y="368300"/>
                </a:moveTo>
                <a:lnTo>
                  <a:pt x="766754" y="368618"/>
                </a:lnTo>
                <a:lnTo>
                  <a:pt x="786114" y="368936"/>
                </a:lnTo>
                <a:lnTo>
                  <a:pt x="805156" y="369889"/>
                </a:lnTo>
                <a:lnTo>
                  <a:pt x="823880" y="370842"/>
                </a:lnTo>
                <a:lnTo>
                  <a:pt x="842922" y="372431"/>
                </a:lnTo>
                <a:lnTo>
                  <a:pt x="861329" y="374019"/>
                </a:lnTo>
                <a:lnTo>
                  <a:pt x="879736" y="375926"/>
                </a:lnTo>
                <a:lnTo>
                  <a:pt x="898461" y="378150"/>
                </a:lnTo>
                <a:lnTo>
                  <a:pt x="916551" y="380692"/>
                </a:lnTo>
                <a:lnTo>
                  <a:pt x="934641" y="383869"/>
                </a:lnTo>
                <a:lnTo>
                  <a:pt x="952413" y="386729"/>
                </a:lnTo>
                <a:lnTo>
                  <a:pt x="969868" y="390224"/>
                </a:lnTo>
                <a:lnTo>
                  <a:pt x="987641" y="394036"/>
                </a:lnTo>
                <a:lnTo>
                  <a:pt x="1004461" y="397849"/>
                </a:lnTo>
                <a:lnTo>
                  <a:pt x="1021916" y="401980"/>
                </a:lnTo>
                <a:lnTo>
                  <a:pt x="1038419" y="406428"/>
                </a:lnTo>
                <a:lnTo>
                  <a:pt x="1055239" y="411512"/>
                </a:lnTo>
                <a:lnTo>
                  <a:pt x="1071742" y="416278"/>
                </a:lnTo>
                <a:lnTo>
                  <a:pt x="1087928" y="421679"/>
                </a:lnTo>
                <a:lnTo>
                  <a:pt x="1103796" y="426763"/>
                </a:lnTo>
                <a:lnTo>
                  <a:pt x="1119665" y="432482"/>
                </a:lnTo>
                <a:lnTo>
                  <a:pt x="1135215" y="438519"/>
                </a:lnTo>
                <a:lnTo>
                  <a:pt x="1150766" y="444556"/>
                </a:lnTo>
                <a:lnTo>
                  <a:pt x="1165683" y="451228"/>
                </a:lnTo>
                <a:lnTo>
                  <a:pt x="1180281" y="457901"/>
                </a:lnTo>
                <a:lnTo>
                  <a:pt x="1194880" y="464573"/>
                </a:lnTo>
                <a:lnTo>
                  <a:pt x="1209479" y="471881"/>
                </a:lnTo>
                <a:lnTo>
                  <a:pt x="1223443" y="479189"/>
                </a:lnTo>
                <a:lnTo>
                  <a:pt x="1237090" y="486497"/>
                </a:lnTo>
                <a:lnTo>
                  <a:pt x="1250102" y="494758"/>
                </a:lnTo>
                <a:lnTo>
                  <a:pt x="1263431" y="502701"/>
                </a:lnTo>
                <a:lnTo>
                  <a:pt x="1276126" y="510644"/>
                </a:lnTo>
                <a:lnTo>
                  <a:pt x="1288820" y="518905"/>
                </a:lnTo>
                <a:lnTo>
                  <a:pt x="1301197" y="527484"/>
                </a:lnTo>
                <a:lnTo>
                  <a:pt x="1312940" y="536063"/>
                </a:lnTo>
                <a:lnTo>
                  <a:pt x="1324683" y="544960"/>
                </a:lnTo>
                <a:lnTo>
                  <a:pt x="1335790" y="553856"/>
                </a:lnTo>
                <a:lnTo>
                  <a:pt x="1346898" y="563388"/>
                </a:lnTo>
                <a:lnTo>
                  <a:pt x="1357371" y="572920"/>
                </a:lnTo>
                <a:lnTo>
                  <a:pt x="1367527" y="582452"/>
                </a:lnTo>
                <a:lnTo>
                  <a:pt x="1377365" y="592302"/>
                </a:lnTo>
                <a:lnTo>
                  <a:pt x="1386886" y="602151"/>
                </a:lnTo>
                <a:lnTo>
                  <a:pt x="1396090" y="612319"/>
                </a:lnTo>
                <a:lnTo>
                  <a:pt x="1404976" y="622486"/>
                </a:lnTo>
                <a:lnTo>
                  <a:pt x="1413545" y="632972"/>
                </a:lnTo>
                <a:lnTo>
                  <a:pt x="1421796" y="643457"/>
                </a:lnTo>
                <a:lnTo>
                  <a:pt x="1429413" y="654260"/>
                </a:lnTo>
                <a:lnTo>
                  <a:pt x="1436395" y="664745"/>
                </a:lnTo>
                <a:lnTo>
                  <a:pt x="1443377" y="675866"/>
                </a:lnTo>
                <a:lnTo>
                  <a:pt x="1450042" y="687304"/>
                </a:lnTo>
                <a:lnTo>
                  <a:pt x="1456072" y="698107"/>
                </a:lnTo>
                <a:lnTo>
                  <a:pt x="1461784" y="709545"/>
                </a:lnTo>
                <a:lnTo>
                  <a:pt x="1467179" y="721301"/>
                </a:lnTo>
                <a:lnTo>
                  <a:pt x="1471623" y="732740"/>
                </a:lnTo>
                <a:lnTo>
                  <a:pt x="1476066" y="744178"/>
                </a:lnTo>
                <a:lnTo>
                  <a:pt x="1479874" y="755934"/>
                </a:lnTo>
                <a:lnTo>
                  <a:pt x="1483683" y="768326"/>
                </a:lnTo>
                <a:lnTo>
                  <a:pt x="1486856" y="779764"/>
                </a:lnTo>
                <a:lnTo>
                  <a:pt x="1489395" y="792156"/>
                </a:lnTo>
                <a:lnTo>
                  <a:pt x="1491299" y="804547"/>
                </a:lnTo>
                <a:lnTo>
                  <a:pt x="1493203" y="816621"/>
                </a:lnTo>
                <a:lnTo>
                  <a:pt x="1494155" y="829013"/>
                </a:lnTo>
                <a:lnTo>
                  <a:pt x="1495108" y="841722"/>
                </a:lnTo>
                <a:lnTo>
                  <a:pt x="1495425" y="854114"/>
                </a:lnTo>
                <a:lnTo>
                  <a:pt x="1495108" y="864281"/>
                </a:lnTo>
                <a:lnTo>
                  <a:pt x="1494790" y="874449"/>
                </a:lnTo>
                <a:lnTo>
                  <a:pt x="1493838" y="884616"/>
                </a:lnTo>
                <a:lnTo>
                  <a:pt x="1492886" y="894783"/>
                </a:lnTo>
                <a:lnTo>
                  <a:pt x="1491299" y="905269"/>
                </a:lnTo>
                <a:lnTo>
                  <a:pt x="1489395" y="915436"/>
                </a:lnTo>
                <a:lnTo>
                  <a:pt x="1487491" y="925286"/>
                </a:lnTo>
                <a:lnTo>
                  <a:pt x="1484952" y="935136"/>
                </a:lnTo>
                <a:lnTo>
                  <a:pt x="1482096" y="944985"/>
                </a:lnTo>
                <a:lnTo>
                  <a:pt x="1479239" y="954835"/>
                </a:lnTo>
                <a:lnTo>
                  <a:pt x="1475748" y="964685"/>
                </a:lnTo>
                <a:lnTo>
                  <a:pt x="1472257" y="973899"/>
                </a:lnTo>
                <a:lnTo>
                  <a:pt x="1468132" y="983431"/>
                </a:lnTo>
                <a:lnTo>
                  <a:pt x="1464006" y="992963"/>
                </a:lnTo>
                <a:lnTo>
                  <a:pt x="1459563" y="1002495"/>
                </a:lnTo>
                <a:lnTo>
                  <a:pt x="1455120" y="1011709"/>
                </a:lnTo>
                <a:lnTo>
                  <a:pt x="1450042" y="1020923"/>
                </a:lnTo>
                <a:lnTo>
                  <a:pt x="1444329" y="1030138"/>
                </a:lnTo>
                <a:lnTo>
                  <a:pt x="1438934" y="1039034"/>
                </a:lnTo>
                <a:lnTo>
                  <a:pt x="1432904" y="1048248"/>
                </a:lnTo>
                <a:lnTo>
                  <a:pt x="1426874" y="1056827"/>
                </a:lnTo>
                <a:lnTo>
                  <a:pt x="1420527" y="1066042"/>
                </a:lnTo>
                <a:lnTo>
                  <a:pt x="1413862" y="1074620"/>
                </a:lnTo>
                <a:lnTo>
                  <a:pt x="1406880" y="1082881"/>
                </a:lnTo>
                <a:lnTo>
                  <a:pt x="1399898" y="1091778"/>
                </a:lnTo>
                <a:lnTo>
                  <a:pt x="1392599" y="1100039"/>
                </a:lnTo>
                <a:lnTo>
                  <a:pt x="1384665" y="1108300"/>
                </a:lnTo>
                <a:lnTo>
                  <a:pt x="1376730" y="1116243"/>
                </a:lnTo>
                <a:lnTo>
                  <a:pt x="1368796" y="1124187"/>
                </a:lnTo>
                <a:lnTo>
                  <a:pt x="1360545" y="1132130"/>
                </a:lnTo>
                <a:lnTo>
                  <a:pt x="1351659" y="1140073"/>
                </a:lnTo>
                <a:lnTo>
                  <a:pt x="1342772" y="1147699"/>
                </a:lnTo>
                <a:lnTo>
                  <a:pt x="1333569" y="1155642"/>
                </a:lnTo>
                <a:lnTo>
                  <a:pt x="1324683" y="1162950"/>
                </a:lnTo>
                <a:lnTo>
                  <a:pt x="1315161" y="1170258"/>
                </a:lnTo>
                <a:lnTo>
                  <a:pt x="1305323" y="1177566"/>
                </a:lnTo>
                <a:lnTo>
                  <a:pt x="1285329" y="1191546"/>
                </a:lnTo>
                <a:lnTo>
                  <a:pt x="1264066" y="1205209"/>
                </a:lnTo>
                <a:lnTo>
                  <a:pt x="1242485" y="1217918"/>
                </a:lnTo>
                <a:lnTo>
                  <a:pt x="1219952" y="1230627"/>
                </a:lnTo>
                <a:lnTo>
                  <a:pt x="1196467" y="1242383"/>
                </a:lnTo>
                <a:lnTo>
                  <a:pt x="1172665" y="1253504"/>
                </a:lnTo>
                <a:lnTo>
                  <a:pt x="1148227" y="1264307"/>
                </a:lnTo>
                <a:lnTo>
                  <a:pt x="1122521" y="1274474"/>
                </a:lnTo>
                <a:lnTo>
                  <a:pt x="1096497" y="1283371"/>
                </a:lnTo>
                <a:lnTo>
                  <a:pt x="1069838" y="1292267"/>
                </a:lnTo>
                <a:lnTo>
                  <a:pt x="1042862" y="1300528"/>
                </a:lnTo>
                <a:lnTo>
                  <a:pt x="1014617" y="1307836"/>
                </a:lnTo>
                <a:lnTo>
                  <a:pt x="986371" y="1314509"/>
                </a:lnTo>
                <a:lnTo>
                  <a:pt x="957808" y="1320228"/>
                </a:lnTo>
                <a:lnTo>
                  <a:pt x="942257" y="1337703"/>
                </a:lnTo>
                <a:lnTo>
                  <a:pt x="926707" y="1354543"/>
                </a:lnTo>
                <a:lnTo>
                  <a:pt x="910838" y="1371065"/>
                </a:lnTo>
                <a:lnTo>
                  <a:pt x="895287" y="1386316"/>
                </a:lnTo>
                <a:lnTo>
                  <a:pt x="879419" y="1401567"/>
                </a:lnTo>
                <a:lnTo>
                  <a:pt x="863551" y="1416183"/>
                </a:lnTo>
                <a:lnTo>
                  <a:pt x="847683" y="1430481"/>
                </a:lnTo>
                <a:lnTo>
                  <a:pt x="831497" y="1443826"/>
                </a:lnTo>
                <a:lnTo>
                  <a:pt x="815629" y="1456853"/>
                </a:lnTo>
                <a:lnTo>
                  <a:pt x="799443" y="1469245"/>
                </a:lnTo>
                <a:lnTo>
                  <a:pt x="783575" y="1481319"/>
                </a:lnTo>
                <a:lnTo>
                  <a:pt x="767389" y="1492757"/>
                </a:lnTo>
                <a:lnTo>
                  <a:pt x="751521" y="1503878"/>
                </a:lnTo>
                <a:lnTo>
                  <a:pt x="735018" y="1514363"/>
                </a:lnTo>
                <a:lnTo>
                  <a:pt x="719150" y="1524530"/>
                </a:lnTo>
                <a:lnTo>
                  <a:pt x="703281" y="1534380"/>
                </a:lnTo>
                <a:lnTo>
                  <a:pt x="687413" y="1543594"/>
                </a:lnTo>
                <a:lnTo>
                  <a:pt x="671545" y="1552173"/>
                </a:lnTo>
                <a:lnTo>
                  <a:pt x="655677" y="1560434"/>
                </a:lnTo>
                <a:lnTo>
                  <a:pt x="640443" y="1568377"/>
                </a:lnTo>
                <a:lnTo>
                  <a:pt x="624575" y="1576003"/>
                </a:lnTo>
                <a:lnTo>
                  <a:pt x="609024" y="1583311"/>
                </a:lnTo>
                <a:lnTo>
                  <a:pt x="593790" y="1589983"/>
                </a:lnTo>
                <a:lnTo>
                  <a:pt x="578874" y="1596338"/>
                </a:lnTo>
                <a:lnTo>
                  <a:pt x="563641" y="1602375"/>
                </a:lnTo>
                <a:lnTo>
                  <a:pt x="548725" y="1608094"/>
                </a:lnTo>
                <a:lnTo>
                  <a:pt x="534126" y="1613813"/>
                </a:lnTo>
                <a:lnTo>
                  <a:pt x="519527" y="1618897"/>
                </a:lnTo>
                <a:lnTo>
                  <a:pt x="504928" y="1623345"/>
                </a:lnTo>
                <a:lnTo>
                  <a:pt x="490964" y="1627793"/>
                </a:lnTo>
                <a:lnTo>
                  <a:pt x="463353" y="1635737"/>
                </a:lnTo>
                <a:lnTo>
                  <a:pt x="437012" y="1642727"/>
                </a:lnTo>
                <a:lnTo>
                  <a:pt x="411305" y="1648764"/>
                </a:lnTo>
                <a:lnTo>
                  <a:pt x="386868" y="1653530"/>
                </a:lnTo>
                <a:lnTo>
                  <a:pt x="363701" y="1657343"/>
                </a:lnTo>
                <a:lnTo>
                  <a:pt x="341802" y="1660838"/>
                </a:lnTo>
                <a:lnTo>
                  <a:pt x="321491" y="1663379"/>
                </a:lnTo>
                <a:lnTo>
                  <a:pt x="302449" y="1665286"/>
                </a:lnTo>
                <a:lnTo>
                  <a:pt x="284994" y="1666557"/>
                </a:lnTo>
                <a:lnTo>
                  <a:pt x="269760" y="1667510"/>
                </a:lnTo>
                <a:lnTo>
                  <a:pt x="255796" y="1667828"/>
                </a:lnTo>
                <a:lnTo>
                  <a:pt x="244054" y="1668463"/>
                </a:lnTo>
                <a:lnTo>
                  <a:pt x="233898" y="1668463"/>
                </a:lnTo>
                <a:lnTo>
                  <a:pt x="220251" y="1667828"/>
                </a:lnTo>
                <a:lnTo>
                  <a:pt x="215174" y="1667510"/>
                </a:lnTo>
                <a:lnTo>
                  <a:pt x="226281" y="1664333"/>
                </a:lnTo>
                <a:lnTo>
                  <a:pt x="236754" y="1660520"/>
                </a:lnTo>
                <a:lnTo>
                  <a:pt x="257701" y="1652577"/>
                </a:lnTo>
                <a:lnTo>
                  <a:pt x="276743" y="1643998"/>
                </a:lnTo>
                <a:lnTo>
                  <a:pt x="295467" y="1635101"/>
                </a:lnTo>
                <a:lnTo>
                  <a:pt x="313239" y="1625887"/>
                </a:lnTo>
                <a:lnTo>
                  <a:pt x="329742" y="1616037"/>
                </a:lnTo>
                <a:lnTo>
                  <a:pt x="345293" y="1605870"/>
                </a:lnTo>
                <a:lnTo>
                  <a:pt x="359892" y="1595385"/>
                </a:lnTo>
                <a:lnTo>
                  <a:pt x="373856" y="1584264"/>
                </a:lnTo>
                <a:lnTo>
                  <a:pt x="387186" y="1573143"/>
                </a:lnTo>
                <a:lnTo>
                  <a:pt x="399245" y="1561387"/>
                </a:lnTo>
                <a:lnTo>
                  <a:pt x="410671" y="1549631"/>
                </a:lnTo>
                <a:lnTo>
                  <a:pt x="421461" y="1537875"/>
                </a:lnTo>
                <a:lnTo>
                  <a:pt x="431299" y="1525166"/>
                </a:lnTo>
                <a:lnTo>
                  <a:pt x="440503" y="1513092"/>
                </a:lnTo>
                <a:lnTo>
                  <a:pt x="449072" y="1500700"/>
                </a:lnTo>
                <a:lnTo>
                  <a:pt x="457006" y="1488309"/>
                </a:lnTo>
                <a:lnTo>
                  <a:pt x="464305" y="1475599"/>
                </a:lnTo>
                <a:lnTo>
                  <a:pt x="470653" y="1463208"/>
                </a:lnTo>
                <a:lnTo>
                  <a:pt x="476683" y="1450816"/>
                </a:lnTo>
                <a:lnTo>
                  <a:pt x="482395" y="1438425"/>
                </a:lnTo>
                <a:lnTo>
                  <a:pt x="487156" y="1426033"/>
                </a:lnTo>
                <a:lnTo>
                  <a:pt x="491916" y="1413641"/>
                </a:lnTo>
                <a:lnTo>
                  <a:pt x="495725" y="1401567"/>
                </a:lnTo>
                <a:lnTo>
                  <a:pt x="498898" y="1389811"/>
                </a:lnTo>
                <a:lnTo>
                  <a:pt x="502389" y="1378055"/>
                </a:lnTo>
                <a:lnTo>
                  <a:pt x="504928" y="1366617"/>
                </a:lnTo>
                <a:lnTo>
                  <a:pt x="507467" y="1355814"/>
                </a:lnTo>
                <a:lnTo>
                  <a:pt x="509054" y="1345329"/>
                </a:lnTo>
                <a:lnTo>
                  <a:pt x="510641" y="1334844"/>
                </a:lnTo>
                <a:lnTo>
                  <a:pt x="513497" y="1315462"/>
                </a:lnTo>
                <a:lnTo>
                  <a:pt x="485251" y="1308789"/>
                </a:lnTo>
                <a:lnTo>
                  <a:pt x="458275" y="1302117"/>
                </a:lnTo>
                <a:lnTo>
                  <a:pt x="431617" y="1294491"/>
                </a:lnTo>
                <a:lnTo>
                  <a:pt x="405593" y="1286230"/>
                </a:lnTo>
                <a:lnTo>
                  <a:pt x="379886" y="1277016"/>
                </a:lnTo>
                <a:lnTo>
                  <a:pt x="355132" y="1267484"/>
                </a:lnTo>
                <a:lnTo>
                  <a:pt x="331012" y="1257317"/>
                </a:lnTo>
                <a:lnTo>
                  <a:pt x="307527" y="1246514"/>
                </a:lnTo>
                <a:lnTo>
                  <a:pt x="284359" y="1235075"/>
                </a:lnTo>
                <a:lnTo>
                  <a:pt x="262144" y="1223319"/>
                </a:lnTo>
                <a:lnTo>
                  <a:pt x="240563" y="1210928"/>
                </a:lnTo>
                <a:lnTo>
                  <a:pt x="219617" y="1197901"/>
                </a:lnTo>
                <a:lnTo>
                  <a:pt x="199623" y="1184238"/>
                </a:lnTo>
                <a:lnTo>
                  <a:pt x="180898" y="1170893"/>
                </a:lnTo>
                <a:lnTo>
                  <a:pt x="162491" y="1156278"/>
                </a:lnTo>
                <a:lnTo>
                  <a:pt x="145036" y="1141344"/>
                </a:lnTo>
                <a:lnTo>
                  <a:pt x="136150" y="1133719"/>
                </a:lnTo>
                <a:lnTo>
                  <a:pt x="128216" y="1126093"/>
                </a:lnTo>
                <a:lnTo>
                  <a:pt x="120282" y="1118150"/>
                </a:lnTo>
                <a:lnTo>
                  <a:pt x="112348" y="1110206"/>
                </a:lnTo>
                <a:lnTo>
                  <a:pt x="105048" y="1102263"/>
                </a:lnTo>
                <a:lnTo>
                  <a:pt x="97749" y="1094320"/>
                </a:lnTo>
                <a:lnTo>
                  <a:pt x="90449" y="1086059"/>
                </a:lnTo>
                <a:lnTo>
                  <a:pt x="83785" y="1077798"/>
                </a:lnTo>
                <a:lnTo>
                  <a:pt x="77437" y="1069219"/>
                </a:lnTo>
                <a:lnTo>
                  <a:pt x="70773" y="1060640"/>
                </a:lnTo>
                <a:lnTo>
                  <a:pt x="64743" y="1052379"/>
                </a:lnTo>
                <a:lnTo>
                  <a:pt x="58713" y="1043482"/>
                </a:lnTo>
                <a:lnTo>
                  <a:pt x="53635" y="1034586"/>
                </a:lnTo>
                <a:lnTo>
                  <a:pt x="48240" y="1025689"/>
                </a:lnTo>
                <a:lnTo>
                  <a:pt x="42845" y="1016793"/>
                </a:lnTo>
                <a:lnTo>
                  <a:pt x="38401" y="1008214"/>
                </a:lnTo>
                <a:lnTo>
                  <a:pt x="33958" y="998682"/>
                </a:lnTo>
                <a:lnTo>
                  <a:pt x="29198" y="989468"/>
                </a:lnTo>
                <a:lnTo>
                  <a:pt x="25707" y="980571"/>
                </a:lnTo>
                <a:lnTo>
                  <a:pt x="21898" y="971039"/>
                </a:lnTo>
                <a:lnTo>
                  <a:pt x="18407" y="961507"/>
                </a:lnTo>
                <a:lnTo>
                  <a:pt x="15234" y="951975"/>
                </a:lnTo>
                <a:lnTo>
                  <a:pt x="12377" y="942761"/>
                </a:lnTo>
                <a:lnTo>
                  <a:pt x="9839" y="933229"/>
                </a:lnTo>
                <a:lnTo>
                  <a:pt x="7300" y="923379"/>
                </a:lnTo>
                <a:lnTo>
                  <a:pt x="5395" y="913530"/>
                </a:lnTo>
                <a:lnTo>
                  <a:pt x="4126" y="903998"/>
                </a:lnTo>
                <a:lnTo>
                  <a:pt x="2539" y="893830"/>
                </a:lnTo>
                <a:lnTo>
                  <a:pt x="1270" y="883981"/>
                </a:lnTo>
                <a:lnTo>
                  <a:pt x="635" y="874131"/>
                </a:lnTo>
                <a:lnTo>
                  <a:pt x="318" y="864281"/>
                </a:lnTo>
                <a:lnTo>
                  <a:pt x="0" y="854114"/>
                </a:lnTo>
                <a:lnTo>
                  <a:pt x="318" y="841722"/>
                </a:lnTo>
                <a:lnTo>
                  <a:pt x="952" y="829013"/>
                </a:lnTo>
                <a:lnTo>
                  <a:pt x="2222" y="816621"/>
                </a:lnTo>
                <a:lnTo>
                  <a:pt x="4126" y="804547"/>
                </a:lnTo>
                <a:lnTo>
                  <a:pt x="6030" y="792156"/>
                </a:lnTo>
                <a:lnTo>
                  <a:pt x="8569" y="779764"/>
                </a:lnTo>
                <a:lnTo>
                  <a:pt x="11425" y="768326"/>
                </a:lnTo>
                <a:lnTo>
                  <a:pt x="15234" y="755934"/>
                </a:lnTo>
                <a:lnTo>
                  <a:pt x="19042" y="744178"/>
                </a:lnTo>
                <a:lnTo>
                  <a:pt x="23803" y="732740"/>
                </a:lnTo>
                <a:lnTo>
                  <a:pt x="28246" y="721301"/>
                </a:lnTo>
                <a:lnTo>
                  <a:pt x="33641" y="709545"/>
                </a:lnTo>
                <a:lnTo>
                  <a:pt x="39036" y="698107"/>
                </a:lnTo>
                <a:lnTo>
                  <a:pt x="45066" y="687304"/>
                </a:lnTo>
                <a:lnTo>
                  <a:pt x="52048" y="675866"/>
                </a:lnTo>
                <a:lnTo>
                  <a:pt x="58713" y="664745"/>
                </a:lnTo>
                <a:lnTo>
                  <a:pt x="66012" y="654260"/>
                </a:lnTo>
                <a:lnTo>
                  <a:pt x="73629" y="643457"/>
                </a:lnTo>
                <a:lnTo>
                  <a:pt x="81880" y="632972"/>
                </a:lnTo>
                <a:lnTo>
                  <a:pt x="90132" y="622486"/>
                </a:lnTo>
                <a:lnTo>
                  <a:pt x="98701" y="612319"/>
                </a:lnTo>
                <a:lnTo>
                  <a:pt x="108222" y="602151"/>
                </a:lnTo>
                <a:lnTo>
                  <a:pt x="117743" y="592302"/>
                </a:lnTo>
                <a:lnTo>
                  <a:pt x="127581" y="582452"/>
                </a:lnTo>
                <a:lnTo>
                  <a:pt x="137737" y="572920"/>
                </a:lnTo>
                <a:lnTo>
                  <a:pt x="148210" y="563388"/>
                </a:lnTo>
                <a:lnTo>
                  <a:pt x="159318" y="553856"/>
                </a:lnTo>
                <a:lnTo>
                  <a:pt x="170743" y="544960"/>
                </a:lnTo>
                <a:lnTo>
                  <a:pt x="182485" y="536063"/>
                </a:lnTo>
                <a:lnTo>
                  <a:pt x="194228" y="527484"/>
                </a:lnTo>
                <a:lnTo>
                  <a:pt x="206605" y="518905"/>
                </a:lnTo>
                <a:lnTo>
                  <a:pt x="218982" y="510644"/>
                </a:lnTo>
                <a:lnTo>
                  <a:pt x="231994" y="502701"/>
                </a:lnTo>
                <a:lnTo>
                  <a:pt x="245006" y="494758"/>
                </a:lnTo>
                <a:lnTo>
                  <a:pt x="258335" y="486497"/>
                </a:lnTo>
                <a:lnTo>
                  <a:pt x="271982" y="479189"/>
                </a:lnTo>
                <a:lnTo>
                  <a:pt x="285946" y="471881"/>
                </a:lnTo>
                <a:lnTo>
                  <a:pt x="300227" y="464573"/>
                </a:lnTo>
                <a:lnTo>
                  <a:pt x="315144" y="457901"/>
                </a:lnTo>
                <a:lnTo>
                  <a:pt x="329742" y="451228"/>
                </a:lnTo>
                <a:lnTo>
                  <a:pt x="344976" y="444556"/>
                </a:lnTo>
                <a:lnTo>
                  <a:pt x="359892" y="438519"/>
                </a:lnTo>
                <a:lnTo>
                  <a:pt x="375443" y="432482"/>
                </a:lnTo>
                <a:lnTo>
                  <a:pt x="391311" y="426763"/>
                </a:lnTo>
                <a:lnTo>
                  <a:pt x="407180" y="421679"/>
                </a:lnTo>
                <a:lnTo>
                  <a:pt x="423365" y="416278"/>
                </a:lnTo>
                <a:lnTo>
                  <a:pt x="440186" y="411512"/>
                </a:lnTo>
                <a:lnTo>
                  <a:pt x="456689" y="406428"/>
                </a:lnTo>
                <a:lnTo>
                  <a:pt x="473192" y="401980"/>
                </a:lnTo>
                <a:lnTo>
                  <a:pt x="490647" y="397849"/>
                </a:lnTo>
                <a:lnTo>
                  <a:pt x="507784" y="394036"/>
                </a:lnTo>
                <a:lnTo>
                  <a:pt x="525557" y="390224"/>
                </a:lnTo>
                <a:lnTo>
                  <a:pt x="542695" y="386729"/>
                </a:lnTo>
                <a:lnTo>
                  <a:pt x="561102" y="383869"/>
                </a:lnTo>
                <a:lnTo>
                  <a:pt x="578874" y="380692"/>
                </a:lnTo>
                <a:lnTo>
                  <a:pt x="596964" y="378150"/>
                </a:lnTo>
                <a:lnTo>
                  <a:pt x="615371" y="375926"/>
                </a:lnTo>
                <a:lnTo>
                  <a:pt x="633778" y="374019"/>
                </a:lnTo>
                <a:lnTo>
                  <a:pt x="652503" y="372431"/>
                </a:lnTo>
                <a:lnTo>
                  <a:pt x="671227" y="370842"/>
                </a:lnTo>
                <a:lnTo>
                  <a:pt x="690269" y="369889"/>
                </a:lnTo>
                <a:lnTo>
                  <a:pt x="708994" y="368936"/>
                </a:lnTo>
                <a:lnTo>
                  <a:pt x="728353" y="368618"/>
                </a:lnTo>
                <a:lnTo>
                  <a:pt x="747713" y="368300"/>
                </a:lnTo>
                <a:close/>
                <a:moveTo>
                  <a:pt x="1731944" y="157585"/>
                </a:moveTo>
                <a:lnTo>
                  <a:pt x="1726550" y="158220"/>
                </a:lnTo>
                <a:lnTo>
                  <a:pt x="1721473" y="158856"/>
                </a:lnTo>
                <a:lnTo>
                  <a:pt x="1716713" y="160127"/>
                </a:lnTo>
                <a:lnTo>
                  <a:pt x="1712271" y="161397"/>
                </a:lnTo>
                <a:lnTo>
                  <a:pt x="1708146" y="163621"/>
                </a:lnTo>
                <a:lnTo>
                  <a:pt x="1704021" y="166163"/>
                </a:lnTo>
                <a:lnTo>
                  <a:pt x="1699578" y="169023"/>
                </a:lnTo>
                <a:lnTo>
                  <a:pt x="1696405" y="172200"/>
                </a:lnTo>
                <a:lnTo>
                  <a:pt x="1692915" y="175377"/>
                </a:lnTo>
                <a:lnTo>
                  <a:pt x="1690376" y="179189"/>
                </a:lnTo>
                <a:lnTo>
                  <a:pt x="1687520" y="183320"/>
                </a:lnTo>
                <a:lnTo>
                  <a:pt x="1685616" y="187768"/>
                </a:lnTo>
                <a:lnTo>
                  <a:pt x="1683713" y="192215"/>
                </a:lnTo>
                <a:lnTo>
                  <a:pt x="1682761" y="196981"/>
                </a:lnTo>
                <a:lnTo>
                  <a:pt x="1681809" y="202065"/>
                </a:lnTo>
                <a:lnTo>
                  <a:pt x="1681491" y="206830"/>
                </a:lnTo>
                <a:lnTo>
                  <a:pt x="1681491" y="394598"/>
                </a:lnTo>
                <a:lnTo>
                  <a:pt x="1681809" y="399999"/>
                </a:lnTo>
                <a:lnTo>
                  <a:pt x="1682761" y="404765"/>
                </a:lnTo>
                <a:lnTo>
                  <a:pt x="1683713" y="409213"/>
                </a:lnTo>
                <a:lnTo>
                  <a:pt x="1685616" y="413978"/>
                </a:lnTo>
                <a:lnTo>
                  <a:pt x="1687520" y="418109"/>
                </a:lnTo>
                <a:lnTo>
                  <a:pt x="1690376" y="422239"/>
                </a:lnTo>
                <a:lnTo>
                  <a:pt x="1692915" y="426051"/>
                </a:lnTo>
                <a:lnTo>
                  <a:pt x="1696405" y="429228"/>
                </a:lnTo>
                <a:lnTo>
                  <a:pt x="1699578" y="432406"/>
                </a:lnTo>
                <a:lnTo>
                  <a:pt x="1704021" y="435583"/>
                </a:lnTo>
                <a:lnTo>
                  <a:pt x="1708146" y="437807"/>
                </a:lnTo>
                <a:lnTo>
                  <a:pt x="1712271" y="440031"/>
                </a:lnTo>
                <a:lnTo>
                  <a:pt x="1716713" y="441619"/>
                </a:lnTo>
                <a:lnTo>
                  <a:pt x="1721473" y="442572"/>
                </a:lnTo>
                <a:lnTo>
                  <a:pt x="1726550" y="443526"/>
                </a:lnTo>
                <a:lnTo>
                  <a:pt x="1731944" y="443843"/>
                </a:lnTo>
                <a:lnTo>
                  <a:pt x="1736704" y="443526"/>
                </a:lnTo>
                <a:lnTo>
                  <a:pt x="1741781" y="442572"/>
                </a:lnTo>
                <a:lnTo>
                  <a:pt x="1746541" y="441619"/>
                </a:lnTo>
                <a:lnTo>
                  <a:pt x="1750983" y="440031"/>
                </a:lnTo>
                <a:lnTo>
                  <a:pt x="1755743" y="437807"/>
                </a:lnTo>
                <a:lnTo>
                  <a:pt x="1759868" y="435583"/>
                </a:lnTo>
                <a:lnTo>
                  <a:pt x="1763675" y="432406"/>
                </a:lnTo>
                <a:lnTo>
                  <a:pt x="1767483" y="429228"/>
                </a:lnTo>
                <a:lnTo>
                  <a:pt x="1770339" y="426051"/>
                </a:lnTo>
                <a:lnTo>
                  <a:pt x="1773512" y="422239"/>
                </a:lnTo>
                <a:lnTo>
                  <a:pt x="1775733" y="418109"/>
                </a:lnTo>
                <a:lnTo>
                  <a:pt x="1777955" y="413978"/>
                </a:lnTo>
                <a:lnTo>
                  <a:pt x="1779541" y="409213"/>
                </a:lnTo>
                <a:lnTo>
                  <a:pt x="1780810" y="404765"/>
                </a:lnTo>
                <a:lnTo>
                  <a:pt x="1781762" y="399999"/>
                </a:lnTo>
                <a:lnTo>
                  <a:pt x="1781762" y="394598"/>
                </a:lnTo>
                <a:lnTo>
                  <a:pt x="1781762" y="206830"/>
                </a:lnTo>
                <a:lnTo>
                  <a:pt x="1781762" y="202065"/>
                </a:lnTo>
                <a:lnTo>
                  <a:pt x="1780810" y="196981"/>
                </a:lnTo>
                <a:lnTo>
                  <a:pt x="1779541" y="192215"/>
                </a:lnTo>
                <a:lnTo>
                  <a:pt x="1777955" y="187768"/>
                </a:lnTo>
                <a:lnTo>
                  <a:pt x="1775733" y="183320"/>
                </a:lnTo>
                <a:lnTo>
                  <a:pt x="1773512" y="179189"/>
                </a:lnTo>
                <a:lnTo>
                  <a:pt x="1770339" y="175377"/>
                </a:lnTo>
                <a:lnTo>
                  <a:pt x="1767483" y="172200"/>
                </a:lnTo>
                <a:lnTo>
                  <a:pt x="1763675" y="169023"/>
                </a:lnTo>
                <a:lnTo>
                  <a:pt x="1759868" y="166163"/>
                </a:lnTo>
                <a:lnTo>
                  <a:pt x="1755743" y="163621"/>
                </a:lnTo>
                <a:lnTo>
                  <a:pt x="1750983" y="161397"/>
                </a:lnTo>
                <a:lnTo>
                  <a:pt x="1746541" y="160127"/>
                </a:lnTo>
                <a:lnTo>
                  <a:pt x="1741781" y="158856"/>
                </a:lnTo>
                <a:lnTo>
                  <a:pt x="1736704" y="158220"/>
                </a:lnTo>
                <a:lnTo>
                  <a:pt x="1731944" y="157585"/>
                </a:lnTo>
                <a:close/>
                <a:moveTo>
                  <a:pt x="1689424" y="0"/>
                </a:moveTo>
                <a:lnTo>
                  <a:pt x="1704021" y="0"/>
                </a:lnTo>
                <a:lnTo>
                  <a:pt x="1717982" y="318"/>
                </a:lnTo>
                <a:lnTo>
                  <a:pt x="1731944" y="635"/>
                </a:lnTo>
                <a:lnTo>
                  <a:pt x="1745906" y="1906"/>
                </a:lnTo>
                <a:lnTo>
                  <a:pt x="1759550" y="2542"/>
                </a:lnTo>
                <a:lnTo>
                  <a:pt x="1772877" y="4130"/>
                </a:lnTo>
                <a:lnTo>
                  <a:pt x="1800166" y="6990"/>
                </a:lnTo>
                <a:lnTo>
                  <a:pt x="1826503" y="10802"/>
                </a:lnTo>
                <a:lnTo>
                  <a:pt x="1852840" y="15886"/>
                </a:lnTo>
                <a:lnTo>
                  <a:pt x="1877908" y="21604"/>
                </a:lnTo>
                <a:lnTo>
                  <a:pt x="1902976" y="27959"/>
                </a:lnTo>
                <a:lnTo>
                  <a:pt x="1927409" y="35266"/>
                </a:lnTo>
                <a:lnTo>
                  <a:pt x="1950890" y="42573"/>
                </a:lnTo>
                <a:lnTo>
                  <a:pt x="1974054" y="51469"/>
                </a:lnTo>
                <a:lnTo>
                  <a:pt x="1985477" y="55917"/>
                </a:lnTo>
                <a:lnTo>
                  <a:pt x="1996266" y="61001"/>
                </a:lnTo>
                <a:lnTo>
                  <a:pt x="2007372" y="65766"/>
                </a:lnTo>
                <a:lnTo>
                  <a:pt x="2017843" y="70850"/>
                </a:lnTo>
                <a:lnTo>
                  <a:pt x="2028315" y="75933"/>
                </a:lnTo>
                <a:lnTo>
                  <a:pt x="2038469" y="81334"/>
                </a:lnTo>
                <a:lnTo>
                  <a:pt x="2048940" y="87053"/>
                </a:lnTo>
                <a:lnTo>
                  <a:pt x="2058459" y="92772"/>
                </a:lnTo>
                <a:lnTo>
                  <a:pt x="2067979" y="98173"/>
                </a:lnTo>
                <a:lnTo>
                  <a:pt x="2077498" y="104527"/>
                </a:lnTo>
                <a:lnTo>
                  <a:pt x="2087018" y="110564"/>
                </a:lnTo>
                <a:lnTo>
                  <a:pt x="2095585" y="116918"/>
                </a:lnTo>
                <a:lnTo>
                  <a:pt x="2104470" y="122954"/>
                </a:lnTo>
                <a:lnTo>
                  <a:pt x="2113037" y="129626"/>
                </a:lnTo>
                <a:lnTo>
                  <a:pt x="2121287" y="136298"/>
                </a:lnTo>
                <a:lnTo>
                  <a:pt x="2129220" y="142970"/>
                </a:lnTo>
                <a:lnTo>
                  <a:pt x="2137153" y="150278"/>
                </a:lnTo>
                <a:lnTo>
                  <a:pt x="2144769" y="156950"/>
                </a:lnTo>
                <a:lnTo>
                  <a:pt x="2152067" y="164257"/>
                </a:lnTo>
                <a:lnTo>
                  <a:pt x="2158730" y="171564"/>
                </a:lnTo>
                <a:lnTo>
                  <a:pt x="2165394" y="178872"/>
                </a:lnTo>
                <a:lnTo>
                  <a:pt x="2172058" y="186497"/>
                </a:lnTo>
                <a:lnTo>
                  <a:pt x="2178404" y="194122"/>
                </a:lnTo>
                <a:lnTo>
                  <a:pt x="2184115" y="202065"/>
                </a:lnTo>
                <a:lnTo>
                  <a:pt x="2189827" y="209690"/>
                </a:lnTo>
                <a:lnTo>
                  <a:pt x="2195221" y="217632"/>
                </a:lnTo>
                <a:lnTo>
                  <a:pt x="2200298" y="225893"/>
                </a:lnTo>
                <a:lnTo>
                  <a:pt x="2205058" y="233836"/>
                </a:lnTo>
                <a:lnTo>
                  <a:pt x="2209501" y="242096"/>
                </a:lnTo>
                <a:lnTo>
                  <a:pt x="2213626" y="250357"/>
                </a:lnTo>
                <a:lnTo>
                  <a:pt x="2217751" y="258617"/>
                </a:lnTo>
                <a:lnTo>
                  <a:pt x="2220924" y="267513"/>
                </a:lnTo>
                <a:lnTo>
                  <a:pt x="2224414" y="275774"/>
                </a:lnTo>
                <a:lnTo>
                  <a:pt x="2226953" y="284352"/>
                </a:lnTo>
                <a:lnTo>
                  <a:pt x="2229809" y="293248"/>
                </a:lnTo>
                <a:lnTo>
                  <a:pt x="2232030" y="302144"/>
                </a:lnTo>
                <a:lnTo>
                  <a:pt x="2233934" y="311040"/>
                </a:lnTo>
                <a:lnTo>
                  <a:pt x="2235520" y="319936"/>
                </a:lnTo>
                <a:lnTo>
                  <a:pt x="2236472" y="329149"/>
                </a:lnTo>
                <a:lnTo>
                  <a:pt x="2237741" y="338045"/>
                </a:lnTo>
                <a:lnTo>
                  <a:pt x="2238059" y="347259"/>
                </a:lnTo>
                <a:lnTo>
                  <a:pt x="2238376" y="356472"/>
                </a:lnTo>
                <a:lnTo>
                  <a:pt x="2238059" y="363780"/>
                </a:lnTo>
                <a:lnTo>
                  <a:pt x="2237741" y="371087"/>
                </a:lnTo>
                <a:lnTo>
                  <a:pt x="2237424" y="378712"/>
                </a:lnTo>
                <a:lnTo>
                  <a:pt x="2236472" y="386020"/>
                </a:lnTo>
                <a:lnTo>
                  <a:pt x="2234251" y="400317"/>
                </a:lnTo>
                <a:lnTo>
                  <a:pt x="2231395" y="414296"/>
                </a:lnTo>
                <a:lnTo>
                  <a:pt x="2226953" y="428593"/>
                </a:lnTo>
                <a:lnTo>
                  <a:pt x="2222193" y="442255"/>
                </a:lnTo>
                <a:lnTo>
                  <a:pt x="2216481" y="455916"/>
                </a:lnTo>
                <a:lnTo>
                  <a:pt x="2210135" y="469578"/>
                </a:lnTo>
                <a:lnTo>
                  <a:pt x="2202837" y="482604"/>
                </a:lnTo>
                <a:lnTo>
                  <a:pt x="2194904" y="495630"/>
                </a:lnTo>
                <a:lnTo>
                  <a:pt x="2186337" y="508021"/>
                </a:lnTo>
                <a:lnTo>
                  <a:pt x="2176817" y="520412"/>
                </a:lnTo>
                <a:lnTo>
                  <a:pt x="2166663" y="532802"/>
                </a:lnTo>
                <a:lnTo>
                  <a:pt x="2155557" y="544876"/>
                </a:lnTo>
                <a:lnTo>
                  <a:pt x="2144451" y="555995"/>
                </a:lnTo>
                <a:lnTo>
                  <a:pt x="2131759" y="567433"/>
                </a:lnTo>
                <a:lnTo>
                  <a:pt x="2119066" y="578553"/>
                </a:lnTo>
                <a:lnTo>
                  <a:pt x="2105739" y="589037"/>
                </a:lnTo>
                <a:lnTo>
                  <a:pt x="2091460" y="599204"/>
                </a:lnTo>
                <a:lnTo>
                  <a:pt x="2076864" y="609053"/>
                </a:lnTo>
                <a:lnTo>
                  <a:pt x="2061633" y="618585"/>
                </a:lnTo>
                <a:lnTo>
                  <a:pt x="2045767" y="627481"/>
                </a:lnTo>
                <a:lnTo>
                  <a:pt x="2029584" y="636376"/>
                </a:lnTo>
                <a:lnTo>
                  <a:pt x="2012766" y="644637"/>
                </a:lnTo>
                <a:lnTo>
                  <a:pt x="1995631" y="652580"/>
                </a:lnTo>
                <a:lnTo>
                  <a:pt x="1977862" y="660205"/>
                </a:lnTo>
                <a:lnTo>
                  <a:pt x="1959140" y="666877"/>
                </a:lnTo>
                <a:lnTo>
                  <a:pt x="1940736" y="673866"/>
                </a:lnTo>
                <a:lnTo>
                  <a:pt x="1921380" y="679903"/>
                </a:lnTo>
                <a:lnTo>
                  <a:pt x="1901707" y="685622"/>
                </a:lnTo>
                <a:lnTo>
                  <a:pt x="1881716" y="690387"/>
                </a:lnTo>
                <a:lnTo>
                  <a:pt x="1861408" y="694835"/>
                </a:lnTo>
                <a:lnTo>
                  <a:pt x="1863312" y="709450"/>
                </a:lnTo>
                <a:lnTo>
                  <a:pt x="1865850" y="725018"/>
                </a:lnTo>
                <a:lnTo>
                  <a:pt x="1867754" y="732961"/>
                </a:lnTo>
                <a:lnTo>
                  <a:pt x="1869658" y="741221"/>
                </a:lnTo>
                <a:lnTo>
                  <a:pt x="1871879" y="749800"/>
                </a:lnTo>
                <a:lnTo>
                  <a:pt x="1874735" y="758695"/>
                </a:lnTo>
                <a:lnTo>
                  <a:pt x="1877274" y="767274"/>
                </a:lnTo>
                <a:lnTo>
                  <a:pt x="1880764" y="776487"/>
                </a:lnTo>
                <a:lnTo>
                  <a:pt x="1884572" y="785383"/>
                </a:lnTo>
                <a:lnTo>
                  <a:pt x="1888379" y="794597"/>
                </a:lnTo>
                <a:lnTo>
                  <a:pt x="1892822" y="803493"/>
                </a:lnTo>
                <a:lnTo>
                  <a:pt x="1897582" y="813024"/>
                </a:lnTo>
                <a:lnTo>
                  <a:pt x="1902976" y="822238"/>
                </a:lnTo>
                <a:lnTo>
                  <a:pt x="1908688" y="831134"/>
                </a:lnTo>
                <a:lnTo>
                  <a:pt x="1915034" y="840347"/>
                </a:lnTo>
                <a:lnTo>
                  <a:pt x="1921697" y="849243"/>
                </a:lnTo>
                <a:lnTo>
                  <a:pt x="1928996" y="858457"/>
                </a:lnTo>
                <a:lnTo>
                  <a:pt x="1936928" y="867035"/>
                </a:lnTo>
                <a:lnTo>
                  <a:pt x="1945179" y="875931"/>
                </a:lnTo>
                <a:lnTo>
                  <a:pt x="1954381" y="884192"/>
                </a:lnTo>
                <a:lnTo>
                  <a:pt x="1963900" y="892452"/>
                </a:lnTo>
                <a:lnTo>
                  <a:pt x="1974054" y="900395"/>
                </a:lnTo>
                <a:lnTo>
                  <a:pt x="1984843" y="908338"/>
                </a:lnTo>
                <a:lnTo>
                  <a:pt x="1996266" y="915963"/>
                </a:lnTo>
                <a:lnTo>
                  <a:pt x="2008324" y="923270"/>
                </a:lnTo>
                <a:lnTo>
                  <a:pt x="2021651" y="929942"/>
                </a:lnTo>
                <a:lnTo>
                  <a:pt x="2034661" y="936296"/>
                </a:lnTo>
                <a:lnTo>
                  <a:pt x="2049257" y="942333"/>
                </a:lnTo>
                <a:lnTo>
                  <a:pt x="2064171" y="948369"/>
                </a:lnTo>
                <a:lnTo>
                  <a:pt x="2080037" y="953770"/>
                </a:lnTo>
                <a:lnTo>
                  <a:pt x="2071152" y="954088"/>
                </a:lnTo>
                <a:lnTo>
                  <a:pt x="2060046" y="954088"/>
                </a:lnTo>
                <a:lnTo>
                  <a:pt x="2045450" y="953770"/>
                </a:lnTo>
                <a:lnTo>
                  <a:pt x="2027363" y="952500"/>
                </a:lnTo>
                <a:lnTo>
                  <a:pt x="2005785" y="950911"/>
                </a:lnTo>
                <a:lnTo>
                  <a:pt x="1993727" y="949640"/>
                </a:lnTo>
                <a:lnTo>
                  <a:pt x="1981035" y="947734"/>
                </a:lnTo>
                <a:lnTo>
                  <a:pt x="1968025" y="945828"/>
                </a:lnTo>
                <a:lnTo>
                  <a:pt x="1954063" y="943286"/>
                </a:lnTo>
                <a:lnTo>
                  <a:pt x="1939150" y="940109"/>
                </a:lnTo>
                <a:lnTo>
                  <a:pt x="1924236" y="937249"/>
                </a:lnTo>
                <a:lnTo>
                  <a:pt x="1908688" y="933437"/>
                </a:lnTo>
                <a:lnTo>
                  <a:pt x="1892505" y="928671"/>
                </a:lnTo>
                <a:lnTo>
                  <a:pt x="1875687" y="923905"/>
                </a:lnTo>
                <a:lnTo>
                  <a:pt x="1858869" y="918504"/>
                </a:lnTo>
                <a:lnTo>
                  <a:pt x="1841417" y="912468"/>
                </a:lnTo>
                <a:lnTo>
                  <a:pt x="1823648" y="905796"/>
                </a:lnTo>
                <a:lnTo>
                  <a:pt x="1805878" y="898171"/>
                </a:lnTo>
                <a:lnTo>
                  <a:pt x="1787474" y="890228"/>
                </a:lnTo>
                <a:lnTo>
                  <a:pt x="1768752" y="881014"/>
                </a:lnTo>
                <a:lnTo>
                  <a:pt x="1750031" y="871801"/>
                </a:lnTo>
                <a:lnTo>
                  <a:pt x="1730992" y="860999"/>
                </a:lnTo>
                <a:lnTo>
                  <a:pt x="1712271" y="849879"/>
                </a:lnTo>
                <a:lnTo>
                  <a:pt x="1692915" y="837488"/>
                </a:lnTo>
                <a:lnTo>
                  <a:pt x="1673876" y="824779"/>
                </a:lnTo>
                <a:lnTo>
                  <a:pt x="1675462" y="812389"/>
                </a:lnTo>
                <a:lnTo>
                  <a:pt x="1676732" y="799680"/>
                </a:lnTo>
                <a:lnTo>
                  <a:pt x="1677366" y="787289"/>
                </a:lnTo>
                <a:lnTo>
                  <a:pt x="1677684" y="774581"/>
                </a:lnTo>
                <a:lnTo>
                  <a:pt x="1677366" y="763779"/>
                </a:lnTo>
                <a:lnTo>
                  <a:pt x="1677049" y="752977"/>
                </a:lnTo>
                <a:lnTo>
                  <a:pt x="1676414" y="742174"/>
                </a:lnTo>
                <a:lnTo>
                  <a:pt x="1675145" y="731690"/>
                </a:lnTo>
                <a:lnTo>
                  <a:pt x="1673558" y="721205"/>
                </a:lnTo>
                <a:lnTo>
                  <a:pt x="1672289" y="710403"/>
                </a:lnTo>
                <a:lnTo>
                  <a:pt x="1670385" y="699919"/>
                </a:lnTo>
                <a:lnTo>
                  <a:pt x="1667847" y="689434"/>
                </a:lnTo>
                <a:lnTo>
                  <a:pt x="1665308" y="678950"/>
                </a:lnTo>
                <a:lnTo>
                  <a:pt x="1662453" y="668783"/>
                </a:lnTo>
                <a:lnTo>
                  <a:pt x="1659279" y="658616"/>
                </a:lnTo>
                <a:lnTo>
                  <a:pt x="1655789" y="648450"/>
                </a:lnTo>
                <a:lnTo>
                  <a:pt x="1651981" y="638283"/>
                </a:lnTo>
                <a:lnTo>
                  <a:pt x="1648491" y="628116"/>
                </a:lnTo>
                <a:lnTo>
                  <a:pt x="1644048" y="618267"/>
                </a:lnTo>
                <a:lnTo>
                  <a:pt x="1639606" y="608418"/>
                </a:lnTo>
                <a:lnTo>
                  <a:pt x="1634846" y="598569"/>
                </a:lnTo>
                <a:lnTo>
                  <a:pt x="1629769" y="588720"/>
                </a:lnTo>
                <a:lnTo>
                  <a:pt x="1624692" y="579188"/>
                </a:lnTo>
                <a:lnTo>
                  <a:pt x="1618981" y="569657"/>
                </a:lnTo>
                <a:lnTo>
                  <a:pt x="1613269" y="560443"/>
                </a:lnTo>
                <a:lnTo>
                  <a:pt x="1606923" y="550912"/>
                </a:lnTo>
                <a:lnTo>
                  <a:pt x="1600576" y="541381"/>
                </a:lnTo>
                <a:lnTo>
                  <a:pt x="1593913" y="532167"/>
                </a:lnTo>
                <a:lnTo>
                  <a:pt x="1587249" y="523271"/>
                </a:lnTo>
                <a:lnTo>
                  <a:pt x="1580268" y="514057"/>
                </a:lnTo>
                <a:lnTo>
                  <a:pt x="1572653" y="505479"/>
                </a:lnTo>
                <a:lnTo>
                  <a:pt x="1565355" y="496583"/>
                </a:lnTo>
                <a:lnTo>
                  <a:pt x="1557739" y="488005"/>
                </a:lnTo>
                <a:lnTo>
                  <a:pt x="1549806" y="479427"/>
                </a:lnTo>
                <a:lnTo>
                  <a:pt x="1541556" y="470531"/>
                </a:lnTo>
                <a:lnTo>
                  <a:pt x="1532671" y="462270"/>
                </a:lnTo>
                <a:lnTo>
                  <a:pt x="1524104" y="454010"/>
                </a:lnTo>
                <a:lnTo>
                  <a:pt x="1515219" y="446067"/>
                </a:lnTo>
                <a:lnTo>
                  <a:pt x="1506334" y="438124"/>
                </a:lnTo>
                <a:lnTo>
                  <a:pt x="1496815" y="430182"/>
                </a:lnTo>
                <a:lnTo>
                  <a:pt x="1477459" y="414614"/>
                </a:lnTo>
                <a:lnTo>
                  <a:pt x="1457468" y="399364"/>
                </a:lnTo>
                <a:lnTo>
                  <a:pt x="1436843" y="384749"/>
                </a:lnTo>
                <a:lnTo>
                  <a:pt x="1414948" y="370770"/>
                </a:lnTo>
                <a:lnTo>
                  <a:pt x="1392419" y="357426"/>
                </a:lnTo>
                <a:lnTo>
                  <a:pt x="1369572" y="344717"/>
                </a:lnTo>
                <a:lnTo>
                  <a:pt x="1345774" y="332009"/>
                </a:lnTo>
                <a:lnTo>
                  <a:pt x="1321023" y="320571"/>
                </a:lnTo>
                <a:lnTo>
                  <a:pt x="1295956" y="309133"/>
                </a:lnTo>
                <a:lnTo>
                  <a:pt x="1269936" y="298331"/>
                </a:lnTo>
                <a:lnTo>
                  <a:pt x="1243282" y="288164"/>
                </a:lnTo>
                <a:lnTo>
                  <a:pt x="1216627" y="279268"/>
                </a:lnTo>
                <a:lnTo>
                  <a:pt x="1189021" y="270055"/>
                </a:lnTo>
                <a:lnTo>
                  <a:pt x="1160463" y="262112"/>
                </a:lnTo>
                <a:lnTo>
                  <a:pt x="1167127" y="248133"/>
                </a:lnTo>
                <a:lnTo>
                  <a:pt x="1174107" y="234154"/>
                </a:lnTo>
                <a:lnTo>
                  <a:pt x="1182675" y="220810"/>
                </a:lnTo>
                <a:lnTo>
                  <a:pt x="1191242" y="207783"/>
                </a:lnTo>
                <a:lnTo>
                  <a:pt x="1201079" y="194439"/>
                </a:lnTo>
                <a:lnTo>
                  <a:pt x="1211550" y="182049"/>
                </a:lnTo>
                <a:lnTo>
                  <a:pt x="1222656" y="169340"/>
                </a:lnTo>
                <a:lnTo>
                  <a:pt x="1234714" y="157267"/>
                </a:lnTo>
                <a:lnTo>
                  <a:pt x="1247407" y="145512"/>
                </a:lnTo>
                <a:lnTo>
                  <a:pt x="1260734" y="134392"/>
                </a:lnTo>
                <a:lnTo>
                  <a:pt x="1274696" y="123272"/>
                </a:lnTo>
                <a:lnTo>
                  <a:pt x="1289292" y="112788"/>
                </a:lnTo>
                <a:lnTo>
                  <a:pt x="1304523" y="102621"/>
                </a:lnTo>
                <a:lnTo>
                  <a:pt x="1320706" y="92772"/>
                </a:lnTo>
                <a:lnTo>
                  <a:pt x="1336889" y="83240"/>
                </a:lnTo>
                <a:lnTo>
                  <a:pt x="1354024" y="74344"/>
                </a:lnTo>
                <a:lnTo>
                  <a:pt x="1371794" y="65766"/>
                </a:lnTo>
                <a:lnTo>
                  <a:pt x="1389880" y="57823"/>
                </a:lnTo>
                <a:lnTo>
                  <a:pt x="1408919" y="50198"/>
                </a:lnTo>
                <a:lnTo>
                  <a:pt x="1427958" y="43209"/>
                </a:lnTo>
                <a:lnTo>
                  <a:pt x="1447631" y="36219"/>
                </a:lnTo>
                <a:lnTo>
                  <a:pt x="1467622" y="30183"/>
                </a:lnTo>
                <a:lnTo>
                  <a:pt x="1488248" y="24464"/>
                </a:lnTo>
                <a:lnTo>
                  <a:pt x="1509190" y="19698"/>
                </a:lnTo>
                <a:lnTo>
                  <a:pt x="1530450" y="14932"/>
                </a:lnTo>
                <a:lnTo>
                  <a:pt x="1552345" y="10802"/>
                </a:lnTo>
                <a:lnTo>
                  <a:pt x="1574239" y="7625"/>
                </a:lnTo>
                <a:lnTo>
                  <a:pt x="1597086" y="4766"/>
                </a:lnTo>
                <a:lnTo>
                  <a:pt x="1619615" y="2542"/>
                </a:lnTo>
                <a:lnTo>
                  <a:pt x="1642779" y="953"/>
                </a:lnTo>
                <a:lnTo>
                  <a:pt x="1665943" y="318"/>
                </a:lnTo>
                <a:lnTo>
                  <a:pt x="1689424"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7399339" y="2730500"/>
            <a:ext cx="2517775" cy="167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par>
                                <p:cTn id="14" presetID="23" presetClass="entr" presetSubtype="16"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ppt_w</p:attrName>
                                        </p:attrNameLst>
                                      </p:cBhvr>
                                      <p:tavLst>
                                        <p:tav tm="0">
                                          <p:val>
                                            <p:fltVal val="0"/>
                                          </p:val>
                                        </p:tav>
                                        <p:tav tm="100000">
                                          <p:val>
                                            <p:strVal val="#ppt_w"/>
                                          </p:val>
                                        </p:tav>
                                      </p:tavLst>
                                    </p:anim>
                                    <p:anim calcmode="lin" valueType="num">
                                      <p:cBhvr>
                                        <p:cTn id="17" dur="500" fill="hold"/>
                                        <p:tgtEl>
                                          <p:spTgt spid="36"/>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ppt_x</p:attrName>
                                        </p:attrNameLst>
                                      </p:cBhvr>
                                      <p:tavLst>
                                        <p:tav tm="0">
                                          <p:val>
                                            <p:strVal val="#ppt_x"/>
                                          </p:val>
                                        </p:tav>
                                        <p:tav tm="100000">
                                          <p:val>
                                            <p:strVal val="#ppt_x"/>
                                          </p:val>
                                        </p:tav>
                                      </p:tavLst>
                                    </p:anim>
                                    <p:anim calcmode="lin" valueType="num">
                                      <p:cBhvr>
                                        <p:cTn id="27"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8"/>
          <p:cNvSpPr>
            <a:spLocks noChangeArrowheads="1"/>
          </p:cNvSpPr>
          <p:nvPr/>
        </p:nvSpPr>
        <p:spPr bwMode="auto">
          <a:xfrm>
            <a:off x="1739213" y="738222"/>
            <a:ext cx="6144491" cy="7372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（三）   供应链的特征</a:t>
            </a:r>
            <a:r>
              <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42" name="组合 41"/>
          <p:cNvGrpSpPr/>
          <p:nvPr/>
        </p:nvGrpSpPr>
        <p:grpSpPr>
          <a:xfrm>
            <a:off x="11272138" y="842232"/>
            <a:ext cx="229403" cy="203162"/>
            <a:chOff x="11379200" y="257175"/>
            <a:chExt cx="304800" cy="203200"/>
          </a:xfrm>
        </p:grpSpPr>
        <p:cxnSp>
          <p:nvCxnSpPr>
            <p:cNvPr id="46" name="直接连接符 45"/>
            <p:cNvCxnSpPr/>
            <p:nvPr/>
          </p:nvCxnSpPr>
          <p:spPr>
            <a:xfrm>
              <a:off x="11379200" y="257175"/>
              <a:ext cx="304800" cy="0"/>
            </a:xfrm>
            <a:prstGeom prst="line">
              <a:avLst/>
            </a:prstGeom>
            <a:ln w="19050">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11379200" y="358775"/>
              <a:ext cx="304800" cy="0"/>
            </a:xfrm>
            <a:prstGeom prst="line">
              <a:avLst/>
            </a:prstGeom>
            <a:ln w="19050">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11379200" y="460375"/>
              <a:ext cx="304800" cy="0"/>
            </a:xfrm>
            <a:prstGeom prst="line">
              <a:avLst/>
            </a:prstGeom>
            <a:ln w="19050">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2640414" y="1935494"/>
            <a:ext cx="8199876" cy="4106461"/>
            <a:chOff x="960" y="4055"/>
            <a:chExt cx="11334" cy="5318"/>
          </a:xfrm>
        </p:grpSpPr>
        <p:grpSp>
          <p:nvGrpSpPr>
            <p:cNvPr id="9219" name="Group 50"/>
            <p:cNvGrpSpPr/>
            <p:nvPr/>
          </p:nvGrpSpPr>
          <p:grpSpPr>
            <a:xfrm>
              <a:off x="3600" y="4080"/>
              <a:ext cx="2400" cy="5293"/>
              <a:chOff x="1440" y="1632"/>
              <a:chExt cx="960" cy="2117"/>
            </a:xfrm>
          </p:grpSpPr>
          <p:sp>
            <p:nvSpPr>
              <p:cNvPr id="24587" name="AutoShape 11"/>
              <p:cNvSpPr>
                <a:spLocks noChangeArrowheads="1"/>
              </p:cNvSpPr>
              <p:nvPr/>
            </p:nvSpPr>
            <p:spPr bwMode="auto">
              <a:xfrm>
                <a:off x="1726" y="1632"/>
                <a:ext cx="672" cy="384"/>
              </a:xfrm>
              <a:prstGeom prst="wedgeRoundRectCallout">
                <a:avLst>
                  <a:gd name="adj1" fmla="val -49556"/>
                  <a:gd name="adj2" fmla="val 61199"/>
                  <a:gd name="adj3" fmla="val 16667"/>
                </a:avLst>
              </a:prstGeom>
              <a:solidFill>
                <a:srgbClr val="183A6A"/>
              </a:solidFill>
              <a:ln w="9525">
                <a:solidFill>
                  <a:schemeClr val="tx1"/>
                </a:solidFill>
                <a:miter lim="800000"/>
              </a:ln>
              <a:effectLst>
                <a:outerShdw dist="107763" dir="18900000" algn="ctr" rotWithShape="0">
                  <a:schemeClr val="bg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9237" name="AutoShape 18"/>
              <p:cNvSpPr/>
              <p:nvPr/>
            </p:nvSpPr>
            <p:spPr>
              <a:xfrm>
                <a:off x="1440" y="2117"/>
                <a:ext cx="960" cy="1632"/>
              </a:xfrm>
              <a:prstGeom prst="flowChartAlternateProcess">
                <a:avLst/>
              </a:prstGeom>
              <a:solidFill>
                <a:schemeClr val="bg1"/>
              </a:solidFill>
              <a:ln w="9525" cap="flat" cmpd="sng">
                <a:solidFill>
                  <a:schemeClr val="hlink"/>
                </a:solidFill>
                <a:prstDash val="solid"/>
                <a:miter/>
                <a:headEnd type="none" w="med" len="med"/>
                <a:tailEnd type="none" w="med" len="med"/>
              </a:ln>
            </p:spPr>
            <p:txBody>
              <a:bodyPr wrap="none" anchor="ctr"/>
              <a:lstStyle/>
              <a:p>
                <a:endParaRPr lang="zh-CN" altLang="en-US" dirty="0">
                  <a:latin typeface="微软雅黑" panose="020B0503020204020204" pitchFamily="34" charset="-122"/>
                  <a:ea typeface="微软雅黑" panose="020B0503020204020204" pitchFamily="34" charset="-122"/>
                </a:endParaRPr>
              </a:p>
            </p:txBody>
          </p:sp>
        </p:grpSp>
        <p:sp>
          <p:nvSpPr>
            <p:cNvPr id="9221" name="Text Box 12"/>
            <p:cNvSpPr txBox="1"/>
            <p:nvPr/>
          </p:nvSpPr>
          <p:spPr>
            <a:xfrm>
              <a:off x="4660" y="4055"/>
              <a:ext cx="1080" cy="477"/>
            </a:xfrm>
            <a:prstGeom prst="rect">
              <a:avLst/>
            </a:prstGeom>
            <a:noFill/>
            <a:ln w="9525">
              <a:noFill/>
            </a:ln>
          </p:spPr>
          <p:txBody>
            <a:bodyPr>
              <a:spAutoFit/>
            </a:bodyPr>
            <a:lstStyle/>
            <a:p>
              <a:pPr algn="l">
                <a:spcBef>
                  <a:spcPct val="50000"/>
                </a:spcBef>
              </a:pPr>
              <a:endParaRPr lang="zh-CN" altLang="zh-CN" dirty="0">
                <a:latin typeface="微软雅黑" panose="020B0503020204020204" pitchFamily="34" charset="-122"/>
                <a:ea typeface="微软雅黑" panose="020B0503020204020204" pitchFamily="34" charset="-122"/>
              </a:endParaRPr>
            </a:p>
          </p:txBody>
        </p:sp>
        <p:sp>
          <p:nvSpPr>
            <p:cNvPr id="9222" name="Text Box 13"/>
            <p:cNvSpPr txBox="1"/>
            <p:nvPr/>
          </p:nvSpPr>
          <p:spPr>
            <a:xfrm>
              <a:off x="4505" y="4241"/>
              <a:ext cx="1800" cy="477"/>
            </a:xfrm>
            <a:prstGeom prst="rect">
              <a:avLst/>
            </a:prstGeom>
            <a:noFill/>
            <a:ln w="9525">
              <a:noFill/>
            </a:ln>
          </p:spPr>
          <p:txBody>
            <a:bodyPr>
              <a:spAutoFit/>
            </a:bodyPr>
            <a:lstStyle/>
            <a:p>
              <a:pPr>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动态性</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9223" name="AutoShape 16"/>
            <p:cNvSpPr/>
            <p:nvPr/>
          </p:nvSpPr>
          <p:spPr>
            <a:xfrm>
              <a:off x="960" y="5280"/>
              <a:ext cx="2195" cy="4080"/>
            </a:xfrm>
            <a:prstGeom prst="flowChartAlternateProcess">
              <a:avLst/>
            </a:prstGeom>
            <a:solidFill>
              <a:schemeClr val="bg1"/>
            </a:solidFill>
            <a:ln w="9525" cap="flat" cmpd="sng">
              <a:solidFill>
                <a:srgbClr val="33CCCC"/>
              </a:solidFill>
              <a:prstDash val="solid"/>
              <a:miter/>
              <a:headEnd type="none" w="med" len="med"/>
              <a:tailEnd type="none" w="med" len="med"/>
            </a:ln>
          </p:spPr>
          <p:txBody>
            <a:bodyPr wrap="none" anchor="ctr"/>
            <a:lstStyle/>
            <a:p>
              <a:endParaRPr lang="zh-CN" altLang="en-US" dirty="0">
                <a:latin typeface="微软雅黑" panose="020B0503020204020204" pitchFamily="34" charset="-122"/>
                <a:ea typeface="微软雅黑" panose="020B0503020204020204" pitchFamily="34" charset="-122"/>
              </a:endParaRPr>
            </a:p>
          </p:txBody>
        </p:sp>
        <p:sp>
          <p:nvSpPr>
            <p:cNvPr id="9224" name="Text Box 17"/>
            <p:cNvSpPr txBox="1"/>
            <p:nvPr/>
          </p:nvSpPr>
          <p:spPr>
            <a:xfrm>
              <a:off x="1080" y="5040"/>
              <a:ext cx="1920" cy="4064"/>
            </a:xfrm>
            <a:prstGeom prst="rect">
              <a:avLst/>
            </a:prstGeom>
            <a:noFill/>
            <a:ln w="9525">
              <a:noFill/>
            </a:ln>
          </p:spPr>
          <p:txBody>
            <a:bodyPr wrap="square">
              <a:spAutoFit/>
            </a:bodyPr>
            <a:lstStyle/>
            <a:p>
              <a:pPr algn="l">
                <a:spcBef>
                  <a:spcPct val="50000"/>
                </a:spcBef>
              </a:pPr>
              <a:endParaRPr lang="en-US" altLang="zh-CN" dirty="0">
                <a:latin typeface="微软雅黑" panose="020B0503020204020204" pitchFamily="34" charset="-122"/>
                <a:ea typeface="微软雅黑" panose="020B0503020204020204" pitchFamily="34" charset="-122"/>
              </a:endParaRPr>
            </a:p>
            <a:p>
              <a:pPr algn="l">
                <a:spcBef>
                  <a:spcPct val="50000"/>
                </a:spcBef>
              </a:pPr>
              <a:r>
                <a:rPr lang="zh-CN" altLang="en-US" dirty="0">
                  <a:latin typeface="微软雅黑" panose="020B0503020204020204" pitchFamily="34" charset="-122"/>
                  <a:ea typeface="微软雅黑" panose="020B0503020204020204" pitchFamily="34" charset="-122"/>
                </a:rPr>
                <a:t>供应链节点企业组成的跨度（层次）不同供应链往往由多个、多类型甚至多国企业构成 </a:t>
              </a:r>
              <a:endParaRPr lang="zh-CN" altLang="en-US" dirty="0">
                <a:latin typeface="微软雅黑" panose="020B0503020204020204" pitchFamily="34" charset="-122"/>
                <a:ea typeface="微软雅黑" panose="020B0503020204020204" pitchFamily="34" charset="-122"/>
              </a:endParaRPr>
            </a:p>
            <a:p>
              <a:pPr algn="l">
                <a:spcBef>
                  <a:spcPct val="50000"/>
                </a:spcBef>
              </a:pPr>
              <a:endParaRPr lang="en-US" altLang="zh-CN" dirty="0">
                <a:latin typeface="微软雅黑" panose="020B0503020204020204" pitchFamily="34" charset="-122"/>
                <a:ea typeface="微软雅黑" panose="020B0503020204020204" pitchFamily="34" charset="-122"/>
              </a:endParaRPr>
            </a:p>
          </p:txBody>
        </p:sp>
        <p:sp>
          <p:nvSpPr>
            <p:cNvPr id="9225" name="AutoShape 19"/>
            <p:cNvSpPr/>
            <p:nvPr/>
          </p:nvSpPr>
          <p:spPr>
            <a:xfrm>
              <a:off x="6524" y="5272"/>
              <a:ext cx="2650" cy="4080"/>
            </a:xfrm>
            <a:prstGeom prst="flowChartAlternateProcess">
              <a:avLst/>
            </a:prstGeom>
            <a:solidFill>
              <a:schemeClr val="bg1"/>
            </a:solidFill>
            <a:ln w="9525" cap="flat" cmpd="sng">
              <a:solidFill>
                <a:srgbClr val="33CCCC"/>
              </a:solidFill>
              <a:prstDash val="solid"/>
              <a:miter/>
              <a:headEnd type="none" w="med" len="med"/>
              <a:tailEnd type="none" w="med" len="med"/>
            </a:ln>
          </p:spPr>
          <p:txBody>
            <a:bodyPr wrap="none" anchor="ctr"/>
            <a:lstStyle/>
            <a:p>
              <a:endParaRPr lang="zh-CN" altLang="en-US" dirty="0">
                <a:latin typeface="微软雅黑" panose="020B0503020204020204" pitchFamily="34" charset="-122"/>
                <a:ea typeface="微软雅黑" panose="020B0503020204020204" pitchFamily="34" charset="-122"/>
              </a:endParaRPr>
            </a:p>
          </p:txBody>
        </p:sp>
        <p:sp>
          <p:nvSpPr>
            <p:cNvPr id="9226" name="AutoShape 20">
              <a:hlinkClick r:id="" action="ppaction://hlinkshowjump?jump=nextslide"/>
            </p:cNvPr>
            <p:cNvSpPr/>
            <p:nvPr/>
          </p:nvSpPr>
          <p:spPr>
            <a:xfrm>
              <a:off x="9739" y="5293"/>
              <a:ext cx="2555" cy="4080"/>
            </a:xfrm>
            <a:prstGeom prst="flowChartAlternateProcess">
              <a:avLst/>
            </a:prstGeom>
            <a:solidFill>
              <a:schemeClr val="bg1"/>
            </a:solidFill>
            <a:ln w="9525" cap="flat" cmpd="sng">
              <a:solidFill>
                <a:schemeClr val="hlink"/>
              </a:solidFill>
              <a:prstDash val="solid"/>
              <a:miter/>
              <a:headEnd type="none" w="med" len="med"/>
              <a:tailEnd type="none" w="med" len="med"/>
            </a:ln>
          </p:spPr>
          <p:txBody>
            <a:bodyPr wrap="none" anchor="ctr"/>
            <a:lstStyle/>
            <a:p>
              <a:endParaRPr lang="zh-CN" altLang="en-US" dirty="0">
                <a:latin typeface="微软雅黑" panose="020B0503020204020204" pitchFamily="34" charset="-122"/>
                <a:ea typeface="微软雅黑" panose="020B0503020204020204" pitchFamily="34" charset="-122"/>
              </a:endParaRPr>
            </a:p>
          </p:txBody>
        </p:sp>
        <p:sp>
          <p:nvSpPr>
            <p:cNvPr id="9227" name="Text Box 21"/>
            <p:cNvSpPr txBox="1"/>
            <p:nvPr/>
          </p:nvSpPr>
          <p:spPr>
            <a:xfrm>
              <a:off x="4064" y="5631"/>
              <a:ext cx="2020" cy="2988"/>
            </a:xfrm>
            <a:prstGeom prst="rect">
              <a:avLst/>
            </a:prstGeom>
            <a:noFill/>
            <a:ln w="9525">
              <a:noFill/>
            </a:ln>
          </p:spPr>
          <p:txBody>
            <a:bodyPr wrap="square">
              <a:spAutoFit/>
            </a:bodyPr>
            <a:lstStyle/>
            <a:p>
              <a:pPr algn="l">
                <a:spcBef>
                  <a:spcPct val="50000"/>
                </a:spcBef>
              </a:pPr>
              <a:r>
                <a:rPr lang="zh-CN" altLang="en-US" dirty="0">
                  <a:latin typeface="微软雅黑" panose="020B0503020204020204" pitchFamily="34" charset="-122"/>
                  <a:ea typeface="微软雅黑" panose="020B0503020204020204" pitchFamily="34" charset="-122"/>
                </a:rPr>
                <a:t>供应链管理因企业战略和适应市场需求变化的需要，其中节点企业需要动态地更新</a:t>
              </a:r>
              <a:endParaRPr lang="zh-CN" altLang="en-US" dirty="0">
                <a:latin typeface="微软雅黑" panose="020B0503020204020204" pitchFamily="34" charset="-122"/>
                <a:ea typeface="微软雅黑" panose="020B0503020204020204" pitchFamily="34" charset="-122"/>
              </a:endParaRPr>
            </a:p>
          </p:txBody>
        </p:sp>
        <p:sp>
          <p:nvSpPr>
            <p:cNvPr id="9228" name="Text Box 22"/>
            <p:cNvSpPr txBox="1"/>
            <p:nvPr/>
          </p:nvSpPr>
          <p:spPr>
            <a:xfrm>
              <a:off x="6926" y="5630"/>
              <a:ext cx="2094" cy="3167"/>
            </a:xfrm>
            <a:prstGeom prst="rect">
              <a:avLst/>
            </a:prstGeom>
            <a:noFill/>
            <a:ln w="9525">
              <a:noFill/>
            </a:ln>
          </p:spPr>
          <p:txBody>
            <a:bodyPr wrap="square">
              <a:spAutoFit/>
            </a:bodyPr>
            <a:lstStyle/>
            <a:p>
              <a:pPr algn="l" eaLnBrk="0" hangingPunct="0"/>
              <a:r>
                <a:rPr lang="zh-CN" altLang="en-US" dirty="0">
                  <a:latin typeface="微软雅黑" panose="020B0503020204020204" pitchFamily="34" charset="-122"/>
                  <a:ea typeface="微软雅黑" panose="020B0503020204020204" pitchFamily="34" charset="-122"/>
                </a:rPr>
                <a:t>用户的需求拉动是供应链中信息流、产品服务流、资金流运作的驱动源</a:t>
              </a:r>
              <a:endParaRPr lang="zh-CN" altLang="en-US" dirty="0">
                <a:latin typeface="微软雅黑" panose="020B0503020204020204" pitchFamily="34" charset="-122"/>
                <a:ea typeface="微软雅黑" panose="020B0503020204020204" pitchFamily="34" charset="-122"/>
              </a:endParaRPr>
            </a:p>
            <a:p>
              <a:pPr algn="l">
                <a:spcBef>
                  <a:spcPct val="50000"/>
                </a:spcBef>
              </a:pPr>
              <a:endParaRPr lang="zh-CN" altLang="en-US" dirty="0">
                <a:latin typeface="微软雅黑" panose="020B0503020204020204" pitchFamily="34" charset="-122"/>
                <a:ea typeface="微软雅黑" panose="020B0503020204020204" pitchFamily="34" charset="-122"/>
              </a:endParaRPr>
            </a:p>
          </p:txBody>
        </p:sp>
        <p:sp>
          <p:nvSpPr>
            <p:cNvPr id="9229" name="Text Box 23"/>
            <p:cNvSpPr txBox="1"/>
            <p:nvPr/>
          </p:nvSpPr>
          <p:spPr>
            <a:xfrm>
              <a:off x="10027" y="5631"/>
              <a:ext cx="1979" cy="2270"/>
            </a:xfrm>
            <a:prstGeom prst="rect">
              <a:avLst/>
            </a:prstGeom>
            <a:noFill/>
            <a:ln w="9525">
              <a:noFill/>
            </a:ln>
          </p:spPr>
          <p:txBody>
            <a:bodyPr wrap="square">
              <a:spAutoFit/>
            </a:bodyPr>
            <a:lstStyle/>
            <a:p>
              <a:pPr algn="l">
                <a:spcBef>
                  <a:spcPct val="50000"/>
                </a:spcBef>
              </a:pPr>
              <a:r>
                <a:rPr lang="zh-CN" altLang="en-US" dirty="0">
                  <a:latin typeface="微软雅黑" panose="020B0503020204020204" pitchFamily="34" charset="-122"/>
                  <a:ea typeface="微软雅黑" panose="020B0503020204020204" pitchFamily="34" charset="-122"/>
                </a:rPr>
                <a:t>节点企业可以是这个供应链的成员，同时又是另一个供应链的成员</a:t>
              </a:r>
              <a:endParaRPr lang="zh-CN" altLang="en-US" dirty="0">
                <a:latin typeface="微软雅黑" panose="020B0503020204020204" pitchFamily="34" charset="-122"/>
                <a:ea typeface="微软雅黑" panose="020B0503020204020204" pitchFamily="34" charset="-122"/>
              </a:endParaRPr>
            </a:p>
          </p:txBody>
        </p:sp>
        <p:sp>
          <p:nvSpPr>
            <p:cNvPr id="24600" name="AutoShape 24"/>
            <p:cNvSpPr>
              <a:spLocks noChangeArrowheads="1"/>
            </p:cNvSpPr>
            <p:nvPr/>
          </p:nvSpPr>
          <p:spPr bwMode="auto">
            <a:xfrm>
              <a:off x="1440" y="4080"/>
              <a:ext cx="1680" cy="960"/>
            </a:xfrm>
            <a:prstGeom prst="wedgeRoundRectCallout">
              <a:avLst>
                <a:gd name="adj1" fmla="val -49556"/>
                <a:gd name="adj2" fmla="val 61199"/>
                <a:gd name="adj3" fmla="val 16667"/>
              </a:avLst>
            </a:prstGeom>
            <a:solidFill>
              <a:srgbClr val="33CCCC"/>
            </a:solidFill>
            <a:ln w="9525">
              <a:solidFill>
                <a:schemeClr val="tx1"/>
              </a:solidFill>
              <a:miter lim="800000"/>
            </a:ln>
            <a:effectLst>
              <a:outerShdw dist="107763" dir="18900000" algn="ctr" rotWithShape="0">
                <a:schemeClr val="bg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9231" name="Text Box 25"/>
            <p:cNvSpPr txBox="1"/>
            <p:nvPr/>
          </p:nvSpPr>
          <p:spPr>
            <a:xfrm>
              <a:off x="1560" y="4386"/>
              <a:ext cx="1440" cy="477"/>
            </a:xfrm>
            <a:prstGeom prst="rect">
              <a:avLst/>
            </a:prstGeom>
            <a:noFill/>
            <a:ln w="9525">
              <a:noFill/>
            </a:ln>
          </p:spPr>
          <p:txBody>
            <a:bodyPr>
              <a:spAutoFit/>
            </a:bodyPr>
            <a:lstStyle/>
            <a:p>
              <a:pPr algn="l">
                <a:spcBef>
                  <a:spcPct val="50000"/>
                </a:spcBef>
              </a:pPr>
              <a:r>
                <a:rPr lang="zh-CN" altLang="en-US" b="1" dirty="0">
                  <a:latin typeface="微软雅黑" panose="020B0503020204020204" pitchFamily="34" charset="-122"/>
                  <a:ea typeface="微软雅黑" panose="020B0503020204020204" pitchFamily="34" charset="-122"/>
                </a:rPr>
                <a:t>复杂性</a:t>
              </a:r>
              <a:endParaRPr lang="zh-CN" altLang="en-US" b="1" dirty="0">
                <a:latin typeface="微软雅黑" panose="020B0503020204020204" pitchFamily="34" charset="-122"/>
                <a:ea typeface="微软雅黑" panose="020B0503020204020204" pitchFamily="34" charset="-122"/>
              </a:endParaRPr>
            </a:p>
          </p:txBody>
        </p:sp>
        <p:sp>
          <p:nvSpPr>
            <p:cNvPr id="24602" name="AutoShape 26"/>
            <p:cNvSpPr>
              <a:spLocks noChangeArrowheads="1"/>
            </p:cNvSpPr>
            <p:nvPr/>
          </p:nvSpPr>
          <p:spPr bwMode="auto">
            <a:xfrm>
              <a:off x="10269" y="4148"/>
              <a:ext cx="1936" cy="960"/>
            </a:xfrm>
            <a:prstGeom prst="wedgeRoundRectCallout">
              <a:avLst>
                <a:gd name="adj1" fmla="val -49556"/>
                <a:gd name="adj2" fmla="val 61199"/>
                <a:gd name="adj3" fmla="val 16667"/>
              </a:avLst>
            </a:prstGeom>
            <a:solidFill>
              <a:srgbClr val="183A6A"/>
            </a:solidFill>
            <a:ln w="9525">
              <a:solidFill>
                <a:schemeClr val="tx1"/>
              </a:solidFill>
              <a:miter lim="800000"/>
            </a:ln>
            <a:effectLst>
              <a:outerShdw dist="107763" dir="18900000" algn="ctr" rotWithShape="0">
                <a:schemeClr val="bg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9233" name="Text Box 27"/>
            <p:cNvSpPr txBox="1"/>
            <p:nvPr/>
          </p:nvSpPr>
          <p:spPr>
            <a:xfrm>
              <a:off x="10838" y="4323"/>
              <a:ext cx="1367" cy="477"/>
            </a:xfrm>
            <a:prstGeom prst="rect">
              <a:avLst/>
            </a:prstGeom>
            <a:noFill/>
            <a:ln w="9525">
              <a:noFill/>
            </a:ln>
          </p:spPr>
          <p:txBody>
            <a:bodyPr wrap="square">
              <a:spAutoFit/>
            </a:bodyPr>
            <a:lstStyle/>
            <a:p>
              <a:pPr algn="l">
                <a:spcBef>
                  <a:spcPct val="50000"/>
                </a:spcBef>
              </a:pPr>
              <a:r>
                <a:rPr lang="zh-CN" altLang="en-US" b="1" dirty="0">
                  <a:solidFill>
                    <a:schemeClr val="bg1"/>
                  </a:solidFill>
                  <a:latin typeface="微软雅黑" panose="020B0503020204020204" pitchFamily="34" charset="-122"/>
                  <a:ea typeface="微软雅黑" panose="020B0503020204020204" pitchFamily="34" charset="-122"/>
                </a:rPr>
                <a:t>交叉性</a:t>
              </a:r>
              <a:endParaRPr lang="zh-CN" altLang="en-US" b="1" dirty="0">
                <a:solidFill>
                  <a:schemeClr val="bg1"/>
                </a:solidFill>
                <a:latin typeface="微软雅黑" panose="020B0503020204020204" pitchFamily="34" charset="-122"/>
                <a:ea typeface="微软雅黑" panose="020B0503020204020204" pitchFamily="34" charset="-122"/>
              </a:endParaRPr>
            </a:p>
          </p:txBody>
        </p:sp>
        <p:sp>
          <p:nvSpPr>
            <p:cNvPr id="24604" name="AutoShape 28"/>
            <p:cNvSpPr>
              <a:spLocks noChangeArrowheads="1"/>
            </p:cNvSpPr>
            <p:nvPr/>
          </p:nvSpPr>
          <p:spPr bwMode="auto">
            <a:xfrm>
              <a:off x="7258" y="4080"/>
              <a:ext cx="1680" cy="960"/>
            </a:xfrm>
            <a:prstGeom prst="wedgeRoundRectCallout">
              <a:avLst>
                <a:gd name="adj1" fmla="val -43750"/>
                <a:gd name="adj2" fmla="val 70000"/>
                <a:gd name="adj3" fmla="val 16667"/>
              </a:avLst>
            </a:prstGeom>
            <a:solidFill>
              <a:srgbClr val="33CCCC"/>
            </a:solidFill>
            <a:ln w="9525">
              <a:solidFill>
                <a:schemeClr val="tx1"/>
              </a:solidFill>
              <a:miter lim="800000"/>
            </a:ln>
            <a:effectLst>
              <a:outerShdw dist="107763" dir="18900000" algn="ctr" rotWithShape="0">
                <a:schemeClr val="bg2">
                  <a:alpha val="50000"/>
                </a:schemeClr>
              </a:outerShdw>
            </a:effectLst>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b="0" i="0" u="none" strike="noStrike" kern="1200" cap="none" spc="0" normalizeH="0" baseline="0" noProof="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9235" name="Text Box 29"/>
            <p:cNvSpPr txBox="1"/>
            <p:nvPr/>
          </p:nvSpPr>
          <p:spPr>
            <a:xfrm>
              <a:off x="7280" y="4261"/>
              <a:ext cx="1800" cy="836"/>
            </a:xfrm>
            <a:prstGeom prst="rect">
              <a:avLst/>
            </a:prstGeom>
            <a:noFill/>
            <a:ln w="9525">
              <a:noFill/>
            </a:ln>
          </p:spPr>
          <p:txBody>
            <a:bodyPr>
              <a:spAutoFit/>
            </a:bodyPr>
            <a:lstStyle/>
            <a:p>
              <a:pPr algn="l">
                <a:spcBef>
                  <a:spcPct val="50000"/>
                </a:spcBef>
              </a:pPr>
              <a:r>
                <a:rPr lang="zh-CN" altLang="en-US" b="1" dirty="0">
                  <a:latin typeface="微软雅黑" panose="020B0503020204020204" pitchFamily="34" charset="-122"/>
                  <a:ea typeface="微软雅黑" panose="020B0503020204020204" pitchFamily="34" charset="-122"/>
                </a:rPr>
                <a:t>面向用户需求 </a:t>
              </a:r>
              <a:endParaRPr lang="zh-CN" altLang="en-US" b="1"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496425" y="1197324"/>
            <a:ext cx="7959592" cy="5184584"/>
          </a:xfrm>
          <a:prstGeom prst="rect">
            <a:avLst/>
          </a:prstGeom>
        </p:spPr>
      </p:pic>
      <p:sp>
        <p:nvSpPr>
          <p:cNvPr id="4" name="Text Box 56"/>
          <p:cNvSpPr txBox="1"/>
          <p:nvPr/>
        </p:nvSpPr>
        <p:spPr>
          <a:xfrm>
            <a:off x="5232222" y="405383"/>
            <a:ext cx="3239760" cy="583565"/>
          </a:xfrm>
          <a:prstGeom prst="rect">
            <a:avLst/>
          </a:prstGeom>
          <a:noFill/>
          <a:ln w="9525">
            <a:noFill/>
          </a:ln>
        </p:spPr>
        <p:txBody>
          <a:bodyPr wrap="square">
            <a:spAutoFit/>
          </a:bodyPr>
          <a:lstStyle/>
          <a:p>
            <a:pPr algn="l"/>
            <a:r>
              <a:rPr lang="zh-CN" altLang="en-US" sz="3200" b="1" dirty="0">
                <a:solidFill>
                  <a:schemeClr val="accent1">
                    <a:lumMod val="75000"/>
                  </a:schemeClr>
                </a:solidFill>
                <a:latin typeface="微软雅黑" panose="020B0503020204020204" pitchFamily="34" charset="-122"/>
                <a:ea typeface="微软雅黑" panose="020B0503020204020204" pitchFamily="34" charset="-122"/>
              </a:rPr>
              <a:t>汽车供应链</a:t>
            </a:r>
            <a:endParaRPr lang="zh-CN" altLang="en-US" sz="3200" b="1" dirty="0">
              <a:solidFill>
                <a:schemeClr val="accent1">
                  <a:lumMod val="75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8"/>
          <p:cNvSpPr>
            <a:spLocks noChangeArrowheads="1"/>
          </p:cNvSpPr>
          <p:nvPr/>
        </p:nvSpPr>
        <p:spPr bwMode="auto">
          <a:xfrm>
            <a:off x="1776478" y="404364"/>
            <a:ext cx="6574842"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二 供应链管理的内涵</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414" name="Rectangle 9"/>
          <p:cNvSpPr/>
          <p:nvPr/>
        </p:nvSpPr>
        <p:spPr>
          <a:xfrm>
            <a:off x="1919833" y="1773189"/>
            <a:ext cx="9849812" cy="1753235"/>
          </a:xfrm>
          <a:prstGeom prst="rect">
            <a:avLst/>
          </a:prstGeom>
          <a:noFill/>
          <a:ln w="9525">
            <a:noFill/>
          </a:ln>
        </p:spPr>
        <p:txBody>
          <a:bodyPr wrap="square" anchor="ctr">
            <a:spAutoFit/>
          </a:bodyPr>
          <a:lstStyle/>
          <a:p>
            <a:pPr indent="304800">
              <a:lnSpc>
                <a:spcPct val="150000"/>
              </a:lnSpc>
              <a:spcAft>
                <a:spcPts val="0"/>
              </a:spcAft>
            </a:pPr>
            <a:r>
              <a:rPr lang="zh-CN" altLang="zh-CN" sz="2400" dirty="0">
                <a:effectLst/>
                <a:latin typeface="Times New Roman" panose="02020603050405020304" pitchFamily="18" charset="0"/>
                <a:ea typeface="宋体" panose="02010600030101010101" pitchFamily="2" charset="-122"/>
              </a:rPr>
              <a:t>我国国家标准《供应链管理：第</a:t>
            </a:r>
            <a:r>
              <a:rPr lang="en-US" altLang="zh-CN" sz="2400" dirty="0">
                <a:effectLst/>
                <a:latin typeface="Times New Roman" panose="02020603050405020304" pitchFamily="18" charset="0"/>
                <a:ea typeface="宋体" panose="02010600030101010101" pitchFamily="2" charset="-122"/>
              </a:rPr>
              <a:t>2</a:t>
            </a:r>
            <a:r>
              <a:rPr lang="zh-CN" altLang="zh-CN" sz="2400" dirty="0">
                <a:effectLst/>
                <a:latin typeface="Times New Roman" panose="02020603050405020304" pitchFamily="18" charset="0"/>
                <a:ea typeface="宋体" panose="02010600030101010101" pitchFamily="2" charset="-122"/>
              </a:rPr>
              <a:t>部分》</a:t>
            </a:r>
            <a:r>
              <a:rPr lang="en-US" altLang="zh-CN" sz="2400" dirty="0">
                <a:effectLst/>
                <a:latin typeface="Times New Roman" panose="02020603050405020304" pitchFamily="18" charset="0"/>
                <a:ea typeface="宋体" panose="02010600030101010101" pitchFamily="2" charset="-122"/>
              </a:rPr>
              <a:t>(GB/T.26337.2-2011)</a:t>
            </a:r>
            <a:r>
              <a:rPr lang="zh-CN" altLang="zh-CN" sz="2400" dirty="0">
                <a:effectLst/>
                <a:latin typeface="Times New Roman" panose="02020603050405020304" pitchFamily="18" charset="0"/>
                <a:ea typeface="宋体" panose="02010600030101010101" pitchFamily="2" charset="-122"/>
              </a:rPr>
              <a:t>对供应链管理的定义是：利用信息技术全面规划供应链中的商流、物流、资金流及信息流等，并进行计划、组织、协调与控制的各种活动和过程。 </a:t>
            </a:r>
            <a:endParaRPr lang="zh-CN" altLang="zh-CN" sz="2400" dirty="0">
              <a:effectLst/>
              <a:latin typeface="Times New Roman" panose="02020603050405020304" pitchFamily="18" charset="0"/>
              <a:ea typeface="等线" panose="02010600030101010101" charset="-122"/>
            </a:endParaRPr>
          </a:p>
        </p:txBody>
      </p:sp>
      <p:pic>
        <p:nvPicPr>
          <p:cNvPr id="4" name="图片 3"/>
          <p:cNvPicPr>
            <a:picLocks noChangeAspect="1"/>
          </p:cNvPicPr>
          <p:nvPr/>
        </p:nvPicPr>
        <p:blipFill>
          <a:blip r:embed="rId1"/>
          <a:stretch>
            <a:fillRect/>
          </a:stretch>
        </p:blipFill>
        <p:spPr>
          <a:xfrm>
            <a:off x="4728260" y="3308841"/>
            <a:ext cx="4103696" cy="3587632"/>
          </a:xfrm>
          <a:prstGeom prst="rect">
            <a:avLst/>
          </a:prstGeom>
        </p:spPr>
      </p:pic>
      <p:sp>
        <p:nvSpPr>
          <p:cNvPr id="36" name="文本框 8"/>
          <p:cNvSpPr>
            <a:spLocks noChangeArrowheads="1"/>
          </p:cNvSpPr>
          <p:nvPr>
            <p:custDataLst>
              <p:tags r:id="rId2"/>
            </p:custDataLst>
          </p:nvPr>
        </p:nvSpPr>
        <p:spPr bwMode="auto">
          <a:xfrm>
            <a:off x="1703653" y="1124302"/>
            <a:ext cx="6144491" cy="7372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（一）供应链管理的概念</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utoUpdateAnimBg="0"/>
      <p:bldP spid="47" grpId="1"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3"/>
          <p:cNvSpPr txBox="1">
            <a:spLocks noChangeArrowheads="1"/>
          </p:cNvSpPr>
          <p:nvPr/>
        </p:nvSpPr>
        <p:spPr bwMode="auto">
          <a:xfrm>
            <a:off x="2783775" y="1323605"/>
            <a:ext cx="4085502"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Times New Roman" panose="02020603050405020304" pitchFamily="18" charset="0"/>
                <a:ea typeface="宋体" panose="02010600030101010101" pitchFamily="2" charset="-122"/>
              </a:defRPr>
            </a:lvl1pPr>
            <a:lvl2pPr eaLnBrk="0" hangingPunct="0">
              <a:defRPr>
                <a:solidFill>
                  <a:schemeClr val="tx1"/>
                </a:solidFill>
                <a:latin typeface="Times New Roman" panose="02020603050405020304" pitchFamily="18" charset="0"/>
                <a:ea typeface="宋体" panose="02010600030101010101" pitchFamily="2" charset="-122"/>
              </a:defRPr>
            </a:lvl2pPr>
            <a:lvl3pPr marL="1143000" indent="-228600" eaLnBrk="0" hangingPunct="0">
              <a:defRPr>
                <a:solidFill>
                  <a:schemeClr val="tx1"/>
                </a:solidFill>
                <a:latin typeface="Times New Roman" panose="02020603050405020304" pitchFamily="18" charset="0"/>
                <a:ea typeface="宋体" panose="02010600030101010101" pitchFamily="2" charset="-122"/>
              </a:defRPr>
            </a:lvl3pPr>
            <a:lvl4pPr marL="1600200" indent="-228600" eaLnBrk="0" hangingPunct="0">
              <a:defRPr>
                <a:solidFill>
                  <a:schemeClr val="tx1"/>
                </a:solidFill>
                <a:latin typeface="Times New Roman" panose="02020603050405020304" pitchFamily="18" charset="0"/>
                <a:ea typeface="宋体" panose="02010600030101010101" pitchFamily="2" charset="-122"/>
              </a:defRPr>
            </a:lvl4pPr>
            <a:lvl5pPr marL="2057400" indent="-228600" eaLnBrk="0" hangingPunct="0">
              <a:defRPr>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defRPr>
                <a:solidFill>
                  <a:schemeClr val="tx1"/>
                </a:solidFill>
                <a:latin typeface="Times New Roman" panose="02020603050405020304" pitchFamily="18" charset="0"/>
                <a:ea typeface="宋体" panose="02010600030101010101" pitchFamily="2" charset="-122"/>
              </a:defRPr>
            </a:lvl9pPr>
          </a:lstStyle>
          <a:p>
            <a:pPr eaLnBrk="1" hangingPunct="1">
              <a:spcBef>
                <a:spcPct val="50000"/>
              </a:spcBef>
              <a:buFont typeface="Wingdings" panose="05000000000000000000" pitchFamily="2" charset="2"/>
              <a:buChar char="n"/>
            </a:pPr>
            <a:r>
              <a:rPr lang="zh-CN" altLang="en-US" sz="2400" dirty="0">
                <a:solidFill>
                  <a:srgbClr val="0070C0"/>
                </a:solidFill>
                <a:latin typeface="Arial" panose="020B0604020202020204" pitchFamily="34" charset="0"/>
              </a:rPr>
              <a:t>总成本最低化       </a:t>
            </a:r>
            <a:endParaRPr lang="en-US" altLang="zh-CN" sz="2400" dirty="0">
              <a:solidFill>
                <a:srgbClr val="0070C0"/>
              </a:solidFill>
              <a:latin typeface="Arial" panose="020B0604020202020204" pitchFamily="34" charset="0"/>
            </a:endParaRPr>
          </a:p>
          <a:p>
            <a:pPr eaLnBrk="1" hangingPunct="1">
              <a:spcBef>
                <a:spcPct val="50000"/>
              </a:spcBef>
              <a:buFont typeface="Wingdings" panose="05000000000000000000" pitchFamily="2" charset="2"/>
              <a:buChar char="n"/>
            </a:pPr>
            <a:r>
              <a:rPr lang="zh-CN" altLang="en-US" sz="2400" dirty="0">
                <a:solidFill>
                  <a:srgbClr val="0070C0"/>
                </a:solidFill>
                <a:latin typeface="Arial" panose="020B0604020202020204" pitchFamily="34" charset="0"/>
              </a:rPr>
              <a:t>客户服务最优化</a:t>
            </a:r>
            <a:endParaRPr lang="en-US" altLang="zh-CN" sz="2400" dirty="0">
              <a:solidFill>
                <a:srgbClr val="0070C0"/>
              </a:solidFill>
              <a:latin typeface="Arial" panose="020B0604020202020204" pitchFamily="34" charset="0"/>
            </a:endParaRPr>
          </a:p>
          <a:p>
            <a:pPr eaLnBrk="1" hangingPunct="1">
              <a:spcBef>
                <a:spcPct val="50000"/>
              </a:spcBef>
              <a:buFont typeface="Wingdings" panose="05000000000000000000" pitchFamily="2" charset="2"/>
              <a:buChar char="n"/>
            </a:pPr>
            <a:r>
              <a:rPr lang="zh-CN" altLang="en-US" sz="2400" dirty="0">
                <a:solidFill>
                  <a:srgbClr val="0070C0"/>
                </a:solidFill>
                <a:latin typeface="Arial" panose="020B0604020202020204" pitchFamily="34" charset="0"/>
              </a:rPr>
              <a:t>总库存成本最小化    </a:t>
            </a:r>
            <a:endParaRPr lang="en-US" altLang="zh-CN" sz="2400" dirty="0">
              <a:solidFill>
                <a:srgbClr val="0070C0"/>
              </a:solidFill>
              <a:latin typeface="Arial" panose="020B0604020202020204" pitchFamily="34" charset="0"/>
            </a:endParaRPr>
          </a:p>
          <a:p>
            <a:pPr eaLnBrk="1" hangingPunct="1">
              <a:spcBef>
                <a:spcPct val="50000"/>
              </a:spcBef>
              <a:buFont typeface="Wingdings" panose="05000000000000000000" pitchFamily="2" charset="2"/>
              <a:buChar char="n"/>
            </a:pPr>
            <a:r>
              <a:rPr lang="zh-CN" altLang="en-US" sz="2400" dirty="0">
                <a:solidFill>
                  <a:srgbClr val="0070C0"/>
                </a:solidFill>
                <a:latin typeface="Arial" panose="020B0604020202020204" pitchFamily="34" charset="0"/>
              </a:rPr>
              <a:t>总周期时间最小化</a:t>
            </a:r>
            <a:endParaRPr lang="zh-CN" altLang="en-US" sz="2400" dirty="0">
              <a:solidFill>
                <a:srgbClr val="0070C0"/>
              </a:solidFill>
              <a:latin typeface="Arial" panose="020B0604020202020204" pitchFamily="34" charset="0"/>
            </a:endParaRPr>
          </a:p>
          <a:p>
            <a:pPr eaLnBrk="1" hangingPunct="1">
              <a:spcBef>
                <a:spcPct val="50000"/>
              </a:spcBef>
              <a:buFont typeface="Wingdings" panose="05000000000000000000" pitchFamily="2" charset="2"/>
              <a:buChar char="n"/>
            </a:pPr>
            <a:r>
              <a:rPr lang="zh-CN" altLang="en-US" sz="2400" dirty="0">
                <a:solidFill>
                  <a:srgbClr val="0070C0"/>
                </a:solidFill>
                <a:latin typeface="Arial" panose="020B0604020202020204" pitchFamily="34" charset="0"/>
              </a:rPr>
              <a:t>物流质量最优化</a:t>
            </a:r>
            <a:endParaRPr lang="zh-CN" altLang="en-US" sz="2400" dirty="0">
              <a:solidFill>
                <a:srgbClr val="0070C0"/>
              </a:solidFill>
              <a:latin typeface="Arial" panose="020B0604020202020204" pitchFamily="34" charset="0"/>
            </a:endParaRPr>
          </a:p>
        </p:txBody>
      </p:sp>
      <p:sp>
        <p:nvSpPr>
          <p:cNvPr id="6" name="文本框 5"/>
          <p:cNvSpPr txBox="1"/>
          <p:nvPr/>
        </p:nvSpPr>
        <p:spPr>
          <a:xfrm>
            <a:off x="5592196" y="4509079"/>
            <a:ext cx="6094871" cy="1568450"/>
          </a:xfrm>
          <a:prstGeom prst="rect">
            <a:avLst/>
          </a:prstGeom>
          <a:noFill/>
        </p:spPr>
        <p:txBody>
          <a:bodyPr wrap="square">
            <a:spAutoFit/>
          </a:bodyPr>
          <a:lstStyle/>
          <a:p>
            <a:pPr indent="-342900">
              <a:spcBef>
                <a:spcPct val="50000"/>
              </a:spcBef>
              <a:buFont typeface="Wingdings" panose="05000000000000000000" pitchFamily="2" charset="2"/>
              <a:buChar char="n"/>
            </a:pPr>
            <a:r>
              <a:rPr lang="zh-CN" altLang="zh-CN" sz="2400" dirty="0">
                <a:solidFill>
                  <a:srgbClr val="0070C0"/>
                </a:solidFill>
                <a:latin typeface="Arial" panose="020B0604020202020204" pitchFamily="34" charset="0"/>
                <a:ea typeface="宋体" panose="02010600030101010101" pitchFamily="2" charset="-122"/>
              </a:rPr>
              <a:t>供应链管理是一种协同运作管理</a:t>
            </a:r>
            <a:endParaRPr lang="en-US" altLang="zh-CN" sz="2400" dirty="0">
              <a:solidFill>
                <a:srgbClr val="0070C0"/>
              </a:solidFill>
              <a:latin typeface="Arial" panose="020B0604020202020204" pitchFamily="34" charset="0"/>
              <a:ea typeface="宋体" panose="02010600030101010101" pitchFamily="2" charset="-122"/>
            </a:endParaRPr>
          </a:p>
          <a:p>
            <a:pPr indent="-342900">
              <a:spcBef>
                <a:spcPct val="50000"/>
              </a:spcBef>
              <a:buFont typeface="Wingdings" panose="05000000000000000000" pitchFamily="2" charset="2"/>
              <a:buChar char="n"/>
            </a:pPr>
            <a:r>
              <a:rPr lang="zh-CN" altLang="zh-CN" sz="2400" dirty="0">
                <a:solidFill>
                  <a:srgbClr val="0070C0"/>
                </a:solidFill>
                <a:latin typeface="Arial" panose="020B0604020202020204" pitchFamily="34" charset="0"/>
                <a:ea typeface="宋体" panose="02010600030101010101" pitchFamily="2" charset="-122"/>
              </a:rPr>
              <a:t>供应链管理是一种集成管理思想和方法</a:t>
            </a:r>
            <a:endParaRPr lang="en-US" altLang="zh-CN" sz="2400" dirty="0">
              <a:solidFill>
                <a:srgbClr val="0070C0"/>
              </a:solidFill>
              <a:latin typeface="Arial" panose="020B0604020202020204" pitchFamily="34" charset="0"/>
              <a:ea typeface="宋体" panose="02010600030101010101" pitchFamily="2" charset="-122"/>
            </a:endParaRPr>
          </a:p>
          <a:p>
            <a:pPr indent="-342900">
              <a:spcBef>
                <a:spcPct val="50000"/>
              </a:spcBef>
              <a:buFont typeface="Wingdings" panose="05000000000000000000" pitchFamily="2" charset="2"/>
              <a:buChar char="n"/>
            </a:pPr>
            <a:r>
              <a:rPr lang="zh-CN" altLang="zh-CN" sz="2400" dirty="0">
                <a:solidFill>
                  <a:srgbClr val="0070C0"/>
                </a:solidFill>
                <a:latin typeface="Arial" panose="020B0604020202020204" pitchFamily="34" charset="0"/>
                <a:ea typeface="宋体" panose="02010600030101010101" pitchFamily="2" charset="-122"/>
              </a:rPr>
              <a:t>供应链管理是一种战略管理</a:t>
            </a:r>
            <a:endParaRPr lang="zh-CN" altLang="zh-CN" sz="2400" dirty="0">
              <a:solidFill>
                <a:srgbClr val="0070C0"/>
              </a:solidFill>
              <a:latin typeface="Arial" panose="020B0604020202020204" pitchFamily="34" charset="0"/>
              <a:ea typeface="宋体" panose="02010600030101010101" pitchFamily="2" charset="-122"/>
            </a:endParaRPr>
          </a:p>
        </p:txBody>
      </p:sp>
      <p:sp>
        <p:nvSpPr>
          <p:cNvPr id="36" name="文本框 8"/>
          <p:cNvSpPr>
            <a:spLocks noChangeArrowheads="1"/>
          </p:cNvSpPr>
          <p:nvPr>
            <p:custDataLst>
              <p:tags r:id="rId1"/>
            </p:custDataLst>
          </p:nvPr>
        </p:nvSpPr>
        <p:spPr bwMode="auto">
          <a:xfrm>
            <a:off x="5304155" y="3716655"/>
            <a:ext cx="6167120" cy="7594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（三）供应链管理的特征</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文本框 8"/>
          <p:cNvSpPr>
            <a:spLocks noChangeArrowheads="1"/>
          </p:cNvSpPr>
          <p:nvPr>
            <p:custDataLst>
              <p:tags r:id="rId2"/>
            </p:custDataLst>
          </p:nvPr>
        </p:nvSpPr>
        <p:spPr bwMode="auto">
          <a:xfrm>
            <a:off x="1974850" y="563880"/>
            <a:ext cx="6167120" cy="7594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（二）供应链管理的目标</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p:cNvPicPr>
            <a:picLocks noChangeAspect="1"/>
          </p:cNvPicPr>
          <p:nvPr>
            <p:custDataLst>
              <p:tags r:id="rId3"/>
            </p:custDataLst>
          </p:nvPr>
        </p:nvPicPr>
        <p:blipFill>
          <a:blip r:embed="rId4"/>
          <a:stretch>
            <a:fillRect/>
          </a:stretch>
        </p:blipFill>
        <p:spPr>
          <a:xfrm>
            <a:off x="6528435" y="1302385"/>
            <a:ext cx="3968750" cy="23812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7" name="组合 4"/>
          <p:cNvGrpSpPr/>
          <p:nvPr/>
        </p:nvGrpSpPr>
        <p:grpSpPr bwMode="auto">
          <a:xfrm>
            <a:off x="2525410" y="1223230"/>
            <a:ext cx="7658814" cy="1643080"/>
            <a:chOff x="0" y="0"/>
            <a:chExt cx="7660214" cy="1643269"/>
          </a:xfrm>
        </p:grpSpPr>
        <p:sp>
          <p:nvSpPr>
            <p:cNvPr id="23574" name="矩形 8"/>
            <p:cNvSpPr>
              <a:spLocks noChangeArrowheads="1"/>
            </p:cNvSpPr>
            <p:nvPr/>
          </p:nvSpPr>
          <p:spPr bwMode="auto">
            <a:xfrm>
              <a:off x="1008112" y="252028"/>
              <a:ext cx="5040560" cy="648072"/>
            </a:xfrm>
            <a:prstGeom prst="rect">
              <a:avLst/>
            </a:prstGeom>
            <a:solidFill>
              <a:srgbClr val="7E7E7D"/>
            </a:solidFill>
            <a:ln w="9525">
              <a:noFill/>
              <a:miter lim="800000"/>
            </a:ln>
          </p:spPr>
          <p:txBody>
            <a:bodyPr anchor="ctr"/>
            <a:lstStyle/>
            <a:p>
              <a:pPr algn="ctr" eaLnBrk="1" hangingPunct="1"/>
              <a:endParaRPr lang="zh-CN" altLang="en-US">
                <a:solidFill>
                  <a:srgbClr val="FFFFFF"/>
                </a:solidFill>
              </a:endParaRPr>
            </a:p>
          </p:txBody>
        </p:sp>
        <p:sp>
          <p:nvSpPr>
            <p:cNvPr id="23575" name="椭圆 9"/>
            <p:cNvSpPr>
              <a:spLocks noChangeArrowheads="1"/>
            </p:cNvSpPr>
            <p:nvPr/>
          </p:nvSpPr>
          <p:spPr bwMode="auto">
            <a:xfrm>
              <a:off x="0" y="0"/>
              <a:ext cx="1152128" cy="1152128"/>
            </a:xfrm>
            <a:prstGeom prst="ellipse">
              <a:avLst/>
            </a:prstGeom>
            <a:solidFill>
              <a:srgbClr val="183A6A"/>
            </a:solidFill>
            <a:ln w="9525">
              <a:noFill/>
              <a:round/>
            </a:ln>
          </p:spPr>
          <p:txBody>
            <a:bodyPr anchor="ctr"/>
            <a:lstStyle/>
            <a:p>
              <a:pPr algn="ctr" eaLnBrk="1" hangingPunct="1"/>
              <a:endParaRPr lang="zh-CN" altLang="en-US">
                <a:solidFill>
                  <a:srgbClr val="FFFFFF"/>
                </a:solidFill>
              </a:endParaRPr>
            </a:p>
          </p:txBody>
        </p:sp>
        <p:sp>
          <p:nvSpPr>
            <p:cNvPr id="23576" name="文本框 10"/>
            <p:cNvSpPr txBox="1">
              <a:spLocks noChangeArrowheads="1"/>
            </p:cNvSpPr>
            <p:nvPr/>
          </p:nvSpPr>
          <p:spPr bwMode="auto">
            <a:xfrm>
              <a:off x="1520264" y="373976"/>
              <a:ext cx="3368183" cy="368342"/>
            </a:xfrm>
            <a:prstGeom prst="rect">
              <a:avLst/>
            </a:prstGeom>
            <a:noFill/>
            <a:ln w="9525">
              <a:noFill/>
              <a:miter lim="800000"/>
            </a:ln>
          </p:spPr>
          <p:txBody>
            <a:bodyPr>
              <a:spAutoFit/>
            </a:bodyPr>
            <a:lstStyle/>
            <a:p>
              <a:pPr eaLnBrk="1" hangingPunct="1"/>
              <a:r>
                <a:rPr lang="zh-CN" altLang="zh-CN"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战略层协同</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579" name="文本框 13"/>
            <p:cNvSpPr txBox="1">
              <a:spLocks noChangeArrowheads="1"/>
            </p:cNvSpPr>
            <p:nvPr/>
          </p:nvSpPr>
          <p:spPr bwMode="auto">
            <a:xfrm>
              <a:off x="2115598" y="998035"/>
              <a:ext cx="5544616" cy="645234"/>
            </a:xfrm>
            <a:prstGeom prst="rect">
              <a:avLst/>
            </a:prstGeom>
            <a:noFill/>
            <a:ln w="9525">
              <a:noFill/>
              <a:miter lim="800000"/>
            </a:ln>
          </p:spPr>
          <p:txBody>
            <a:bodyPr>
              <a:spAutoFit/>
            </a:bodyPr>
            <a:lstStyle/>
            <a:p>
              <a:pPr eaLnBrk="1" hangingPunct="1"/>
              <a:r>
                <a:rPr lang="zh-CN" altLang="zh-CN" dirty="0">
                  <a:effectLst/>
                  <a:ea typeface="宋体" panose="02010600030101010101" pitchFamily="2" charset="-122"/>
                  <a:cs typeface="Times New Roman" panose="02020603050405020304" pitchFamily="18" charset="0"/>
                </a:rPr>
                <a:t>包括文化价值融合、发展目标统一、风险分担、收益共享、协同决策与标准统一等内容。</a:t>
              </a:r>
              <a:endParaRPr lang="zh-CN" altLang="en-US" sz="1600" dirty="0">
                <a:solidFill>
                  <a:srgbClr val="000000"/>
                </a:solidFill>
                <a:latin typeface="微软雅黑" panose="020B0503020204020204" pitchFamily="34" charset="-122"/>
                <a:ea typeface="微软雅黑" panose="020B0503020204020204" pitchFamily="34" charset="-122"/>
              </a:endParaRPr>
            </a:p>
          </p:txBody>
        </p:sp>
        <p:pic>
          <p:nvPicPr>
            <p:cNvPr id="23580" name="图片 14"/>
            <p:cNvPicPr>
              <a:picLocks noChangeAspect="1" noChangeArrowheads="1"/>
            </p:cNvPicPr>
            <p:nvPr/>
          </p:nvPicPr>
          <p:blipFill>
            <a:blip r:embed="rId1" cstate="email"/>
            <a:srcRect/>
            <a:stretch>
              <a:fillRect/>
            </a:stretch>
          </p:blipFill>
          <p:spPr bwMode="auto">
            <a:xfrm>
              <a:off x="340213" y="307379"/>
              <a:ext cx="500843" cy="500843"/>
            </a:xfrm>
            <a:prstGeom prst="rect">
              <a:avLst/>
            </a:prstGeom>
            <a:noFill/>
            <a:ln w="9525">
              <a:noFill/>
              <a:miter lim="800000"/>
              <a:headEnd/>
              <a:tailEnd/>
            </a:ln>
          </p:spPr>
        </p:pic>
      </p:grpSp>
      <p:grpSp>
        <p:nvGrpSpPr>
          <p:cNvPr id="23558" name="组合 15"/>
          <p:cNvGrpSpPr/>
          <p:nvPr/>
        </p:nvGrpSpPr>
        <p:grpSpPr bwMode="auto">
          <a:xfrm>
            <a:off x="3030076" y="2867362"/>
            <a:ext cx="7225712" cy="1609898"/>
            <a:chOff x="0" y="0"/>
            <a:chExt cx="7227587" cy="1610084"/>
          </a:xfrm>
        </p:grpSpPr>
        <p:sp>
          <p:nvSpPr>
            <p:cNvPr id="23567" name="矩形 16"/>
            <p:cNvSpPr>
              <a:spLocks noChangeArrowheads="1"/>
            </p:cNvSpPr>
            <p:nvPr/>
          </p:nvSpPr>
          <p:spPr bwMode="auto">
            <a:xfrm>
              <a:off x="1008112" y="252028"/>
              <a:ext cx="5112568" cy="648072"/>
            </a:xfrm>
            <a:prstGeom prst="rect">
              <a:avLst/>
            </a:prstGeom>
            <a:solidFill>
              <a:srgbClr val="7E7E7D"/>
            </a:solidFill>
            <a:ln w="9525">
              <a:noFill/>
              <a:miter lim="800000"/>
            </a:ln>
          </p:spPr>
          <p:txBody>
            <a:bodyPr anchor="ctr"/>
            <a:lstStyle/>
            <a:p>
              <a:pPr algn="ctr" eaLnBrk="1" hangingPunct="1"/>
              <a:endParaRPr lang="zh-CN" altLang="en-US">
                <a:solidFill>
                  <a:srgbClr val="FFFFFF"/>
                </a:solidFill>
              </a:endParaRPr>
            </a:p>
          </p:txBody>
        </p:sp>
        <p:sp>
          <p:nvSpPr>
            <p:cNvPr id="23568" name="椭圆 17"/>
            <p:cNvSpPr>
              <a:spLocks noChangeArrowheads="1"/>
            </p:cNvSpPr>
            <p:nvPr/>
          </p:nvSpPr>
          <p:spPr bwMode="auto">
            <a:xfrm>
              <a:off x="0" y="0"/>
              <a:ext cx="1152128" cy="1152128"/>
            </a:xfrm>
            <a:prstGeom prst="ellipse">
              <a:avLst/>
            </a:prstGeom>
            <a:solidFill>
              <a:srgbClr val="183A6A"/>
            </a:solidFill>
            <a:ln w="9525">
              <a:noFill/>
              <a:round/>
            </a:ln>
          </p:spPr>
          <p:txBody>
            <a:bodyPr anchor="ctr"/>
            <a:lstStyle/>
            <a:p>
              <a:pPr algn="ctr" eaLnBrk="1" hangingPunct="1"/>
              <a:endParaRPr lang="zh-CN" altLang="en-US">
                <a:solidFill>
                  <a:srgbClr val="FFFFFF"/>
                </a:solidFill>
              </a:endParaRPr>
            </a:p>
          </p:txBody>
        </p:sp>
        <p:sp>
          <p:nvSpPr>
            <p:cNvPr id="23569" name="文本框 18"/>
            <p:cNvSpPr txBox="1">
              <a:spLocks noChangeArrowheads="1"/>
            </p:cNvSpPr>
            <p:nvPr/>
          </p:nvSpPr>
          <p:spPr bwMode="auto">
            <a:xfrm>
              <a:off x="1520264" y="373976"/>
              <a:ext cx="3368183" cy="368343"/>
            </a:xfrm>
            <a:prstGeom prst="rect">
              <a:avLst/>
            </a:prstGeom>
            <a:noFill/>
            <a:ln w="9525">
              <a:noFill/>
              <a:miter lim="800000"/>
            </a:ln>
          </p:spPr>
          <p:txBody>
            <a:bodyPr>
              <a:spAutoFit/>
            </a:bodyPr>
            <a:lstStyle/>
            <a:p>
              <a:pPr eaLnBrk="1" hangingPunct="1"/>
              <a:r>
                <a:rPr lang="zh-CN" altLang="zh-CN"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策略层协同</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572" name="文本框 21"/>
            <p:cNvSpPr txBox="1">
              <a:spLocks noChangeArrowheads="1"/>
            </p:cNvSpPr>
            <p:nvPr/>
          </p:nvSpPr>
          <p:spPr bwMode="auto">
            <a:xfrm>
              <a:off x="1610963" y="964849"/>
              <a:ext cx="5616624" cy="645235"/>
            </a:xfrm>
            <a:prstGeom prst="rect">
              <a:avLst/>
            </a:prstGeom>
            <a:noFill/>
            <a:ln w="9525">
              <a:noFill/>
              <a:miter lim="800000"/>
            </a:ln>
          </p:spPr>
          <p:txBody>
            <a:bodyPr>
              <a:spAutoFit/>
            </a:bodyPr>
            <a:lstStyle/>
            <a:p>
              <a:pPr eaLnBrk="1" hangingPunct="1"/>
              <a:r>
                <a:rPr lang="zh-CN" altLang="en-US" dirty="0">
                  <a:effectLst/>
                  <a:ea typeface="宋体" panose="02010600030101010101" pitchFamily="2" charset="-122"/>
                  <a:cs typeface="Times New Roman" panose="02020603050405020304" pitchFamily="18" charset="0"/>
                </a:rPr>
                <a:t>包括</a:t>
              </a:r>
              <a:r>
                <a:rPr lang="zh-CN" altLang="zh-CN" dirty="0">
                  <a:effectLst/>
                  <a:ea typeface="宋体" panose="02010600030101010101" pitchFamily="2" charset="-122"/>
                  <a:cs typeface="Times New Roman" panose="02020603050405020304" pitchFamily="18" charset="0"/>
                </a:rPr>
                <a:t>预测协同、生产计划协同、采购协同、制造协同、物流协同、库存协同和销售与服务协同等</a:t>
              </a:r>
              <a:endParaRPr lang="zh-CN" altLang="en-US" sz="1600" dirty="0">
                <a:solidFill>
                  <a:srgbClr val="000000"/>
                </a:solidFill>
                <a:latin typeface="微软雅黑" panose="020B0503020204020204" pitchFamily="34" charset="-122"/>
                <a:ea typeface="微软雅黑" panose="020B0503020204020204" pitchFamily="34" charset="-122"/>
              </a:endParaRPr>
            </a:p>
          </p:txBody>
        </p:sp>
        <p:pic>
          <p:nvPicPr>
            <p:cNvPr id="23573" name="图片 22"/>
            <p:cNvPicPr>
              <a:picLocks noChangeAspect="1" noChangeArrowheads="1"/>
            </p:cNvPicPr>
            <p:nvPr/>
          </p:nvPicPr>
          <p:blipFill>
            <a:blip r:embed="rId2" cstate="email"/>
            <a:srcRect/>
            <a:stretch>
              <a:fillRect/>
            </a:stretch>
          </p:blipFill>
          <p:spPr bwMode="auto">
            <a:xfrm>
              <a:off x="277474" y="314027"/>
              <a:ext cx="546570" cy="546570"/>
            </a:xfrm>
            <a:prstGeom prst="rect">
              <a:avLst/>
            </a:prstGeom>
            <a:noFill/>
            <a:ln w="9525">
              <a:noFill/>
              <a:miter lim="800000"/>
              <a:headEnd/>
              <a:tailEnd/>
            </a:ln>
          </p:spPr>
        </p:pic>
      </p:grpSp>
      <p:grpSp>
        <p:nvGrpSpPr>
          <p:cNvPr id="23559" name="组合 23"/>
          <p:cNvGrpSpPr/>
          <p:nvPr/>
        </p:nvGrpSpPr>
        <p:grpSpPr bwMode="auto">
          <a:xfrm>
            <a:off x="2525411" y="4547995"/>
            <a:ext cx="8162107" cy="1884972"/>
            <a:chOff x="0" y="0"/>
            <a:chExt cx="8164503" cy="1885190"/>
          </a:xfrm>
        </p:grpSpPr>
        <p:sp>
          <p:nvSpPr>
            <p:cNvPr id="23560" name="矩形 24"/>
            <p:cNvSpPr>
              <a:spLocks noChangeArrowheads="1"/>
            </p:cNvSpPr>
            <p:nvPr/>
          </p:nvSpPr>
          <p:spPr bwMode="auto">
            <a:xfrm>
              <a:off x="1008112" y="252028"/>
              <a:ext cx="5040560" cy="648072"/>
            </a:xfrm>
            <a:prstGeom prst="rect">
              <a:avLst/>
            </a:prstGeom>
            <a:solidFill>
              <a:srgbClr val="7E7E7D"/>
            </a:solidFill>
            <a:ln w="9525">
              <a:noFill/>
              <a:miter lim="800000"/>
            </a:ln>
          </p:spPr>
          <p:txBody>
            <a:bodyPr anchor="ctr"/>
            <a:lstStyle/>
            <a:p>
              <a:pPr algn="ctr" eaLnBrk="1" hangingPunct="1"/>
              <a:endParaRPr lang="zh-CN" altLang="en-US">
                <a:solidFill>
                  <a:srgbClr val="FFFFFF"/>
                </a:solidFill>
              </a:endParaRPr>
            </a:p>
          </p:txBody>
        </p:sp>
        <p:sp>
          <p:nvSpPr>
            <p:cNvPr id="23561" name="椭圆 25"/>
            <p:cNvSpPr>
              <a:spLocks noChangeArrowheads="1"/>
            </p:cNvSpPr>
            <p:nvPr/>
          </p:nvSpPr>
          <p:spPr bwMode="auto">
            <a:xfrm>
              <a:off x="0" y="0"/>
              <a:ext cx="1152128" cy="1152128"/>
            </a:xfrm>
            <a:prstGeom prst="ellipse">
              <a:avLst/>
            </a:prstGeom>
            <a:solidFill>
              <a:srgbClr val="183A6A"/>
            </a:solidFill>
            <a:ln w="9525">
              <a:noFill/>
              <a:round/>
            </a:ln>
          </p:spPr>
          <p:txBody>
            <a:bodyPr anchor="ctr"/>
            <a:lstStyle/>
            <a:p>
              <a:pPr algn="ctr" eaLnBrk="1" hangingPunct="1"/>
              <a:endParaRPr lang="zh-CN" altLang="en-US">
                <a:solidFill>
                  <a:srgbClr val="FFFFFF"/>
                </a:solidFill>
              </a:endParaRPr>
            </a:p>
          </p:txBody>
        </p:sp>
        <p:sp>
          <p:nvSpPr>
            <p:cNvPr id="23562" name="文本框 26"/>
            <p:cNvSpPr txBox="1">
              <a:spLocks noChangeArrowheads="1"/>
            </p:cNvSpPr>
            <p:nvPr/>
          </p:nvSpPr>
          <p:spPr bwMode="auto">
            <a:xfrm>
              <a:off x="1520264" y="373976"/>
              <a:ext cx="3368183" cy="368343"/>
            </a:xfrm>
            <a:prstGeom prst="rect">
              <a:avLst/>
            </a:prstGeom>
            <a:noFill/>
            <a:ln w="9525">
              <a:noFill/>
              <a:miter lim="800000"/>
            </a:ln>
          </p:spPr>
          <p:txBody>
            <a:bodyPr>
              <a:spAutoFit/>
            </a:bodyPr>
            <a:lstStyle/>
            <a:p>
              <a:pPr eaLnBrk="1" hangingPunct="1"/>
              <a:r>
                <a:rPr lang="zh-CN" altLang="zh-CN"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rPr>
                <a:t>技术层协同</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23565" name="文本框 29"/>
            <p:cNvSpPr txBox="1">
              <a:spLocks noChangeArrowheads="1"/>
            </p:cNvSpPr>
            <p:nvPr/>
          </p:nvSpPr>
          <p:spPr bwMode="auto">
            <a:xfrm>
              <a:off x="2115831" y="963063"/>
              <a:ext cx="6048672" cy="922127"/>
            </a:xfrm>
            <a:prstGeom prst="rect">
              <a:avLst/>
            </a:prstGeom>
            <a:noFill/>
            <a:ln w="9525">
              <a:noFill/>
              <a:miter lim="800000"/>
            </a:ln>
          </p:spPr>
          <p:txBody>
            <a:bodyPr>
              <a:spAutoFit/>
            </a:bodyPr>
            <a:lstStyle/>
            <a:p>
              <a:pPr eaLnBrk="1" hangingPunct="1"/>
              <a:r>
                <a:rPr lang="zh-CN" altLang="en-US" dirty="0">
                  <a:effectLst/>
                  <a:ea typeface="宋体" panose="02010600030101010101" pitchFamily="2" charset="-122"/>
                  <a:cs typeface="Times New Roman" panose="02020603050405020304" pitchFamily="18" charset="0"/>
                </a:rPr>
                <a:t>包括</a:t>
              </a:r>
              <a:r>
                <a:rPr lang="zh-CN" altLang="zh-CN" dirty="0">
                  <a:effectLst/>
                  <a:ea typeface="宋体" panose="02010600030101010101" pitchFamily="2" charset="-122"/>
                  <a:cs typeface="Times New Roman" panose="02020603050405020304" pitchFamily="18" charset="0"/>
                </a:rPr>
                <a:t>信息采集、存储与传输等的标准化，平台构建，智能处理和保密制度等。协同技术主要有多智能体技术、工作流管理技术以及应用软件技术等</a:t>
              </a:r>
              <a:endParaRPr lang="zh-CN" altLang="en-US" sz="1600" dirty="0">
                <a:solidFill>
                  <a:srgbClr val="000000"/>
                </a:solidFill>
                <a:latin typeface="微软雅黑" panose="020B0503020204020204" pitchFamily="34" charset="-122"/>
                <a:ea typeface="微软雅黑" panose="020B0503020204020204" pitchFamily="34" charset="-122"/>
              </a:endParaRPr>
            </a:p>
          </p:txBody>
        </p:sp>
        <p:pic>
          <p:nvPicPr>
            <p:cNvPr id="23566" name="图片 30"/>
            <p:cNvPicPr>
              <a:picLocks noChangeAspect="1" noChangeArrowheads="1"/>
            </p:cNvPicPr>
            <p:nvPr/>
          </p:nvPicPr>
          <p:blipFill>
            <a:blip r:embed="rId3" cstate="email"/>
            <a:srcRect/>
            <a:stretch>
              <a:fillRect/>
            </a:stretch>
          </p:blipFill>
          <p:spPr bwMode="auto">
            <a:xfrm>
              <a:off x="287052" y="294163"/>
              <a:ext cx="578024" cy="578024"/>
            </a:xfrm>
            <a:prstGeom prst="rect">
              <a:avLst/>
            </a:prstGeom>
            <a:noFill/>
            <a:ln w="9525">
              <a:noFill/>
              <a:miter lim="800000"/>
              <a:headEnd/>
              <a:tailEnd/>
            </a:ln>
          </p:spPr>
        </p:pic>
      </p:grpSp>
      <p:sp>
        <p:nvSpPr>
          <p:cNvPr id="29" name="Text Box 5"/>
          <p:cNvSpPr txBox="1">
            <a:spLocks noChangeArrowheads="1"/>
          </p:cNvSpPr>
          <p:nvPr/>
        </p:nvSpPr>
        <p:spPr bwMode="auto">
          <a:xfrm>
            <a:off x="5015865" y="733425"/>
            <a:ext cx="3133725" cy="521970"/>
          </a:xfrm>
          <a:prstGeom prst="rect">
            <a:avLst/>
          </a:prstGeom>
          <a:solidFill>
            <a:srgbClr val="0366C1"/>
          </a:solidFill>
          <a:ln w="9525">
            <a:noFill/>
            <a:miter lim="800000"/>
          </a:ln>
          <a:effectLst/>
        </p:spPr>
        <p:txBody>
          <a:bodyPr wrap="square">
            <a:spAutoFit/>
          </a:bodyPr>
          <a:lstStyle/>
          <a:p>
            <a:pPr eaLnBrk="0" hangingPunct="0">
              <a:defRPr/>
            </a:pPr>
            <a:r>
              <a:rPr kumimoji="1" lang="zh-CN" altLang="en-US" sz="2800" b="1" dirty="0">
                <a:solidFill>
                  <a:schemeClr val="bg1"/>
                </a:solidFill>
                <a:effectLst>
                  <a:outerShdw blurRad="38100" dist="38100" dir="2700000" algn="tl">
                    <a:srgbClr val="000000"/>
                  </a:outerShdw>
                </a:effectLst>
                <a:latin typeface="宋体" panose="02010600030101010101" pitchFamily="2" charset="-122"/>
              </a:rPr>
              <a:t>供应链协同的层次</a:t>
            </a:r>
            <a:endParaRPr kumimoji="1" lang="zh-CN" altLang="en-US" sz="2800" b="1" dirty="0">
              <a:solidFill>
                <a:schemeClr val="bg1"/>
              </a:solidFill>
              <a:effectLst>
                <a:outerShdw blurRad="38100" dist="38100" dir="2700000" algn="tl">
                  <a:srgbClr val="000000"/>
                </a:outerShdw>
              </a:effectLst>
              <a:latin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ldLvl="0" animBg="1"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4582" name="Text Box 6"/>
          <p:cNvSpPr txBox="1">
            <a:spLocks noChangeArrowheads="1"/>
          </p:cNvSpPr>
          <p:nvPr/>
        </p:nvSpPr>
        <p:spPr bwMode="auto">
          <a:xfrm>
            <a:off x="8123869" y="3013991"/>
            <a:ext cx="1908264" cy="521970"/>
          </a:xfrm>
          <a:prstGeom prst="rect">
            <a:avLst/>
          </a:prstGeom>
          <a:gradFill rotWithShape="1">
            <a:gsLst>
              <a:gs pos="0">
                <a:srgbClr val="A52778"/>
              </a:gs>
              <a:gs pos="50000">
                <a:srgbClr val="A52778">
                  <a:gamma/>
                  <a:shade val="46275"/>
                  <a:invGamma/>
                </a:srgbClr>
              </a:gs>
              <a:gs pos="100000">
                <a:srgbClr val="A52778"/>
              </a:gs>
            </a:gsLst>
            <a:lin ang="5400000" scaled="1"/>
          </a:gradFill>
          <a:ln w="9525">
            <a:solidFill>
              <a:srgbClr val="FFFF00"/>
            </a:solidFill>
            <a:miter lim="800000"/>
          </a:ln>
          <a:effectLst/>
        </p:spPr>
        <p:txBody>
          <a:bodyPr lIns="0" rIns="0">
            <a:spAutoFit/>
          </a:bodyPr>
          <a:lstStyle/>
          <a:p>
            <a:pPr algn="ctr" eaLnBrk="0" hangingPunct="0">
              <a:defRPr/>
            </a:pPr>
            <a:r>
              <a:rPr kumimoji="1" lang="zh-CN" altLang="en-US" sz="2800" b="1" dirty="0">
                <a:solidFill>
                  <a:srgbClr val="FFFF00"/>
                </a:solidFill>
                <a:effectLst>
                  <a:outerShdw blurRad="38100" dist="38100" dir="2700000" algn="tl">
                    <a:srgbClr val="000000"/>
                  </a:outerShdw>
                </a:effectLst>
                <a:latin typeface="宋体" panose="02010600030101010101" pitchFamily="2" charset="-122"/>
              </a:rPr>
              <a:t> 退货</a:t>
            </a:r>
            <a:endParaRPr kumimoji="1" lang="zh-CN" altLang="en-US" sz="2800" b="1" dirty="0">
              <a:solidFill>
                <a:srgbClr val="FFFF00"/>
              </a:solidFill>
              <a:effectLst>
                <a:outerShdw blurRad="38100" dist="38100" dir="2700000" algn="tl">
                  <a:srgbClr val="000000"/>
                </a:outerShdw>
              </a:effectLst>
              <a:latin typeface="宋体" panose="02010600030101010101" pitchFamily="2" charset="-122"/>
            </a:endParaRPr>
          </a:p>
        </p:txBody>
      </p:sp>
      <p:sp>
        <p:nvSpPr>
          <p:cNvPr id="664583" name="Text Box 7"/>
          <p:cNvSpPr txBox="1">
            <a:spLocks noChangeArrowheads="1"/>
          </p:cNvSpPr>
          <p:nvPr/>
        </p:nvSpPr>
        <p:spPr bwMode="auto">
          <a:xfrm>
            <a:off x="8123870" y="2257991"/>
            <a:ext cx="1908264" cy="521970"/>
          </a:xfrm>
          <a:prstGeom prst="rect">
            <a:avLst/>
          </a:prstGeom>
          <a:gradFill rotWithShape="1">
            <a:gsLst>
              <a:gs pos="0">
                <a:srgbClr val="A52778"/>
              </a:gs>
              <a:gs pos="50000">
                <a:srgbClr val="A52778">
                  <a:gamma/>
                  <a:shade val="46275"/>
                  <a:invGamma/>
                </a:srgbClr>
              </a:gs>
              <a:gs pos="100000">
                <a:srgbClr val="A52778"/>
              </a:gs>
            </a:gsLst>
            <a:lin ang="5400000" scaled="1"/>
          </a:gradFill>
          <a:ln w="9525">
            <a:solidFill>
              <a:srgbClr val="FFFF00"/>
            </a:solidFill>
            <a:miter lim="800000"/>
          </a:ln>
          <a:effectLst/>
        </p:spPr>
        <p:txBody>
          <a:bodyPr lIns="0" rIns="0">
            <a:spAutoFit/>
          </a:bodyPr>
          <a:lstStyle/>
          <a:p>
            <a:pPr algn="ctr" eaLnBrk="0" hangingPunct="0">
              <a:defRPr/>
            </a:pPr>
            <a:r>
              <a:rPr kumimoji="1" lang="zh-CN" altLang="en-US" sz="2800" b="1" dirty="0">
                <a:solidFill>
                  <a:srgbClr val="FFFF00"/>
                </a:solidFill>
                <a:effectLst>
                  <a:outerShdw blurRad="38100" dist="38100" dir="2700000" algn="tl">
                    <a:srgbClr val="000000"/>
                  </a:outerShdw>
                </a:effectLst>
                <a:latin typeface="宋体" panose="02010600030101010101" pitchFamily="2" charset="-122"/>
              </a:rPr>
              <a:t> 制造</a:t>
            </a:r>
            <a:endParaRPr kumimoji="1" lang="zh-CN" altLang="en-US" sz="2800" b="1" dirty="0">
              <a:solidFill>
                <a:srgbClr val="FFFF00"/>
              </a:solidFill>
              <a:effectLst>
                <a:outerShdw blurRad="38100" dist="38100" dir="2700000" algn="tl">
                  <a:srgbClr val="000000"/>
                </a:outerShdw>
              </a:effectLst>
              <a:latin typeface="宋体" panose="02010600030101010101" pitchFamily="2" charset="-122"/>
            </a:endParaRPr>
          </a:p>
        </p:txBody>
      </p:sp>
      <p:sp>
        <p:nvSpPr>
          <p:cNvPr id="664584" name="Text Box 8"/>
          <p:cNvSpPr txBox="1">
            <a:spLocks noChangeArrowheads="1"/>
          </p:cNvSpPr>
          <p:nvPr/>
        </p:nvSpPr>
        <p:spPr bwMode="auto">
          <a:xfrm>
            <a:off x="5592351" y="2653548"/>
            <a:ext cx="1944777" cy="521970"/>
          </a:xfrm>
          <a:prstGeom prst="rect">
            <a:avLst/>
          </a:prstGeom>
          <a:gradFill rotWithShape="1">
            <a:gsLst>
              <a:gs pos="0">
                <a:srgbClr val="A52778"/>
              </a:gs>
              <a:gs pos="50000">
                <a:srgbClr val="A52778">
                  <a:gamma/>
                  <a:shade val="46275"/>
                  <a:invGamma/>
                </a:srgbClr>
              </a:gs>
              <a:gs pos="100000">
                <a:srgbClr val="A52778"/>
              </a:gs>
            </a:gsLst>
            <a:lin ang="5400000" scaled="1"/>
          </a:gradFill>
          <a:ln w="9525">
            <a:solidFill>
              <a:srgbClr val="FFFF00"/>
            </a:solidFill>
            <a:miter lim="800000"/>
          </a:ln>
          <a:effectLst/>
        </p:spPr>
        <p:txBody>
          <a:bodyPr lIns="0" rIns="0">
            <a:spAutoFit/>
          </a:bodyPr>
          <a:lstStyle/>
          <a:p>
            <a:pPr algn="ctr" eaLnBrk="0" hangingPunct="0">
              <a:defRPr/>
            </a:pPr>
            <a:r>
              <a:rPr kumimoji="1" lang="zh-CN" altLang="en-US" sz="2800" b="1" dirty="0">
                <a:solidFill>
                  <a:srgbClr val="FFFF00"/>
                </a:solidFill>
                <a:effectLst>
                  <a:outerShdw blurRad="38100" dist="38100" dir="2700000" algn="tl">
                    <a:srgbClr val="000000"/>
                  </a:outerShdw>
                </a:effectLst>
                <a:latin typeface="宋体" panose="02010600030101010101" pitchFamily="2" charset="-122"/>
              </a:rPr>
              <a:t>计划</a:t>
            </a:r>
            <a:endParaRPr kumimoji="1" lang="zh-CN" altLang="en-US" sz="2800" b="1" dirty="0">
              <a:solidFill>
                <a:srgbClr val="FFFF00"/>
              </a:solidFill>
              <a:effectLst>
                <a:outerShdw blurRad="38100" dist="38100" dir="2700000" algn="tl">
                  <a:srgbClr val="000000"/>
                </a:outerShdw>
              </a:effectLst>
              <a:latin typeface="宋体" panose="02010600030101010101" pitchFamily="2" charset="-122"/>
            </a:endParaRPr>
          </a:p>
        </p:txBody>
      </p:sp>
      <p:sp>
        <p:nvSpPr>
          <p:cNvPr id="664586" name="Text Box 10"/>
          <p:cNvSpPr txBox="1">
            <a:spLocks noChangeArrowheads="1"/>
          </p:cNvSpPr>
          <p:nvPr/>
        </p:nvSpPr>
        <p:spPr bwMode="auto">
          <a:xfrm>
            <a:off x="2928549" y="2257991"/>
            <a:ext cx="1871749" cy="521970"/>
          </a:xfrm>
          <a:prstGeom prst="rect">
            <a:avLst/>
          </a:prstGeom>
          <a:gradFill rotWithShape="1">
            <a:gsLst>
              <a:gs pos="0">
                <a:srgbClr val="A52778"/>
              </a:gs>
              <a:gs pos="50000">
                <a:srgbClr val="A52778">
                  <a:gamma/>
                  <a:shade val="46275"/>
                  <a:invGamma/>
                </a:srgbClr>
              </a:gs>
              <a:gs pos="100000">
                <a:srgbClr val="A52778"/>
              </a:gs>
            </a:gsLst>
            <a:lin ang="5400000" scaled="1"/>
          </a:gradFill>
          <a:ln w="9525">
            <a:solidFill>
              <a:srgbClr val="FFFF00"/>
            </a:solidFill>
            <a:miter lim="800000"/>
          </a:ln>
          <a:effectLst/>
        </p:spPr>
        <p:txBody>
          <a:bodyPr lIns="0" rIns="0">
            <a:spAutoFit/>
          </a:bodyPr>
          <a:lstStyle/>
          <a:p>
            <a:pPr algn="ctr" eaLnBrk="0" hangingPunct="0">
              <a:defRPr/>
            </a:pPr>
            <a:r>
              <a:rPr kumimoji="1" lang="zh-CN" altLang="en-US" sz="2800" b="1" dirty="0">
                <a:solidFill>
                  <a:srgbClr val="FFFF00"/>
                </a:solidFill>
                <a:effectLst>
                  <a:outerShdw blurRad="38100" dist="38100" dir="2700000" algn="tl">
                    <a:srgbClr val="000000"/>
                  </a:outerShdw>
                </a:effectLst>
                <a:latin typeface="宋体" panose="02010600030101010101" pitchFamily="2" charset="-122"/>
              </a:rPr>
              <a:t>采购</a:t>
            </a:r>
            <a:endParaRPr kumimoji="1" lang="zh-CN" altLang="en-US" sz="2800" b="1" dirty="0">
              <a:solidFill>
                <a:srgbClr val="FFFF00"/>
              </a:solidFill>
              <a:effectLst>
                <a:outerShdw blurRad="38100" dist="38100" dir="2700000" algn="tl">
                  <a:srgbClr val="000000"/>
                </a:outerShdw>
              </a:effectLst>
              <a:latin typeface="宋体" panose="02010600030101010101" pitchFamily="2" charset="-122"/>
            </a:endParaRPr>
          </a:p>
        </p:txBody>
      </p:sp>
      <p:sp>
        <p:nvSpPr>
          <p:cNvPr id="664587" name="Text Box 11"/>
          <p:cNvSpPr txBox="1">
            <a:spLocks noChangeArrowheads="1"/>
          </p:cNvSpPr>
          <p:nvPr/>
        </p:nvSpPr>
        <p:spPr bwMode="auto">
          <a:xfrm>
            <a:off x="2928549" y="3080544"/>
            <a:ext cx="1871749" cy="521970"/>
          </a:xfrm>
          <a:prstGeom prst="rect">
            <a:avLst/>
          </a:prstGeom>
          <a:gradFill rotWithShape="1">
            <a:gsLst>
              <a:gs pos="0">
                <a:srgbClr val="A52778"/>
              </a:gs>
              <a:gs pos="50000">
                <a:srgbClr val="A52778">
                  <a:gamma/>
                  <a:shade val="46275"/>
                  <a:invGamma/>
                </a:srgbClr>
              </a:gs>
              <a:gs pos="100000">
                <a:srgbClr val="A52778"/>
              </a:gs>
            </a:gsLst>
            <a:lin ang="5400000" scaled="1"/>
          </a:gradFill>
          <a:ln w="9525">
            <a:solidFill>
              <a:srgbClr val="FFFF00"/>
            </a:solidFill>
            <a:miter lim="800000"/>
          </a:ln>
          <a:effectLst/>
        </p:spPr>
        <p:txBody>
          <a:bodyPr wrap="square" lIns="0" rIns="0">
            <a:spAutoFit/>
          </a:bodyPr>
          <a:lstStyle/>
          <a:p>
            <a:pPr algn="ctr" eaLnBrk="0" hangingPunct="0">
              <a:defRPr/>
            </a:pPr>
            <a:r>
              <a:rPr kumimoji="1" lang="zh-CN" altLang="en-US" sz="2800" b="1" dirty="0">
                <a:solidFill>
                  <a:srgbClr val="FFFF00"/>
                </a:solidFill>
                <a:effectLst>
                  <a:outerShdw blurRad="38100" dist="38100" dir="2700000" algn="tl">
                    <a:srgbClr val="000000"/>
                  </a:outerShdw>
                </a:effectLst>
                <a:latin typeface="宋体" panose="02010600030101010101" pitchFamily="2" charset="-122"/>
              </a:rPr>
              <a:t>配送</a:t>
            </a:r>
            <a:endParaRPr kumimoji="1" lang="zh-CN" altLang="en-US" sz="2800" b="1" dirty="0">
              <a:solidFill>
                <a:srgbClr val="FFFF00"/>
              </a:solidFill>
              <a:effectLst>
                <a:outerShdw blurRad="38100" dist="38100" dir="2700000" algn="tl">
                  <a:srgbClr val="000000"/>
                </a:outerShdw>
              </a:effectLst>
              <a:latin typeface="宋体" panose="02010600030101010101" pitchFamily="2" charset="-122"/>
            </a:endParaRPr>
          </a:p>
        </p:txBody>
      </p:sp>
      <p:pic>
        <p:nvPicPr>
          <p:cNvPr id="2" name="图片 1"/>
          <p:cNvPicPr>
            <a:picLocks noChangeAspect="1"/>
          </p:cNvPicPr>
          <p:nvPr/>
        </p:nvPicPr>
        <p:blipFill>
          <a:blip r:embed="rId1"/>
          <a:stretch>
            <a:fillRect/>
          </a:stretch>
        </p:blipFill>
        <p:spPr>
          <a:xfrm>
            <a:off x="3720465" y="3630930"/>
            <a:ext cx="6064250" cy="2711450"/>
          </a:xfrm>
          <a:prstGeom prst="rect">
            <a:avLst/>
          </a:prstGeom>
        </p:spPr>
      </p:pic>
      <p:sp>
        <p:nvSpPr>
          <p:cNvPr id="47" name="文本框 8"/>
          <p:cNvSpPr>
            <a:spLocks noChangeArrowheads="1"/>
          </p:cNvSpPr>
          <p:nvPr>
            <p:custDataLst>
              <p:tags r:id="rId2"/>
            </p:custDataLst>
          </p:nvPr>
        </p:nvSpPr>
        <p:spPr bwMode="auto">
          <a:xfrm>
            <a:off x="1775208" y="404364"/>
            <a:ext cx="6574842"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三 供应链管理的内容与运作模式</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文本框 8"/>
          <p:cNvSpPr>
            <a:spLocks noChangeArrowheads="1"/>
          </p:cNvSpPr>
          <p:nvPr>
            <p:custDataLst>
              <p:tags r:id="rId3"/>
            </p:custDataLst>
          </p:nvPr>
        </p:nvSpPr>
        <p:spPr bwMode="auto">
          <a:xfrm>
            <a:off x="1680845" y="1245870"/>
            <a:ext cx="6167120" cy="615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（一）供应链管理的内容</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64582"/>
                                        </p:tgtEl>
                                        <p:attrNameLst>
                                          <p:attrName>style.visibility</p:attrName>
                                        </p:attrNameLst>
                                      </p:cBhvr>
                                      <p:to>
                                        <p:strVal val="visible"/>
                                      </p:to>
                                    </p:set>
                                    <p:anim calcmode="lin" valueType="num">
                                      <p:cBhvr additive="base">
                                        <p:cTn id="7" dur="500" fill="hold"/>
                                        <p:tgtEl>
                                          <p:spTgt spid="664582"/>
                                        </p:tgtEl>
                                        <p:attrNameLst>
                                          <p:attrName>ppt_x</p:attrName>
                                        </p:attrNameLst>
                                      </p:cBhvr>
                                      <p:tavLst>
                                        <p:tav tm="0">
                                          <p:val>
                                            <p:strVal val="0-#ppt_w/2"/>
                                          </p:val>
                                        </p:tav>
                                        <p:tav tm="100000">
                                          <p:val>
                                            <p:strVal val="#ppt_x"/>
                                          </p:val>
                                        </p:tav>
                                      </p:tavLst>
                                    </p:anim>
                                    <p:anim calcmode="lin" valueType="num">
                                      <p:cBhvr additive="base">
                                        <p:cTn id="8" dur="500" fill="hold"/>
                                        <p:tgtEl>
                                          <p:spTgt spid="66458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64584"/>
                                        </p:tgtEl>
                                        <p:attrNameLst>
                                          <p:attrName>style.visibility</p:attrName>
                                        </p:attrNameLst>
                                      </p:cBhvr>
                                      <p:to>
                                        <p:strVal val="visible"/>
                                      </p:to>
                                    </p:set>
                                    <p:anim calcmode="lin" valueType="num">
                                      <p:cBhvr additive="base">
                                        <p:cTn id="12" dur="500" fill="hold"/>
                                        <p:tgtEl>
                                          <p:spTgt spid="664584"/>
                                        </p:tgtEl>
                                        <p:attrNameLst>
                                          <p:attrName>ppt_x</p:attrName>
                                        </p:attrNameLst>
                                      </p:cBhvr>
                                      <p:tavLst>
                                        <p:tav tm="0">
                                          <p:val>
                                            <p:strVal val="0-#ppt_w/2"/>
                                          </p:val>
                                        </p:tav>
                                        <p:tav tm="100000">
                                          <p:val>
                                            <p:strVal val="#ppt_x"/>
                                          </p:val>
                                        </p:tav>
                                      </p:tavLst>
                                    </p:anim>
                                    <p:anim calcmode="lin" valueType="num">
                                      <p:cBhvr additive="base">
                                        <p:cTn id="13" dur="500" fill="hold"/>
                                        <p:tgtEl>
                                          <p:spTgt spid="66458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664583"/>
                                        </p:tgtEl>
                                        <p:attrNameLst>
                                          <p:attrName>style.visibility</p:attrName>
                                        </p:attrNameLst>
                                      </p:cBhvr>
                                      <p:to>
                                        <p:strVal val="visible"/>
                                      </p:to>
                                    </p:set>
                                    <p:anim calcmode="lin" valueType="num">
                                      <p:cBhvr additive="base">
                                        <p:cTn id="17" dur="500" fill="hold"/>
                                        <p:tgtEl>
                                          <p:spTgt spid="664583"/>
                                        </p:tgtEl>
                                        <p:attrNameLst>
                                          <p:attrName>ppt_x</p:attrName>
                                        </p:attrNameLst>
                                      </p:cBhvr>
                                      <p:tavLst>
                                        <p:tav tm="0">
                                          <p:val>
                                            <p:strVal val="0-#ppt_w/2"/>
                                          </p:val>
                                        </p:tav>
                                        <p:tav tm="100000">
                                          <p:val>
                                            <p:strVal val="#ppt_x"/>
                                          </p:val>
                                        </p:tav>
                                      </p:tavLst>
                                    </p:anim>
                                    <p:anim calcmode="lin" valueType="num">
                                      <p:cBhvr additive="base">
                                        <p:cTn id="18" dur="500" fill="hold"/>
                                        <p:tgtEl>
                                          <p:spTgt spid="66458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664586"/>
                                        </p:tgtEl>
                                        <p:attrNameLst>
                                          <p:attrName>style.visibility</p:attrName>
                                        </p:attrNameLst>
                                      </p:cBhvr>
                                      <p:to>
                                        <p:strVal val="visible"/>
                                      </p:to>
                                    </p:set>
                                    <p:anim calcmode="lin" valueType="num">
                                      <p:cBhvr additive="base">
                                        <p:cTn id="22" dur="500" fill="hold"/>
                                        <p:tgtEl>
                                          <p:spTgt spid="664586"/>
                                        </p:tgtEl>
                                        <p:attrNameLst>
                                          <p:attrName>ppt_x</p:attrName>
                                        </p:attrNameLst>
                                      </p:cBhvr>
                                      <p:tavLst>
                                        <p:tav tm="0">
                                          <p:val>
                                            <p:strVal val="0-#ppt_w/2"/>
                                          </p:val>
                                        </p:tav>
                                        <p:tav tm="100000">
                                          <p:val>
                                            <p:strVal val="#ppt_x"/>
                                          </p:val>
                                        </p:tav>
                                      </p:tavLst>
                                    </p:anim>
                                    <p:anim calcmode="lin" valueType="num">
                                      <p:cBhvr additive="base">
                                        <p:cTn id="23" dur="500" fill="hold"/>
                                        <p:tgtEl>
                                          <p:spTgt spid="66458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664587"/>
                                        </p:tgtEl>
                                        <p:attrNameLst>
                                          <p:attrName>style.visibility</p:attrName>
                                        </p:attrNameLst>
                                      </p:cBhvr>
                                      <p:to>
                                        <p:strVal val="visible"/>
                                      </p:to>
                                    </p:set>
                                    <p:anim calcmode="lin" valueType="num">
                                      <p:cBhvr additive="base">
                                        <p:cTn id="27" dur="500" fill="hold"/>
                                        <p:tgtEl>
                                          <p:spTgt spid="664587"/>
                                        </p:tgtEl>
                                        <p:attrNameLst>
                                          <p:attrName>ppt_x</p:attrName>
                                        </p:attrNameLst>
                                      </p:cBhvr>
                                      <p:tavLst>
                                        <p:tav tm="0">
                                          <p:val>
                                            <p:strVal val="0-#ppt_w/2"/>
                                          </p:val>
                                        </p:tav>
                                        <p:tav tm="100000">
                                          <p:val>
                                            <p:strVal val="#ppt_x"/>
                                          </p:val>
                                        </p:tav>
                                      </p:tavLst>
                                    </p:anim>
                                    <p:anim calcmode="lin" valueType="num">
                                      <p:cBhvr additive="base">
                                        <p:cTn id="28" dur="500" fill="hold"/>
                                        <p:tgtEl>
                                          <p:spTgt spid="664587"/>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0" presetClass="entr" presetSubtype="0" fill="hold" grpId="1"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4582" grpId="0" bldLvl="0" animBg="1" autoUpdateAnimBg="0"/>
      <p:bldP spid="664583" grpId="0" bldLvl="0" animBg="1" autoUpdateAnimBg="0"/>
      <p:bldP spid="664584" grpId="0" bldLvl="0" animBg="1" autoUpdateAnimBg="0"/>
      <p:bldP spid="664586" grpId="0" bldLvl="0" animBg="1" autoUpdateAnimBg="0"/>
      <p:bldP spid="664587" grpId="0" bldLvl="0" animBg="1" autoUpdateAnimBg="0"/>
      <p:bldP spid="47" grpId="0" bldLvl="0" autoUpdateAnimBg="0"/>
      <p:bldP spid="47" grpId="1"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60" name="Rectangle 3"/>
          <p:cNvSpPr>
            <a:spLocks noGrp="1"/>
          </p:cNvSpPr>
          <p:nvPr>
            <p:ph idx="4294967295"/>
          </p:nvPr>
        </p:nvSpPr>
        <p:spPr>
          <a:xfrm>
            <a:off x="2168618" y="1120567"/>
            <a:ext cx="10021619" cy="4526712"/>
          </a:xfrm>
        </p:spPr>
        <p:txBody>
          <a:bodyPr vert="horz" wrap="square" lIns="91439" tIns="45719" rIns="91439" bIns="45719" anchor="t"/>
          <a:lstStyle/>
          <a:p>
            <a:pPr eaLnBrk="1" hangingPunct="1">
              <a:buNone/>
            </a:pPr>
            <a:r>
              <a:rPr lang="en-US" altLang="zh-CN"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、推动式供应链</a:t>
            </a:r>
            <a:endParaRPr lang="zh-CN" altLang="en-US"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lvl="1" eaLnBrk="1" hangingPunct="1"/>
            <a:r>
              <a:rPr lang="zh-CN" altLang="en-US" sz="2200" dirty="0">
                <a:solidFill>
                  <a:srgbClr val="0070C0"/>
                </a:solidFill>
              </a:rPr>
              <a:t>一般是以制造企业的生产为中心，以制造商为驱动源点；</a:t>
            </a:r>
            <a:endParaRPr lang="zh-CN" altLang="en-US" sz="2200" dirty="0">
              <a:solidFill>
                <a:srgbClr val="0070C0"/>
              </a:solidFill>
            </a:endParaRPr>
          </a:p>
          <a:p>
            <a:pPr lvl="1" eaLnBrk="1" hangingPunct="1"/>
            <a:r>
              <a:rPr lang="zh-CN" altLang="en-US" sz="2200" dirty="0">
                <a:solidFill>
                  <a:srgbClr val="0070C0"/>
                </a:solidFill>
              </a:rPr>
              <a:t>传统的供应链几乎都属于推式供应链，侧重于供应链的效率；</a:t>
            </a:r>
            <a:endParaRPr lang="zh-CN" altLang="en-US" sz="2200" dirty="0">
              <a:solidFill>
                <a:srgbClr val="0070C0"/>
              </a:solidFill>
            </a:endParaRPr>
          </a:p>
          <a:p>
            <a:pPr lvl="1" eaLnBrk="1" hangingPunct="1"/>
            <a:r>
              <a:rPr lang="zh-CN" altLang="en-US" sz="2200" dirty="0">
                <a:solidFill>
                  <a:srgbClr val="0070C0"/>
                </a:solidFill>
              </a:rPr>
              <a:t>强调供应链各成员企业按基于预测的预先制定的计划运行。</a:t>
            </a:r>
            <a:r>
              <a:rPr lang="zh-CN" altLang="en-US" sz="2200" dirty="0"/>
              <a:t> </a:t>
            </a:r>
            <a:endParaRPr lang="zh-CN" altLang="en-US" sz="2200" dirty="0"/>
          </a:p>
          <a:p>
            <a:pPr lvl="1" eaLnBrk="1" hangingPunct="1"/>
            <a:endParaRPr lang="en-US" altLang="zh-CN" sz="2200" dirty="0"/>
          </a:p>
        </p:txBody>
      </p:sp>
      <p:grpSp>
        <p:nvGrpSpPr>
          <p:cNvPr id="70661" name="Group 4"/>
          <p:cNvGrpSpPr>
            <a:grpSpLocks noChangeAspect="1"/>
          </p:cNvGrpSpPr>
          <p:nvPr/>
        </p:nvGrpSpPr>
        <p:grpSpPr>
          <a:xfrm>
            <a:off x="2784475" y="3028950"/>
            <a:ext cx="6840538" cy="1263650"/>
            <a:chOff x="1543" y="12243"/>
            <a:chExt cx="8820" cy="1383"/>
          </a:xfrm>
        </p:grpSpPr>
        <p:sp>
          <p:nvSpPr>
            <p:cNvPr id="70677" name="AutoShape 5"/>
            <p:cNvSpPr>
              <a:spLocks noChangeAspect="1"/>
            </p:cNvSpPr>
            <p:nvPr/>
          </p:nvSpPr>
          <p:spPr>
            <a:xfrm>
              <a:off x="1543" y="12243"/>
              <a:ext cx="8820" cy="1383"/>
            </a:xfrm>
            <a:prstGeom prst="rect">
              <a:avLst/>
            </a:prstGeom>
            <a:noFill/>
            <a:ln w="9525">
              <a:noFill/>
            </a:ln>
          </p:spPr>
          <p:txBody>
            <a:bodyPr/>
            <a:lstStyle/>
            <a:p>
              <a:endParaRPr lang="zh-CN" altLang="en-US" dirty="0">
                <a:latin typeface="Times New Roman" panose="02020603050405020304" pitchFamily="18" charset="0"/>
              </a:endParaRPr>
            </a:p>
          </p:txBody>
        </p:sp>
        <p:sp>
          <p:nvSpPr>
            <p:cNvPr id="70678" name="Rectangle 6"/>
            <p:cNvSpPr/>
            <p:nvPr/>
          </p:nvSpPr>
          <p:spPr>
            <a:xfrm>
              <a:off x="1854" y="12243"/>
              <a:ext cx="900" cy="468"/>
            </a:xfrm>
            <a:prstGeom prst="rect">
              <a:avLst/>
            </a:prstGeom>
            <a:solidFill>
              <a:srgbClr val="FFFFFF"/>
            </a:solidFill>
            <a:ln w="9525" cap="flat" cmpd="sng">
              <a:solidFill>
                <a:srgbClr val="000000"/>
              </a:solidFill>
              <a:prstDash val="solid"/>
              <a:miter/>
              <a:headEnd type="none" w="med" len="med"/>
              <a:tailEnd type="none" w="med" len="med"/>
            </a:ln>
          </p:spPr>
          <p:txBody>
            <a:bodyPr lIns="0" rIns="0" bIns="0"/>
            <a:lstStyle/>
            <a:p>
              <a:pPr marL="342900" indent="-342900"/>
              <a:r>
                <a:rPr lang="zh-CN" altLang="en-US" sz="1400" dirty="0">
                  <a:latin typeface="Times New Roman" panose="02020603050405020304" pitchFamily="18" charset="0"/>
                </a:rPr>
                <a:t>供应商</a:t>
              </a:r>
              <a:endParaRPr lang="zh-CN" altLang="en-US" sz="1400" b="1" dirty="0">
                <a:latin typeface="Times New Roman" panose="02020603050405020304" pitchFamily="18" charset="0"/>
              </a:endParaRPr>
            </a:p>
          </p:txBody>
        </p:sp>
        <p:sp>
          <p:nvSpPr>
            <p:cNvPr id="70679" name="Rectangle 7"/>
            <p:cNvSpPr/>
            <p:nvPr/>
          </p:nvSpPr>
          <p:spPr>
            <a:xfrm>
              <a:off x="3294" y="12246"/>
              <a:ext cx="900" cy="468"/>
            </a:xfrm>
            <a:prstGeom prst="rect">
              <a:avLst/>
            </a:prstGeom>
            <a:solidFill>
              <a:srgbClr val="99CCFF"/>
            </a:solidFill>
            <a:ln w="9525" cap="flat" cmpd="sng">
              <a:solidFill>
                <a:srgbClr val="000000"/>
              </a:solidFill>
              <a:prstDash val="solid"/>
              <a:miter/>
              <a:headEnd type="none" w="med" len="med"/>
              <a:tailEnd type="none" w="med" len="med"/>
            </a:ln>
          </p:spPr>
          <p:txBody>
            <a:bodyPr lIns="0" rIns="0" bIns="0"/>
            <a:lstStyle/>
            <a:p>
              <a:pPr marL="342900" indent="-342900"/>
              <a:r>
                <a:rPr lang="zh-CN" altLang="en-US" sz="1400" dirty="0">
                  <a:latin typeface="Times New Roman" panose="02020603050405020304" pitchFamily="18" charset="0"/>
                </a:rPr>
                <a:t>制造商</a:t>
              </a:r>
              <a:endParaRPr lang="zh-CN" altLang="en-US" sz="1400" b="1" dirty="0">
                <a:latin typeface="Times New Roman" panose="02020603050405020304" pitchFamily="18" charset="0"/>
              </a:endParaRPr>
            </a:p>
          </p:txBody>
        </p:sp>
        <p:sp>
          <p:nvSpPr>
            <p:cNvPr id="70680" name="Rectangle 8"/>
            <p:cNvSpPr/>
            <p:nvPr/>
          </p:nvSpPr>
          <p:spPr>
            <a:xfrm>
              <a:off x="4914" y="12243"/>
              <a:ext cx="1081" cy="468"/>
            </a:xfrm>
            <a:prstGeom prst="rect">
              <a:avLst/>
            </a:prstGeom>
            <a:solidFill>
              <a:srgbClr val="FFFFFF"/>
            </a:solidFill>
            <a:ln w="9525" cap="flat" cmpd="sng">
              <a:solidFill>
                <a:srgbClr val="000000"/>
              </a:solidFill>
              <a:prstDash val="solid"/>
              <a:miter/>
              <a:headEnd type="none" w="med" len="med"/>
              <a:tailEnd type="none" w="med" len="med"/>
            </a:ln>
          </p:spPr>
          <p:txBody>
            <a:bodyPr lIns="0" rIns="0" bIns="0"/>
            <a:lstStyle/>
            <a:p>
              <a:pPr marL="342900" indent="-342900"/>
              <a:r>
                <a:rPr lang="zh-CN" altLang="en-US" sz="1400" dirty="0">
                  <a:latin typeface="Times New Roman" panose="02020603050405020304" pitchFamily="18" charset="0"/>
                </a:rPr>
                <a:t>分销网络</a:t>
              </a:r>
              <a:endParaRPr lang="zh-CN" altLang="en-US" sz="1400" b="1" dirty="0">
                <a:latin typeface="Times New Roman" panose="02020603050405020304" pitchFamily="18" charset="0"/>
              </a:endParaRPr>
            </a:p>
          </p:txBody>
        </p:sp>
        <p:sp>
          <p:nvSpPr>
            <p:cNvPr id="70681" name="Rectangle 9"/>
            <p:cNvSpPr/>
            <p:nvPr/>
          </p:nvSpPr>
          <p:spPr>
            <a:xfrm>
              <a:off x="6535" y="12243"/>
              <a:ext cx="900" cy="468"/>
            </a:xfrm>
            <a:prstGeom prst="rect">
              <a:avLst/>
            </a:prstGeom>
            <a:solidFill>
              <a:srgbClr val="FFFFFF"/>
            </a:solidFill>
            <a:ln w="9525" cap="flat" cmpd="sng">
              <a:solidFill>
                <a:srgbClr val="000000"/>
              </a:solidFill>
              <a:prstDash val="solid"/>
              <a:miter/>
              <a:headEnd type="none" w="med" len="med"/>
              <a:tailEnd type="none" w="med" len="med"/>
            </a:ln>
          </p:spPr>
          <p:txBody>
            <a:bodyPr lIns="0" rIns="0" bIns="0"/>
            <a:lstStyle/>
            <a:p>
              <a:pPr marL="342900" indent="-342900"/>
              <a:r>
                <a:rPr lang="zh-CN" altLang="en-US" sz="1400" dirty="0">
                  <a:latin typeface="Times New Roman" panose="02020603050405020304" pitchFamily="18" charset="0"/>
                </a:rPr>
                <a:t>批发商</a:t>
              </a:r>
              <a:endParaRPr lang="zh-CN" altLang="en-US" sz="1400" b="1" dirty="0">
                <a:latin typeface="Times New Roman" panose="02020603050405020304" pitchFamily="18" charset="0"/>
              </a:endParaRPr>
            </a:p>
          </p:txBody>
        </p:sp>
        <p:sp>
          <p:nvSpPr>
            <p:cNvPr id="70682" name="Rectangle 10"/>
            <p:cNvSpPr/>
            <p:nvPr/>
          </p:nvSpPr>
          <p:spPr>
            <a:xfrm>
              <a:off x="7975" y="12243"/>
              <a:ext cx="900" cy="468"/>
            </a:xfrm>
            <a:prstGeom prst="rect">
              <a:avLst/>
            </a:prstGeom>
            <a:solidFill>
              <a:srgbClr val="FFFFFF"/>
            </a:solidFill>
            <a:ln w="9525" cap="flat" cmpd="sng">
              <a:solidFill>
                <a:srgbClr val="000000"/>
              </a:solidFill>
              <a:prstDash val="solid"/>
              <a:miter/>
              <a:headEnd type="none" w="med" len="med"/>
              <a:tailEnd type="none" w="med" len="med"/>
            </a:ln>
          </p:spPr>
          <p:txBody>
            <a:bodyPr lIns="0" rIns="0" bIns="0"/>
            <a:lstStyle/>
            <a:p>
              <a:pPr marL="342900" indent="-342900"/>
              <a:r>
                <a:rPr lang="zh-CN" altLang="en-US" sz="1400" dirty="0">
                  <a:latin typeface="Times New Roman" panose="02020603050405020304" pitchFamily="18" charset="0"/>
                </a:rPr>
                <a:t>零售商</a:t>
              </a:r>
              <a:endParaRPr lang="zh-CN" altLang="en-US" sz="1400" b="1" dirty="0">
                <a:latin typeface="Times New Roman" panose="02020603050405020304" pitchFamily="18" charset="0"/>
              </a:endParaRPr>
            </a:p>
          </p:txBody>
        </p:sp>
        <p:sp>
          <p:nvSpPr>
            <p:cNvPr id="70683" name="Rectangle 11"/>
            <p:cNvSpPr/>
            <p:nvPr/>
          </p:nvSpPr>
          <p:spPr>
            <a:xfrm>
              <a:off x="9415" y="12243"/>
              <a:ext cx="720" cy="468"/>
            </a:xfrm>
            <a:prstGeom prst="rect">
              <a:avLst/>
            </a:prstGeom>
            <a:solidFill>
              <a:srgbClr val="FFFFFF"/>
            </a:solidFill>
            <a:ln w="9525" cap="flat" cmpd="sng">
              <a:solidFill>
                <a:srgbClr val="000000"/>
              </a:solidFill>
              <a:prstDash val="solid"/>
              <a:miter/>
              <a:headEnd type="none" w="med" len="med"/>
              <a:tailEnd type="none" w="med" len="med"/>
            </a:ln>
          </p:spPr>
          <p:txBody>
            <a:bodyPr lIns="0" rIns="0" bIns="0"/>
            <a:lstStyle/>
            <a:p>
              <a:pPr marL="342900" indent="-342900"/>
              <a:r>
                <a:rPr lang="zh-CN" altLang="en-US" sz="1400" dirty="0">
                  <a:latin typeface="Times New Roman" panose="02020603050405020304" pitchFamily="18" charset="0"/>
                </a:rPr>
                <a:t>消费者</a:t>
              </a:r>
              <a:endParaRPr lang="zh-CN" altLang="en-US" sz="1400" b="1" dirty="0">
                <a:latin typeface="Times New Roman" panose="02020603050405020304" pitchFamily="18" charset="0"/>
              </a:endParaRPr>
            </a:p>
          </p:txBody>
        </p:sp>
        <p:sp>
          <p:nvSpPr>
            <p:cNvPr id="70684" name="AutoShape 12"/>
            <p:cNvSpPr/>
            <p:nvPr/>
          </p:nvSpPr>
          <p:spPr>
            <a:xfrm>
              <a:off x="2754" y="12303"/>
              <a:ext cx="540" cy="312"/>
            </a:xfrm>
            <a:prstGeom prst="leftArrow">
              <a:avLst>
                <a:gd name="adj1" fmla="val 50000"/>
                <a:gd name="adj2" fmla="val 43269"/>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70685" name="AutoShape 13"/>
            <p:cNvSpPr/>
            <p:nvPr/>
          </p:nvSpPr>
          <p:spPr>
            <a:xfrm>
              <a:off x="4194" y="12303"/>
              <a:ext cx="720" cy="312"/>
            </a:xfrm>
            <a:prstGeom prst="rightArrow">
              <a:avLst>
                <a:gd name="adj1" fmla="val 50000"/>
                <a:gd name="adj2" fmla="val 57692"/>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70686" name="AutoShape 14"/>
            <p:cNvSpPr/>
            <p:nvPr/>
          </p:nvSpPr>
          <p:spPr>
            <a:xfrm>
              <a:off x="5995" y="12303"/>
              <a:ext cx="540" cy="312"/>
            </a:xfrm>
            <a:prstGeom prst="rightArrow">
              <a:avLst>
                <a:gd name="adj1" fmla="val 50000"/>
                <a:gd name="adj2" fmla="val 43269"/>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70687" name="AutoShape 15"/>
            <p:cNvSpPr/>
            <p:nvPr/>
          </p:nvSpPr>
          <p:spPr>
            <a:xfrm>
              <a:off x="7435" y="12303"/>
              <a:ext cx="540" cy="312"/>
            </a:xfrm>
            <a:prstGeom prst="rightArrow">
              <a:avLst>
                <a:gd name="adj1" fmla="val 50000"/>
                <a:gd name="adj2" fmla="val 43269"/>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70688" name="Line 16"/>
            <p:cNvSpPr/>
            <p:nvPr/>
          </p:nvSpPr>
          <p:spPr>
            <a:xfrm flipH="1">
              <a:off x="3703" y="12732"/>
              <a:ext cx="26" cy="759"/>
            </a:xfrm>
            <a:prstGeom prst="line">
              <a:avLst/>
            </a:prstGeom>
            <a:ln w="9525" cap="flat" cmpd="sng">
              <a:solidFill>
                <a:srgbClr val="000000"/>
              </a:solidFill>
              <a:prstDash val="dash"/>
              <a:headEnd type="none" w="med" len="med"/>
              <a:tailEnd type="none" w="med" len="med"/>
            </a:ln>
          </p:spPr>
        </p:sp>
        <p:sp>
          <p:nvSpPr>
            <p:cNvPr id="70689" name="Line 17"/>
            <p:cNvSpPr/>
            <p:nvPr/>
          </p:nvSpPr>
          <p:spPr>
            <a:xfrm>
              <a:off x="3759" y="13263"/>
              <a:ext cx="5116" cy="1"/>
            </a:xfrm>
            <a:prstGeom prst="line">
              <a:avLst/>
            </a:prstGeom>
            <a:ln w="9525" cap="flat" cmpd="sng">
              <a:solidFill>
                <a:srgbClr val="000000"/>
              </a:solidFill>
              <a:prstDash val="solid"/>
              <a:headEnd type="none" w="med" len="med"/>
              <a:tailEnd type="triangle" w="med" len="med"/>
            </a:ln>
          </p:spPr>
        </p:sp>
        <p:sp>
          <p:nvSpPr>
            <p:cNvPr id="70690" name="AutoShape 18"/>
            <p:cNvSpPr/>
            <p:nvPr/>
          </p:nvSpPr>
          <p:spPr>
            <a:xfrm>
              <a:off x="3639" y="13179"/>
              <a:ext cx="180" cy="156"/>
            </a:xfrm>
            <a:custGeom>
              <a:avLst/>
              <a:gdLst>
                <a:gd name="txL" fmla="*/ 3120 w 21600"/>
                <a:gd name="txT" fmla="*/ 3185 h 21600"/>
                <a:gd name="txR" fmla="*/ 18480 w 21600"/>
                <a:gd name="txB" fmla="*/ 18415 h 21600"/>
              </a:gdLst>
              <a:ahLst/>
              <a:cxnLst>
                <a:cxn ang="0">
                  <a:pos x="90" y="0"/>
                </a:cxn>
                <a:cxn ang="0">
                  <a:pos x="26" y="23"/>
                </a:cxn>
                <a:cxn ang="0">
                  <a:pos x="0" y="78"/>
                </a:cxn>
                <a:cxn ang="0">
                  <a:pos x="26" y="133"/>
                </a:cxn>
                <a:cxn ang="0">
                  <a:pos x="90" y="156"/>
                </a:cxn>
                <a:cxn ang="0">
                  <a:pos x="154" y="133"/>
                </a:cxn>
                <a:cxn ang="0">
                  <a:pos x="180" y="78"/>
                </a:cxn>
                <a:cxn ang="0">
                  <a:pos x="154" y="23"/>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alpha val="100000"/>
              </a:srgbClr>
            </a:solidFill>
            <a:ln w="9525" cap="flat" cmpd="sng">
              <a:solidFill>
                <a:srgbClr val="000000">
                  <a:alpha val="100000"/>
                </a:srgbClr>
              </a:solidFill>
              <a:prstDash val="solid"/>
              <a:round/>
              <a:headEnd type="none" w="med" len="med"/>
              <a:tailEnd type="none" w="med" len="med"/>
            </a:ln>
          </p:spPr>
          <p:txBody>
            <a:bodyPr/>
            <a:lstStyle/>
            <a:p>
              <a:endParaRPr lang="zh-CN" altLang="en-US"/>
            </a:p>
          </p:txBody>
        </p:sp>
        <p:sp>
          <p:nvSpPr>
            <p:cNvPr id="70691" name="AutoShape 19"/>
            <p:cNvSpPr/>
            <p:nvPr/>
          </p:nvSpPr>
          <p:spPr>
            <a:xfrm>
              <a:off x="8875" y="12303"/>
              <a:ext cx="540" cy="312"/>
            </a:xfrm>
            <a:prstGeom prst="leftRightArrow">
              <a:avLst>
                <a:gd name="adj1" fmla="val 50000"/>
                <a:gd name="adj2" fmla="val 34615"/>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grpSp>
      <p:sp>
        <p:nvSpPr>
          <p:cNvPr id="70662" name="Text Box 20"/>
          <p:cNvSpPr txBox="1"/>
          <p:nvPr/>
        </p:nvSpPr>
        <p:spPr>
          <a:xfrm>
            <a:off x="4008438" y="4221163"/>
            <a:ext cx="1079500" cy="215265"/>
          </a:xfrm>
          <a:prstGeom prst="rect">
            <a:avLst/>
          </a:prstGeom>
          <a:noFill/>
          <a:ln w="9525">
            <a:noFill/>
          </a:ln>
        </p:spPr>
        <p:txBody>
          <a:bodyPr lIns="17999" tIns="0" rIns="17999" bIns="0">
            <a:spAutoFit/>
          </a:bodyPr>
          <a:lstStyle/>
          <a:p>
            <a:pPr marL="342900" indent="-342900">
              <a:spcBef>
                <a:spcPct val="50000"/>
              </a:spcBef>
            </a:pPr>
            <a:r>
              <a:rPr lang="zh-CN" altLang="en-US" sz="1400" b="1" dirty="0">
                <a:latin typeface="Times New Roman" panose="02020603050405020304" pitchFamily="18" charset="0"/>
              </a:rPr>
              <a:t>推动源点</a:t>
            </a:r>
            <a:endParaRPr lang="zh-CN" altLang="en-US" sz="1400" b="1" dirty="0">
              <a:latin typeface="Times New Roman" panose="02020603050405020304" pitchFamily="18" charset="0"/>
            </a:endParaRPr>
          </a:p>
        </p:txBody>
      </p:sp>
      <p:grpSp>
        <p:nvGrpSpPr>
          <p:cNvPr id="3" name="Group 23"/>
          <p:cNvGrpSpPr>
            <a:grpSpLocks noChangeAspect="1"/>
          </p:cNvGrpSpPr>
          <p:nvPr/>
        </p:nvGrpSpPr>
        <p:grpSpPr>
          <a:xfrm>
            <a:off x="1919288" y="4523452"/>
            <a:ext cx="3960812" cy="1123950"/>
            <a:chOff x="3342" y="1427"/>
            <a:chExt cx="5220" cy="1197"/>
          </a:xfrm>
        </p:grpSpPr>
        <p:sp>
          <p:nvSpPr>
            <p:cNvPr id="70665" name="AutoShape 24"/>
            <p:cNvSpPr>
              <a:spLocks noChangeAspect="1"/>
            </p:cNvSpPr>
            <p:nvPr/>
          </p:nvSpPr>
          <p:spPr>
            <a:xfrm>
              <a:off x="3342" y="1427"/>
              <a:ext cx="5220" cy="1197"/>
            </a:xfrm>
            <a:prstGeom prst="rect">
              <a:avLst/>
            </a:prstGeom>
            <a:noFill/>
            <a:ln w="9525">
              <a:noFill/>
            </a:ln>
          </p:spPr>
          <p:txBody>
            <a:bodyPr/>
            <a:lstStyle/>
            <a:p>
              <a:endParaRPr lang="zh-CN" altLang="en-US" dirty="0">
                <a:latin typeface="Times New Roman" panose="02020603050405020304" pitchFamily="18" charset="0"/>
              </a:endParaRPr>
            </a:p>
          </p:txBody>
        </p:sp>
        <p:sp>
          <p:nvSpPr>
            <p:cNvPr id="70666" name="Rectangle 25"/>
            <p:cNvSpPr/>
            <p:nvPr/>
          </p:nvSpPr>
          <p:spPr>
            <a:xfrm>
              <a:off x="3574" y="2165"/>
              <a:ext cx="870" cy="399"/>
            </a:xfrm>
            <a:prstGeom prst="rect">
              <a:avLst/>
            </a:prstGeom>
            <a:solidFill>
              <a:srgbClr val="FFCCFF"/>
            </a:solidFill>
            <a:ln w="9525" cap="flat" cmpd="sng">
              <a:solidFill>
                <a:srgbClr val="000000"/>
              </a:solidFill>
              <a:prstDash val="solid"/>
              <a:miter/>
              <a:headEnd type="none" w="med" len="med"/>
              <a:tailEnd type="none" w="med" len="med"/>
            </a:ln>
          </p:spPr>
          <p:txBody>
            <a:bodyPr lIns="17999" rIns="17999" bIns="0" anchor="ctr"/>
            <a:lstStyle/>
            <a:p>
              <a:pPr marL="342900" indent="-342900"/>
              <a:r>
                <a:rPr lang="zh-CN" altLang="en-US" sz="1400" dirty="0">
                  <a:latin typeface="Times New Roman" panose="02020603050405020304" pitchFamily="18" charset="0"/>
                </a:rPr>
                <a:t>制造商</a:t>
              </a:r>
              <a:endParaRPr lang="zh-CN" altLang="en-US" sz="1400" b="1" dirty="0">
                <a:latin typeface="Times New Roman" panose="02020603050405020304" pitchFamily="18" charset="0"/>
              </a:endParaRPr>
            </a:p>
          </p:txBody>
        </p:sp>
        <p:sp>
          <p:nvSpPr>
            <p:cNvPr id="70667" name="Rectangle 26"/>
            <p:cNvSpPr/>
            <p:nvPr/>
          </p:nvSpPr>
          <p:spPr>
            <a:xfrm>
              <a:off x="5952" y="2165"/>
              <a:ext cx="970" cy="399"/>
            </a:xfrm>
            <a:prstGeom prst="rect">
              <a:avLst/>
            </a:prstGeom>
            <a:solidFill>
              <a:srgbClr val="9999FF"/>
            </a:solidFill>
            <a:ln w="9525" cap="flat" cmpd="sng">
              <a:solidFill>
                <a:srgbClr val="000000"/>
              </a:solidFill>
              <a:prstDash val="solid"/>
              <a:miter/>
              <a:headEnd type="none" w="med" len="med"/>
              <a:tailEnd type="none" w="med" len="med"/>
            </a:ln>
          </p:spPr>
          <p:txBody>
            <a:bodyPr lIns="17999" rIns="17999" bIns="0" anchor="ctr"/>
            <a:lstStyle/>
            <a:p>
              <a:pPr marL="342900" indent="-342900"/>
              <a:r>
                <a:rPr lang="zh-CN" altLang="en-US" sz="1400" dirty="0">
                  <a:latin typeface="Times New Roman" panose="02020603050405020304" pitchFamily="18" charset="0"/>
                </a:rPr>
                <a:t>零售商</a:t>
              </a:r>
              <a:endParaRPr lang="zh-CN" altLang="en-US" sz="1400" b="1" dirty="0">
                <a:latin typeface="Times New Roman" panose="02020603050405020304" pitchFamily="18" charset="0"/>
              </a:endParaRPr>
            </a:p>
          </p:txBody>
        </p:sp>
        <p:sp>
          <p:nvSpPr>
            <p:cNvPr id="70668" name="Line 27"/>
            <p:cNvSpPr/>
            <p:nvPr/>
          </p:nvSpPr>
          <p:spPr>
            <a:xfrm>
              <a:off x="4626" y="2395"/>
              <a:ext cx="1245" cy="1"/>
            </a:xfrm>
            <a:prstGeom prst="line">
              <a:avLst/>
            </a:prstGeom>
            <a:ln w="28575" cap="flat" cmpd="sng">
              <a:solidFill>
                <a:srgbClr val="000000"/>
              </a:solidFill>
              <a:prstDash val="solid"/>
              <a:headEnd type="none" w="med" len="med"/>
              <a:tailEnd type="triangle" w="med" len="med"/>
            </a:ln>
          </p:spPr>
        </p:sp>
        <p:sp>
          <p:nvSpPr>
            <p:cNvPr id="70669" name="Text Box 28"/>
            <p:cNvSpPr txBox="1"/>
            <p:nvPr/>
          </p:nvSpPr>
          <p:spPr>
            <a:xfrm>
              <a:off x="4707" y="1975"/>
              <a:ext cx="903" cy="530"/>
            </a:xfrm>
            <a:prstGeom prst="rect">
              <a:avLst/>
            </a:prstGeom>
            <a:noFill/>
            <a:ln w="9525">
              <a:noFill/>
            </a:ln>
          </p:spPr>
          <p:txBody>
            <a:bodyPr/>
            <a:lstStyle/>
            <a:p>
              <a:pPr marL="342900" indent="-342900"/>
              <a:r>
                <a:rPr lang="zh-CN" altLang="en-US" sz="1400" dirty="0">
                  <a:latin typeface="Times New Roman" panose="02020603050405020304" pitchFamily="18" charset="0"/>
                </a:rPr>
                <a:t>产品</a:t>
              </a:r>
              <a:endParaRPr lang="zh-CN" altLang="en-US" sz="1400" b="1" dirty="0">
                <a:latin typeface="Times New Roman" panose="02020603050405020304" pitchFamily="18" charset="0"/>
              </a:endParaRPr>
            </a:p>
          </p:txBody>
        </p:sp>
        <p:sp>
          <p:nvSpPr>
            <p:cNvPr id="70670" name="Line 29"/>
            <p:cNvSpPr/>
            <p:nvPr/>
          </p:nvSpPr>
          <p:spPr>
            <a:xfrm>
              <a:off x="6996" y="2455"/>
              <a:ext cx="570" cy="1"/>
            </a:xfrm>
            <a:prstGeom prst="line">
              <a:avLst/>
            </a:prstGeom>
            <a:ln w="28575" cap="flat" cmpd="sng">
              <a:solidFill>
                <a:srgbClr val="000000"/>
              </a:solidFill>
              <a:prstDash val="solid"/>
              <a:headEnd type="none" w="med" len="med"/>
              <a:tailEnd type="triangle" w="med" len="med"/>
            </a:ln>
          </p:spPr>
        </p:sp>
        <p:sp>
          <p:nvSpPr>
            <p:cNvPr id="70671" name="Text Box 30"/>
            <p:cNvSpPr txBox="1"/>
            <p:nvPr/>
          </p:nvSpPr>
          <p:spPr>
            <a:xfrm>
              <a:off x="7518" y="2233"/>
              <a:ext cx="1044" cy="391"/>
            </a:xfrm>
            <a:prstGeom prst="rect">
              <a:avLst/>
            </a:prstGeom>
            <a:noFill/>
            <a:ln w="9525">
              <a:noFill/>
            </a:ln>
          </p:spPr>
          <p:txBody>
            <a:bodyPr lIns="17999" rIns="17999" bIns="0"/>
            <a:lstStyle/>
            <a:p>
              <a:pPr marL="342900" indent="-342900"/>
              <a:r>
                <a:rPr lang="zh-CN" altLang="en-US" sz="1400" dirty="0">
                  <a:latin typeface="Times New Roman" panose="02020603050405020304" pitchFamily="18" charset="0"/>
                </a:rPr>
                <a:t>市场需求</a:t>
              </a:r>
              <a:endParaRPr lang="zh-CN" altLang="en-US" sz="1400" b="1" dirty="0">
                <a:latin typeface="Times New Roman" panose="02020603050405020304" pitchFamily="18" charset="0"/>
              </a:endParaRPr>
            </a:p>
          </p:txBody>
        </p:sp>
        <p:sp>
          <p:nvSpPr>
            <p:cNvPr id="70672" name="Line 31"/>
            <p:cNvSpPr/>
            <p:nvPr/>
          </p:nvSpPr>
          <p:spPr>
            <a:xfrm>
              <a:off x="6414" y="2049"/>
              <a:ext cx="0" cy="0"/>
            </a:xfrm>
            <a:prstGeom prst="line">
              <a:avLst/>
            </a:prstGeom>
            <a:ln w="9525" cap="flat" cmpd="sng">
              <a:solidFill>
                <a:srgbClr val="000000"/>
              </a:solidFill>
              <a:prstDash val="solid"/>
              <a:headEnd type="none" w="med" len="med"/>
              <a:tailEnd type="none" w="med" len="med"/>
            </a:ln>
          </p:spPr>
        </p:sp>
        <p:sp>
          <p:nvSpPr>
            <p:cNvPr id="70673" name="Line 32"/>
            <p:cNvSpPr/>
            <p:nvPr/>
          </p:nvSpPr>
          <p:spPr>
            <a:xfrm flipV="1">
              <a:off x="6414" y="1689"/>
              <a:ext cx="0" cy="360"/>
            </a:xfrm>
            <a:prstGeom prst="line">
              <a:avLst/>
            </a:prstGeom>
            <a:ln w="12700" cap="rnd" cmpd="sng">
              <a:solidFill>
                <a:srgbClr val="000000"/>
              </a:solidFill>
              <a:prstDash val="sysDot"/>
              <a:headEnd type="none" w="med" len="med"/>
              <a:tailEnd type="none" w="med" len="med"/>
            </a:ln>
          </p:spPr>
        </p:sp>
        <p:sp>
          <p:nvSpPr>
            <p:cNvPr id="70674" name="Line 33"/>
            <p:cNvSpPr/>
            <p:nvPr/>
          </p:nvSpPr>
          <p:spPr>
            <a:xfrm flipH="1">
              <a:off x="4024" y="1689"/>
              <a:ext cx="2390" cy="0"/>
            </a:xfrm>
            <a:prstGeom prst="line">
              <a:avLst/>
            </a:prstGeom>
            <a:ln w="12700" cap="rnd" cmpd="sng">
              <a:solidFill>
                <a:srgbClr val="000000"/>
              </a:solidFill>
              <a:prstDash val="sysDot"/>
              <a:headEnd type="none" w="med" len="med"/>
              <a:tailEnd type="none" w="med" len="med"/>
            </a:ln>
          </p:spPr>
        </p:sp>
        <p:sp>
          <p:nvSpPr>
            <p:cNvPr id="70675" name="Line 34"/>
            <p:cNvSpPr/>
            <p:nvPr/>
          </p:nvSpPr>
          <p:spPr>
            <a:xfrm>
              <a:off x="4024" y="1689"/>
              <a:ext cx="0" cy="431"/>
            </a:xfrm>
            <a:prstGeom prst="line">
              <a:avLst/>
            </a:prstGeom>
            <a:ln w="12700" cap="rnd" cmpd="sng">
              <a:solidFill>
                <a:srgbClr val="000000"/>
              </a:solidFill>
              <a:prstDash val="sysDot"/>
              <a:headEnd type="none" w="med" len="med"/>
              <a:tailEnd type="triangle" w="med" len="med"/>
            </a:ln>
          </p:spPr>
        </p:sp>
        <p:sp>
          <p:nvSpPr>
            <p:cNvPr id="70676" name="Text Box 35"/>
            <p:cNvSpPr txBox="1"/>
            <p:nvPr/>
          </p:nvSpPr>
          <p:spPr>
            <a:xfrm>
              <a:off x="4798" y="1427"/>
              <a:ext cx="904" cy="312"/>
            </a:xfrm>
            <a:prstGeom prst="rect">
              <a:avLst/>
            </a:prstGeom>
            <a:noFill/>
            <a:ln w="9525">
              <a:noFill/>
            </a:ln>
          </p:spPr>
          <p:txBody>
            <a:bodyPr lIns="0" tIns="0" rIns="0" bIns="0"/>
            <a:lstStyle/>
            <a:p>
              <a:pPr marL="342900" indent="-342900"/>
              <a:r>
                <a:rPr lang="zh-CN" altLang="en-US" sz="1400" dirty="0">
                  <a:latin typeface="Times New Roman" panose="02020603050405020304" pitchFamily="18" charset="0"/>
                </a:rPr>
                <a:t>定单</a:t>
              </a:r>
              <a:endParaRPr lang="zh-CN" altLang="en-US" sz="1400" b="1" dirty="0">
                <a:latin typeface="Times New Roman" panose="02020603050405020304" pitchFamily="18" charset="0"/>
              </a:endParaRPr>
            </a:p>
          </p:txBody>
        </p:sp>
      </p:grpSp>
      <p:sp>
        <p:nvSpPr>
          <p:cNvPr id="1664037" name="Rectangle 37"/>
          <p:cNvSpPr/>
          <p:nvPr/>
        </p:nvSpPr>
        <p:spPr>
          <a:xfrm>
            <a:off x="5880431" y="4292675"/>
            <a:ext cx="5039370" cy="2114550"/>
          </a:xfrm>
          <a:prstGeom prst="rect">
            <a:avLst/>
          </a:prstGeom>
          <a:solidFill>
            <a:srgbClr val="E8BAD1"/>
          </a:solidFill>
          <a:ln w="9525">
            <a:noFill/>
          </a:ln>
        </p:spPr>
        <p:txBody>
          <a:bodyPr lIns="17999" rIns="17999" bIns="0"/>
          <a:lstStyle/>
          <a:p>
            <a:pPr marL="342900" indent="-342900" algn="l">
              <a:lnSpc>
                <a:spcPct val="100000"/>
              </a:lnSpc>
              <a:buClr>
                <a:srgbClr val="009900"/>
              </a:buClr>
              <a:buChar char="•"/>
            </a:pPr>
            <a:r>
              <a:rPr lang="zh-CN" altLang="en-US" b="1" dirty="0">
                <a:latin typeface="宋体" panose="02010600030101010101" pitchFamily="2" charset="-122"/>
              </a:rPr>
              <a:t>生产和分销决策都根据长期的历史需求预测结果做出，难以应付变化的市场需求；</a:t>
            </a:r>
            <a:endParaRPr lang="zh-CN" altLang="en-US" b="1" dirty="0">
              <a:latin typeface="宋体" panose="02010600030101010101" pitchFamily="2" charset="-122"/>
            </a:endParaRPr>
          </a:p>
          <a:p>
            <a:pPr marL="342900" indent="-342900" algn="l">
              <a:lnSpc>
                <a:spcPct val="100000"/>
              </a:lnSpc>
              <a:spcBef>
                <a:spcPct val="10000"/>
              </a:spcBef>
              <a:buClr>
                <a:srgbClr val="009900"/>
              </a:buClr>
              <a:buChar char="•"/>
            </a:pPr>
            <a:r>
              <a:rPr lang="zh-CN" altLang="en-US" b="1" dirty="0">
                <a:latin typeface="宋体" panose="02010600030101010101" pitchFamily="2" charset="-122"/>
              </a:rPr>
              <a:t>依据历次订单需求量预测来安排当期的生产决策，容易产生牛鞭效应；</a:t>
            </a:r>
            <a:endParaRPr lang="zh-CN" altLang="en-US" b="1" dirty="0">
              <a:latin typeface="宋体" panose="02010600030101010101" pitchFamily="2" charset="-122"/>
            </a:endParaRPr>
          </a:p>
          <a:p>
            <a:pPr marL="342900" indent="-342900" algn="l">
              <a:lnSpc>
                <a:spcPct val="100000"/>
              </a:lnSpc>
              <a:spcBef>
                <a:spcPct val="10000"/>
              </a:spcBef>
              <a:buClr>
                <a:srgbClr val="009900"/>
              </a:buClr>
              <a:buChar char="•"/>
            </a:pPr>
            <a:r>
              <a:rPr lang="zh-CN" altLang="en-US" b="1" dirty="0">
                <a:latin typeface="宋体" panose="02010600030101010101" pitchFamily="2" charset="-122"/>
              </a:rPr>
              <a:t>为了应对不缺货而设置大量的安全库存；</a:t>
            </a:r>
            <a:endParaRPr lang="zh-CN" altLang="en-US" b="1" dirty="0">
              <a:latin typeface="宋体" panose="02010600030101010101" pitchFamily="2" charset="-122"/>
            </a:endParaRPr>
          </a:p>
          <a:p>
            <a:pPr marL="342900" indent="-342900" algn="l">
              <a:lnSpc>
                <a:spcPct val="100000"/>
              </a:lnSpc>
              <a:spcBef>
                <a:spcPct val="10000"/>
              </a:spcBef>
              <a:buClr>
                <a:srgbClr val="009900"/>
              </a:buClr>
              <a:buChar char="•"/>
            </a:pPr>
            <a:r>
              <a:rPr lang="zh-CN" altLang="en-US" b="1" dirty="0">
                <a:latin typeface="宋体" panose="02010600030101010101" pitchFamily="2" charset="-122"/>
              </a:rPr>
              <a:t>服务水平下降，缺货和积压并存；</a:t>
            </a:r>
            <a:endParaRPr lang="zh-CN" altLang="en-US" b="1" dirty="0">
              <a:latin typeface="宋体" panose="02010600030101010101" pitchFamily="2" charset="-122"/>
            </a:endParaRPr>
          </a:p>
          <a:p>
            <a:pPr marL="342900" indent="-342900" algn="l">
              <a:lnSpc>
                <a:spcPct val="100000"/>
              </a:lnSpc>
              <a:spcBef>
                <a:spcPct val="10000"/>
              </a:spcBef>
              <a:buClr>
                <a:srgbClr val="009900"/>
              </a:buClr>
              <a:buChar char="•"/>
            </a:pPr>
            <a:r>
              <a:rPr lang="zh-CN" altLang="en-US" b="1" dirty="0">
                <a:latin typeface="宋体" panose="02010600030101010101" pitchFamily="2" charset="-122"/>
              </a:rPr>
              <a:t>订货提前期长，容易出现过时滞销损失。</a:t>
            </a:r>
            <a:endParaRPr lang="zh-CN" altLang="en-US" b="1" dirty="0">
              <a:latin typeface="宋体" panose="02010600030101010101" pitchFamily="2" charset="-122"/>
            </a:endParaRPr>
          </a:p>
        </p:txBody>
      </p:sp>
      <p:sp>
        <p:nvSpPr>
          <p:cNvPr id="36" name="文本框 8"/>
          <p:cNvSpPr>
            <a:spLocks noChangeArrowheads="1"/>
          </p:cNvSpPr>
          <p:nvPr>
            <p:custDataLst>
              <p:tags r:id="rId1"/>
            </p:custDataLst>
          </p:nvPr>
        </p:nvSpPr>
        <p:spPr bwMode="auto">
          <a:xfrm>
            <a:off x="1605915" y="332740"/>
            <a:ext cx="6167120" cy="615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（二）供应链运作模式</a:t>
            </a:r>
            <a:endParaRPr lang="zh-CN" altLang="en-US" sz="2400" b="1" dirty="0">
              <a:solidFill>
                <a:schemeClr val="tx1">
                  <a:lumMod val="85000"/>
                  <a:lumOff val="1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64037"/>
                                        </p:tgtEl>
                                        <p:attrNameLst>
                                          <p:attrName>style.visibility</p:attrName>
                                        </p:attrNameLst>
                                      </p:cBhvr>
                                      <p:to>
                                        <p:strVal val="visible"/>
                                      </p:to>
                                    </p:set>
                                    <p:anim calcmode="lin" valueType="num">
                                      <p:cBhvr additive="base">
                                        <p:cTn id="13" dur="500" fill="hold"/>
                                        <p:tgtEl>
                                          <p:spTgt spid="1664037"/>
                                        </p:tgtEl>
                                        <p:attrNameLst>
                                          <p:attrName>ppt_x</p:attrName>
                                        </p:attrNameLst>
                                      </p:cBhvr>
                                      <p:tavLst>
                                        <p:tav tm="0">
                                          <p:val>
                                            <p:strVal val="#ppt_x"/>
                                          </p:val>
                                        </p:tav>
                                        <p:tav tm="100000">
                                          <p:val>
                                            <p:strVal val="#ppt_x"/>
                                          </p:val>
                                        </p:tav>
                                      </p:tavLst>
                                    </p:anim>
                                    <p:anim calcmode="lin" valueType="num">
                                      <p:cBhvr additive="base">
                                        <p:cTn id="14" dur="500" fill="hold"/>
                                        <p:tgtEl>
                                          <p:spTgt spid="16640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4037" grpId="0"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3"/>
          <p:cNvSpPr>
            <a:spLocks noGrp="1"/>
          </p:cNvSpPr>
          <p:nvPr>
            <p:ph idx="4294967295"/>
          </p:nvPr>
        </p:nvSpPr>
        <p:spPr>
          <a:xfrm>
            <a:off x="1886095" y="796902"/>
            <a:ext cx="8882005" cy="4525125"/>
          </a:xfrm>
        </p:spPr>
        <p:txBody>
          <a:bodyPr vert="horz" wrap="square" lIns="91439" tIns="45719" rIns="91439" bIns="45719" anchor="t"/>
          <a:lstStyle/>
          <a:p>
            <a:pPr eaLnBrk="1" hangingPunct="1">
              <a:buNone/>
            </a:pPr>
            <a:r>
              <a:rPr lang="en-US" altLang="zh-CN"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拉动式供应链</a:t>
            </a:r>
            <a:endParaRPr lang="zh-CN" altLang="en-US"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lvl="1" eaLnBrk="1" hangingPunct="1"/>
            <a:r>
              <a:rPr lang="zh-CN" altLang="en-US" sz="2200" dirty="0">
                <a:solidFill>
                  <a:srgbClr val="0070C0"/>
                </a:solidFill>
              </a:rPr>
              <a:t>以消费端的客户需求为中心，以销售商为驱动源点 ；</a:t>
            </a:r>
            <a:endParaRPr lang="zh-CN" altLang="en-US" sz="2200" dirty="0">
              <a:solidFill>
                <a:srgbClr val="0070C0"/>
              </a:solidFill>
            </a:endParaRPr>
          </a:p>
          <a:p>
            <a:pPr lvl="1" eaLnBrk="1" hangingPunct="1"/>
            <a:endParaRPr lang="zh-CN" altLang="en-US" sz="2200" dirty="0"/>
          </a:p>
          <a:p>
            <a:pPr lvl="1" eaLnBrk="1" hangingPunct="1"/>
            <a:endParaRPr lang="en-US" altLang="zh-CN" sz="2200" dirty="0"/>
          </a:p>
        </p:txBody>
      </p:sp>
      <p:grpSp>
        <p:nvGrpSpPr>
          <p:cNvPr id="71685" name="Group 4"/>
          <p:cNvGrpSpPr>
            <a:grpSpLocks noChangeAspect="1"/>
          </p:cNvGrpSpPr>
          <p:nvPr/>
        </p:nvGrpSpPr>
        <p:grpSpPr>
          <a:xfrm>
            <a:off x="1998662" y="2079901"/>
            <a:ext cx="8050212" cy="1439862"/>
            <a:chOff x="1723" y="13421"/>
            <a:chExt cx="8460" cy="1512"/>
          </a:xfrm>
        </p:grpSpPr>
        <p:sp>
          <p:nvSpPr>
            <p:cNvPr id="71701" name="AutoShape 5"/>
            <p:cNvSpPr>
              <a:spLocks noChangeAspect="1"/>
            </p:cNvSpPr>
            <p:nvPr/>
          </p:nvSpPr>
          <p:spPr>
            <a:xfrm>
              <a:off x="1723" y="13421"/>
              <a:ext cx="8460" cy="1512"/>
            </a:xfrm>
            <a:prstGeom prst="rect">
              <a:avLst/>
            </a:prstGeom>
            <a:noFill/>
            <a:ln w="9525">
              <a:noFill/>
            </a:ln>
          </p:spPr>
          <p:txBody>
            <a:bodyPr/>
            <a:lstStyle/>
            <a:p>
              <a:endParaRPr lang="zh-CN" altLang="en-US" dirty="0">
                <a:latin typeface="Times New Roman" panose="02020603050405020304" pitchFamily="18" charset="0"/>
              </a:endParaRPr>
            </a:p>
          </p:txBody>
        </p:sp>
        <p:sp>
          <p:nvSpPr>
            <p:cNvPr id="71702" name="Rectangle 6"/>
            <p:cNvSpPr/>
            <p:nvPr/>
          </p:nvSpPr>
          <p:spPr>
            <a:xfrm>
              <a:off x="1854" y="13434"/>
              <a:ext cx="900" cy="468"/>
            </a:xfrm>
            <a:prstGeom prst="rect">
              <a:avLst/>
            </a:prstGeom>
            <a:solidFill>
              <a:srgbClr val="FFFFFF"/>
            </a:solidFill>
            <a:ln w="9525" cap="flat" cmpd="sng">
              <a:solidFill>
                <a:srgbClr val="000000"/>
              </a:solidFill>
              <a:prstDash val="solid"/>
              <a:miter/>
              <a:headEnd type="none" w="med" len="med"/>
              <a:tailEnd type="none" w="med" len="med"/>
            </a:ln>
          </p:spPr>
          <p:txBody>
            <a:bodyPr lIns="0" rIns="0" bIns="0"/>
            <a:lstStyle/>
            <a:p>
              <a:pPr marL="342900" indent="-342900"/>
              <a:r>
                <a:rPr lang="zh-CN" altLang="en-US" sz="1400" dirty="0">
                  <a:latin typeface="Times New Roman" panose="02020603050405020304" pitchFamily="18" charset="0"/>
                </a:rPr>
                <a:t>供应商</a:t>
              </a:r>
              <a:endParaRPr lang="zh-CN" altLang="en-US" sz="1400" b="1" dirty="0">
                <a:latin typeface="Times New Roman" panose="02020603050405020304" pitchFamily="18" charset="0"/>
              </a:endParaRPr>
            </a:p>
          </p:txBody>
        </p:sp>
        <p:sp>
          <p:nvSpPr>
            <p:cNvPr id="71703" name="Rectangle 7"/>
            <p:cNvSpPr/>
            <p:nvPr/>
          </p:nvSpPr>
          <p:spPr>
            <a:xfrm>
              <a:off x="3294" y="13434"/>
              <a:ext cx="900" cy="468"/>
            </a:xfrm>
            <a:prstGeom prst="rect">
              <a:avLst/>
            </a:prstGeom>
            <a:solidFill>
              <a:srgbClr val="FFFFFF"/>
            </a:solidFill>
            <a:ln w="9525" cap="flat" cmpd="sng">
              <a:solidFill>
                <a:srgbClr val="000000"/>
              </a:solidFill>
              <a:prstDash val="solid"/>
              <a:miter/>
              <a:headEnd type="none" w="med" len="med"/>
              <a:tailEnd type="none" w="med" len="med"/>
            </a:ln>
          </p:spPr>
          <p:txBody>
            <a:bodyPr lIns="0" rIns="0" bIns="0"/>
            <a:lstStyle/>
            <a:p>
              <a:pPr marL="342900" indent="-342900"/>
              <a:r>
                <a:rPr lang="zh-CN" altLang="en-US" sz="1400" dirty="0">
                  <a:latin typeface="Times New Roman" panose="02020603050405020304" pitchFamily="18" charset="0"/>
                </a:rPr>
                <a:t>制造商</a:t>
              </a:r>
              <a:endParaRPr lang="zh-CN" altLang="en-US" sz="1400" b="1" dirty="0">
                <a:latin typeface="Times New Roman" panose="02020603050405020304" pitchFamily="18" charset="0"/>
              </a:endParaRPr>
            </a:p>
          </p:txBody>
        </p:sp>
        <p:sp>
          <p:nvSpPr>
            <p:cNvPr id="71704" name="Rectangle 8"/>
            <p:cNvSpPr/>
            <p:nvPr/>
          </p:nvSpPr>
          <p:spPr>
            <a:xfrm>
              <a:off x="4914" y="13434"/>
              <a:ext cx="1079" cy="468"/>
            </a:xfrm>
            <a:prstGeom prst="rect">
              <a:avLst/>
            </a:prstGeom>
            <a:solidFill>
              <a:srgbClr val="FFFFFF"/>
            </a:solidFill>
            <a:ln w="9525" cap="flat" cmpd="sng">
              <a:solidFill>
                <a:srgbClr val="000000"/>
              </a:solidFill>
              <a:prstDash val="solid"/>
              <a:miter/>
              <a:headEnd type="none" w="med" len="med"/>
              <a:tailEnd type="none" w="med" len="med"/>
            </a:ln>
          </p:spPr>
          <p:txBody>
            <a:bodyPr lIns="0" rIns="0" bIns="0"/>
            <a:lstStyle/>
            <a:p>
              <a:pPr marL="342900" indent="-342900"/>
              <a:r>
                <a:rPr lang="zh-CN" altLang="en-US" sz="1400" dirty="0">
                  <a:latin typeface="Times New Roman" panose="02020603050405020304" pitchFamily="18" charset="0"/>
                </a:rPr>
                <a:t>分销网络</a:t>
              </a:r>
              <a:endParaRPr lang="zh-CN" altLang="en-US" sz="1400" b="1" dirty="0">
                <a:latin typeface="Times New Roman" panose="02020603050405020304" pitchFamily="18" charset="0"/>
              </a:endParaRPr>
            </a:p>
          </p:txBody>
        </p:sp>
        <p:sp>
          <p:nvSpPr>
            <p:cNvPr id="71705" name="Rectangle 9"/>
            <p:cNvSpPr/>
            <p:nvPr/>
          </p:nvSpPr>
          <p:spPr>
            <a:xfrm>
              <a:off x="6534" y="13434"/>
              <a:ext cx="900" cy="468"/>
            </a:xfrm>
            <a:prstGeom prst="rect">
              <a:avLst/>
            </a:prstGeom>
            <a:solidFill>
              <a:srgbClr val="FFFFFF"/>
            </a:solidFill>
            <a:ln w="9525" cap="flat" cmpd="sng">
              <a:solidFill>
                <a:srgbClr val="000000"/>
              </a:solidFill>
              <a:prstDash val="solid"/>
              <a:miter/>
              <a:headEnd type="none" w="med" len="med"/>
              <a:tailEnd type="none" w="med" len="med"/>
            </a:ln>
          </p:spPr>
          <p:txBody>
            <a:bodyPr lIns="0" rIns="0" bIns="0"/>
            <a:lstStyle/>
            <a:p>
              <a:pPr marL="342900" indent="-342900"/>
              <a:r>
                <a:rPr lang="zh-CN" altLang="en-US" sz="1400" dirty="0">
                  <a:latin typeface="Times New Roman" panose="02020603050405020304" pitchFamily="18" charset="0"/>
                </a:rPr>
                <a:t>批发商</a:t>
              </a:r>
              <a:endParaRPr lang="zh-CN" altLang="en-US" sz="1400" b="1" dirty="0">
                <a:latin typeface="Times New Roman" panose="02020603050405020304" pitchFamily="18" charset="0"/>
              </a:endParaRPr>
            </a:p>
          </p:txBody>
        </p:sp>
        <p:sp>
          <p:nvSpPr>
            <p:cNvPr id="71706" name="Rectangle 10"/>
            <p:cNvSpPr/>
            <p:nvPr/>
          </p:nvSpPr>
          <p:spPr>
            <a:xfrm>
              <a:off x="7974" y="13434"/>
              <a:ext cx="900" cy="468"/>
            </a:xfrm>
            <a:prstGeom prst="rect">
              <a:avLst/>
            </a:prstGeom>
            <a:solidFill>
              <a:srgbClr val="99CCFF"/>
            </a:solidFill>
            <a:ln w="9525" cap="flat" cmpd="sng">
              <a:solidFill>
                <a:srgbClr val="000000"/>
              </a:solidFill>
              <a:prstDash val="solid"/>
              <a:miter/>
              <a:headEnd type="none" w="med" len="med"/>
              <a:tailEnd type="none" w="med" len="med"/>
            </a:ln>
          </p:spPr>
          <p:txBody>
            <a:bodyPr lIns="0" rIns="0" bIns="0"/>
            <a:lstStyle/>
            <a:p>
              <a:pPr marL="342900" indent="-342900"/>
              <a:r>
                <a:rPr lang="zh-CN" altLang="en-US" sz="1400" dirty="0">
                  <a:latin typeface="Times New Roman" panose="02020603050405020304" pitchFamily="18" charset="0"/>
                </a:rPr>
                <a:t>零售商</a:t>
              </a:r>
              <a:endParaRPr lang="zh-CN" altLang="en-US" sz="1400" b="1" dirty="0">
                <a:latin typeface="Times New Roman" panose="02020603050405020304" pitchFamily="18" charset="0"/>
              </a:endParaRPr>
            </a:p>
          </p:txBody>
        </p:sp>
        <p:sp>
          <p:nvSpPr>
            <p:cNvPr id="71707" name="AutoShape 11"/>
            <p:cNvSpPr/>
            <p:nvPr/>
          </p:nvSpPr>
          <p:spPr>
            <a:xfrm>
              <a:off x="4194" y="13494"/>
              <a:ext cx="720" cy="312"/>
            </a:xfrm>
            <a:prstGeom prst="rightArrow">
              <a:avLst>
                <a:gd name="adj1" fmla="val 50000"/>
                <a:gd name="adj2" fmla="val 57692"/>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71708" name="AutoShape 12"/>
            <p:cNvSpPr/>
            <p:nvPr/>
          </p:nvSpPr>
          <p:spPr>
            <a:xfrm>
              <a:off x="5995" y="13494"/>
              <a:ext cx="539" cy="312"/>
            </a:xfrm>
            <a:prstGeom prst="rightArrow">
              <a:avLst>
                <a:gd name="adj1" fmla="val 50000"/>
                <a:gd name="adj2" fmla="val 43189"/>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71709" name="AutoShape 13"/>
            <p:cNvSpPr/>
            <p:nvPr/>
          </p:nvSpPr>
          <p:spPr>
            <a:xfrm>
              <a:off x="7434" y="13494"/>
              <a:ext cx="540" cy="312"/>
            </a:xfrm>
            <a:prstGeom prst="rightArrow">
              <a:avLst>
                <a:gd name="adj1" fmla="val 50000"/>
                <a:gd name="adj2" fmla="val 43269"/>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sp>
          <p:nvSpPr>
            <p:cNvPr id="71710" name="Line 14"/>
            <p:cNvSpPr/>
            <p:nvPr/>
          </p:nvSpPr>
          <p:spPr>
            <a:xfrm>
              <a:off x="8454" y="13937"/>
              <a:ext cx="0" cy="712"/>
            </a:xfrm>
            <a:prstGeom prst="line">
              <a:avLst/>
            </a:prstGeom>
            <a:ln w="9525" cap="flat" cmpd="sng">
              <a:solidFill>
                <a:srgbClr val="000000"/>
              </a:solidFill>
              <a:prstDash val="dash"/>
              <a:headEnd type="none" w="med" len="med"/>
              <a:tailEnd type="none" w="med" len="med"/>
            </a:ln>
          </p:spPr>
        </p:sp>
        <p:sp>
          <p:nvSpPr>
            <p:cNvPr id="71711" name="Line 15"/>
            <p:cNvSpPr/>
            <p:nvPr/>
          </p:nvSpPr>
          <p:spPr>
            <a:xfrm>
              <a:off x="2034" y="14570"/>
              <a:ext cx="6480" cy="1"/>
            </a:xfrm>
            <a:prstGeom prst="line">
              <a:avLst/>
            </a:prstGeom>
            <a:ln w="9525" cap="flat" cmpd="sng">
              <a:solidFill>
                <a:srgbClr val="000000"/>
              </a:solidFill>
              <a:prstDash val="solid"/>
              <a:headEnd type="stealth" w="med" len="med"/>
              <a:tailEnd type="none" w="med" len="med"/>
            </a:ln>
          </p:spPr>
        </p:sp>
        <p:sp>
          <p:nvSpPr>
            <p:cNvPr id="71712" name="AutoShape 16"/>
            <p:cNvSpPr/>
            <p:nvPr/>
          </p:nvSpPr>
          <p:spPr>
            <a:xfrm>
              <a:off x="8335" y="14414"/>
              <a:ext cx="179" cy="156"/>
            </a:xfrm>
            <a:custGeom>
              <a:avLst/>
              <a:gdLst>
                <a:gd name="txL" fmla="*/ 3137 w 21600"/>
                <a:gd name="txT" fmla="*/ 3185 h 21600"/>
                <a:gd name="txR" fmla="*/ 18463 w 21600"/>
                <a:gd name="txB" fmla="*/ 18415 h 21600"/>
              </a:gdLst>
              <a:ahLst/>
              <a:cxnLst>
                <a:cxn ang="0">
                  <a:pos x="89" y="0"/>
                </a:cxn>
                <a:cxn ang="0">
                  <a:pos x="26" y="23"/>
                </a:cxn>
                <a:cxn ang="0">
                  <a:pos x="0" y="78"/>
                </a:cxn>
                <a:cxn ang="0">
                  <a:pos x="26" y="133"/>
                </a:cxn>
                <a:cxn ang="0">
                  <a:pos x="89" y="156"/>
                </a:cxn>
                <a:cxn ang="0">
                  <a:pos x="153" y="133"/>
                </a:cxn>
                <a:cxn ang="0">
                  <a:pos x="179" y="78"/>
                </a:cxn>
                <a:cxn ang="0">
                  <a:pos x="153" y="23"/>
                </a:cxn>
              </a:cxnLst>
              <a:rect l="txL" t="txT" r="txR" b="txB"/>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5400" y="10800"/>
                  </a:moveTo>
                  <a:cubicBezTo>
                    <a:pt x="5400" y="13782"/>
                    <a:pt x="7818" y="16200"/>
                    <a:pt x="10800" y="16200"/>
                  </a:cubicBezTo>
                  <a:cubicBezTo>
                    <a:pt x="13782" y="16200"/>
                    <a:pt x="16200" y="13782"/>
                    <a:pt x="16200" y="10800"/>
                  </a:cubicBezTo>
                  <a:cubicBezTo>
                    <a:pt x="16200" y="7818"/>
                    <a:pt x="13782" y="5400"/>
                    <a:pt x="10800" y="5400"/>
                  </a:cubicBezTo>
                  <a:cubicBezTo>
                    <a:pt x="7818" y="5400"/>
                    <a:pt x="5400" y="7818"/>
                    <a:pt x="5400" y="10800"/>
                  </a:cubicBezTo>
                  <a:close/>
                </a:path>
              </a:pathLst>
            </a:custGeom>
            <a:solidFill>
              <a:srgbClr val="FFFFFF">
                <a:alpha val="100000"/>
              </a:srgbClr>
            </a:solidFill>
            <a:ln w="9525" cap="flat" cmpd="sng">
              <a:solidFill>
                <a:srgbClr val="000000">
                  <a:alpha val="100000"/>
                </a:srgbClr>
              </a:solidFill>
              <a:prstDash val="solid"/>
              <a:round/>
              <a:headEnd type="none" w="med" len="med"/>
              <a:tailEnd type="none" w="med" len="med"/>
            </a:ln>
          </p:spPr>
          <p:txBody>
            <a:bodyPr/>
            <a:lstStyle/>
            <a:p>
              <a:endParaRPr lang="zh-CN" altLang="en-US"/>
            </a:p>
          </p:txBody>
        </p:sp>
        <p:sp>
          <p:nvSpPr>
            <p:cNvPr id="71713" name="AutoShape 17"/>
            <p:cNvSpPr/>
            <p:nvPr/>
          </p:nvSpPr>
          <p:spPr>
            <a:xfrm>
              <a:off x="2754" y="13494"/>
              <a:ext cx="540" cy="312"/>
            </a:xfrm>
            <a:prstGeom prst="rightArrow">
              <a:avLst>
                <a:gd name="adj1" fmla="val 50000"/>
                <a:gd name="adj2" fmla="val 43269"/>
              </a:avLst>
            </a:prstGeom>
            <a:solidFill>
              <a:srgbClr val="FFFFFF"/>
            </a:solidFill>
            <a:ln w="9525" cap="flat" cmpd="sng">
              <a:solidFill>
                <a:srgbClr val="000000"/>
              </a:solidFill>
              <a:prstDash val="solid"/>
              <a:miter/>
              <a:headEnd type="none" w="med" len="med"/>
              <a:tailEnd type="none" w="med" len="med"/>
            </a:ln>
          </p:spPr>
          <p:txBody>
            <a:bodyPr/>
            <a:lstStyle/>
            <a:p>
              <a:pPr marL="342900" indent="-342900"/>
              <a:endParaRPr lang="zh-CN" altLang="zh-CN" sz="1400" b="1" dirty="0">
                <a:latin typeface="Times New Roman" panose="02020603050405020304" pitchFamily="18" charset="0"/>
              </a:endParaRPr>
            </a:p>
          </p:txBody>
        </p:sp>
        <p:sp>
          <p:nvSpPr>
            <p:cNvPr id="71714" name="Text Box 18"/>
            <p:cNvSpPr txBox="1"/>
            <p:nvPr/>
          </p:nvSpPr>
          <p:spPr>
            <a:xfrm>
              <a:off x="7614" y="14621"/>
              <a:ext cx="900" cy="312"/>
            </a:xfrm>
            <a:prstGeom prst="rect">
              <a:avLst/>
            </a:prstGeom>
            <a:noFill/>
            <a:ln w="9525">
              <a:noFill/>
            </a:ln>
          </p:spPr>
          <p:txBody>
            <a:bodyPr lIns="0" tIns="0" rIns="0" bIns="0"/>
            <a:lstStyle/>
            <a:p>
              <a:pPr marL="342900" indent="-342900"/>
              <a:r>
                <a:rPr lang="zh-CN" altLang="en-US" sz="1400" dirty="0">
                  <a:latin typeface="Times New Roman" panose="02020603050405020304" pitchFamily="18" charset="0"/>
                </a:rPr>
                <a:t>拉动源点</a:t>
              </a:r>
              <a:endParaRPr lang="zh-CN" altLang="en-US" sz="1400" b="1" dirty="0">
                <a:latin typeface="Times New Roman" panose="02020603050405020304" pitchFamily="18" charset="0"/>
              </a:endParaRPr>
            </a:p>
          </p:txBody>
        </p:sp>
        <p:sp>
          <p:nvSpPr>
            <p:cNvPr id="71715" name="Rectangle 19"/>
            <p:cNvSpPr/>
            <p:nvPr/>
          </p:nvSpPr>
          <p:spPr>
            <a:xfrm>
              <a:off x="9415" y="13421"/>
              <a:ext cx="719" cy="468"/>
            </a:xfrm>
            <a:prstGeom prst="rect">
              <a:avLst/>
            </a:prstGeom>
            <a:solidFill>
              <a:srgbClr val="FFFFFF"/>
            </a:solidFill>
            <a:ln w="9525" cap="flat" cmpd="sng">
              <a:solidFill>
                <a:srgbClr val="000000"/>
              </a:solidFill>
              <a:prstDash val="solid"/>
              <a:miter/>
              <a:headEnd type="none" w="med" len="med"/>
              <a:tailEnd type="none" w="med" len="med"/>
            </a:ln>
          </p:spPr>
          <p:txBody>
            <a:bodyPr lIns="0" rIns="0" bIns="0"/>
            <a:lstStyle/>
            <a:p>
              <a:pPr marL="342900" indent="-342900"/>
              <a:r>
                <a:rPr lang="zh-CN" altLang="en-US" sz="1400" dirty="0">
                  <a:latin typeface="Times New Roman" panose="02020603050405020304" pitchFamily="18" charset="0"/>
                </a:rPr>
                <a:t>消费者</a:t>
              </a:r>
              <a:endParaRPr lang="zh-CN" altLang="en-US" sz="1400" b="1" dirty="0">
                <a:latin typeface="Times New Roman" panose="02020603050405020304" pitchFamily="18" charset="0"/>
              </a:endParaRPr>
            </a:p>
          </p:txBody>
        </p:sp>
        <p:sp>
          <p:nvSpPr>
            <p:cNvPr id="71716" name="AutoShape 20"/>
            <p:cNvSpPr/>
            <p:nvPr/>
          </p:nvSpPr>
          <p:spPr>
            <a:xfrm>
              <a:off x="8874" y="13517"/>
              <a:ext cx="541" cy="312"/>
            </a:xfrm>
            <a:prstGeom prst="leftRightArrow">
              <a:avLst>
                <a:gd name="adj1" fmla="val 50000"/>
                <a:gd name="adj2" fmla="val 34679"/>
              </a:avLst>
            </a:prstGeom>
            <a:solidFill>
              <a:srgbClr val="FFFFFF"/>
            </a:solidFill>
            <a:ln w="9525" cap="flat" cmpd="sng">
              <a:solidFill>
                <a:srgbClr val="000000"/>
              </a:solidFill>
              <a:prstDash val="solid"/>
              <a:miter/>
              <a:headEnd type="none" w="med" len="med"/>
              <a:tailEnd type="none" w="med" len="med"/>
            </a:ln>
          </p:spPr>
          <p:txBody>
            <a:bodyPr/>
            <a:lstStyle/>
            <a:p>
              <a:endParaRPr lang="zh-CN" altLang="en-US" dirty="0">
                <a:latin typeface="Times New Roman" panose="02020603050405020304" pitchFamily="18" charset="0"/>
              </a:endParaRPr>
            </a:p>
          </p:txBody>
        </p:sp>
      </p:grpSp>
      <p:sp>
        <p:nvSpPr>
          <p:cNvPr id="71686" name="Text Box 21"/>
          <p:cNvSpPr txBox="1"/>
          <p:nvPr/>
        </p:nvSpPr>
        <p:spPr>
          <a:xfrm>
            <a:off x="3805511" y="3872685"/>
            <a:ext cx="4103687" cy="215265"/>
          </a:xfrm>
          <a:prstGeom prst="rect">
            <a:avLst/>
          </a:prstGeom>
          <a:noFill/>
          <a:ln w="9525">
            <a:noFill/>
          </a:ln>
        </p:spPr>
        <p:txBody>
          <a:bodyPr lIns="17999" tIns="0" rIns="17999" bIns="0">
            <a:spAutoFit/>
          </a:bodyPr>
          <a:lstStyle/>
          <a:p>
            <a:pPr marL="342900" indent="-342900">
              <a:spcBef>
                <a:spcPct val="50000"/>
              </a:spcBef>
            </a:pPr>
            <a:r>
              <a:rPr lang="zh-CN" altLang="en-US" sz="1400" b="1" dirty="0">
                <a:latin typeface="Times New Roman" panose="02020603050405020304" pitchFamily="18" charset="0"/>
              </a:rPr>
              <a:t>拉动式供应链</a:t>
            </a:r>
            <a:endParaRPr lang="zh-CN" altLang="en-US" sz="1400" b="1" dirty="0">
              <a:latin typeface="Times New Roman" panose="02020603050405020304" pitchFamily="18" charset="0"/>
            </a:endParaRPr>
          </a:p>
        </p:txBody>
      </p:sp>
      <p:grpSp>
        <p:nvGrpSpPr>
          <p:cNvPr id="71687" name="Group 22"/>
          <p:cNvGrpSpPr>
            <a:grpSpLocks noChangeAspect="1"/>
          </p:cNvGrpSpPr>
          <p:nvPr/>
        </p:nvGrpSpPr>
        <p:grpSpPr>
          <a:xfrm>
            <a:off x="2120683" y="4361488"/>
            <a:ext cx="4754562" cy="1104900"/>
            <a:chOff x="1742" y="12249"/>
            <a:chExt cx="5220" cy="1212"/>
          </a:xfrm>
        </p:grpSpPr>
        <p:sp>
          <p:nvSpPr>
            <p:cNvPr id="71689" name="AutoShape 23"/>
            <p:cNvSpPr>
              <a:spLocks noChangeAspect="1"/>
            </p:cNvSpPr>
            <p:nvPr/>
          </p:nvSpPr>
          <p:spPr>
            <a:xfrm>
              <a:off x="1742" y="12249"/>
              <a:ext cx="5220" cy="1212"/>
            </a:xfrm>
            <a:prstGeom prst="rect">
              <a:avLst/>
            </a:prstGeom>
            <a:noFill/>
            <a:ln w="9525">
              <a:noFill/>
            </a:ln>
          </p:spPr>
          <p:txBody>
            <a:bodyPr/>
            <a:lstStyle/>
            <a:p>
              <a:endParaRPr lang="zh-CN" altLang="en-US" dirty="0">
                <a:latin typeface="Times New Roman" panose="02020603050405020304" pitchFamily="18" charset="0"/>
              </a:endParaRPr>
            </a:p>
          </p:txBody>
        </p:sp>
        <p:sp>
          <p:nvSpPr>
            <p:cNvPr id="71690" name="Rectangle 24"/>
            <p:cNvSpPr/>
            <p:nvPr/>
          </p:nvSpPr>
          <p:spPr>
            <a:xfrm>
              <a:off x="1802" y="13002"/>
              <a:ext cx="900" cy="399"/>
            </a:xfrm>
            <a:prstGeom prst="rect">
              <a:avLst/>
            </a:prstGeom>
            <a:solidFill>
              <a:srgbClr val="FFCCFF"/>
            </a:solidFill>
            <a:ln w="9525" cap="flat" cmpd="sng">
              <a:solidFill>
                <a:srgbClr val="000000"/>
              </a:solidFill>
              <a:prstDash val="solid"/>
              <a:miter/>
              <a:headEnd type="none" w="med" len="med"/>
              <a:tailEnd type="none" w="med" len="med"/>
            </a:ln>
          </p:spPr>
          <p:txBody>
            <a:bodyPr lIns="17999" rIns="17999" bIns="0" anchor="ctr"/>
            <a:lstStyle/>
            <a:p>
              <a:pPr marL="342900" indent="-342900"/>
              <a:r>
                <a:rPr lang="zh-CN" altLang="en-US" sz="1400" dirty="0">
                  <a:latin typeface="Times New Roman" panose="02020603050405020304" pitchFamily="18" charset="0"/>
                </a:rPr>
                <a:t>制造商</a:t>
              </a:r>
              <a:endParaRPr lang="zh-CN" altLang="en-US" sz="1400" b="1" dirty="0">
                <a:latin typeface="Times New Roman" panose="02020603050405020304" pitchFamily="18" charset="0"/>
              </a:endParaRPr>
            </a:p>
          </p:txBody>
        </p:sp>
        <p:sp>
          <p:nvSpPr>
            <p:cNvPr id="71691" name="Rectangle 25"/>
            <p:cNvSpPr/>
            <p:nvPr/>
          </p:nvSpPr>
          <p:spPr>
            <a:xfrm>
              <a:off x="4262" y="13002"/>
              <a:ext cx="1003" cy="399"/>
            </a:xfrm>
            <a:prstGeom prst="rect">
              <a:avLst/>
            </a:prstGeom>
            <a:solidFill>
              <a:srgbClr val="9999FF"/>
            </a:solidFill>
            <a:ln w="9525" cap="flat" cmpd="sng">
              <a:solidFill>
                <a:srgbClr val="000000"/>
              </a:solidFill>
              <a:prstDash val="solid"/>
              <a:miter/>
              <a:headEnd type="none" w="med" len="med"/>
              <a:tailEnd type="none" w="med" len="med"/>
            </a:ln>
          </p:spPr>
          <p:txBody>
            <a:bodyPr lIns="17999" rIns="17999" bIns="0" anchor="ctr"/>
            <a:lstStyle/>
            <a:p>
              <a:pPr marL="342900" indent="-342900"/>
              <a:r>
                <a:rPr lang="zh-CN" altLang="en-US" sz="1400" dirty="0">
                  <a:latin typeface="Times New Roman" panose="02020603050405020304" pitchFamily="18" charset="0"/>
                </a:rPr>
                <a:t>零售商</a:t>
              </a:r>
              <a:endParaRPr lang="zh-CN" altLang="en-US" sz="1400" b="1" dirty="0">
                <a:latin typeface="Times New Roman" panose="02020603050405020304" pitchFamily="18" charset="0"/>
              </a:endParaRPr>
            </a:p>
          </p:txBody>
        </p:sp>
        <p:sp>
          <p:nvSpPr>
            <p:cNvPr id="71692" name="Line 26"/>
            <p:cNvSpPr/>
            <p:nvPr/>
          </p:nvSpPr>
          <p:spPr>
            <a:xfrm>
              <a:off x="2786" y="13245"/>
              <a:ext cx="1392" cy="1"/>
            </a:xfrm>
            <a:prstGeom prst="line">
              <a:avLst/>
            </a:prstGeom>
            <a:ln w="28575" cap="flat" cmpd="sng">
              <a:solidFill>
                <a:srgbClr val="000000"/>
              </a:solidFill>
              <a:prstDash val="solid"/>
              <a:headEnd type="none" w="med" len="med"/>
              <a:tailEnd type="triangle" w="med" len="med"/>
            </a:ln>
          </p:spPr>
        </p:sp>
        <p:sp>
          <p:nvSpPr>
            <p:cNvPr id="71693" name="Text Box 27"/>
            <p:cNvSpPr txBox="1"/>
            <p:nvPr/>
          </p:nvSpPr>
          <p:spPr>
            <a:xfrm>
              <a:off x="2974" y="12812"/>
              <a:ext cx="934" cy="433"/>
            </a:xfrm>
            <a:prstGeom prst="rect">
              <a:avLst/>
            </a:prstGeom>
            <a:noFill/>
            <a:ln w="9525">
              <a:noFill/>
            </a:ln>
          </p:spPr>
          <p:txBody>
            <a:bodyPr/>
            <a:lstStyle/>
            <a:p>
              <a:pPr marL="342900" indent="-342900"/>
              <a:r>
                <a:rPr lang="zh-CN" altLang="en-US" sz="1400" dirty="0">
                  <a:latin typeface="Times New Roman" panose="02020603050405020304" pitchFamily="18" charset="0"/>
                </a:rPr>
                <a:t>产品</a:t>
              </a:r>
              <a:endParaRPr lang="zh-CN" altLang="en-US" sz="1400" b="1" dirty="0">
                <a:latin typeface="Times New Roman" panose="02020603050405020304" pitchFamily="18" charset="0"/>
              </a:endParaRPr>
            </a:p>
          </p:txBody>
        </p:sp>
        <p:sp>
          <p:nvSpPr>
            <p:cNvPr id="71694" name="Line 28"/>
            <p:cNvSpPr/>
            <p:nvPr/>
          </p:nvSpPr>
          <p:spPr>
            <a:xfrm>
              <a:off x="5342" y="13245"/>
              <a:ext cx="590" cy="1"/>
            </a:xfrm>
            <a:prstGeom prst="line">
              <a:avLst/>
            </a:prstGeom>
            <a:ln w="28575" cap="flat" cmpd="sng">
              <a:solidFill>
                <a:srgbClr val="000000"/>
              </a:solidFill>
              <a:prstDash val="solid"/>
              <a:headEnd type="none" w="med" len="med"/>
              <a:tailEnd type="triangle" w="med" len="med"/>
            </a:ln>
          </p:spPr>
        </p:sp>
        <p:sp>
          <p:nvSpPr>
            <p:cNvPr id="71695" name="Text Box 29"/>
            <p:cNvSpPr txBox="1"/>
            <p:nvPr/>
          </p:nvSpPr>
          <p:spPr>
            <a:xfrm>
              <a:off x="5882" y="13070"/>
              <a:ext cx="1080" cy="391"/>
            </a:xfrm>
            <a:prstGeom prst="rect">
              <a:avLst/>
            </a:prstGeom>
            <a:noFill/>
            <a:ln w="9525">
              <a:noFill/>
            </a:ln>
          </p:spPr>
          <p:txBody>
            <a:bodyPr lIns="17999" rIns="17999" bIns="0"/>
            <a:lstStyle/>
            <a:p>
              <a:pPr marL="342900" indent="-342900"/>
              <a:r>
                <a:rPr lang="zh-CN" altLang="en-US" sz="1400" dirty="0">
                  <a:latin typeface="Times New Roman" panose="02020603050405020304" pitchFamily="18" charset="0"/>
                </a:rPr>
                <a:t>市场需求</a:t>
              </a:r>
              <a:endParaRPr lang="zh-CN" altLang="en-US" sz="1400" b="1" dirty="0">
                <a:latin typeface="Times New Roman" panose="02020603050405020304" pitchFamily="18" charset="0"/>
              </a:endParaRPr>
            </a:p>
          </p:txBody>
        </p:sp>
        <p:sp>
          <p:nvSpPr>
            <p:cNvPr id="71696" name="Line 30"/>
            <p:cNvSpPr/>
            <p:nvPr/>
          </p:nvSpPr>
          <p:spPr>
            <a:xfrm>
              <a:off x="4740" y="12886"/>
              <a:ext cx="0" cy="0"/>
            </a:xfrm>
            <a:prstGeom prst="line">
              <a:avLst/>
            </a:prstGeom>
            <a:ln w="9525" cap="flat" cmpd="sng">
              <a:solidFill>
                <a:srgbClr val="000000"/>
              </a:solidFill>
              <a:prstDash val="solid"/>
              <a:headEnd type="none" w="med" len="med"/>
              <a:tailEnd type="none" w="med" len="med"/>
            </a:ln>
          </p:spPr>
        </p:sp>
        <p:sp>
          <p:nvSpPr>
            <p:cNvPr id="71697" name="Line 31"/>
            <p:cNvSpPr/>
            <p:nvPr/>
          </p:nvSpPr>
          <p:spPr>
            <a:xfrm flipV="1">
              <a:off x="6242" y="12526"/>
              <a:ext cx="1" cy="563"/>
            </a:xfrm>
            <a:prstGeom prst="line">
              <a:avLst/>
            </a:prstGeom>
            <a:ln w="12700" cap="rnd" cmpd="sng">
              <a:solidFill>
                <a:srgbClr val="000000"/>
              </a:solidFill>
              <a:prstDash val="sysDot"/>
              <a:headEnd type="none" w="med" len="med"/>
              <a:tailEnd type="none" w="med" len="med"/>
            </a:ln>
          </p:spPr>
        </p:sp>
        <p:sp>
          <p:nvSpPr>
            <p:cNvPr id="71698" name="Line 32"/>
            <p:cNvSpPr/>
            <p:nvPr/>
          </p:nvSpPr>
          <p:spPr>
            <a:xfrm flipH="1">
              <a:off x="2268" y="12526"/>
              <a:ext cx="3974" cy="1"/>
            </a:xfrm>
            <a:prstGeom prst="line">
              <a:avLst/>
            </a:prstGeom>
            <a:ln w="12700" cap="rnd" cmpd="sng">
              <a:solidFill>
                <a:srgbClr val="000000"/>
              </a:solidFill>
              <a:prstDash val="sysDot"/>
              <a:headEnd type="none" w="med" len="med"/>
              <a:tailEnd type="none" w="med" len="med"/>
            </a:ln>
          </p:spPr>
        </p:sp>
        <p:sp>
          <p:nvSpPr>
            <p:cNvPr id="71699" name="Line 33"/>
            <p:cNvSpPr/>
            <p:nvPr/>
          </p:nvSpPr>
          <p:spPr>
            <a:xfrm>
              <a:off x="2268" y="12526"/>
              <a:ext cx="0" cy="431"/>
            </a:xfrm>
            <a:prstGeom prst="line">
              <a:avLst/>
            </a:prstGeom>
            <a:ln w="12700" cap="rnd" cmpd="sng">
              <a:solidFill>
                <a:srgbClr val="000000"/>
              </a:solidFill>
              <a:prstDash val="sysDot"/>
              <a:headEnd type="none" w="med" len="med"/>
              <a:tailEnd type="triangle" w="med" len="med"/>
            </a:ln>
          </p:spPr>
        </p:sp>
        <p:sp>
          <p:nvSpPr>
            <p:cNvPr id="71700" name="Text Box 34"/>
            <p:cNvSpPr txBox="1"/>
            <p:nvPr/>
          </p:nvSpPr>
          <p:spPr>
            <a:xfrm>
              <a:off x="3608" y="12249"/>
              <a:ext cx="1374" cy="312"/>
            </a:xfrm>
            <a:prstGeom prst="rect">
              <a:avLst/>
            </a:prstGeom>
            <a:noFill/>
            <a:ln w="9525">
              <a:noFill/>
            </a:ln>
          </p:spPr>
          <p:txBody>
            <a:bodyPr lIns="0" tIns="0" rIns="0" bIns="0"/>
            <a:lstStyle/>
            <a:p>
              <a:pPr marL="342900" indent="-342900"/>
              <a:r>
                <a:rPr lang="zh-CN" altLang="en-US" sz="1400" dirty="0">
                  <a:latin typeface="Times New Roman" panose="02020603050405020304" pitchFamily="18" charset="0"/>
                </a:rPr>
                <a:t>当期需求信息</a:t>
              </a:r>
              <a:endParaRPr lang="zh-CN" altLang="en-US" sz="1400" b="1" dirty="0">
                <a:latin typeface="Times New Roman" panose="02020603050405020304" pitchFamily="18" charset="0"/>
              </a:endParaRPr>
            </a:p>
          </p:txBody>
        </p:sp>
      </p:grpSp>
      <p:sp>
        <p:nvSpPr>
          <p:cNvPr id="71688" name="Text Box 35"/>
          <p:cNvSpPr txBox="1"/>
          <p:nvPr/>
        </p:nvSpPr>
        <p:spPr>
          <a:xfrm>
            <a:off x="3977304" y="5730361"/>
            <a:ext cx="2879725" cy="215265"/>
          </a:xfrm>
          <a:prstGeom prst="rect">
            <a:avLst/>
          </a:prstGeom>
          <a:noFill/>
          <a:ln w="9525">
            <a:noFill/>
          </a:ln>
        </p:spPr>
        <p:txBody>
          <a:bodyPr lIns="17999" tIns="0" rIns="17999" bIns="0">
            <a:spAutoFit/>
          </a:bodyPr>
          <a:lstStyle/>
          <a:p>
            <a:pPr marL="342900" indent="-342900">
              <a:spcBef>
                <a:spcPct val="50000"/>
              </a:spcBef>
            </a:pPr>
            <a:r>
              <a:rPr lang="zh-CN" altLang="en-US" sz="1400" b="1" dirty="0">
                <a:latin typeface="Times New Roman" panose="02020603050405020304" pitchFamily="18" charset="0"/>
              </a:rPr>
              <a:t>拉动式运作</a:t>
            </a:r>
            <a:endParaRPr lang="zh-CN" altLang="en-US" sz="1400" b="1" dirty="0">
              <a:latin typeface="Times New Roman" panose="02020603050405020304" pitchFamily="18" charset="0"/>
            </a:endParaRPr>
          </a:p>
        </p:txBody>
      </p:sp>
      <p:sp>
        <p:nvSpPr>
          <p:cNvPr id="38" name="Rectangle 37"/>
          <p:cNvSpPr/>
          <p:nvPr/>
        </p:nvSpPr>
        <p:spPr>
          <a:xfrm>
            <a:off x="7095819" y="4014832"/>
            <a:ext cx="4608512" cy="2114550"/>
          </a:xfrm>
          <a:prstGeom prst="rect">
            <a:avLst/>
          </a:prstGeom>
          <a:solidFill>
            <a:srgbClr val="E8BAD1"/>
          </a:solidFill>
          <a:ln w="9525">
            <a:noFill/>
          </a:ln>
        </p:spPr>
        <p:txBody>
          <a:bodyPr lIns="17999" rIns="17999" bIns="0"/>
          <a:lstStyle/>
          <a:p>
            <a:pPr marL="342900" indent="-342900">
              <a:spcBef>
                <a:spcPct val="10000"/>
              </a:spcBef>
              <a:buClr>
                <a:srgbClr val="009900"/>
              </a:buClr>
              <a:buChar char="•"/>
            </a:pPr>
            <a:r>
              <a:rPr lang="zh-CN" altLang="zh-CN" b="1" dirty="0">
                <a:latin typeface="宋体" panose="02010600030101010101" pitchFamily="2" charset="-122"/>
              </a:rPr>
              <a:t>生产和分销是由需求驱动的。整个供应链的集成度较高，信息交换迅速</a:t>
            </a:r>
            <a:r>
              <a:rPr lang="zh-CN" altLang="en-US" b="1" dirty="0">
                <a:latin typeface="宋体" panose="02010600030101010101" pitchFamily="2" charset="-122"/>
              </a:rPr>
              <a:t>；</a:t>
            </a:r>
            <a:endParaRPr lang="zh-CN" altLang="en-US" b="1" dirty="0">
              <a:latin typeface="宋体" panose="02010600030101010101" pitchFamily="2" charset="-122"/>
            </a:endParaRPr>
          </a:p>
          <a:p>
            <a:pPr marL="342900" indent="-342900">
              <a:spcBef>
                <a:spcPct val="10000"/>
              </a:spcBef>
              <a:buClr>
                <a:srgbClr val="009900"/>
              </a:buClr>
              <a:buChar char="•"/>
            </a:pPr>
            <a:r>
              <a:rPr lang="zh-CN" altLang="en-US" b="1" dirty="0">
                <a:latin typeface="宋体" panose="02010600030101010101" pitchFamily="2" charset="-122"/>
              </a:rPr>
              <a:t>缩短提前期，降低供应链系统库存；</a:t>
            </a:r>
            <a:endParaRPr lang="en-US" altLang="zh-CN" b="1" dirty="0">
              <a:latin typeface="宋体" panose="02010600030101010101" pitchFamily="2" charset="-122"/>
            </a:endParaRPr>
          </a:p>
          <a:p>
            <a:pPr marL="342900" indent="-342900">
              <a:spcBef>
                <a:spcPct val="10000"/>
              </a:spcBef>
              <a:buClr>
                <a:srgbClr val="009900"/>
              </a:buClr>
              <a:buChar char="•"/>
            </a:pPr>
            <a:r>
              <a:rPr lang="zh-CN" altLang="en-US" b="1" dirty="0">
                <a:latin typeface="宋体" panose="02010600030101010101" pitchFamily="2" charset="-122"/>
              </a:rPr>
              <a:t>响应市场的速度快，根据客户的需求实现定制化服务；</a:t>
            </a:r>
            <a:endParaRPr lang="en-US" altLang="zh-CN" b="1" dirty="0">
              <a:latin typeface="宋体" panose="02010600030101010101" pitchFamily="2" charset="-122"/>
            </a:endParaRPr>
          </a:p>
          <a:p>
            <a:pPr marL="342900" indent="-342900">
              <a:spcBef>
                <a:spcPct val="10000"/>
              </a:spcBef>
              <a:buClr>
                <a:srgbClr val="009900"/>
              </a:buClr>
              <a:buChar char="•"/>
            </a:pPr>
            <a:r>
              <a:rPr lang="zh-CN" altLang="en-US" b="1" dirty="0">
                <a:latin typeface="宋体" panose="02010600030101010101" pitchFamily="2" charset="-122"/>
              </a:rPr>
              <a:t>对供应链上的企业要求较高，对供应链运作的技术基础需求也较高。</a:t>
            </a:r>
            <a:endParaRPr lang="zh-CN" altLang="en-US" b="1" dirty="0">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500" fill="hold"/>
                                        <p:tgtEl>
                                          <p:spTgt spid="38"/>
                                        </p:tgtEl>
                                        <p:attrNameLst>
                                          <p:attrName>ppt_x</p:attrName>
                                        </p:attrNameLst>
                                      </p:cBhvr>
                                      <p:tavLst>
                                        <p:tav tm="0">
                                          <p:val>
                                            <p:strVal val="#ppt_x"/>
                                          </p:val>
                                        </p:tav>
                                        <p:tav tm="100000">
                                          <p:val>
                                            <p:strVal val="#ppt_x"/>
                                          </p:val>
                                        </p:tav>
                                      </p:tavLst>
                                    </p:anim>
                                    <p:anim calcmode="lin" valueType="num">
                                      <p:cBhvr additive="base">
                                        <p:cTn id="8"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3"/>
          <p:cNvSpPr>
            <a:spLocks noGrp="1"/>
          </p:cNvSpPr>
          <p:nvPr>
            <p:ph idx="4294967295"/>
          </p:nvPr>
        </p:nvSpPr>
        <p:spPr>
          <a:xfrm>
            <a:off x="2135505" y="764540"/>
            <a:ext cx="8880475" cy="5797550"/>
          </a:xfrm>
        </p:spPr>
        <p:txBody>
          <a:bodyPr vert="horz" wrap="square" lIns="91439" tIns="45719" rIns="91439" bIns="45719" anchor="t">
            <a:normAutofit fontScale="92500" lnSpcReduction="10000"/>
          </a:bodyPr>
          <a:lstStyle/>
          <a:p>
            <a:pPr eaLnBrk="1" hangingPunct="1">
              <a:lnSpc>
                <a:spcPct val="80000"/>
              </a:lnSpc>
              <a:buNone/>
            </a:pPr>
            <a:r>
              <a:rPr lang="en-US" altLang="zh-CN" sz="3025"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3025"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推拉式供应链</a:t>
            </a:r>
            <a:endParaRPr lang="zh-CN" altLang="en-US" sz="3025"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80000"/>
              </a:lnSpc>
              <a:buNone/>
            </a:pPr>
            <a:endParaRPr lang="zh-CN" altLang="en-US" dirty="0"/>
          </a:p>
          <a:p>
            <a:pPr lvl="1" eaLnBrk="1" hangingPunct="1">
              <a:lnSpc>
                <a:spcPct val="80000"/>
              </a:lnSpc>
            </a:pPr>
            <a:r>
              <a:rPr lang="zh-CN" altLang="en-US" sz="2200" dirty="0">
                <a:solidFill>
                  <a:srgbClr val="0070C0"/>
                </a:solidFill>
              </a:rPr>
              <a:t>上游的几层以推动的形式运作，而其余的层次采用拉动式模式 </a:t>
            </a:r>
            <a:endParaRPr lang="zh-CN" altLang="en-US" sz="2200" dirty="0">
              <a:solidFill>
                <a:srgbClr val="0070C0"/>
              </a:solidFill>
            </a:endParaRPr>
          </a:p>
          <a:p>
            <a:pPr lvl="1" eaLnBrk="1" hangingPunct="1">
              <a:lnSpc>
                <a:spcPct val="80000"/>
              </a:lnSpc>
            </a:pPr>
            <a:r>
              <a:rPr lang="zh-CN" altLang="en-US" sz="2200" dirty="0">
                <a:solidFill>
                  <a:srgbClr val="0070C0"/>
                </a:solidFill>
              </a:rPr>
              <a:t>推动部分与拉动部分的接口处被称为“推拉边界”</a:t>
            </a:r>
            <a:r>
              <a:rPr lang="zh-CN" altLang="en-US" sz="1800" dirty="0">
                <a:solidFill>
                  <a:srgbClr val="0070C0"/>
                </a:solidFill>
              </a:rPr>
              <a:t> </a:t>
            </a:r>
            <a:endParaRPr lang="zh-CN" altLang="en-US" sz="1800" dirty="0">
              <a:solidFill>
                <a:srgbClr val="0070C0"/>
              </a:solidFill>
            </a:endParaRPr>
          </a:p>
          <a:p>
            <a:pPr eaLnBrk="1" hangingPunct="1">
              <a:lnSpc>
                <a:spcPct val="80000"/>
              </a:lnSpc>
            </a:pPr>
            <a:endParaRPr lang="zh-CN" altLang="en-US" sz="2500" dirty="0"/>
          </a:p>
          <a:p>
            <a:pPr eaLnBrk="1" hangingPunct="1">
              <a:lnSpc>
                <a:spcPct val="80000"/>
              </a:lnSpc>
            </a:pPr>
            <a:endParaRPr lang="zh-CN" altLang="en-US" sz="2500" dirty="0"/>
          </a:p>
          <a:p>
            <a:pPr eaLnBrk="1" hangingPunct="1">
              <a:lnSpc>
                <a:spcPct val="80000"/>
              </a:lnSpc>
            </a:pPr>
            <a:endParaRPr lang="zh-CN" altLang="en-US" sz="2500" dirty="0"/>
          </a:p>
          <a:p>
            <a:pPr eaLnBrk="1" hangingPunct="1">
              <a:lnSpc>
                <a:spcPct val="80000"/>
              </a:lnSpc>
            </a:pPr>
            <a:endParaRPr lang="zh-CN" altLang="en-US" sz="2500" dirty="0"/>
          </a:p>
          <a:p>
            <a:pPr eaLnBrk="1" hangingPunct="1">
              <a:lnSpc>
                <a:spcPct val="80000"/>
              </a:lnSpc>
            </a:pPr>
            <a:endParaRPr lang="zh-CN" altLang="en-US" sz="2500" dirty="0"/>
          </a:p>
          <a:p>
            <a:pPr eaLnBrk="1" hangingPunct="1">
              <a:lnSpc>
                <a:spcPct val="80000"/>
              </a:lnSpc>
            </a:pPr>
            <a:endParaRPr lang="zh-CN" altLang="en-US" sz="2500" dirty="0">
              <a:solidFill>
                <a:srgbClr val="0070C0"/>
              </a:solidFill>
            </a:endParaRPr>
          </a:p>
          <a:p>
            <a:pPr eaLnBrk="1" hangingPunct="1">
              <a:lnSpc>
                <a:spcPct val="80000"/>
              </a:lnSpc>
            </a:pPr>
            <a:r>
              <a:rPr lang="zh-CN" altLang="en-US" sz="2500" dirty="0">
                <a:solidFill>
                  <a:srgbClr val="0070C0"/>
                </a:solidFill>
              </a:rPr>
              <a:t>优点：</a:t>
            </a:r>
            <a:endParaRPr lang="zh-CN" altLang="en-US" sz="2500" dirty="0">
              <a:solidFill>
                <a:srgbClr val="0070C0"/>
              </a:solidFill>
            </a:endParaRPr>
          </a:p>
          <a:p>
            <a:pPr lvl="1" eaLnBrk="1" hangingPunct="1">
              <a:lnSpc>
                <a:spcPct val="80000"/>
              </a:lnSpc>
            </a:pPr>
            <a:r>
              <a:rPr lang="zh-CN" altLang="en-US" sz="2200" dirty="0">
                <a:solidFill>
                  <a:srgbClr val="0070C0"/>
                </a:solidFill>
              </a:rPr>
              <a:t>降低库存与物流成本；</a:t>
            </a:r>
            <a:endParaRPr lang="zh-CN" altLang="en-US" sz="2200" dirty="0">
              <a:solidFill>
                <a:srgbClr val="0070C0"/>
              </a:solidFill>
            </a:endParaRPr>
          </a:p>
          <a:p>
            <a:pPr lvl="1" eaLnBrk="1" hangingPunct="1">
              <a:lnSpc>
                <a:spcPct val="80000"/>
              </a:lnSpc>
            </a:pPr>
            <a:r>
              <a:rPr lang="zh-CN" altLang="en-US" sz="2200" dirty="0">
                <a:solidFill>
                  <a:srgbClr val="0070C0"/>
                </a:solidFill>
              </a:rPr>
              <a:t>增加最终产品型号，满足顾客差异化需求； </a:t>
            </a:r>
            <a:endParaRPr lang="zh-CN" altLang="en-US" sz="2200" dirty="0">
              <a:solidFill>
                <a:srgbClr val="0070C0"/>
              </a:solidFill>
            </a:endParaRPr>
          </a:p>
          <a:p>
            <a:pPr lvl="1" eaLnBrk="1" hangingPunct="1">
              <a:lnSpc>
                <a:spcPct val="80000"/>
              </a:lnSpc>
            </a:pPr>
            <a:r>
              <a:rPr lang="zh-CN" altLang="en-US" sz="2200" dirty="0">
                <a:solidFill>
                  <a:srgbClr val="0070C0"/>
                </a:solidFill>
              </a:rPr>
              <a:t>实现规模生产和规模运输；</a:t>
            </a:r>
            <a:endParaRPr lang="zh-CN" altLang="en-US" sz="2200" dirty="0">
              <a:solidFill>
                <a:srgbClr val="0070C0"/>
              </a:solidFill>
            </a:endParaRPr>
          </a:p>
          <a:p>
            <a:pPr lvl="1" eaLnBrk="1" hangingPunct="1">
              <a:lnSpc>
                <a:spcPct val="80000"/>
              </a:lnSpc>
            </a:pPr>
            <a:r>
              <a:rPr lang="zh-CN" altLang="en-US" sz="2200" dirty="0">
                <a:solidFill>
                  <a:srgbClr val="0070C0"/>
                </a:solidFill>
              </a:rPr>
              <a:t>缩短交货提前期，提高快速反应能力； </a:t>
            </a:r>
            <a:endParaRPr lang="zh-CN" altLang="en-US" sz="2200" dirty="0">
              <a:solidFill>
                <a:srgbClr val="0070C0"/>
              </a:solidFill>
            </a:endParaRPr>
          </a:p>
          <a:p>
            <a:pPr lvl="1" eaLnBrk="1" hangingPunct="1">
              <a:lnSpc>
                <a:spcPct val="80000"/>
              </a:lnSpc>
            </a:pPr>
            <a:r>
              <a:rPr lang="zh-CN" altLang="en-US" sz="2200" dirty="0">
                <a:solidFill>
                  <a:srgbClr val="0070C0"/>
                </a:solidFill>
              </a:rPr>
              <a:t>降低需求不确定性，减小企业经营风险；</a:t>
            </a:r>
            <a:endParaRPr lang="zh-CN" altLang="en-US" sz="2200" dirty="0">
              <a:solidFill>
                <a:srgbClr val="0070C0"/>
              </a:solidFill>
            </a:endParaRPr>
          </a:p>
          <a:p>
            <a:pPr lvl="1" eaLnBrk="1" hangingPunct="1">
              <a:lnSpc>
                <a:spcPct val="80000"/>
              </a:lnSpc>
            </a:pPr>
            <a:r>
              <a:rPr lang="zh-CN" altLang="en-US" sz="2200" dirty="0">
                <a:solidFill>
                  <a:srgbClr val="0070C0"/>
                </a:solidFill>
              </a:rPr>
              <a:t>实施难度相对不大，具有可行性。</a:t>
            </a:r>
            <a:endParaRPr lang="zh-CN" altLang="en-US" sz="2200" dirty="0">
              <a:solidFill>
                <a:srgbClr val="0070C0"/>
              </a:solidFill>
            </a:endParaRPr>
          </a:p>
        </p:txBody>
      </p:sp>
      <p:sp>
        <p:nvSpPr>
          <p:cNvPr id="73733" name="AutoShape 5"/>
          <p:cNvSpPr>
            <a:spLocks noChangeAspect="1"/>
          </p:cNvSpPr>
          <p:nvPr/>
        </p:nvSpPr>
        <p:spPr>
          <a:xfrm>
            <a:off x="2135188" y="2276475"/>
            <a:ext cx="7612062" cy="1568450"/>
          </a:xfrm>
          <a:prstGeom prst="rect">
            <a:avLst/>
          </a:prstGeom>
          <a:noFill/>
          <a:ln w="9525">
            <a:noFill/>
          </a:ln>
        </p:spPr>
        <p:txBody>
          <a:bodyPr/>
          <a:lstStyle/>
          <a:p>
            <a:endParaRPr lang="zh-CN" altLang="en-US" dirty="0">
              <a:latin typeface="Times New Roman" panose="02020603050405020304" pitchFamily="18" charset="0"/>
            </a:endParaRPr>
          </a:p>
        </p:txBody>
      </p:sp>
      <p:grpSp>
        <p:nvGrpSpPr>
          <p:cNvPr id="73734" name="Group 48"/>
          <p:cNvGrpSpPr/>
          <p:nvPr/>
        </p:nvGrpSpPr>
        <p:grpSpPr>
          <a:xfrm>
            <a:off x="2543106" y="2404722"/>
            <a:ext cx="7404100" cy="1439863"/>
            <a:chOff x="408" y="1525"/>
            <a:chExt cx="4664" cy="907"/>
          </a:xfrm>
        </p:grpSpPr>
        <p:sp>
          <p:nvSpPr>
            <p:cNvPr id="73735" name="Line 6"/>
            <p:cNvSpPr/>
            <p:nvPr/>
          </p:nvSpPr>
          <p:spPr>
            <a:xfrm>
              <a:off x="2600" y="2021"/>
              <a:ext cx="0" cy="411"/>
            </a:xfrm>
            <a:prstGeom prst="line">
              <a:avLst/>
            </a:prstGeom>
            <a:ln w="19050" cap="flat" cmpd="sng">
              <a:solidFill>
                <a:srgbClr val="000000"/>
              </a:solidFill>
              <a:prstDash val="sysDot"/>
              <a:headEnd type="none" w="med" len="med"/>
              <a:tailEnd type="none" w="med" len="med"/>
            </a:ln>
          </p:spPr>
        </p:sp>
        <p:sp>
          <p:nvSpPr>
            <p:cNvPr id="73736" name="Text Box 7"/>
            <p:cNvSpPr txBox="1"/>
            <p:nvPr/>
          </p:nvSpPr>
          <p:spPr>
            <a:xfrm>
              <a:off x="4286" y="2233"/>
              <a:ext cx="786" cy="146"/>
            </a:xfrm>
            <a:prstGeom prst="rect">
              <a:avLst/>
            </a:prstGeom>
            <a:noFill/>
            <a:ln w="9525">
              <a:noFill/>
            </a:ln>
          </p:spPr>
          <p:txBody>
            <a:bodyPr lIns="0" tIns="0" rIns="0" bIns="0"/>
            <a:lstStyle/>
            <a:p>
              <a:pPr marL="342900" indent="-342900"/>
              <a:r>
                <a:rPr lang="zh-CN" altLang="en-US" sz="1400" dirty="0">
                  <a:latin typeface="Times New Roman" panose="02020603050405020304" pitchFamily="18" charset="0"/>
                </a:rPr>
                <a:t>最终客户</a:t>
              </a:r>
              <a:endParaRPr lang="zh-CN" altLang="en-US" sz="1400" dirty="0">
                <a:latin typeface="Times New Roman" panose="02020603050405020304" pitchFamily="18" charset="0"/>
              </a:endParaRPr>
            </a:p>
          </p:txBody>
        </p:sp>
        <p:sp>
          <p:nvSpPr>
            <p:cNvPr id="73737" name="AutoShape 8"/>
            <p:cNvSpPr/>
            <p:nvPr/>
          </p:nvSpPr>
          <p:spPr>
            <a:xfrm>
              <a:off x="971" y="1795"/>
              <a:ext cx="1230" cy="457"/>
            </a:xfrm>
            <a:prstGeom prst="roundRect">
              <a:avLst>
                <a:gd name="adj" fmla="val 16667"/>
              </a:avLst>
            </a:prstGeom>
            <a:solidFill>
              <a:schemeClr val="accent1"/>
            </a:solidFill>
            <a:ln w="9525" cap="flat" cmpd="sng">
              <a:solidFill>
                <a:srgbClr val="000000"/>
              </a:solidFill>
              <a:prstDash val="solid"/>
              <a:headEnd type="none" w="med" len="med"/>
              <a:tailEnd type="none" w="med" len="med"/>
            </a:ln>
          </p:spPr>
          <p:txBody>
            <a:bodyPr tIns="82799"/>
            <a:lstStyle/>
            <a:p>
              <a:endParaRPr lang="zh-CN" altLang="en-US" dirty="0">
                <a:latin typeface="Times New Roman" panose="02020603050405020304" pitchFamily="18" charset="0"/>
              </a:endParaRPr>
            </a:p>
          </p:txBody>
        </p:sp>
        <p:sp>
          <p:nvSpPr>
            <p:cNvPr id="73738" name="Text Box 9"/>
            <p:cNvSpPr txBox="1"/>
            <p:nvPr/>
          </p:nvSpPr>
          <p:spPr>
            <a:xfrm>
              <a:off x="1037" y="1752"/>
              <a:ext cx="1164" cy="500"/>
            </a:xfrm>
            <a:prstGeom prst="rect">
              <a:avLst/>
            </a:prstGeom>
            <a:noFill/>
            <a:ln w="9525">
              <a:noFill/>
            </a:ln>
          </p:spPr>
          <p:txBody>
            <a:bodyPr tIns="82799"/>
            <a:lstStyle/>
            <a:p>
              <a:pPr marL="342900" indent="-342900"/>
              <a:r>
                <a:rPr lang="zh-CN" altLang="en-US" sz="1400" dirty="0">
                  <a:latin typeface="Times New Roman" panose="02020603050405020304" pitchFamily="18" charset="0"/>
                </a:rPr>
                <a:t>推动方式</a:t>
              </a:r>
              <a:endParaRPr lang="zh-CN" altLang="en-US" sz="1400" dirty="0">
                <a:latin typeface="Times New Roman" panose="02020603050405020304" pitchFamily="18" charset="0"/>
              </a:endParaRPr>
            </a:p>
            <a:p>
              <a:pPr marL="342900" indent="-342900"/>
              <a:r>
                <a:rPr lang="zh-CN" altLang="en-US" sz="1400" dirty="0">
                  <a:latin typeface="Times New Roman" panose="02020603050405020304" pitchFamily="18" charset="0"/>
                </a:rPr>
                <a:t>基于历史预测生</a:t>
              </a:r>
              <a:endParaRPr lang="zh-CN" altLang="en-US" sz="1400" dirty="0">
                <a:latin typeface="Times New Roman" panose="02020603050405020304" pitchFamily="18" charset="0"/>
              </a:endParaRPr>
            </a:p>
            <a:p>
              <a:pPr marL="342900" indent="-342900"/>
              <a:r>
                <a:rPr lang="zh-CN" altLang="en-US" sz="1400" dirty="0">
                  <a:latin typeface="Times New Roman" panose="02020603050405020304" pitchFamily="18" charset="0"/>
                </a:rPr>
                <a:t>产和补充零部件</a:t>
              </a:r>
              <a:endParaRPr lang="zh-CN" altLang="en-US" sz="1400" dirty="0">
                <a:latin typeface="Times New Roman" panose="02020603050405020304" pitchFamily="18" charset="0"/>
              </a:endParaRPr>
            </a:p>
            <a:p>
              <a:pPr marL="342900" indent="-342900"/>
              <a:endParaRPr lang="en-US" altLang="zh-CN" sz="1000" dirty="0">
                <a:latin typeface="Times New Roman" panose="02020603050405020304" pitchFamily="18" charset="0"/>
              </a:endParaRPr>
            </a:p>
          </p:txBody>
        </p:sp>
        <p:sp>
          <p:nvSpPr>
            <p:cNvPr id="73739" name="AutoShape 10"/>
            <p:cNvSpPr/>
            <p:nvPr/>
          </p:nvSpPr>
          <p:spPr>
            <a:xfrm>
              <a:off x="2938" y="1795"/>
              <a:ext cx="1280" cy="459"/>
            </a:xfrm>
            <a:prstGeom prst="roundRect">
              <a:avLst>
                <a:gd name="adj" fmla="val 16667"/>
              </a:avLst>
            </a:prstGeom>
            <a:solidFill>
              <a:schemeClr val="accent1"/>
            </a:solidFill>
            <a:ln w="9525" cap="flat" cmpd="sng">
              <a:solidFill>
                <a:srgbClr val="000000"/>
              </a:solidFill>
              <a:prstDash val="solid"/>
              <a:headEnd type="none" w="med" len="med"/>
              <a:tailEnd type="none" w="med" len="med"/>
            </a:ln>
          </p:spPr>
          <p:txBody>
            <a:bodyPr tIns="82799"/>
            <a:lstStyle/>
            <a:p>
              <a:endParaRPr lang="zh-CN" altLang="en-US" dirty="0">
                <a:latin typeface="Times New Roman" panose="02020603050405020304" pitchFamily="18" charset="0"/>
              </a:endParaRPr>
            </a:p>
          </p:txBody>
        </p:sp>
        <p:sp>
          <p:nvSpPr>
            <p:cNvPr id="73740" name="Text Box 11"/>
            <p:cNvSpPr txBox="1"/>
            <p:nvPr/>
          </p:nvSpPr>
          <p:spPr>
            <a:xfrm>
              <a:off x="3015" y="1752"/>
              <a:ext cx="1164" cy="487"/>
            </a:xfrm>
            <a:prstGeom prst="rect">
              <a:avLst/>
            </a:prstGeom>
            <a:noFill/>
            <a:ln w="9525">
              <a:noFill/>
            </a:ln>
          </p:spPr>
          <p:txBody>
            <a:bodyPr tIns="82799"/>
            <a:lstStyle/>
            <a:p>
              <a:pPr marL="342900" indent="-342900"/>
              <a:r>
                <a:rPr lang="zh-CN" altLang="en-US" sz="1400" dirty="0">
                  <a:latin typeface="Times New Roman" panose="02020603050405020304" pitchFamily="18" charset="0"/>
                </a:rPr>
                <a:t>拉动方式</a:t>
              </a:r>
              <a:endParaRPr lang="zh-CN" altLang="en-US" sz="1400" dirty="0">
                <a:latin typeface="Times New Roman" panose="02020603050405020304" pitchFamily="18" charset="0"/>
              </a:endParaRPr>
            </a:p>
            <a:p>
              <a:pPr marL="342900" indent="-342900"/>
              <a:r>
                <a:rPr lang="zh-CN" altLang="en-US" sz="1400" dirty="0">
                  <a:latin typeface="Times New Roman" panose="02020603050405020304" pitchFamily="18" charset="0"/>
                </a:rPr>
                <a:t>根据最终客户准</a:t>
              </a:r>
              <a:endParaRPr lang="zh-CN" altLang="en-US" sz="1400" dirty="0">
                <a:latin typeface="Times New Roman" panose="02020603050405020304" pitchFamily="18" charset="0"/>
              </a:endParaRPr>
            </a:p>
            <a:p>
              <a:pPr marL="342900" indent="-342900"/>
              <a:r>
                <a:rPr lang="zh-CN" altLang="en-US" sz="1400" dirty="0">
                  <a:latin typeface="Times New Roman" panose="02020603050405020304" pitchFamily="18" charset="0"/>
                </a:rPr>
                <a:t>确需求装配产品</a:t>
              </a:r>
              <a:endParaRPr lang="zh-CN" altLang="en-US" sz="1400" dirty="0">
                <a:latin typeface="Times New Roman" panose="02020603050405020304" pitchFamily="18" charset="0"/>
              </a:endParaRPr>
            </a:p>
            <a:p>
              <a:pPr marL="342900" indent="-342900"/>
              <a:endParaRPr lang="en-US" altLang="zh-CN" sz="1000" dirty="0">
                <a:latin typeface="Times New Roman" panose="02020603050405020304" pitchFamily="18" charset="0"/>
              </a:endParaRPr>
            </a:p>
          </p:txBody>
        </p:sp>
        <p:sp>
          <p:nvSpPr>
            <p:cNvPr id="73741" name="Text Box 12"/>
            <p:cNvSpPr txBox="1"/>
            <p:nvPr/>
          </p:nvSpPr>
          <p:spPr>
            <a:xfrm>
              <a:off x="408" y="2228"/>
              <a:ext cx="563" cy="164"/>
            </a:xfrm>
            <a:prstGeom prst="rect">
              <a:avLst/>
            </a:prstGeom>
            <a:noFill/>
            <a:ln w="9525">
              <a:noFill/>
            </a:ln>
          </p:spPr>
          <p:txBody>
            <a:bodyPr lIns="0" tIns="0" rIns="0" bIns="0"/>
            <a:lstStyle/>
            <a:p>
              <a:pPr marL="342900" indent="-342900"/>
              <a:r>
                <a:rPr lang="zh-CN" altLang="en-US" sz="1400" dirty="0">
                  <a:latin typeface="Times New Roman" panose="02020603050405020304" pitchFamily="18" charset="0"/>
                </a:rPr>
                <a:t>原材料</a:t>
              </a:r>
              <a:endParaRPr lang="zh-CN" altLang="en-US" sz="1400" dirty="0">
                <a:latin typeface="Times New Roman" panose="02020603050405020304" pitchFamily="18" charset="0"/>
              </a:endParaRPr>
            </a:p>
          </p:txBody>
        </p:sp>
        <p:sp>
          <p:nvSpPr>
            <p:cNvPr id="73742" name="Line 13"/>
            <p:cNvSpPr/>
            <p:nvPr/>
          </p:nvSpPr>
          <p:spPr>
            <a:xfrm>
              <a:off x="904" y="2301"/>
              <a:ext cx="3461" cy="0"/>
            </a:xfrm>
            <a:prstGeom prst="line">
              <a:avLst/>
            </a:prstGeom>
            <a:ln w="19050" cap="flat" cmpd="sng">
              <a:solidFill>
                <a:srgbClr val="0033CC"/>
              </a:solidFill>
              <a:prstDash val="solid"/>
              <a:headEnd type="none" w="med" len="med"/>
              <a:tailEnd type="triangle" w="med" len="med"/>
            </a:ln>
          </p:spPr>
        </p:sp>
        <p:sp>
          <p:nvSpPr>
            <p:cNvPr id="73743" name="AutoShape 14"/>
            <p:cNvSpPr/>
            <p:nvPr/>
          </p:nvSpPr>
          <p:spPr>
            <a:xfrm>
              <a:off x="2216" y="1525"/>
              <a:ext cx="728" cy="494"/>
            </a:xfrm>
            <a:prstGeom prst="downArrow">
              <a:avLst>
                <a:gd name="adj1" fmla="val 50000"/>
                <a:gd name="adj2" fmla="val 25000"/>
              </a:avLst>
            </a:prstGeom>
            <a:solidFill>
              <a:srgbClr val="FF9900"/>
            </a:solidFill>
            <a:ln w="9525" cap="flat" cmpd="sng">
              <a:solidFill>
                <a:srgbClr val="000000"/>
              </a:solidFill>
              <a:prstDash val="solid"/>
              <a:miter/>
              <a:headEnd type="none" w="med" len="med"/>
              <a:tailEnd type="none" w="med" len="med"/>
            </a:ln>
          </p:spPr>
          <p:txBody>
            <a:bodyPr/>
            <a:lstStyle/>
            <a:p>
              <a:pPr marL="342900" indent="-342900"/>
              <a:endParaRPr lang="zh-CN" altLang="zh-CN" sz="1000" dirty="0">
                <a:latin typeface="Times New Roman" panose="02020603050405020304" pitchFamily="18" charset="0"/>
              </a:endParaRPr>
            </a:p>
          </p:txBody>
        </p:sp>
        <p:sp>
          <p:nvSpPr>
            <p:cNvPr id="73744" name="Text Box 15"/>
            <p:cNvSpPr txBox="1"/>
            <p:nvPr/>
          </p:nvSpPr>
          <p:spPr>
            <a:xfrm>
              <a:off x="2400" y="1526"/>
              <a:ext cx="349" cy="431"/>
            </a:xfrm>
            <a:prstGeom prst="rect">
              <a:avLst/>
            </a:prstGeom>
            <a:noFill/>
            <a:ln w="9525">
              <a:noFill/>
            </a:ln>
          </p:spPr>
          <p:txBody>
            <a:bodyPr lIns="17999" rIns="17999"/>
            <a:lstStyle/>
            <a:p>
              <a:pPr marL="342900" indent="-342900"/>
              <a:r>
                <a:rPr lang="zh-CN" altLang="en-US" sz="1400" dirty="0">
                  <a:latin typeface="Times New Roman" panose="02020603050405020304" pitchFamily="18" charset="0"/>
                </a:rPr>
                <a:t>推拉</a:t>
              </a:r>
              <a:endParaRPr lang="zh-CN" altLang="en-US" sz="1400" dirty="0">
                <a:latin typeface="Times New Roman" panose="02020603050405020304" pitchFamily="18" charset="0"/>
              </a:endParaRPr>
            </a:p>
            <a:p>
              <a:pPr marL="342900" indent="-342900"/>
              <a:r>
                <a:rPr lang="zh-CN" altLang="en-US" sz="1400" dirty="0">
                  <a:latin typeface="Times New Roman" panose="02020603050405020304" pitchFamily="18" charset="0"/>
                </a:rPr>
                <a:t>边界</a:t>
              </a:r>
              <a:endParaRPr lang="zh-CN" altLang="en-US" sz="1400" dirty="0">
                <a:latin typeface="Times New Roman" panose="02020603050405020304" pitchFamily="18" charset="0"/>
              </a:endParaRPr>
            </a:p>
          </p:txBody>
        </p:sp>
      </p:gr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079875" y="1340485"/>
            <a:ext cx="4774565" cy="2157095"/>
          </a:xfrm>
          <a:prstGeom prst="rect">
            <a:avLst/>
          </a:prstGeom>
          <a:solidFill>
            <a:schemeClr val="bg1">
              <a:lumMod val="95000"/>
            </a:schemeClr>
          </a:solidFill>
          <a:ln w="19050">
            <a:solidFill>
              <a:srgbClr val="183A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002060"/>
                </a:solidFill>
              </a:rPr>
              <a:t>智慧供应链</a:t>
            </a:r>
            <a:endParaRPr lang="zh-CN" altLang="en-US" sz="2800" dirty="0">
              <a:solidFill>
                <a:srgbClr val="002060"/>
              </a:solidFill>
            </a:endParaRPr>
          </a:p>
          <a:p>
            <a:r>
              <a:rPr lang="zh-CN" altLang="en-US" sz="2800" dirty="0">
                <a:solidFill>
                  <a:srgbClr val="002060"/>
                </a:solidFill>
              </a:rPr>
              <a:t>	数字供应链</a:t>
            </a:r>
            <a:endParaRPr lang="zh-CN" altLang="en-US" sz="2800" dirty="0">
              <a:solidFill>
                <a:srgbClr val="002060"/>
              </a:solidFill>
            </a:endParaRPr>
          </a:p>
          <a:p>
            <a:r>
              <a:rPr lang="zh-CN" altLang="en-US" sz="2800" dirty="0">
                <a:solidFill>
                  <a:srgbClr val="002060"/>
                </a:solidFill>
              </a:rPr>
              <a:t>		绿色供应链</a:t>
            </a:r>
            <a:endParaRPr lang="zh-CN" altLang="en-US" sz="2800" dirty="0">
              <a:solidFill>
                <a:srgbClr val="002060"/>
              </a:solidFill>
            </a:endParaRPr>
          </a:p>
          <a:p>
            <a:r>
              <a:rPr lang="zh-CN" altLang="en-US" sz="2800" dirty="0">
                <a:solidFill>
                  <a:srgbClr val="002060"/>
                </a:solidFill>
              </a:rPr>
              <a:t>			全球供应链</a:t>
            </a:r>
            <a:endParaRPr lang="en-US" altLang="zh-CN" sz="2800" dirty="0">
              <a:solidFill>
                <a:srgbClr val="002060"/>
              </a:solidFill>
            </a:endParaRPr>
          </a:p>
          <a:p>
            <a:r>
              <a:rPr lang="en-US" altLang="zh-CN" sz="2800" dirty="0">
                <a:solidFill>
                  <a:srgbClr val="002060"/>
                </a:solidFill>
              </a:rPr>
              <a:t>                 </a:t>
            </a:r>
            <a:r>
              <a:rPr lang="zh-CN" altLang="en-US" sz="2800" dirty="0">
                <a:solidFill>
                  <a:srgbClr val="002060"/>
                </a:solidFill>
              </a:rPr>
              <a:t>生态供应链</a:t>
            </a:r>
            <a:endParaRPr lang="zh-CN" altLang="en-US" sz="2800" dirty="0">
              <a:solidFill>
                <a:srgbClr val="002060"/>
              </a:solidFill>
            </a:endParaRPr>
          </a:p>
        </p:txBody>
      </p:sp>
      <p:sp>
        <p:nvSpPr>
          <p:cNvPr id="3" name="文本框 8"/>
          <p:cNvSpPr>
            <a:spLocks noChangeArrowheads="1"/>
          </p:cNvSpPr>
          <p:nvPr>
            <p:custDataLst>
              <p:tags r:id="rId1"/>
            </p:custDataLst>
          </p:nvPr>
        </p:nvSpPr>
        <p:spPr bwMode="auto">
          <a:xfrm>
            <a:off x="1775208" y="404364"/>
            <a:ext cx="6574842"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四 供应链管理的发展</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1"/>
          </p:cNvPicPr>
          <p:nvPr>
            <p:custDataLst>
              <p:tags r:id="rId2"/>
            </p:custDataLst>
          </p:nvPr>
        </p:nvPicPr>
        <p:blipFill>
          <a:blip r:embed="rId3"/>
          <a:stretch>
            <a:fillRect/>
          </a:stretch>
        </p:blipFill>
        <p:spPr>
          <a:xfrm>
            <a:off x="2712085" y="3576955"/>
            <a:ext cx="7793355" cy="264541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utoUpdateAnimBg="0"/>
      <p:bldP spid="3" grpId="1"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7"/>
          <p:cNvGrpSpPr/>
          <p:nvPr/>
        </p:nvGrpSpPr>
        <p:grpSpPr bwMode="auto">
          <a:xfrm>
            <a:off x="1847921" y="980440"/>
            <a:ext cx="8659255" cy="3004292"/>
            <a:chOff x="695" y="2629"/>
            <a:chExt cx="19902" cy="5091"/>
          </a:xfrm>
        </p:grpSpPr>
        <p:sp>
          <p:nvSpPr>
            <p:cNvPr id="10" name="TextBox 9"/>
            <p:cNvSpPr txBox="1"/>
            <p:nvPr/>
          </p:nvSpPr>
          <p:spPr>
            <a:xfrm>
              <a:off x="3777" y="2629"/>
              <a:ext cx="6180" cy="676"/>
            </a:xfrm>
            <a:prstGeom prst="rect">
              <a:avLst/>
            </a:prstGeom>
            <a:noFill/>
          </p:spPr>
          <p:txBody>
            <a:bodyPr>
              <a:spAutoFit/>
            </a:bodyPr>
            <a:lstStyle/>
            <a:p>
              <a:pPr>
                <a:defRPr/>
              </a:pPr>
              <a:r>
                <a:rPr lang="zh-CN" altLang="en-US" sz="2000" b="1" dirty="0">
                  <a:solidFill>
                    <a:schemeClr val="accent5">
                      <a:lumMod val="75000"/>
                    </a:schemeClr>
                  </a:solidFill>
                  <a:latin typeface="+mn-ea"/>
                </a:rPr>
                <a:t>能力目标</a:t>
              </a:r>
              <a:endParaRPr lang="zh-CN" altLang="en-US" sz="2000" b="1" dirty="0">
                <a:solidFill>
                  <a:schemeClr val="accent5">
                    <a:lumMod val="75000"/>
                  </a:schemeClr>
                </a:solidFill>
                <a:latin typeface="+mn-ea"/>
              </a:endParaRPr>
            </a:p>
          </p:txBody>
        </p:sp>
        <p:grpSp>
          <p:nvGrpSpPr>
            <p:cNvPr id="25609" name="组合 4"/>
            <p:cNvGrpSpPr/>
            <p:nvPr/>
          </p:nvGrpSpPr>
          <p:grpSpPr bwMode="auto">
            <a:xfrm>
              <a:off x="2344" y="2668"/>
              <a:ext cx="904" cy="594"/>
              <a:chOff x="1283260" y="1736400"/>
              <a:chExt cx="779351" cy="511273"/>
            </a:xfrm>
          </p:grpSpPr>
          <p:sp>
            <p:nvSpPr>
              <p:cNvPr id="4" name="矩形 3"/>
              <p:cNvSpPr/>
              <p:nvPr/>
            </p:nvSpPr>
            <p:spPr>
              <a:xfrm>
                <a:off x="1283260" y="1736400"/>
                <a:ext cx="142972" cy="50298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1654117" y="1744687"/>
                <a:ext cx="408494" cy="50298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25610" name="文本框 2"/>
            <p:cNvSpPr txBox="1">
              <a:spLocks noChangeArrowheads="1"/>
            </p:cNvSpPr>
            <p:nvPr/>
          </p:nvSpPr>
          <p:spPr bwMode="auto">
            <a:xfrm>
              <a:off x="695" y="3972"/>
              <a:ext cx="13280" cy="2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sz="2000" dirty="0">
                  <a:latin typeface="+mn-ea"/>
                  <a:ea typeface="+mn-ea"/>
                </a:rPr>
                <a:t>1.能够分析企业物流核心活动与基本流程</a:t>
              </a:r>
              <a:endParaRPr sz="2000" dirty="0">
                <a:latin typeface="+mn-ea"/>
                <a:ea typeface="+mn-ea"/>
              </a:endParaRPr>
            </a:p>
            <a:p>
              <a:pPr>
                <a:lnSpc>
                  <a:spcPct val="150000"/>
                </a:lnSpc>
              </a:pPr>
              <a:r>
                <a:rPr sz="2000" dirty="0">
                  <a:latin typeface="+mn-ea"/>
                  <a:ea typeface="+mn-ea"/>
                </a:rPr>
                <a:t>2.能够根据企业实际与市场环境进行物流决策</a:t>
              </a:r>
              <a:endParaRPr sz="2000" dirty="0">
                <a:latin typeface="+mn-ea"/>
                <a:ea typeface="+mn-ea"/>
              </a:endParaRPr>
            </a:p>
            <a:p>
              <a:pPr>
                <a:lnSpc>
                  <a:spcPct val="150000"/>
                </a:lnSpc>
              </a:pPr>
              <a:r>
                <a:rPr sz="2000" dirty="0">
                  <a:latin typeface="+mn-ea"/>
                  <a:ea typeface="+mn-ea"/>
                </a:rPr>
                <a:t>3.能够根据企业战略选择匹配的供应链运作模式</a:t>
              </a:r>
              <a:endParaRPr sz="2000" dirty="0">
                <a:latin typeface="+mn-ea"/>
                <a:ea typeface="+mn-ea"/>
              </a:endParaRPr>
            </a:p>
          </p:txBody>
        </p:sp>
        <p:sp>
          <p:nvSpPr>
            <p:cNvPr id="49" name="Text Box 10"/>
            <p:cNvSpPr txBox="1">
              <a:spLocks noChangeArrowheads="1"/>
            </p:cNvSpPr>
            <p:nvPr/>
          </p:nvSpPr>
          <p:spPr bwMode="auto">
            <a:xfrm>
              <a:off x="15755" y="6900"/>
              <a:ext cx="4842" cy="820"/>
            </a:xfrm>
            <a:prstGeom prst="rect">
              <a:avLst/>
            </a:prstGeom>
            <a:noFill/>
            <a:ln w="9525">
              <a:noFill/>
              <a:miter lim="800000"/>
            </a:ln>
          </p:spPr>
          <p:txBody>
            <a:bodyPr lIns="34294" tIns="17147" rIns="34294" bIns="17147">
              <a:spAutoFit/>
            </a:bodyPr>
            <a:lstStyle/>
            <a:p>
              <a:pPr>
                <a:lnSpc>
                  <a:spcPct val="150000"/>
                </a:lnSpc>
                <a:defRPr/>
              </a:pPr>
              <a:r>
                <a:rPr lang="zh-CN" altLang="en-US" sz="1950" b="1" dirty="0">
                  <a:solidFill>
                    <a:schemeClr val="accent5">
                      <a:lumMod val="75000"/>
                    </a:schemeClr>
                  </a:solidFill>
                  <a:latin typeface="+mn-ea"/>
                </a:rPr>
                <a:t>让我们共同学习</a:t>
              </a:r>
              <a:endParaRPr lang="zh-CN" altLang="en-US" sz="1950" b="1" dirty="0">
                <a:solidFill>
                  <a:schemeClr val="accent5">
                    <a:lumMod val="75000"/>
                  </a:schemeClr>
                </a:solidFill>
                <a:latin typeface="+mn-ea"/>
              </a:endParaRPr>
            </a:p>
          </p:txBody>
        </p:sp>
      </p:grpSp>
      <p:pic>
        <p:nvPicPr>
          <p:cNvPr id="11" name="图片 10"/>
          <p:cNvPicPr>
            <a:picLocks noChangeAspect="1"/>
          </p:cNvPicPr>
          <p:nvPr/>
        </p:nvPicPr>
        <p:blipFill>
          <a:blip r:embed="rId1">
            <a:extLst>
              <a:ext uri="{28A0092B-C50C-407E-A947-70E740481C1C}">
                <a14:useLocalDpi xmlns:a14="http://schemas.microsoft.com/office/drawing/2010/main" val="0"/>
              </a:ext>
            </a:extLst>
          </a:blip>
          <a:srcRect t="5168"/>
          <a:stretch>
            <a:fillRect/>
          </a:stretch>
        </p:blipFill>
        <p:spPr bwMode="auto">
          <a:xfrm>
            <a:off x="7536180" y="1353821"/>
            <a:ext cx="33909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9"/>
          <p:cNvSpPr txBox="1"/>
          <p:nvPr/>
        </p:nvSpPr>
        <p:spPr>
          <a:xfrm>
            <a:off x="3180299" y="3644606"/>
            <a:ext cx="2944813" cy="400110"/>
          </a:xfrm>
          <a:prstGeom prst="rect">
            <a:avLst/>
          </a:prstGeom>
          <a:noFill/>
        </p:spPr>
        <p:txBody>
          <a:bodyPr>
            <a:spAutoFit/>
          </a:bodyPr>
          <a:lstStyle/>
          <a:p>
            <a:pPr>
              <a:defRPr/>
            </a:pPr>
            <a:r>
              <a:rPr lang="zh-CN" altLang="en-US" sz="2000" b="1" dirty="0">
                <a:solidFill>
                  <a:schemeClr val="accent5">
                    <a:lumMod val="75000"/>
                  </a:schemeClr>
                </a:solidFill>
                <a:latin typeface="+mn-ea"/>
              </a:rPr>
              <a:t>素质目标</a:t>
            </a:r>
            <a:endParaRPr lang="zh-CN" altLang="en-US" sz="2000" b="1" dirty="0">
              <a:solidFill>
                <a:schemeClr val="accent5">
                  <a:lumMod val="75000"/>
                </a:schemeClr>
              </a:solidFill>
              <a:latin typeface="+mn-ea"/>
            </a:endParaRPr>
          </a:p>
        </p:txBody>
      </p:sp>
      <p:sp>
        <p:nvSpPr>
          <p:cNvPr id="25607" name="矩形 11"/>
          <p:cNvSpPr>
            <a:spLocks noChangeArrowheads="1"/>
          </p:cNvSpPr>
          <p:nvPr/>
        </p:nvSpPr>
        <p:spPr bwMode="auto">
          <a:xfrm>
            <a:off x="1924050" y="4220845"/>
            <a:ext cx="834390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nSpc>
                <a:spcPct val="150000"/>
              </a:lnSpc>
            </a:pPr>
            <a:r>
              <a:rPr altLang="zh-CN" sz="2000" dirty="0">
                <a:latin typeface="+mn-ea"/>
                <a:ea typeface="+mn-ea"/>
              </a:rPr>
              <a:t>1.培养全局思维、系统思维、数据思维和精益管理思想，认识物流业战略性、基础性、先导性产业定位的重要意义</a:t>
            </a:r>
            <a:endParaRPr altLang="zh-CN" sz="2000" dirty="0">
              <a:latin typeface="+mn-ea"/>
              <a:ea typeface="+mn-ea"/>
            </a:endParaRPr>
          </a:p>
          <a:p>
            <a:pPr lvl="0">
              <a:lnSpc>
                <a:spcPct val="150000"/>
              </a:lnSpc>
            </a:pPr>
            <a:r>
              <a:rPr altLang="zh-CN" sz="2000" dirty="0">
                <a:latin typeface="+mn-ea"/>
                <a:ea typeface="+mn-ea"/>
              </a:rPr>
              <a:t>2.倡导绿色环保、人与自然和谐共生理念，促进形成清洁低碳转型意识。</a:t>
            </a:r>
            <a:endParaRPr altLang="zh-CN" sz="2000" dirty="0">
              <a:latin typeface="+mn-ea"/>
              <a:ea typeface="+mn-ea"/>
            </a:endParaRPr>
          </a:p>
          <a:p>
            <a:pPr lvl="0">
              <a:lnSpc>
                <a:spcPct val="150000"/>
              </a:lnSpc>
            </a:pPr>
            <a:r>
              <a:rPr altLang="zh-CN" sz="2000" dirty="0">
                <a:latin typeface="+mn-ea"/>
                <a:ea typeface="+mn-ea"/>
              </a:rPr>
              <a:t>3.培养合作共赢理念和创新驱动意识，增强产业链供应链竞争力。</a:t>
            </a:r>
            <a:endParaRPr altLang="zh-CN" sz="2000" dirty="0">
              <a:latin typeface="+mn-ea"/>
              <a:ea typeface="+mn-ea"/>
            </a:endParaRPr>
          </a:p>
        </p:txBody>
      </p:sp>
      <p:sp>
        <p:nvSpPr>
          <p:cNvPr id="15" name="矩形 14"/>
          <p:cNvSpPr/>
          <p:nvPr/>
        </p:nvSpPr>
        <p:spPr bwMode="auto">
          <a:xfrm>
            <a:off x="2855595" y="3668395"/>
            <a:ext cx="206375" cy="34480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6" name="矩形 15"/>
          <p:cNvSpPr/>
          <p:nvPr/>
        </p:nvSpPr>
        <p:spPr bwMode="auto">
          <a:xfrm>
            <a:off x="2729865" y="3668395"/>
            <a:ext cx="76200" cy="34480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795905" y="1628775"/>
            <a:ext cx="7830185" cy="3846195"/>
          </a:xfrm>
          <a:prstGeom prst="rect">
            <a:avLst/>
          </a:prstGeom>
          <a:noFill/>
        </p:spPr>
        <p:txBody>
          <a:bodyPr wrap="square" rtlCol="0" anchor="t">
            <a:spAutoFit/>
          </a:bodyPr>
          <a:p>
            <a:r>
              <a:rPr lang="zh-CN" altLang="en-US" sz="2400" b="1">
                <a:solidFill>
                  <a:srgbClr val="FF0000"/>
                </a:solidFill>
              </a:rPr>
              <a:t>任务描述：</a:t>
            </a:r>
            <a:endParaRPr lang="zh-CN" altLang="en-US" sz="2400" b="1">
              <a:solidFill>
                <a:srgbClr val="FF0000"/>
              </a:solidFill>
            </a:endParaRPr>
          </a:p>
          <a:p>
            <a:r>
              <a:rPr lang="en-US" altLang="zh-CN" sz="2000">
                <a:solidFill>
                  <a:srgbClr val="0070C0"/>
                </a:solidFill>
              </a:rPr>
              <a:t>       </a:t>
            </a:r>
            <a:r>
              <a:rPr sz="2000">
                <a:solidFill>
                  <a:srgbClr val="0070C0"/>
                </a:solidFill>
              </a:rPr>
              <a:t>随着我国经济的快速发展和居民生活水平的不断提高和生活节奏不断加快，人们的消费观念从传统的单一向现代的多样化、快捷化转变，不但要求生鲜农产品新鲜、卫生、安全、营养，而且还要求品种多样，配送迅速及时。从而促使国内消费的肉、蛋、奶、鱼、蔬菜等主要农副产品需求量迅速增加，迅速拉动了冷冻冷藏生鲜农产品的消费，为低温生鲜农产品冷链物流业的的发展带来了广阔的市场。</a:t>
            </a:r>
            <a:endParaRPr sz="2000">
              <a:solidFill>
                <a:srgbClr val="0070C0"/>
              </a:solidFill>
            </a:endParaRPr>
          </a:p>
          <a:p>
            <a:r>
              <a:rPr lang="en-US" sz="2000">
                <a:solidFill>
                  <a:srgbClr val="0070C0"/>
                </a:solidFill>
              </a:rPr>
              <a:t>       </a:t>
            </a:r>
            <a:r>
              <a:rPr sz="2000">
                <a:solidFill>
                  <a:srgbClr val="0070C0"/>
                </a:solidFill>
              </a:rPr>
              <a:t>A食品有限责任公司经深入调查研究并走访政府有关部门征求意见，决定新建一座肉类、禽蛋、水产品、果品、蔬菜仓配一体的现代生鲜农产品物流中心，具备冷冻、冷藏、保鲜、加工、配送等功能。公司成立了项目管理团队，负责该冷链配送中心的规划与运营。</a:t>
            </a:r>
            <a:endParaRPr sz="2000">
              <a:solidFill>
                <a:srgbClr val="0070C0"/>
              </a:solidFill>
            </a:endParaRPr>
          </a:p>
          <a:p>
            <a:endParaRPr sz="2000">
              <a:solidFill>
                <a:srgbClr val="0070C0"/>
              </a:solidFill>
            </a:endParaRPr>
          </a:p>
        </p:txBody>
      </p:sp>
      <p:sp>
        <p:nvSpPr>
          <p:cNvPr id="7" name="对角圆角矩形 6"/>
          <p:cNvSpPr/>
          <p:nvPr>
            <p:custDataLst>
              <p:tags r:id="rId1"/>
            </p:custDataLst>
          </p:nvPr>
        </p:nvSpPr>
        <p:spPr>
          <a:xfrm>
            <a:off x="2063750" y="476250"/>
            <a:ext cx="2567940" cy="681990"/>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 name="标题 58369"/>
          <p:cNvSpPr>
            <a:spLocks noGrp="1"/>
          </p:cNvSpPr>
          <p:nvPr>
            <p:custDataLst>
              <p:tags r:id="rId2"/>
            </p:custDataLst>
          </p:nvPr>
        </p:nvSpPr>
        <p:spPr>
          <a:xfrm>
            <a:off x="2326640" y="548640"/>
            <a:ext cx="2305050"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任务训练</a:t>
            </a:r>
            <a:endPar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2279650" y="1343660"/>
            <a:ext cx="6096000" cy="460375"/>
          </a:xfrm>
          <a:prstGeom prst="rect">
            <a:avLst/>
          </a:prstGeom>
          <a:noFill/>
        </p:spPr>
        <p:txBody>
          <a:bodyPr wrap="square" rtlCol="0" anchor="t">
            <a:spAutoFit/>
          </a:bodyPr>
          <a:p>
            <a:r>
              <a:rPr lang="zh-CN" altLang="en-US" sz="2400" b="1">
                <a:solidFill>
                  <a:srgbClr val="FF0000"/>
                </a:solidFill>
                <a:sym typeface="+mn-ea"/>
              </a:rPr>
              <a:t>任务清单：</a:t>
            </a:r>
            <a:endParaRPr lang="zh-CN" altLang="en-US" sz="2400" b="1">
              <a:solidFill>
                <a:srgbClr val="FF0000"/>
              </a:solidFill>
              <a:sym typeface="+mn-ea"/>
            </a:endParaRPr>
          </a:p>
        </p:txBody>
      </p:sp>
      <p:sp>
        <p:nvSpPr>
          <p:cNvPr id="5" name="文本框 4"/>
          <p:cNvSpPr txBox="1"/>
          <p:nvPr>
            <p:custDataLst>
              <p:tags r:id="rId2"/>
            </p:custDataLst>
          </p:nvPr>
        </p:nvSpPr>
        <p:spPr>
          <a:xfrm>
            <a:off x="2279650" y="2695575"/>
            <a:ext cx="6096000" cy="460375"/>
          </a:xfrm>
          <a:prstGeom prst="rect">
            <a:avLst/>
          </a:prstGeom>
          <a:noFill/>
        </p:spPr>
        <p:txBody>
          <a:bodyPr wrap="square" rtlCol="0" anchor="t">
            <a:spAutoFit/>
          </a:bodyPr>
          <a:p>
            <a:r>
              <a:rPr lang="zh-CN" altLang="en-US" sz="2400" b="1">
                <a:solidFill>
                  <a:srgbClr val="FF0000"/>
                </a:solidFill>
                <a:sym typeface="+mn-ea"/>
              </a:rPr>
              <a:t>任务要求：</a:t>
            </a:r>
            <a:endParaRPr lang="zh-CN" altLang="en-US" sz="2400" b="1">
              <a:solidFill>
                <a:srgbClr val="FF0000"/>
              </a:solidFill>
              <a:sym typeface="+mn-ea"/>
            </a:endParaRPr>
          </a:p>
        </p:txBody>
      </p:sp>
      <p:sp>
        <p:nvSpPr>
          <p:cNvPr id="7" name="对角圆角矩形 6"/>
          <p:cNvSpPr/>
          <p:nvPr>
            <p:custDataLst>
              <p:tags r:id="rId3"/>
            </p:custDataLst>
          </p:nvPr>
        </p:nvSpPr>
        <p:spPr>
          <a:xfrm>
            <a:off x="2063750" y="476250"/>
            <a:ext cx="2567940" cy="681990"/>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 name="标题 58369"/>
          <p:cNvSpPr>
            <a:spLocks noGrp="1"/>
          </p:cNvSpPr>
          <p:nvPr>
            <p:custDataLst>
              <p:tags r:id="rId4"/>
            </p:custDataLst>
          </p:nvPr>
        </p:nvSpPr>
        <p:spPr>
          <a:xfrm>
            <a:off x="2326640" y="548640"/>
            <a:ext cx="2305050"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任务训练</a:t>
            </a:r>
            <a:endPar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2423795" y="1896110"/>
            <a:ext cx="6096000" cy="706755"/>
          </a:xfrm>
          <a:prstGeom prst="rect">
            <a:avLst/>
          </a:prstGeom>
          <a:noFill/>
        </p:spPr>
        <p:txBody>
          <a:bodyPr wrap="square" rtlCol="0" anchor="t">
            <a:spAutoFit/>
          </a:bodyPr>
          <a:p>
            <a:r>
              <a:rPr lang="zh-CN" altLang="en-US" sz="2000">
                <a:solidFill>
                  <a:srgbClr val="0070C0"/>
                </a:solidFill>
              </a:rPr>
              <a:t>1.调研生鲜冷链配送中心的布局设计与主要设施设备</a:t>
            </a:r>
            <a:endParaRPr lang="zh-CN" altLang="en-US" sz="2000">
              <a:solidFill>
                <a:srgbClr val="0070C0"/>
              </a:solidFill>
            </a:endParaRPr>
          </a:p>
          <a:p>
            <a:r>
              <a:rPr lang="zh-CN" altLang="en-US" sz="2000">
                <a:solidFill>
                  <a:srgbClr val="0070C0"/>
                </a:solidFill>
              </a:rPr>
              <a:t>2.制定生鲜冷链物流质量保障方案</a:t>
            </a:r>
            <a:endParaRPr lang="zh-CN" altLang="en-US" sz="2000">
              <a:solidFill>
                <a:srgbClr val="0070C0"/>
              </a:solidFill>
            </a:endParaRPr>
          </a:p>
        </p:txBody>
      </p:sp>
      <p:sp>
        <p:nvSpPr>
          <p:cNvPr id="9" name="文本框 8"/>
          <p:cNvSpPr txBox="1"/>
          <p:nvPr/>
        </p:nvSpPr>
        <p:spPr>
          <a:xfrm>
            <a:off x="2423795" y="3155950"/>
            <a:ext cx="7632065" cy="1014730"/>
          </a:xfrm>
          <a:prstGeom prst="rect">
            <a:avLst/>
          </a:prstGeom>
          <a:noFill/>
        </p:spPr>
        <p:txBody>
          <a:bodyPr wrap="square" rtlCol="0" anchor="t">
            <a:spAutoFit/>
          </a:bodyPr>
          <a:p>
            <a:r>
              <a:rPr lang="zh-CN" altLang="en-US" sz="2000">
                <a:solidFill>
                  <a:srgbClr val="0070C0"/>
                </a:solidFill>
              </a:rPr>
              <a:t>1. 生鲜冷链配送中心布局图</a:t>
            </a:r>
            <a:endParaRPr lang="zh-CN" altLang="en-US" sz="2000">
              <a:solidFill>
                <a:srgbClr val="0070C0"/>
              </a:solidFill>
            </a:endParaRPr>
          </a:p>
          <a:p>
            <a:r>
              <a:rPr lang="zh-CN" altLang="en-US" sz="2000">
                <a:solidFill>
                  <a:srgbClr val="0070C0"/>
                </a:solidFill>
              </a:rPr>
              <a:t>2. 生鲜冷链配送中心主要设施设备配置明细表</a:t>
            </a:r>
            <a:endParaRPr lang="zh-CN" altLang="en-US" sz="2000">
              <a:solidFill>
                <a:srgbClr val="0070C0"/>
              </a:solidFill>
            </a:endParaRPr>
          </a:p>
          <a:p>
            <a:r>
              <a:rPr lang="zh-CN" altLang="en-US" sz="2000">
                <a:solidFill>
                  <a:srgbClr val="0070C0"/>
                </a:solidFill>
              </a:rPr>
              <a:t>3. 生鲜冷链物流质量保障方案（仓储、运输、加工、包装）</a:t>
            </a:r>
            <a:endParaRPr lang="zh-CN" altLang="en-US" sz="2000">
              <a:solidFill>
                <a:srgbClr val="0070C0"/>
              </a:solidFill>
            </a:endParaRPr>
          </a:p>
        </p:txBody>
      </p:sp>
      <p:pic>
        <p:nvPicPr>
          <p:cNvPr id="11" name="图片 10"/>
          <p:cNvPicPr>
            <a:picLocks noChangeAspect="1"/>
          </p:cNvPicPr>
          <p:nvPr>
            <p:custDataLst>
              <p:tags r:id="rId5"/>
            </p:custDataLst>
          </p:nvPr>
        </p:nvPicPr>
        <p:blipFill>
          <a:blip r:embed="rId6"/>
          <a:stretch>
            <a:fillRect/>
          </a:stretch>
        </p:blipFill>
        <p:spPr>
          <a:xfrm>
            <a:off x="3432175" y="4293235"/>
            <a:ext cx="6096000" cy="220218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对角圆角矩形 6"/>
          <p:cNvSpPr/>
          <p:nvPr/>
        </p:nvSpPr>
        <p:spPr>
          <a:xfrm>
            <a:off x="2135505" y="476250"/>
            <a:ext cx="26377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nvSpPr>
        <p:spPr>
          <a:xfrm>
            <a:off x="2352040" y="548640"/>
            <a:ext cx="2481580" cy="554355"/>
          </a:xfrm>
          <a:prstGeom prst="rect">
            <a:avLst/>
          </a:prstGeom>
          <a:noFill/>
        </p:spPr>
        <p:txBody>
          <a:bodyPr wrap="square" rtlCol="0">
            <a:noAutofit/>
          </a:bodyPr>
          <a:lstStyle/>
          <a:p>
            <a:pPr marR="0" indent="0" defTabSz="1088390" fontAlgn="auto">
              <a:lnSpc>
                <a:spcPct val="100000"/>
              </a:lnSpc>
              <a:spcBef>
                <a:spcPts val="0"/>
              </a:spcBef>
              <a:spcAft>
                <a:spcPts val="0"/>
              </a:spcAft>
              <a:buClrTx/>
              <a:buSzTx/>
              <a:buFontTx/>
              <a:buNone/>
              <a:defRPr/>
            </a:pPr>
            <a:r>
              <a:rPr kumimoji="0" lang="zh-CN" altLang="en-US" sz="3600" b="1" i="0" kern="1200" cap="none" spc="0" normalizeH="0" baseline="0" noProof="0" dirty="0">
                <a:solidFill>
                  <a:prstClr val="white"/>
                </a:solidFill>
                <a:latin typeface="Arial" panose="020B0604020202020204"/>
                <a:ea typeface="微软雅黑" panose="020B0503020204020204" pitchFamily="34" charset="-122"/>
                <a:cs typeface="+mn-cs"/>
              </a:rPr>
              <a:t>课程思政</a:t>
            </a:r>
            <a:endParaRPr kumimoji="0" lang="zh-CN" altLang="en-US" sz="3600" b="1" i="0" kern="1200" cap="none" spc="0" normalizeH="0" baseline="0" noProof="0" dirty="0">
              <a:solidFill>
                <a:prstClr val="white"/>
              </a:solidFill>
              <a:latin typeface="Arial" panose="020B0604020202020204"/>
              <a:ea typeface="微软雅黑" panose="020B0503020204020204" pitchFamily="34" charset="-122"/>
              <a:cs typeface="+mn-cs"/>
            </a:endParaRPr>
          </a:p>
        </p:txBody>
      </p:sp>
      <p:sp>
        <p:nvSpPr>
          <p:cNvPr id="1108995" name="文本占位符 1108994"/>
          <p:cNvSpPr>
            <a:spLocks noGrp="1"/>
          </p:cNvSpPr>
          <p:nvPr>
            <p:ph type="body" idx="1"/>
            <p:custDataLst>
              <p:tags r:id="rId1"/>
            </p:custDataLst>
          </p:nvPr>
        </p:nvSpPr>
        <p:spPr>
          <a:xfrm>
            <a:off x="1991995" y="1412875"/>
            <a:ext cx="8996680" cy="2376805"/>
          </a:xfrm>
        </p:spPr>
        <p:txBody>
          <a:bodyPr lIns="0" rIns="0">
            <a:normAutofit fontScale="90000"/>
          </a:bodyPr>
          <a:p>
            <a:pPr lvl="1">
              <a:buNone/>
            </a:pPr>
            <a:r>
              <a:rPr lang="en-US" altLang="zh-CN"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、阅读案例</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中国邮政的社会担当</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，查找</a:t>
            </a:r>
            <a:r>
              <a:rPr 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中国邮政更多的体现社会</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责任的事件和人物案例，感悟中国国企的责任担当精神。</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P232</a:t>
            </a:r>
            <a:endPar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lvl="1">
              <a:buNone/>
            </a:pP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2</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阅读案例</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竺士杰创新工作室：宁波舟山港的一张亮丽名片</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，查找大国工匠竺士杰更多的先进事迹，</a:t>
            </a:r>
            <a:r>
              <a:rPr 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谈谈你对职业人才爱岗敬业、技能报国的认识？</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P234</a:t>
            </a:r>
            <a:endPar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4" name="图片 3"/>
          <p:cNvPicPr>
            <a:picLocks noChangeAspect="1"/>
          </p:cNvPicPr>
          <p:nvPr>
            <p:custDataLst>
              <p:tags r:id="rId2"/>
            </p:custDataLst>
          </p:nvPr>
        </p:nvPicPr>
        <p:blipFill>
          <a:blip r:embed="rId3"/>
          <a:stretch>
            <a:fillRect/>
          </a:stretch>
        </p:blipFill>
        <p:spPr>
          <a:xfrm>
            <a:off x="2927985" y="3644900"/>
            <a:ext cx="4059555" cy="2517775"/>
          </a:xfrm>
          <a:prstGeom prst="rect">
            <a:avLst/>
          </a:prstGeom>
        </p:spPr>
      </p:pic>
      <p:pic>
        <p:nvPicPr>
          <p:cNvPr id="5" name="图片 4"/>
          <p:cNvPicPr>
            <a:picLocks noChangeAspect="1"/>
          </p:cNvPicPr>
          <p:nvPr>
            <p:custDataLst>
              <p:tags r:id="rId4"/>
            </p:custDataLst>
          </p:nvPr>
        </p:nvPicPr>
        <p:blipFill>
          <a:blip r:embed="rId5"/>
          <a:stretch>
            <a:fillRect/>
          </a:stretch>
        </p:blipFill>
        <p:spPr>
          <a:xfrm>
            <a:off x="6986905" y="3667125"/>
            <a:ext cx="3905885" cy="2459355"/>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对角圆角矩形 6"/>
          <p:cNvSpPr/>
          <p:nvPr>
            <p:custDataLst>
              <p:tags r:id="rId1"/>
            </p:custDataLst>
          </p:nvPr>
        </p:nvSpPr>
        <p:spPr>
          <a:xfrm>
            <a:off x="1919605" y="332740"/>
            <a:ext cx="24980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custDataLst>
              <p:tags r:id="rId2"/>
            </p:custDataLst>
          </p:nvPr>
        </p:nvSpPr>
        <p:spPr>
          <a:xfrm>
            <a:off x="2075815" y="404495"/>
            <a:ext cx="2180590" cy="554355"/>
          </a:xfrm>
          <a:prstGeom prst="rect">
            <a:avLst/>
          </a:prstGeom>
          <a:noFill/>
        </p:spPr>
        <p:txBody>
          <a:bodyPr wrap="square" rtlCol="0">
            <a:noAutofit/>
          </a:bodyPr>
          <a:p>
            <a:pPr marL="0" marR="0" lvl="0" indent="0" algn="l" defTabSz="108839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rPr>
              <a:t>课程总结</a:t>
            </a:r>
            <a:endPar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pic>
        <p:nvPicPr>
          <p:cNvPr id="3" name="1BCC2C28-871D-48CB-8BE0-2867F7803ADB-1" descr="导图1(3)"/>
          <p:cNvPicPr>
            <a:picLocks noChangeAspect="1"/>
          </p:cNvPicPr>
          <p:nvPr/>
        </p:nvPicPr>
        <p:blipFill>
          <a:blip r:embed="rId3"/>
          <a:stretch>
            <a:fillRect/>
          </a:stretch>
        </p:blipFill>
        <p:spPr>
          <a:xfrm>
            <a:off x="2135505" y="1484630"/>
            <a:ext cx="8371840" cy="4013835"/>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图片 149"/>
          <p:cNvPicPr>
            <a:picLocks noChangeAspect="1"/>
          </p:cNvPicPr>
          <p:nvPr/>
        </p:nvPicPr>
        <p:blipFill rotWithShape="1">
          <a:blip r:embed="rId1" cstate="print">
            <a:extLst>
              <a:ext uri="{28A0092B-C50C-407E-A947-70E740481C1C}">
                <a14:useLocalDpi xmlns:a14="http://schemas.microsoft.com/office/drawing/2010/main" val="0"/>
              </a:ext>
            </a:extLst>
          </a:blip>
          <a:srcRect t="7180" b="8199"/>
          <a:stretch>
            <a:fillRect/>
          </a:stretch>
        </p:blipFill>
        <p:spPr>
          <a:xfrm>
            <a:off x="2205" y="-19046"/>
            <a:ext cx="12187592" cy="6875458"/>
          </a:xfrm>
          <a:prstGeom prst="rect">
            <a:avLst/>
          </a:prstGeom>
        </p:spPr>
      </p:pic>
      <p:sp>
        <p:nvSpPr>
          <p:cNvPr id="13" name="矩形 12"/>
          <p:cNvSpPr/>
          <p:nvPr/>
        </p:nvSpPr>
        <p:spPr>
          <a:xfrm>
            <a:off x="-32121" y="-36483"/>
            <a:ext cx="12245353" cy="6879873"/>
          </a:xfrm>
          <a:prstGeom prst="rect">
            <a:avLst/>
          </a:prstGeom>
          <a:gradFill flip="none" rotWithShape="1">
            <a:gsLst>
              <a:gs pos="0">
                <a:schemeClr val="accent1">
                  <a:lumMod val="5000"/>
                  <a:lumOff val="95000"/>
                </a:schemeClr>
              </a:gs>
              <a:gs pos="48000">
                <a:schemeClr val="bg1">
                  <a:alpha val="20000"/>
                </a:schemeClr>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grpSp>
        <p:nvGrpSpPr>
          <p:cNvPr id="31" name="组合 30"/>
          <p:cNvGrpSpPr/>
          <p:nvPr/>
        </p:nvGrpSpPr>
        <p:grpSpPr>
          <a:xfrm>
            <a:off x="5325709" y="1341252"/>
            <a:ext cx="1540584" cy="1540584"/>
            <a:chOff x="1832348" y="1053530"/>
            <a:chExt cx="1540941" cy="1540941"/>
          </a:xfrm>
          <a:solidFill>
            <a:schemeClr val="accent5">
              <a:lumMod val="75000"/>
            </a:schemeClr>
          </a:solidFill>
        </p:grpSpPr>
        <p:sp>
          <p:nvSpPr>
            <p:cNvPr id="32" name="椭圆 31"/>
            <p:cNvSpPr/>
            <p:nvPr/>
          </p:nvSpPr>
          <p:spPr>
            <a:xfrm>
              <a:off x="1832348" y="1053530"/>
              <a:ext cx="1540941" cy="154094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36" name="TextBox 32"/>
            <p:cNvSpPr>
              <a:spLocks noChangeArrowheads="1"/>
            </p:cNvSpPr>
            <p:nvPr/>
          </p:nvSpPr>
          <p:spPr bwMode="auto">
            <a:xfrm>
              <a:off x="1999499" y="1470057"/>
              <a:ext cx="1151277" cy="70788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defTabSz="1088390">
                <a:defRPr/>
              </a:pPr>
              <a:r>
                <a:rPr lang="en-US" altLang="zh-CN" sz="4000" b="1" dirty="0">
                  <a:solidFill>
                    <a:prstClr val="white"/>
                  </a:solidFill>
                  <a:latin typeface="微软雅黑" panose="020B0503020204020204" pitchFamily="34" charset="-122"/>
                  <a:ea typeface="微软雅黑" panose="020B0503020204020204" pitchFamily="34" charset="-122"/>
                  <a:sym typeface="经典特黑简" pitchFamily="1" charset="-122"/>
                </a:rPr>
                <a:t>End</a:t>
              </a:r>
              <a:endParaRPr lang="zh-CN" altLang="en-US" sz="4000" b="1" dirty="0">
                <a:solidFill>
                  <a:prstClr val="white"/>
                </a:solidFill>
                <a:latin typeface="微软雅黑" panose="020B0503020204020204" pitchFamily="34" charset="-122"/>
                <a:ea typeface="微软雅黑" panose="020B0503020204020204" pitchFamily="34" charset="-122"/>
                <a:sym typeface="经典特黑简" pitchFamily="1" charset="-122"/>
              </a:endParaRPr>
            </a:p>
          </p:txBody>
        </p:sp>
      </p:grpSp>
      <p:sp>
        <p:nvSpPr>
          <p:cNvPr id="42" name="TextBox 32"/>
          <p:cNvSpPr>
            <a:spLocks noChangeArrowheads="1"/>
          </p:cNvSpPr>
          <p:nvPr/>
        </p:nvSpPr>
        <p:spPr bwMode="auto">
          <a:xfrm>
            <a:off x="3281469" y="3225231"/>
            <a:ext cx="6204226" cy="1630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defTabSz="1088390">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努力学习  德技并修</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a:p>
            <a:pPr defTabSz="1088390">
              <a:defRPr/>
            </a:pPr>
            <a:endParaRPr lang="en-US" altLang="zh-CN" sz="5000" b="1" dirty="0">
              <a:solidFill>
                <a:prstClr val="black">
                  <a:lumMod val="85000"/>
                  <a:lumOff val="15000"/>
                </a:prstClr>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4007768"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a:off x="5979690" y="4105920"/>
            <a:ext cx="232620" cy="200535"/>
          </a:xfrm>
          <a:prstGeom prst="triangle">
            <a:avLst>
              <a:gd name="adj" fmla="val 48955"/>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03" name="直接连接符 102"/>
          <p:cNvCxnSpPr/>
          <p:nvPr/>
        </p:nvCxnSpPr>
        <p:spPr>
          <a:xfrm>
            <a:off x="6447229"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a:off x="2205" y="4609480"/>
            <a:ext cx="3884180" cy="2248521"/>
            <a:chOff x="0" y="4653930"/>
            <a:chExt cx="3885079" cy="2249041"/>
          </a:xfrm>
          <a:solidFill>
            <a:schemeClr val="accent5">
              <a:lumMod val="75000"/>
            </a:schemeClr>
          </a:solidFill>
        </p:grpSpPr>
        <p:grpSp>
          <p:nvGrpSpPr>
            <p:cNvPr id="87" name="组合 86"/>
            <p:cNvGrpSpPr/>
            <p:nvPr/>
          </p:nvGrpSpPr>
          <p:grpSpPr>
            <a:xfrm>
              <a:off x="0" y="4653930"/>
              <a:ext cx="3885079" cy="2249041"/>
              <a:chOff x="0" y="4653930"/>
              <a:chExt cx="3885079" cy="2249041"/>
            </a:xfrm>
            <a:grpFill/>
          </p:grpSpPr>
          <p:sp>
            <p:nvSpPr>
              <p:cNvPr id="89" name="椭圆 88"/>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0" name="椭圆 89"/>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1" name="椭圆 90"/>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2" name="椭圆 91"/>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3" name="椭圆 92"/>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4" name="椭圆 93"/>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5" name="椭圆 94"/>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6" name="椭圆 95"/>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97" name="直接连接符 96"/>
              <p:cNvCxnSpPr>
                <a:endCxn id="93"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3" idx="6"/>
                <a:endCxn id="95"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95" idx="6"/>
                <a:endCxn id="96"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93" idx="3"/>
                <a:endCxn id="94"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endCxn id="94"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94" idx="6"/>
                <a:endCxn id="91"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1"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endCxn id="94"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96"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endCxn id="91"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89"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89" idx="5"/>
                <a:endCxn id="90"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90" idx="2"/>
                <a:endCxn id="95"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90"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1"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89" idx="4"/>
                <a:endCxn id="91"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91"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92"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88" name="直接连接符 87"/>
            <p:cNvCxnSpPr>
              <a:stCxn id="91" idx="6"/>
              <a:endCxn id="95"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118" name="组合 117"/>
          <p:cNvGrpSpPr/>
          <p:nvPr/>
        </p:nvGrpSpPr>
        <p:grpSpPr>
          <a:xfrm>
            <a:off x="9119637" y="0"/>
            <a:ext cx="3145491" cy="2906742"/>
            <a:chOff x="9119542" y="0"/>
            <a:chExt cx="3146219" cy="2907415"/>
          </a:xfrm>
          <a:solidFill>
            <a:schemeClr val="accent5">
              <a:lumMod val="75000"/>
            </a:schemeClr>
          </a:solidFill>
        </p:grpSpPr>
        <p:sp>
          <p:nvSpPr>
            <p:cNvPr id="119" name="椭圆 118"/>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0" name="椭圆 119"/>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1" name="椭圆 120"/>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2" name="椭圆 121"/>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3" name="椭圆 122"/>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4" name="椭圆 123"/>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5" name="椭圆 124"/>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6" name="椭圆 125"/>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27" name="直接连接符 126"/>
            <p:cNvCxnSpPr>
              <a:stCxn id="123"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23" idx="5"/>
              <a:endCxn id="124"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4" idx="6"/>
              <a:endCxn id="125"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26"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126"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23" idx="6"/>
              <a:endCxn id="126"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26" idx="3"/>
              <a:endCxn id="124"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stCxn id="122" idx="4"/>
              <a:endCxn id="125"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122" idx="1"/>
              <a:endCxn id="126"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a:stCxn id="126"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a:endCxn id="119"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119" idx="5"/>
              <a:endCxn id="121"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121" idx="4"/>
              <a:endCxn id="124"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21" idx="5"/>
              <a:endCxn id="122"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22" idx="3"/>
              <a:endCxn id="124"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22"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20"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20"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20"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endCxn id="122"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a:stCxn id="119"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500"/>
                                        <p:tgtEl>
                                          <p:spTgt spid="118"/>
                                        </p:tgtEl>
                                      </p:cBhvr>
                                    </p:animEffect>
                                  </p:childTnLst>
                                </p:cTn>
                              </p:par>
                              <p:par>
                                <p:cTn id="8" presetID="10" presetClass="entr" presetSubtype="0" fill="hold" nodeType="withEffect">
                                  <p:stCondLst>
                                    <p:cond delay="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500"/>
                                        <p:tgtEl>
                                          <p:spTgt spid="86"/>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up)">
                                      <p:cBhvr>
                                        <p:cTn id="20" dur="500"/>
                                        <p:tgtEl>
                                          <p:spTgt spid="42"/>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20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p:bldP spid="10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物流管理概述</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1</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991360" y="1196340"/>
            <a:ext cx="9093200" cy="1502410"/>
          </a:xfrm>
          <a:prstGeom prst="rect">
            <a:avLst/>
          </a:prstGeom>
        </p:spPr>
        <p:txBody>
          <a:bodyPr wrap="square">
            <a:noAutofit/>
          </a:bodyPr>
          <a:lstStyle/>
          <a:p>
            <a:pPr indent="306070">
              <a:lnSpc>
                <a:spcPct val="150000"/>
              </a:lnSpc>
              <a:spcAft>
                <a:spcPts val="0"/>
              </a:spcAft>
              <a:defRPr/>
            </a:pPr>
            <a:r>
              <a:rPr lang="zh-CN" altLang="zh-CN" sz="2800" b="1" dirty="0">
                <a:solidFill>
                  <a:srgbClr val="FF0000"/>
                </a:solidFill>
                <a:latin typeface="微软雅黑" panose="020B0503020204020204" pitchFamily="34" charset="-122"/>
                <a:ea typeface="微软雅黑" panose="020B0503020204020204" pitchFamily="34" charset="-122"/>
              </a:rPr>
              <a:t>（一）物流的概念</a:t>
            </a:r>
            <a:endParaRPr lang="zh-CN" altLang="zh-CN" sz="2800" dirty="0">
              <a:solidFill>
                <a:srgbClr val="FF0000"/>
              </a:solidFill>
              <a:latin typeface="微软雅黑" panose="020B0503020204020204" pitchFamily="34" charset="-122"/>
              <a:ea typeface="微软雅黑" panose="020B0503020204020204" pitchFamily="34" charset="-122"/>
            </a:endParaRPr>
          </a:p>
          <a:p>
            <a:pPr>
              <a:defRPr/>
            </a:pPr>
            <a:r>
              <a:rPr lang="en-US" altLang="zh-CN" sz="2400"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    </a:t>
            </a:r>
            <a:r>
              <a:rPr lang="zh-CN" altLang="zh-CN" sz="2000"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《物流术语（修订版）》（</a:t>
            </a:r>
            <a:r>
              <a:rPr lang="en-US" altLang="zh-CN" sz="2000"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GB/T183542006</a:t>
            </a:r>
            <a:r>
              <a:rPr lang="zh-CN" altLang="zh-CN" sz="2000"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rPr>
              <a:t>）将物流定义为：“物品从供应地向接收地的实体流动过程。根据实际需要，将运输、储存、装卸、搬运、包装、流通加工、配送、信息处理等基本功能实施有机结合。</a:t>
            </a:r>
            <a:endParaRPr lang="zh-CN" altLang="zh-CN" sz="2000" dirty="0">
              <a:solidFill>
                <a:srgbClr val="0070C0"/>
              </a:solidFill>
              <a:latin typeface="微软雅黑" panose="020B0503020204020204" pitchFamily="34" charset="-122"/>
              <a:ea typeface="微软雅黑" panose="020B0503020204020204" pitchFamily="34" charset="-122"/>
              <a:cs typeface="Times New Roman" panose="02020603050405020304" pitchFamily="18" charset="0"/>
            </a:endParaRPr>
          </a:p>
          <a:p>
            <a:pPr>
              <a:defRPr/>
            </a:pPr>
            <a:r>
              <a:rPr lang="en-US" altLang="zh-CN" sz="2000">
                <a:solidFill>
                  <a:srgbClr val="0070C0"/>
                </a:solidFill>
                <a:sym typeface="+mn-ea"/>
              </a:rPr>
              <a:t>       </a:t>
            </a:r>
            <a:r>
              <a:rPr lang="zh-CN" altLang="en-US" sz="2000">
                <a:solidFill>
                  <a:srgbClr val="0070C0"/>
                </a:solidFill>
                <a:sym typeface="+mn-ea"/>
              </a:rPr>
              <a:t>物流对社会生产和生活活动的作用主要表现为创造</a:t>
            </a:r>
            <a:r>
              <a:rPr lang="zh-CN" altLang="en-US" sz="2000" b="1">
                <a:solidFill>
                  <a:srgbClr val="FF0000"/>
                </a:solidFill>
                <a:sym typeface="+mn-ea"/>
              </a:rPr>
              <a:t>时间效用和创造空间效用</a:t>
            </a:r>
            <a:r>
              <a:rPr lang="zh-CN" altLang="en-US" sz="2000">
                <a:solidFill>
                  <a:srgbClr val="0070C0"/>
                </a:solidFill>
                <a:sym typeface="+mn-ea"/>
              </a:rPr>
              <a:t>两个方面</a:t>
            </a:r>
            <a:endParaRPr lang="zh-CN" altLang="en-US" sz="2000" dirty="0">
              <a:solidFill>
                <a:srgbClr val="0070C0"/>
              </a:solidFill>
              <a:latin typeface="微软雅黑" panose="020B0503020204020204" pitchFamily="34" charset="-122"/>
              <a:ea typeface="微软雅黑" panose="020B0503020204020204" pitchFamily="34" charset="-122"/>
            </a:endParaRPr>
          </a:p>
        </p:txBody>
      </p:sp>
      <p:sp>
        <p:nvSpPr>
          <p:cNvPr id="4" name="Text Box 8"/>
          <p:cNvSpPr txBox="1">
            <a:spLocks noChangeArrowheads="1"/>
          </p:cNvSpPr>
          <p:nvPr/>
        </p:nvSpPr>
        <p:spPr bwMode="auto">
          <a:xfrm>
            <a:off x="1991544" y="548680"/>
            <a:ext cx="6732588" cy="696662"/>
          </a:xfrm>
          <a:prstGeom prst="rect">
            <a:avLst/>
          </a:prstGeom>
          <a:solidFill>
            <a:schemeClr val="bg1"/>
          </a:solidFill>
          <a:ln>
            <a:noFill/>
          </a:ln>
        </p:spPr>
        <p:txBody>
          <a:bodyPr bIns="828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defRPr/>
            </a:pPr>
            <a:r>
              <a:rPr lang="zh-CN" altLang="en-US" sz="3600" b="1" dirty="0">
                <a:solidFill>
                  <a:schemeClr val="tx2"/>
                </a:solidFill>
                <a:latin typeface="微软雅黑" panose="020B0503020204020204" pitchFamily="34" charset="-122"/>
                <a:ea typeface="微软雅黑" panose="020B0503020204020204" pitchFamily="34" charset="-122"/>
              </a:rPr>
              <a:t>一、物流概述</a:t>
            </a:r>
            <a:endParaRPr lang="zh-CN" altLang="en-US" sz="3600" b="1" dirty="0">
              <a:solidFill>
                <a:schemeClr val="tx2"/>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custDataLst>
              <p:tags r:id="rId1"/>
            </p:custDataLst>
          </p:nvPr>
        </p:nvPicPr>
        <p:blipFill>
          <a:blip r:embed="rId2"/>
          <a:stretch>
            <a:fillRect/>
          </a:stretch>
        </p:blipFill>
        <p:spPr>
          <a:xfrm>
            <a:off x="2811780" y="3356610"/>
            <a:ext cx="7194550" cy="330200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2135505" y="1556385"/>
            <a:ext cx="4290695" cy="4045585"/>
          </a:xfrm>
          <a:prstGeom prst="rect">
            <a:avLst/>
          </a:prstGeom>
        </p:spPr>
      </p:pic>
      <p:sp>
        <p:nvSpPr>
          <p:cNvPr id="5" name="矩形 4"/>
          <p:cNvSpPr>
            <a:spLocks noChangeArrowheads="1"/>
          </p:cNvSpPr>
          <p:nvPr>
            <p:custDataLst>
              <p:tags r:id="rId3"/>
            </p:custDataLst>
          </p:nvPr>
        </p:nvSpPr>
        <p:spPr bwMode="auto">
          <a:xfrm>
            <a:off x="2279576" y="560308"/>
            <a:ext cx="7416824"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二</a:t>
            </a:r>
            <a:r>
              <a:rPr lang="zh-CN" altLang="zh-CN" sz="2800" b="1" dirty="0">
                <a:solidFill>
                  <a:srgbClr val="FF0000"/>
                </a:solidFill>
                <a:latin typeface="微软雅黑" panose="020B0503020204020204" pitchFamily="34" charset="-122"/>
                <a:ea typeface="微软雅黑" panose="020B0503020204020204" pitchFamily="34" charset="-122"/>
              </a:rPr>
              <a:t>）物流的功能</a:t>
            </a:r>
            <a:endParaRPr lang="zh-CN" altLang="zh-CN" sz="2000" dirty="0">
              <a:latin typeface="微软雅黑" panose="020B0503020204020204" pitchFamily="34" charset="-122"/>
              <a:ea typeface="微软雅黑" panose="020B0503020204020204" pitchFamily="34" charset="-122"/>
            </a:endParaRPr>
          </a:p>
        </p:txBody>
      </p:sp>
      <p:sp>
        <p:nvSpPr>
          <p:cNvPr id="3" name="矩形 2"/>
          <p:cNvSpPr>
            <a:spLocks noChangeArrowheads="1"/>
          </p:cNvSpPr>
          <p:nvPr>
            <p:custDataLst>
              <p:tags r:id="rId4"/>
            </p:custDataLst>
          </p:nvPr>
        </p:nvSpPr>
        <p:spPr bwMode="auto">
          <a:xfrm>
            <a:off x="6600190" y="548640"/>
            <a:ext cx="403288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三</a:t>
            </a:r>
            <a:r>
              <a:rPr lang="zh-CN" altLang="zh-CN" sz="2800" b="1" dirty="0">
                <a:solidFill>
                  <a:srgbClr val="FF0000"/>
                </a:solidFill>
                <a:latin typeface="微软雅黑" panose="020B0503020204020204" pitchFamily="34" charset="-122"/>
                <a:ea typeface="微软雅黑" panose="020B0503020204020204" pitchFamily="34" charset="-122"/>
              </a:rPr>
              <a:t>）现代物流的特点</a:t>
            </a:r>
            <a:endParaRPr lang="zh-CN" altLang="zh-CN" sz="2000" dirty="0">
              <a:latin typeface="微软雅黑" panose="020B0503020204020204" pitchFamily="34" charset="-122"/>
              <a:ea typeface="微软雅黑" panose="020B0503020204020204" pitchFamily="34" charset="-122"/>
            </a:endParaRPr>
          </a:p>
        </p:txBody>
      </p:sp>
      <p:sp>
        <p:nvSpPr>
          <p:cNvPr id="4" name="文本框 3"/>
          <p:cNvSpPr txBox="1"/>
          <p:nvPr/>
        </p:nvSpPr>
        <p:spPr>
          <a:xfrm>
            <a:off x="8256270" y="1484630"/>
            <a:ext cx="1188085" cy="1568450"/>
          </a:xfrm>
          <a:prstGeom prst="rect">
            <a:avLst/>
          </a:prstGeom>
          <a:noFill/>
        </p:spPr>
        <p:txBody>
          <a:bodyPr wrap="square" rtlCol="0" anchor="t">
            <a:spAutoFit/>
          </a:bodyPr>
          <a:p>
            <a:r>
              <a:rPr lang="zh-CN" altLang="en-US" sz="2400">
                <a:solidFill>
                  <a:srgbClr val="0070C0"/>
                </a:solidFill>
              </a:rPr>
              <a:t>集成化</a:t>
            </a:r>
            <a:endParaRPr lang="zh-CN" altLang="en-US" sz="2400">
              <a:solidFill>
                <a:srgbClr val="0070C0"/>
              </a:solidFill>
            </a:endParaRPr>
          </a:p>
          <a:p>
            <a:r>
              <a:rPr lang="zh-CN" altLang="en-US" sz="2400">
                <a:solidFill>
                  <a:srgbClr val="0070C0"/>
                </a:solidFill>
              </a:rPr>
              <a:t>智能化</a:t>
            </a:r>
            <a:endParaRPr lang="zh-CN" altLang="en-US" sz="2400">
              <a:solidFill>
                <a:srgbClr val="0070C0"/>
              </a:solidFill>
            </a:endParaRPr>
          </a:p>
          <a:p>
            <a:r>
              <a:rPr lang="zh-CN" altLang="en-US" sz="2400">
                <a:solidFill>
                  <a:srgbClr val="0070C0"/>
                </a:solidFill>
              </a:rPr>
              <a:t>标准化</a:t>
            </a:r>
            <a:endParaRPr lang="zh-CN" altLang="en-US" sz="2400">
              <a:solidFill>
                <a:srgbClr val="0070C0"/>
              </a:solidFill>
            </a:endParaRPr>
          </a:p>
          <a:p>
            <a:r>
              <a:rPr lang="zh-CN" altLang="en-US" sz="2400">
                <a:solidFill>
                  <a:srgbClr val="0070C0"/>
                </a:solidFill>
              </a:rPr>
              <a:t>柔性化</a:t>
            </a:r>
            <a:endParaRPr lang="zh-CN" altLang="en-US" sz="2400">
              <a:solidFill>
                <a:srgbClr val="0070C0"/>
              </a:solidFill>
            </a:endParaRPr>
          </a:p>
        </p:txBody>
      </p:sp>
      <p:pic>
        <p:nvPicPr>
          <p:cNvPr id="6" name="图片 5"/>
          <p:cNvPicPr>
            <a:picLocks noChangeAspect="1"/>
          </p:cNvPicPr>
          <p:nvPr>
            <p:custDataLst>
              <p:tags r:id="rId5"/>
            </p:custDataLst>
          </p:nvPr>
        </p:nvPicPr>
        <p:blipFill>
          <a:blip r:embed="rId6"/>
          <a:stretch>
            <a:fillRect/>
          </a:stretch>
        </p:blipFill>
        <p:spPr>
          <a:xfrm>
            <a:off x="6757670" y="3284855"/>
            <a:ext cx="3718560" cy="222186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46" name="Rectangle 3"/>
          <p:cNvSpPr/>
          <p:nvPr>
            <p:ph type="body" idx="4294967295"/>
          </p:nvPr>
        </p:nvSpPr>
        <p:spPr>
          <a:xfrm>
            <a:off x="2279650" y="1340485"/>
            <a:ext cx="8810625" cy="5621655"/>
          </a:xfrm>
          <a:prstGeom prst="rect">
            <a:avLst/>
          </a:prstGeom>
          <a:noFill/>
          <a:ln w="9525">
            <a:noFill/>
          </a:ln>
        </p:spPr>
        <p:txBody>
          <a:bodyPr/>
          <a:p>
            <a:pPr marL="0" indent="0" algn="l" eaLnBrk="1" hangingPunct="1">
              <a:buClr>
                <a:schemeClr val="accent1"/>
              </a:buClr>
              <a:buNone/>
            </a:pPr>
            <a:r>
              <a:rPr lang="zh-CN" altLang="en-US" sz="2000" b="1">
                <a:solidFill>
                  <a:srgbClr val="0070C0"/>
                </a:solidFill>
              </a:rPr>
              <a:t>1、供应（采购）物流</a:t>
            </a:r>
            <a:r>
              <a:rPr lang="en-US" altLang="en-US" sz="2000" b="1">
                <a:solidFill>
                  <a:srgbClr val="0070C0"/>
                </a:solidFill>
              </a:rPr>
              <a:t>：</a:t>
            </a:r>
            <a:endParaRPr lang="en-US" altLang="en-US" sz="2000" b="1">
              <a:solidFill>
                <a:srgbClr val="0070C0"/>
              </a:solidFill>
            </a:endParaRPr>
          </a:p>
          <a:p>
            <a:pPr marL="0" indent="0" algn="l" eaLnBrk="1" hangingPunct="1">
              <a:buClr>
                <a:schemeClr val="accent1"/>
              </a:buClr>
              <a:buNone/>
            </a:pPr>
            <a:r>
              <a:rPr lang="zh-CN" altLang="en-US" sz="2000" b="1">
                <a:solidFill>
                  <a:srgbClr val="0070C0"/>
                </a:solidFill>
              </a:rPr>
              <a:t>为生产企业提供原材料、零部件或其他物品时，物品在提供者与需求者之间的实体流动。</a:t>
            </a:r>
            <a:endParaRPr lang="zh-CN" altLang="en-US" sz="2000" b="1">
              <a:solidFill>
                <a:srgbClr val="0070C0"/>
              </a:solidFill>
            </a:endParaRPr>
          </a:p>
          <a:p>
            <a:pPr marL="0" indent="0" algn="l" eaLnBrk="1" hangingPunct="1">
              <a:buClr>
                <a:schemeClr val="accent1"/>
              </a:buClr>
              <a:buNone/>
            </a:pPr>
            <a:r>
              <a:rPr lang="zh-CN" altLang="en-US" sz="2000" b="1">
                <a:solidFill>
                  <a:srgbClr val="0070C0"/>
                </a:solidFill>
              </a:rPr>
              <a:t>2、生产物流：</a:t>
            </a:r>
            <a:endParaRPr lang="zh-CN" altLang="en-US" sz="2000" b="1">
              <a:solidFill>
                <a:srgbClr val="0070C0"/>
              </a:solidFill>
            </a:endParaRPr>
          </a:p>
          <a:p>
            <a:pPr marL="0" indent="0" algn="l" eaLnBrk="1" hangingPunct="1">
              <a:buClr>
                <a:schemeClr val="accent1"/>
              </a:buClr>
              <a:buNone/>
            </a:pPr>
            <a:r>
              <a:rPr lang="zh-CN" altLang="en-US" sz="2000" b="1">
                <a:solidFill>
                  <a:srgbClr val="0070C0"/>
                </a:solidFill>
              </a:rPr>
              <a:t>生产过程中，原材料、在制品、半成品、产成品等在企业内部的实体流动。</a:t>
            </a:r>
            <a:endParaRPr lang="zh-CN" altLang="en-US" sz="2000" b="1">
              <a:solidFill>
                <a:srgbClr val="0070C0"/>
              </a:solidFill>
            </a:endParaRPr>
          </a:p>
          <a:p>
            <a:pPr marL="0" indent="0" algn="l" eaLnBrk="1" hangingPunct="1">
              <a:buClr>
                <a:schemeClr val="accent1"/>
              </a:buClr>
              <a:buNone/>
            </a:pPr>
            <a:r>
              <a:rPr lang="zh-CN" altLang="en-US" sz="2000" b="1">
                <a:solidFill>
                  <a:srgbClr val="0070C0"/>
                </a:solidFill>
              </a:rPr>
              <a:t>3、销售物流：</a:t>
            </a:r>
            <a:endParaRPr lang="zh-CN" altLang="en-US" sz="2000" b="1">
              <a:solidFill>
                <a:srgbClr val="0070C0"/>
              </a:solidFill>
            </a:endParaRPr>
          </a:p>
          <a:p>
            <a:pPr marL="0" indent="0" algn="l" eaLnBrk="1" hangingPunct="1">
              <a:buClr>
                <a:schemeClr val="accent1"/>
              </a:buClr>
              <a:buNone/>
            </a:pPr>
            <a:r>
              <a:rPr lang="zh-CN" altLang="en-US" sz="2000" b="1">
                <a:solidFill>
                  <a:srgbClr val="0070C0"/>
                </a:solidFill>
              </a:rPr>
              <a:t>生产企业、流通企业出售商品时，物品在供方与需方之间的实体流动。</a:t>
            </a:r>
            <a:endParaRPr lang="zh-CN" altLang="en-US" sz="2000" b="1">
              <a:solidFill>
                <a:srgbClr val="0070C0"/>
              </a:solidFill>
            </a:endParaRPr>
          </a:p>
          <a:p>
            <a:pPr marL="0" indent="0" algn="l" eaLnBrk="1" hangingPunct="1">
              <a:buClr>
                <a:schemeClr val="accent1"/>
              </a:buClr>
              <a:buNone/>
            </a:pPr>
            <a:r>
              <a:rPr lang="zh-CN" altLang="en-US" sz="2000" b="1">
                <a:solidFill>
                  <a:srgbClr val="0070C0"/>
                </a:solidFill>
              </a:rPr>
              <a:t>4、回收物流：</a:t>
            </a:r>
            <a:endParaRPr lang="zh-CN" altLang="en-US" sz="2000" b="1">
              <a:solidFill>
                <a:srgbClr val="0070C0"/>
              </a:solidFill>
            </a:endParaRPr>
          </a:p>
          <a:p>
            <a:pPr marL="0" indent="0" algn="l" eaLnBrk="1" hangingPunct="1">
              <a:buClr>
                <a:schemeClr val="accent1"/>
              </a:buClr>
              <a:buNone/>
            </a:pPr>
            <a:r>
              <a:rPr lang="zh-CN" altLang="en-US" sz="2000" b="1">
                <a:solidFill>
                  <a:srgbClr val="0070C0"/>
                </a:solidFill>
              </a:rPr>
              <a:t>不合格物品的返修、退货以及周转使用的包装容器从需求方返回到供方所形成的物品实体流动。</a:t>
            </a:r>
            <a:endParaRPr lang="zh-CN" altLang="en-US" sz="2000" b="1">
              <a:solidFill>
                <a:srgbClr val="0070C0"/>
              </a:solidFill>
            </a:endParaRPr>
          </a:p>
          <a:p>
            <a:pPr marL="0" indent="0" algn="l" eaLnBrk="1" hangingPunct="1">
              <a:buClr>
                <a:schemeClr val="accent1"/>
              </a:buClr>
              <a:buNone/>
            </a:pPr>
            <a:r>
              <a:rPr lang="zh-CN" altLang="en-US" sz="2000" b="1">
                <a:solidFill>
                  <a:srgbClr val="0070C0"/>
                </a:solidFill>
              </a:rPr>
              <a:t>5、废弃物物流：</a:t>
            </a:r>
            <a:endParaRPr lang="zh-CN" altLang="en-US" sz="2000" b="1">
              <a:solidFill>
                <a:srgbClr val="0070C0"/>
              </a:solidFill>
            </a:endParaRPr>
          </a:p>
          <a:p>
            <a:pPr marL="0" indent="0" algn="l" eaLnBrk="1" hangingPunct="1">
              <a:buClr>
                <a:schemeClr val="accent1"/>
              </a:buClr>
              <a:buNone/>
            </a:pPr>
            <a:r>
              <a:rPr lang="zh-CN" altLang="en-US" sz="2000" b="1">
                <a:solidFill>
                  <a:srgbClr val="0070C0"/>
                </a:solidFill>
              </a:rPr>
              <a:t>将经济活动中失去原有使用价值的物品，根据实际需要进行收集、分类、加工、包装、搬运、储存，并分送到专门处理场所</a:t>
            </a:r>
            <a:r>
              <a:rPr lang="zh-CN" altLang="en-US" sz="2000" b="1">
                <a:solidFill>
                  <a:srgbClr val="0070C0"/>
                </a:solidFill>
              </a:rPr>
              <a:t>时所形成的物品实体流动。 </a:t>
            </a:r>
            <a:endParaRPr lang="zh-CN" altLang="en-US" sz="2000" b="1">
              <a:solidFill>
                <a:srgbClr val="0070C0"/>
              </a:solidFill>
            </a:endParaRPr>
          </a:p>
        </p:txBody>
      </p:sp>
      <p:pic>
        <p:nvPicPr>
          <p:cNvPr id="2" name="图片 1"/>
          <p:cNvPicPr>
            <a:picLocks noChangeAspect="1"/>
          </p:cNvPicPr>
          <p:nvPr>
            <p:custDataLst>
              <p:tags r:id="rId1"/>
            </p:custDataLst>
          </p:nvPr>
        </p:nvPicPr>
        <p:blipFill>
          <a:blip r:embed="rId2"/>
          <a:stretch>
            <a:fillRect/>
          </a:stretch>
        </p:blipFill>
        <p:spPr>
          <a:xfrm>
            <a:off x="1847850" y="476250"/>
            <a:ext cx="4038600" cy="7429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childTnLst>
                                    <p:set>
                                      <p:cBhvr additive="base">
                                        <p:cTn id="6" dur="1" fill="hold">
                                          <p:stCondLst>
                                            <p:cond delay="0"/>
                                          </p:stCondLst>
                                        </p:cTn>
                                        <p:tgtEl>
                                          <p:spTgt spid="2146">
                                            <p:txEl>
                                              <p:charRg st="0" end="12"/>
                                            </p:txEl>
                                          </p:spTgt>
                                        </p:tgtEl>
                                        <p:attrNameLst>
                                          <p:attrName>style.visibility</p:attrName>
                                        </p:attrNameLst>
                                      </p:cBhvr>
                                      <p:to>
                                        <p:strVal val="visible"/>
                                      </p:to>
                                    </p:set>
                                    <p:anim calcmode="lin" valueType="num">
                                      <p:cBhvr additive="base">
                                        <p:cTn id="7" dur="500" fill="hold"/>
                                        <p:tgtEl>
                                          <p:spTgt spid="2146">
                                            <p:txEl>
                                              <p:charRg st="0" end="1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146">
                                            <p:txEl>
                                              <p:charRg st="0" end="1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childTnLst>
                                    <p:set>
                                      <p:cBhvr additive="base">
                                        <p:cTn id="12" dur="1" fill="hold">
                                          <p:stCondLst>
                                            <p:cond delay="0"/>
                                          </p:stCondLst>
                                        </p:cTn>
                                        <p:tgtEl>
                                          <p:spTgt spid="2146">
                                            <p:txEl>
                                              <p:charRg st="12" end="52"/>
                                            </p:txEl>
                                          </p:spTgt>
                                        </p:tgtEl>
                                        <p:attrNameLst>
                                          <p:attrName>style.visibility</p:attrName>
                                        </p:attrNameLst>
                                      </p:cBhvr>
                                      <p:to>
                                        <p:strVal val="visible"/>
                                      </p:to>
                                    </p:set>
                                    <p:anim calcmode="lin" valueType="num">
                                      <p:cBhvr additive="base">
                                        <p:cTn id="13" dur="500" fill="hold"/>
                                        <p:tgtEl>
                                          <p:spTgt spid="2146">
                                            <p:txEl>
                                              <p:charRg st="12" end="5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146">
                                            <p:txEl>
                                              <p:charRg st="12" end="5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childTnLst>
                                    <p:set>
                                      <p:cBhvr additive="base">
                                        <p:cTn id="18" dur="1" fill="hold">
                                          <p:stCondLst>
                                            <p:cond delay="0"/>
                                          </p:stCondLst>
                                        </p:cTn>
                                        <p:tgtEl>
                                          <p:spTgt spid="2146">
                                            <p:txEl>
                                              <p:charRg st="52" end="60"/>
                                            </p:txEl>
                                          </p:spTgt>
                                        </p:tgtEl>
                                        <p:attrNameLst>
                                          <p:attrName>style.visibility</p:attrName>
                                        </p:attrNameLst>
                                      </p:cBhvr>
                                      <p:to>
                                        <p:strVal val="visible"/>
                                      </p:to>
                                    </p:set>
                                    <p:anim calcmode="lin" valueType="num">
                                      <p:cBhvr additive="base">
                                        <p:cTn id="19" dur="500" fill="hold"/>
                                        <p:tgtEl>
                                          <p:spTgt spid="2146">
                                            <p:txEl>
                                              <p:charRg st="52" end="6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146">
                                            <p:txEl>
                                              <p:charRg st="52" end="6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childTnLst>
                                    <p:set>
                                      <p:cBhvr additive="base">
                                        <p:cTn id="24" dur="1" fill="hold">
                                          <p:stCondLst>
                                            <p:cond delay="0"/>
                                          </p:stCondLst>
                                        </p:cTn>
                                        <p:tgtEl>
                                          <p:spTgt spid="2146">
                                            <p:txEl>
                                              <p:charRg st="60" end="94"/>
                                            </p:txEl>
                                          </p:spTgt>
                                        </p:tgtEl>
                                        <p:attrNameLst>
                                          <p:attrName>style.visibility</p:attrName>
                                        </p:attrNameLst>
                                      </p:cBhvr>
                                      <p:to>
                                        <p:strVal val="visible"/>
                                      </p:to>
                                    </p:set>
                                    <p:anim calcmode="lin" valueType="num">
                                      <p:cBhvr additive="base">
                                        <p:cTn id="25" dur="500" fill="hold"/>
                                        <p:tgtEl>
                                          <p:spTgt spid="2146">
                                            <p:txEl>
                                              <p:charRg st="60" end="9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146">
                                            <p:txEl>
                                              <p:charRg st="60" end="9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childTnLst>
                                    <p:set>
                                      <p:cBhvr additive="base">
                                        <p:cTn id="30" dur="1" fill="hold">
                                          <p:stCondLst>
                                            <p:cond delay="0"/>
                                          </p:stCondLst>
                                        </p:cTn>
                                        <p:tgtEl>
                                          <p:spTgt spid="2146">
                                            <p:txEl>
                                              <p:charRg st="94" end="102"/>
                                            </p:txEl>
                                          </p:spTgt>
                                        </p:tgtEl>
                                        <p:attrNameLst>
                                          <p:attrName>style.visibility</p:attrName>
                                        </p:attrNameLst>
                                      </p:cBhvr>
                                      <p:to>
                                        <p:strVal val="visible"/>
                                      </p:to>
                                    </p:set>
                                    <p:anim calcmode="lin" valueType="num">
                                      <p:cBhvr additive="base">
                                        <p:cTn id="31" dur="500" fill="hold"/>
                                        <p:tgtEl>
                                          <p:spTgt spid="2146">
                                            <p:txEl>
                                              <p:charRg st="94" end="10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146">
                                            <p:txEl>
                                              <p:charRg st="94" end="10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childTnLst>
                                    <p:set>
                                      <p:cBhvr additive="base">
                                        <p:cTn id="36" dur="1" fill="hold">
                                          <p:stCondLst>
                                            <p:cond delay="0"/>
                                          </p:stCondLst>
                                        </p:cTn>
                                        <p:tgtEl>
                                          <p:spTgt spid="2146">
                                            <p:txEl>
                                              <p:charRg st="102" end="134"/>
                                            </p:txEl>
                                          </p:spTgt>
                                        </p:tgtEl>
                                        <p:attrNameLst>
                                          <p:attrName>style.visibility</p:attrName>
                                        </p:attrNameLst>
                                      </p:cBhvr>
                                      <p:to>
                                        <p:strVal val="visible"/>
                                      </p:to>
                                    </p:set>
                                    <p:anim calcmode="lin" valueType="num">
                                      <p:cBhvr additive="base">
                                        <p:cTn id="37" dur="500" fill="hold"/>
                                        <p:tgtEl>
                                          <p:spTgt spid="2146">
                                            <p:txEl>
                                              <p:charRg st="102" end="13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146">
                                            <p:txEl>
                                              <p:charRg st="102" end="13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childTnLst>
                                    <p:set>
                                      <p:cBhvr additive="base">
                                        <p:cTn id="42" dur="1" fill="hold">
                                          <p:stCondLst>
                                            <p:cond delay="0"/>
                                          </p:stCondLst>
                                        </p:cTn>
                                        <p:tgtEl>
                                          <p:spTgt spid="2146">
                                            <p:txEl>
                                              <p:charRg st="134" end="142"/>
                                            </p:txEl>
                                          </p:spTgt>
                                        </p:tgtEl>
                                        <p:attrNameLst>
                                          <p:attrName>style.visibility</p:attrName>
                                        </p:attrNameLst>
                                      </p:cBhvr>
                                      <p:to>
                                        <p:strVal val="visible"/>
                                      </p:to>
                                    </p:set>
                                    <p:anim calcmode="lin" valueType="num">
                                      <p:cBhvr additive="base">
                                        <p:cTn id="43" dur="500" fill="hold"/>
                                        <p:tgtEl>
                                          <p:spTgt spid="2146">
                                            <p:txEl>
                                              <p:charRg st="134" end="14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146">
                                            <p:txEl>
                                              <p:charRg st="134" end="14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childTnLst>
                                    <p:set>
                                      <p:cBhvr additive="base">
                                        <p:cTn id="48" dur="1" fill="hold">
                                          <p:stCondLst>
                                            <p:cond delay="0"/>
                                          </p:stCondLst>
                                        </p:cTn>
                                        <p:tgtEl>
                                          <p:spTgt spid="2146">
                                            <p:txEl>
                                              <p:charRg st="142" end="185"/>
                                            </p:txEl>
                                          </p:spTgt>
                                        </p:tgtEl>
                                        <p:attrNameLst>
                                          <p:attrName>style.visibility</p:attrName>
                                        </p:attrNameLst>
                                      </p:cBhvr>
                                      <p:to>
                                        <p:strVal val="visible"/>
                                      </p:to>
                                    </p:set>
                                    <p:anim calcmode="lin" valueType="num">
                                      <p:cBhvr additive="base">
                                        <p:cTn id="49" dur="500" fill="hold"/>
                                        <p:tgtEl>
                                          <p:spTgt spid="2146">
                                            <p:txEl>
                                              <p:charRg st="142" end="185"/>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146">
                                            <p:txEl>
                                              <p:charRg st="142" end="185"/>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childTnLst>
                                    <p:set>
                                      <p:cBhvr additive="base">
                                        <p:cTn id="54" dur="1" fill="hold">
                                          <p:stCondLst>
                                            <p:cond delay="0"/>
                                          </p:stCondLst>
                                        </p:cTn>
                                        <p:tgtEl>
                                          <p:spTgt spid="2146">
                                            <p:txEl>
                                              <p:charRg st="185" end="194"/>
                                            </p:txEl>
                                          </p:spTgt>
                                        </p:tgtEl>
                                        <p:attrNameLst>
                                          <p:attrName>style.visibility</p:attrName>
                                        </p:attrNameLst>
                                      </p:cBhvr>
                                      <p:to>
                                        <p:strVal val="visible"/>
                                      </p:to>
                                    </p:set>
                                    <p:anim calcmode="lin" valueType="num">
                                      <p:cBhvr additive="base">
                                        <p:cTn id="55" dur="500" fill="hold"/>
                                        <p:tgtEl>
                                          <p:spTgt spid="2146">
                                            <p:txEl>
                                              <p:charRg st="185" end="194"/>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2146">
                                            <p:txEl>
                                              <p:charRg st="185" end="194"/>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childTnLst>
                                    <p:set>
                                      <p:cBhvr additive="base">
                                        <p:cTn id="60" dur="1" fill="hold">
                                          <p:stCondLst>
                                            <p:cond delay="0"/>
                                          </p:stCondLst>
                                        </p:cTn>
                                        <p:tgtEl>
                                          <p:spTgt spid="2146">
                                            <p:txEl>
                                              <p:charRg st="194" end="262"/>
                                            </p:txEl>
                                          </p:spTgt>
                                        </p:tgtEl>
                                        <p:attrNameLst>
                                          <p:attrName>style.visibility</p:attrName>
                                        </p:attrNameLst>
                                      </p:cBhvr>
                                      <p:to>
                                        <p:strVal val="visible"/>
                                      </p:to>
                                    </p:set>
                                    <p:anim calcmode="lin" valueType="num">
                                      <p:cBhvr additive="base">
                                        <p:cTn id="61" dur="500" fill="hold"/>
                                        <p:tgtEl>
                                          <p:spTgt spid="2146">
                                            <p:txEl>
                                              <p:charRg st="194" end="262"/>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2146">
                                            <p:txEl>
                                              <p:charRg st="194" end="26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6" grpId="0" animBg="1" uiExpand="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custDataLst>
              <p:tags r:id="rId1"/>
            </p:custDataLst>
          </p:nvPr>
        </p:nvSpPr>
        <p:spPr bwMode="auto">
          <a:xfrm>
            <a:off x="1919605" y="548640"/>
            <a:ext cx="403288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四</a:t>
            </a:r>
            <a:r>
              <a:rPr lang="zh-CN" altLang="zh-CN" sz="2800" b="1" dirty="0">
                <a:solidFill>
                  <a:srgbClr val="FF0000"/>
                </a:solidFill>
                <a:latin typeface="微软雅黑" panose="020B0503020204020204" pitchFamily="34" charset="-122"/>
                <a:ea typeface="微软雅黑" panose="020B0503020204020204" pitchFamily="34" charset="-122"/>
              </a:rPr>
              <a:t>）企业物流的类型</a:t>
            </a:r>
            <a:endParaRPr lang="zh-CN" altLang="zh-CN" sz="2000" dirty="0">
              <a:latin typeface="微软雅黑" panose="020B0503020204020204" pitchFamily="34" charset="-122"/>
              <a:ea typeface="微软雅黑" panose="020B0503020204020204" pitchFamily="34" charset="-122"/>
            </a:endParaRPr>
          </a:p>
        </p:txBody>
      </p:sp>
      <p:pic>
        <p:nvPicPr>
          <p:cNvPr id="26" name="图片 25"/>
          <p:cNvPicPr>
            <a:picLocks noChangeAspect="1"/>
          </p:cNvPicPr>
          <p:nvPr>
            <p:custDataLst>
              <p:tags r:id="rId2"/>
            </p:custDataLst>
          </p:nvPr>
        </p:nvPicPr>
        <p:blipFill>
          <a:blip r:embed="rId3"/>
          <a:stretch>
            <a:fillRect/>
          </a:stretch>
        </p:blipFill>
        <p:spPr>
          <a:xfrm>
            <a:off x="2855595" y="1484630"/>
            <a:ext cx="7568565" cy="4712970"/>
          </a:xfrm>
          <a:prstGeom prst="rect">
            <a:avLst/>
          </a:prstGeom>
        </p:spPr>
      </p:pic>
    </p:spTree>
  </p:cSld>
  <p:clrMapOvr>
    <a:masterClrMapping/>
  </p:clrMapOvr>
</p:sld>
</file>

<file path=ppt/tags/tag1.xml><?xml version="1.0" encoding="utf-8"?>
<p:tagLst xmlns:p="http://schemas.openxmlformats.org/presentationml/2006/main">
  <p:tag name="MH" val="20160418164542"/>
  <p:tag name="MH_LIBRARY" val="GRAPHIC"/>
  <p:tag name="MH_TYPE" val="SubTitle"/>
  <p:tag name="MH_ORDER" val="1"/>
</p:tagLst>
</file>

<file path=ppt/tags/tag10.xml><?xml version="1.0" encoding="utf-8"?>
<p:tagLst xmlns:p="http://schemas.openxmlformats.org/presentationml/2006/main">
  <p:tag name="MH" val="20160418164542"/>
  <p:tag name="MH_LIBRARY" val="GRAPHIC"/>
  <p:tag name="MH_TYPE" val="SubTitle"/>
  <p:tag name="MH_ORDER" val="1"/>
</p:tagLst>
</file>

<file path=ppt/tags/tag11.xml><?xml version="1.0" encoding="utf-8"?>
<p:tagLst xmlns:p="http://schemas.openxmlformats.org/presentationml/2006/main">
  <p:tag name="REFSHAPE" val="808719020"/>
</p:tagLst>
</file>

<file path=ppt/tags/tag12.xml><?xml version="1.0" encoding="utf-8"?>
<p:tagLst xmlns:p="http://schemas.openxmlformats.org/presentationml/2006/main">
  <p:tag name="MH" val="20161028152942"/>
  <p:tag name="MH_LIBRARY" val="GRAPHIC"/>
  <p:tag name="MH_ORDER" val="TextBox 13"/>
</p:tagLst>
</file>

<file path=ppt/tags/tag13.xml><?xml version="1.0" encoding="utf-8"?>
<p:tagLst xmlns:p="http://schemas.openxmlformats.org/presentationml/2006/main">
  <p:tag name="MH" val="20161028152942"/>
  <p:tag name="MH_LIBRARY" val="GRAPHIC"/>
  <p:tag name="MH_ORDER" val="TextBox 14"/>
</p:tagLst>
</file>

<file path=ppt/tags/tag14.xml><?xml version="1.0" encoding="utf-8"?>
<p:tagLst xmlns:p="http://schemas.openxmlformats.org/presentationml/2006/main">
  <p:tag name="MH" val="20161028152942"/>
  <p:tag name="MH_LIBRARY" val="GRAPHIC"/>
  <p:tag name="MH_ORDER" val="Straight Connector 15"/>
</p:tagLst>
</file>

<file path=ppt/tags/tag15.xml><?xml version="1.0" encoding="utf-8"?>
<p:tagLst xmlns:p="http://schemas.openxmlformats.org/presentationml/2006/main">
  <p:tag name="MH" val="20161028152942"/>
  <p:tag name="MH_LIBRARY" val="GRAPHIC"/>
  <p:tag name="MH_ORDER" val="TextBox 13"/>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MH" val="20160418164542"/>
  <p:tag name="MH_LIBRARY" val="GRAPHIC"/>
  <p:tag name="MH_TYPE" val="SubTitle"/>
  <p:tag name="MH_ORDER" val="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TABLE_ENDDRAG_ORIGIN_RECT" val="683*330"/>
  <p:tag name="TABLE_ENDDRAG_RECT" val="184*156*683*330"/>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MH" val="20160418164542"/>
  <p:tag name="MH_LIBRARY" val="GRAPHIC"/>
  <p:tag name="MH_TYPE" val="SubTitle"/>
  <p:tag name="MH_ORDER" val="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MH" val="20161028152942"/>
  <p:tag name="MH_LIBRARY" val="GRAPHIC"/>
  <p:tag name="MH_ORDER" val="TextBox 13"/>
</p:tagLst>
</file>

<file path=ppt/tags/tag34.xml><?xml version="1.0" encoding="utf-8"?>
<p:tagLst xmlns:p="http://schemas.openxmlformats.org/presentationml/2006/main">
  <p:tag name="MH" val="20161028152942"/>
  <p:tag name="MH_LIBRARY" val="GRAPHIC"/>
  <p:tag name="MH_ORDER" val="TextBox 14"/>
</p:tagLst>
</file>

<file path=ppt/tags/tag35.xml><?xml version="1.0" encoding="utf-8"?>
<p:tagLst xmlns:p="http://schemas.openxmlformats.org/presentationml/2006/main">
  <p:tag name="MH" val="20161028152942"/>
  <p:tag name="MH_LIBRARY" val="GRAPHIC"/>
  <p:tag name="MH_ORDER" val="Straight Connector 15"/>
</p:tagLst>
</file>

<file path=ppt/tags/tag36.xml><?xml version="1.0" encoding="utf-8"?>
<p:tagLst xmlns:p="http://schemas.openxmlformats.org/presentationml/2006/main">
  <p:tag name="MH" val="20161028152942"/>
  <p:tag name="MH_LIBRARY" val="GRAPHIC"/>
  <p:tag name="MH_ORDER" val="TextBox 13"/>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MH" val="20160418164542"/>
  <p:tag name="MH_LIBRARY" val="GRAPHIC"/>
  <p:tag name="MH_TYPE" val="SubTitle"/>
  <p:tag name="MH_ORDER" val="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MH" val="20161028152942"/>
  <p:tag name="MH_LIBRARY" val="GRAPHIC"/>
  <p:tag name="MH_ORDER" val="TextBox 13"/>
</p:tagLst>
</file>

<file path=ppt/tags/tag46.xml><?xml version="1.0" encoding="utf-8"?>
<p:tagLst xmlns:p="http://schemas.openxmlformats.org/presentationml/2006/main">
  <p:tag name="MH" val="20161028152942"/>
  <p:tag name="MH_LIBRARY" val="GRAPHIC"/>
  <p:tag name="MH_ORDER" val="TextBox 14"/>
</p:tagLst>
</file>

<file path=ppt/tags/tag47.xml><?xml version="1.0" encoding="utf-8"?>
<p:tagLst xmlns:p="http://schemas.openxmlformats.org/presentationml/2006/main">
  <p:tag name="MH" val="20161028152942"/>
  <p:tag name="MH_LIBRARY" val="GRAPHIC"/>
  <p:tag name="MH_ORDER" val="Straight Connector 15"/>
</p:tagLst>
</file>

<file path=ppt/tags/tag48.xml><?xml version="1.0" encoding="utf-8"?>
<p:tagLst xmlns:p="http://schemas.openxmlformats.org/presentationml/2006/main">
  <p:tag name="MH" val="20161028152942"/>
  <p:tag name="MH_LIBRARY" val="GRAPHIC"/>
  <p:tag name="MH_ORDER" val="TextBox 13"/>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MH" val="20160418164542"/>
  <p:tag name="MH_LIBRARY" val="GRAPHIC"/>
  <p:tag name="MH_TYPE" val="SubTitle"/>
  <p:tag name="MH_ORDER" val="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MH" val="20160418164542"/>
  <p:tag name="MH_LIBRARY" val="GRAPHIC"/>
  <p:tag name="MH_TYPE" val="SubTitle"/>
  <p:tag name="MH_ORDER" val="1"/>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MH" val="20160418164542"/>
  <p:tag name="MH_LIBRARY" val="GRAPHIC"/>
  <p:tag name="MH_TYPE" val="SubTitle"/>
  <p:tag name="MH_ORDER" val="1"/>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8.xml><?xml version="1.0" encoding="utf-8"?>
<p:tagLst xmlns:p="http://schemas.openxmlformats.org/presentationml/2006/main">
  <p:tag name="KSO_WPP_MARK_KEY" val="5c3ce29f-b84f-4ae2-b3a1-7467817fbd2b"/>
  <p:tag name="COMMONDATA" val="eyJoZGlkIjoiYzkxNzRmZjM3YjY4NTZlNDFhNWRmN2JjNWZhMDlhYjYifQ=="/>
</p:tagLst>
</file>

<file path=ppt/tags/tag8.xml><?xml version="1.0" encoding="utf-8"?>
<p:tagLst xmlns:p="http://schemas.openxmlformats.org/presentationml/2006/main">
  <p:tag name="MH" val="20160418164542"/>
  <p:tag name="MH_LIBRARY" val="GRAPHIC"/>
  <p:tag name="MH_TYPE" val="SubTitle"/>
  <p:tag name="MH_ORDER" val="1"/>
</p:tagLst>
</file>

<file path=ppt/tags/tag9.xml><?xml version="1.0" encoding="utf-8"?>
<p:tagLst xmlns:p="http://schemas.openxmlformats.org/presentationml/2006/main">
  <p:tag name="MH" val="20160418164542"/>
  <p:tag name="MH_LIBRARY" val="GRAPHIC"/>
  <p:tag name="MH_TYPE" val="SubTitle"/>
  <p:tag name="MH_ORDER" val="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自定义 94">
      <a:dk1>
        <a:sysClr val="windowText" lastClr="000000"/>
      </a:dk1>
      <a:lt1>
        <a:sysClr val="window" lastClr="FFFFFF"/>
      </a:lt1>
      <a:dk2>
        <a:srgbClr val="1F497D"/>
      </a:dk2>
      <a:lt2>
        <a:srgbClr val="EEECE1"/>
      </a:lt2>
      <a:accent1>
        <a:srgbClr val="3FB2D2"/>
      </a:accent1>
      <a:accent2>
        <a:srgbClr val="92C4B2"/>
      </a:accent2>
      <a:accent3>
        <a:srgbClr val="78A6B6"/>
      </a:accent3>
      <a:accent4>
        <a:srgbClr val="8064A2"/>
      </a:accent4>
      <a:accent5>
        <a:srgbClr val="4BACC6"/>
      </a:accent5>
      <a:accent6>
        <a:srgbClr val="F79646"/>
      </a:accent6>
      <a:hlink>
        <a:srgbClr val="262626"/>
      </a:hlink>
      <a:folHlink>
        <a:srgbClr val="262626"/>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1BCC2C28-871D-48CB-8BE0-2867F7803ADB-1">
      <extobjdata type="1BCC2C28-871D-48CB-8BE0-2867F7803ADB" data="ewoJIkZpbGVDb250ZW50IiA6ICJVRXNEQkJRQUFBQUlBQktxbjFmZG1OTEZyZ0VBQURZRUFBQU1BQUFBWkc5amRXMWxiblF1ZUcxc2ZWUmhiNXN3RVAwK3FmOEI4WjNFbUJCSVMxWlZaYzBtWlZ1a3BPMW5ENDV3RGRqSU1XMmphdjk5eGszV3hFa0tFb0o3Nzkyejc4NGsxNjkxNVR5RFhLUGdZOWZ2RWRjQm5va2MrWExzM2kvdXZOaTkvbnJ4SlVsRjF0YkFsZlB3bjB0NmNjOTNIWTNzeDRpSlRGck14KzdiWUZTd1FVRUtyL0JaNkExQ21uc2pFbEV2aEdFY1JJeU9vai81WDFmbmQvU1Z6S1JvUUNxRTlUWmlvamV0RWxPMkVhMzIxZzV1Zng5Y1lBMFZjbmpFWEpVR0o0UWNVbTVaVldueDJSVHpVcnhNcEdpYlg2eUdFM2phb0luMndzUDRUYWJ3R1g3d0hGNDczSEtkWnhLQWZ5eUx4aWNKM3dHWHBWbFZSQzNDckdLcUVMTHV3QmZraCtCUDNhRmk4eW5sVmdKVGtHOTc4MTRiMDdGamxwQWRuSDZiVGsrNElKeEJ0d2FwZm5RRVNtamcrZFFMZklmNmwvN3drZzVQWmpzdkNDekJqQzFoM1RFYi9XTGxZbzFPWjdVcjZSOU5VREpoWEtuZmpkSWwyTmMvQ3JsSzJjYm9yM1kzdVNLMnk1T1FDOHhXSFMrd01PUWZtTjFieGFUYWJkUEM3cERqdWp3REdtRTMwNlkrY1d6UDhydDRSd2lqb1UyNDU2ajJ6NExWc1pMeEpaaVZINW9uL2VNNjZkM0wxYndFVUIwcjZlLytBUHJqSDFCTEF3UVVBQUFBQ0FBOW81aFgyNjU2Q2VnUEFBQTBFZ0FBQ0FBQUFHMXRMbUpyYVhkcE5aZUZkdklNMTIxeGx3SXQ3aEdDRXdJaGdVQUk3aVU0RktsQ0N5MVNvZnE4dmZXLzN6amozTUljZTY4MTE1VUo5bnZzekhuV3NmbTRYNStVSSs5UkRlSjNscko1d2dkQmJhWlFyZmhnVmNBZlp4dk05OXJGNVJHSG82UUdSOWJSKzd2eUtoMlJxOFRSZnpnV2RMUCtFWU1UcS9nK1BSOWtqbzFCV1drN0ZpWlBUdUpNd3NGeGYzNXdtazVYbjJvVENTVUVMTStWL2xxajRYbGxZNU00VjluZUVVaUdROWZKcjZoNXVOQjZHNXZSdUpsQ2g5Slh1SENGS1kyK1V1UTlWeGM0d2FrVlZGdzE2VTRzR3hRRVQ4MGl5TGpmM2RBd2tPVzZWUHVIZXRoZThNc0NDYzFqbHlpYlU0YVJHZU5xbXRQYldFcnZtSjVhUmhVaU9ZSjR0b1FvYXpxSmkvU0w4Y0VmZlpNVXNCa25mY0JyS2JqcGFuWFhiY3FRWVN2c3VZUmlCVUIrUm54YUpHV2xwMC9VbUw2VEo0RlJTTXY2R3JwamxZMllQdzdOSjV2WVRRM20vbFZmYjY5LzdodTZUMmFUdFNiV0QwZVlPdHJsQUZ5c0ZOU1llMzhkVzAwRWZub05kcTR1NGpXK1lQQUg5SEhRdFZNR3N0cklOYVZCNmxRa1BtdzNqNHF0aC9XSG9XS2hnUGhUeklESWhxQ1VQTWdQcFpoT01hOWtmZnBqYW4vUXdiT2x6SE8vTGw4UmxCUkI5cTlZSkt2WU9VYTl6dndFUlNjWHM5aXgxb2tKOVZyM1pGZXU4RlhxU2R0ZmlIMTc4UkF2UEg1c0g3eDZNZGxmTVc4eUh6WFM4UjhxeTV0cWlOS0NvUUtBZlVkUmZhZ25BTWJWZXZ0WlJMVjhJckhlSUVESXQxekQ3ZzVGM2w4LzU0RlNKNFkxdUg0ckw4TVc5bmU4b1RJMDNiSmZyNERSRDA3Q1laL2ZvblFUaFRxWHozek9kdStab0g1TWFkR0owQktwb3lSbUp2UW8yckt3azkzenY0aTl0UnpiY21pSjB6b21hbkc0UVRrTlJzQ2pidldhUGVRVWZiZERnVER4KzNtVk43b0dqZk0rKzJoWG15TStmZXpKWmJJUUVIcTFQeUZFOFZTYUtJejkxNE0zbFZ0dkZiZyt6emRaM2x5cG9MeWI2T0dXcHNCUVNHTzMvL0cvN2loOGVDQUgzd1RHYVpnL0RaeU5ISVBhdWl1RGtHQXdFd2drYzRmTmthTk9ZbGxMUHpkbW13TE02WEo2RFVQTWlhUnp6TWJ0SWRrYzgzSGhWNWxxKzlkOXBUb1cvNC8vOHYvZC93R1BvV0UyZkhIUnpaMmllQ2ZSaDR3SXIyZFY2dUt4eDJ6dHFMQVdKbFBKL3VOODFMSUJnS0w5VTMvV2dDUVhJMTJObWY5WE13TDVUbWN3THJLckkvK3dqK0pDRTI4SDJmWjVOc0FTaG9KUEhERkVYczdKYitVT1M0Wm1aNjlmS05qNTQzOHVBRFRHV0FiZjM5eWsxT0JDbmxEdG44NXZReU1pSGFRc1VzZFBxWHAvTTNWUUtUc1M0LzdxM20rd1cwc2FhenlOTWNwbXc4TmJkbUUxTVVwajYyTG1mTzZoMjZwakFFVHp6bjdKbHVhQkdsOU1HaUV0L2RndTR4blJYeCs2cVQzY200bUU3R04vNHZRN3BIakRyUktNMitnbGh0djVkT3hNT3VpMzdub2ZYQ0lsSkdXZjFVMmVNMUFwM3BhYkJKL25zM0ZycFdVUE9lTmZPZ3FjMG5qdDUzSnFlQThtdW1uOGFiTm83MFJtR29aQ0ZubmNiMWxkSDdZV2lYUHFHUWRNYktOVVFrTWd5R1hEcDlWc3JtNERBNEcvL05tZkIwVzg5djU3bnkzM2VRR09zZnhZNjFqMW9vSG1tVVhoZWtNYlMzNUZyaGVwd2RSaGQwUHg5WmNEbUd6S2RidUMzNDA3R1Z3T29rRzVtVkRGUmZYNVM4Vk9hcTBLaFA2d2EzdlU3cXJoSkRsLy9IK3hGM2JNQ1RjMnZYR1RpTFhqbXArQU1tWTQ5c3RKU25OL2xvSUttRVcvQU5rT1JucUVXb1BBRFRoTjJodGluVy9ieEZxSHd5THhkV0ZGY1hUYzB2VXpVSHp5Ylo5c2p5MUFQazcrOGI4enlJSFp0RGdZZkxEeUgzNk1zaHp3OGZGaVdGRVV1Qk54OGhCcHRiRWE1QWZUUkVBQnN3VzJLSXVWcEpBOHpkbzBPbXhmUWZzaERPZWwvTlZlL1ZFNERndUZkQ2F2K3JpcEcrbVlBRTJrL0xjWkRUZWdGVFFmUDJ1eWdQUkM5UER6ZEY4MFNrOTdqVnBSbjRsNTc5SkxWSWFGUkNWS1JNeUlobmVDdUY0RVlGcis5eS9uVGhoZGwxcDVyc3pLRlorVW8rOVJNRVNqWjBqS2w4K3hxU2daZ1R6NXkzclpuZkdHNUVUdSttVmlRQjF3TnJkcDNxK0ZVaWdwb0RoWjA3QlFMRWFoWGhQSFY1RkZham9WSEN1ZGhQVE00WXc5Rm1vdkFrNm5YWXpIRHBVcEpBOEVRVlFjMEZucjAyMkJwL0JIRnlsOVBpeFNubGNtendDWVRYUTQvWVdGUVRlRGxKTU9EQ2l5aFF0OXN1TlhDVDMxOWlUT09yNy9aNTZyeHBrNTA5cm5udDJZTjA3S2VYTzFZR0FsTFlMNzVoWFlqajZVeHU4V2Vob0Y3N2ZrZDFUbThLRW4rUHo5amhGWU5lRXNpUS82OXJpakpFYkd0NGVZejhSMmlVZThjN1M0Yloza2tFRW9aMVR0cmZ5MjJtSFFwWS9rSGp2NXlVUWRrUTZ0Y09Ndi96dE9uaUxncEoyWk1TRGpqYnNwbFVrTDc5ajJJVG1hRnd5RDVYM1ZaQXdZYU1pUnl5WXU1U2FlWko2UUViMjNXbEdkVE9PUzdGSjBseWNjK1l5b01WYlVIbk9JcStlT0l1dk9aODNuQWxJQWhPY3VONTl5Z1JDcFozcEpabEE4RHlKVVFoTFBNclZxWHErRFBBRjNzcGoveDNyNW1obXBsOVNReUJyaEtPT0JrR3YzYnhjUmwxalkvUTBVTDNMb0pScEJaME5DQjhEeG04OW5neXpraDNTaWJReTljSlpNWEFyZE5zZjNtTTBuU1lXRDI5Sis1Y1JHdkV3L3Nyczl6MUVpUERCenpFUU0zc3hTVHBIU2h3WEk3citjWHdUZnZyMlVGK1lvd1hhcVpkNlpaQXQyNERGV1BqSUtRWUtPNnFXYTNucExyaW1WVFdEaHhiTzE2K0pVcEFUSHJvelV3TW9tL2ZkNnhQRHU1a3VQSmtzYW1wS1J3Y0RnRXVWNU5MVjdRMW5UNklwVjVxZzNHU2dvSktNZWY2KzFBRE9VcmRXdEVCazgyUmRIUFNQeTYwTlNVb0xzd01mME4wUFVsNER3ekVpLytSMTNSaHlEMnNhQnBQdDJBbDl3UXB6Nzk2ODNoVWJwbGZqNEhhWHRiZmR3Y1NMejlscTE3R25VUzNJYlMreXVZTEZmWUp4MmJBYmFyMXg0MnpIb1BGQm10OGNVVEVhWmNtN0owNHFGSkZJTFJlcE1GNHpHblFGL2xQM0l0cmlSS0h6bThZWC8rTzhIa0ZwSGZEOGZnSHBsMDdqZll0WWt0ZnZjb2FMdUZNUStrVjRaVDY3aUhYeFFiL3hyRGtzMlN3TEkyTXZNZmlQcmxpcllURUtoTUtmV2VSaWVZQ3FPejhyeE9PN0tFOEFoZUF0S2VjbGc2SFZRSjZNMTNyQmdRZ1ljSHVvTC9mRi9MM21Vd1ppSll5Zi9LNUVxRkp3N0xmTExQLy9CTGhJaWowdzRPTXUrUUlxZTJETTA5ejZPb3BBTWlURVBCY3FpcEh1bDh2MWQwK3EySEV2alZRZm44N0hsYmtxeHMyS0dQZlRleXlvaUl4YWk3WDN3YlNpNFFDZG1tNm5qQi9MZWdTY3VwSTJHdExRNWFuNVRmVDZwUzlTQnp5MzI3Ui8yM1NEdGdFZmNjU1VhR1VGdUk1MUJyMTUxaUhWd3NSK1ZzemtaK1BwVS8rRFFNbnRTaGRvU3k0ZWpUVlhXOHR6T1lwNjVCa01hUTliZDF3Q1RwL0JReUNaWWtuZEVQTzBOMjM1RUZUU1M5c01DcHBxN3REdTRqb2NzK1R0R0ZZUVgwTWFkUVpBbG1ZSXpxWGVmT2psWURJeGJwNFdiWTlURUJhSEtVQnd5UDVidW1MUk1KcHVlL0w3aVpicEpYUTI3OHQ0K01lODNYb3ZPaVNQQjkwMGV5blVkai9lUkxUSG9SeTNqNU1GbW9mdXQrWFdnSS9vNEpzMU1nc2VYVVNxb0FLREoyN0JWY05SRlZ3czFTUHoxWXlya2JMSy80VHdYbHBpanZ2WUpRdHgyOHJjYS9lbTBHYnZvVE4ydS8vbVBtM2xiWGRlRjhZTThiVE5hcVZVbFhoRUdFam9mM2ZNMXRxdWtBK09iVlhFOXpyNWZsd1dHZ0tSWFI5dnN2elQzU1pCTzcvYm93alM2cmtsR25vS2FPaDBuaHpsL0o1ems0M0NrMVdtT1F3NXk0aGdxeDZqUHFMdndCUmRFc3dKcG9YUjFVVi9GaXI0VWo4dTZicjRFZ0Z3RWVzZWVLTUtuUlJhYUZOQlNMNFhsL2t1czFGYUhrWW5xTXNSWnhyZ3NUOTcwclBCQzdqYlpaNWsvY3lNbTYxZ1NId2lJbU5jbGQ1blNsdW9YVTQySTFFYWJrY1N1M3AyNUtnQzZrUmlsaTBzSXRwazFBUW0xRVladGdhaVNLQzBkZGN6dUlHdTlUZTMrS2FRWDRGNGRmLzZhaUpSRGRkN2ljN0hnb2RFT1dnM3lJRzViTFR1ZVhkd3JiTFJhMEIwc0dGemhvcW9QdFpITkt3eDlIZXBETTZhUjAxUkJZRVp2ZDVmZUVHTEM2Y2dTTzVhNnlqZ3haS2Nwa0o2bk5UTWxuTDg1dnJucmRsK1A1K1M5N2w4K01wbTh1OGVJbzduZjR4d0tBVHJkMUNqL3QrMStmYXJTRXVjLzFVTnUvR01rRDd6R2JoV1ZSVlVpUkhaeW50SXVZMWMzZnBycDl5d1JPZjJNYktZK3MrNGExVngwRDhGaUQ5dGxqUVV6QVRaSVA3aHVWOTQ5YmlrQTZzbXVmWmdiSVRwWmVHSUxFdVI1bXhCRkpiQy9mc2VTaUZqbnlsd2J1RXBrMTIvZnhBZjF3b243ZFZmZldnTldmZHFoa2VkdnRtOGY0cDVFUWpxNUFMYnNUWlp5UnI3UzBMZzZQTHdKSjVvZWVFamo0MDIzL1V5Y0FCWUVkanFpcmZycTJTclZwZUNadllneW8rSTBHZytoOFpNQjdBcFU2L2tmQW5aRFBvd1lBQ29kOGZuOFNOYTZEdENjY2l1Q3FPVnJHWDBvOW1Gc21QbHB0NHNyQW1zdzAvRGY1NjI0ZGpzMnVTdjM3VVorcnozVzlSWEJVWGE3amtuY1d2Y3B0ejdlWG1wbFpPeWN4dER6SFJOdzRrWWlVOERldVZIMDlYcGlpaVFDZ0wwSHZhS0Zra3ZPdDduWFBQQUF1T3FKQTJzWnVTYnBRbGtpQ0o3UldyYTB6OHBxc0g4b041MmRLcytYVFYyQWsvRHh3dUF3VGhPNnE4L3VidTZQNkl0QTdIU3F0VXJvSzVJWWZNaFJUVllZTjl2c09aOXpzU1V1OGYvSzhxQjk3RHRGQzNCYVpKZFVEcTB2a2dSTm1aRVVqSXpRcno2WDBVT2JkZ2lOdVRXajFtaXB6WHpBTWhGbGZMdjV2YnF4WUloQWxxK1hPWVAzKzFzZDM4VGhVb2hQUFJZb05FL3JPSFBtOVNoQzVMSTlZZlFNcDZQSVRLN0NsOEtodjArTHV0VlJmSlJDalpsRUFBemtjdXMzQURqajRHYUJOVUgrUk40RGtVUlFCMUl5eUV1VW1yOWNrVmhFdXlYeE5QTWY4U0luTnpHZHdML3M2ZXE3eDE4NUZKUjlzZEZtZjRINFp1NUMvQWVkdGN0d2R3SWUxUjJWa3lOeUk0L2NXc09rTHM2dnd4MUQ1YlRhelJCeTZxVHVlMzVMcVFObmYvbC9xakRPb2QzNm5FdVpBQkVySFQzSDhSak9xaUgwUERmNkpqVWxRSmE0L1gwUlZ1M0k1ZXFpL3NxeDZmK1gvNi8vZi8rYS92YnZyOGxWNXhKNnAxVy9Lc1NVTHIzWG9LWUhyc2JUNmhDV09neWhpSXdkUGkrL0pGWjU2S0k1QjA5TzAyZk1wajJHaE9PL3B2MzllY0I2djlhd2NSd2dZdjUyeTZ4T2hHeEJxTmxySnZDSm5lOVA5eDBSQVB1cEhHZGVqNUFmaVFjMDZtWFB6M1hvWE5DZDNLWkFZRzM3YmJ4aThtYzhxeEoya05LN24wb1NGM1ZVaXBSQzFENDhOa1FCVWlPRlFqekJUQnU3TFVuNTAxTlpJemlzYmFLMlpJbkkwRGF1M2hlQ1BOVU5ZL0dmRWlheDFlOGtqNUZURkFnZ2NZdnp6L25UakJrMSsyQWVuUyt4TnNMWGRvbDV4UHV6TjluS3FzZzBMNlNwelhkT1IxZlF6V2xEVTJJVXAxR0s2YmlIZFlFT2pNK3NuNzlsa1RVTzJFM0FzTnhBSnZKS3I0cVJjVTdzeEtnMWhGemJoMzBxR0d1WXRTaXpvOUlnZmdZb2MyZnoxTEg0VmlMbEFBWDRBaytaOUNaeFhiZ3puSGo2Rm05VFovZFZIVnpGUDdEUXdiR0FBMDN4d0xSR0FNbEhBbWdxNjMzdjVWNFZYYzc0VUwrWmNsK1dpdmY4eFFsaTVhbUMrb21ZVDJQM3V6UXhtOHlKZU1ySnlhY2c3dTREcGZtdC9sRGNNV1N0YmxmZU1LejVvMTVNU0FVVkZJRzRtNkhlWEJnTDRQZG5NdnJQLzFrMkVLSlRTZi9KS0xkTWpkdzg3ZC85bjN3c0d3SWFvSWpXYks0eG1EWDE3NzFMSVZPWUFHbGJwSHg3M0l5MGFvaHdFYUJrcURqSVoxcFdZcDk4aGRPeUJ0WFhyZDFWWU9yQTBtbktScnFxbmFvRlNYcGt3Q2xYOFRkS1Y1RUk0bGFHSVZBUkNFT3pNRm10NUNJQ01CUUEvWWlTVWNKSGVpLzZQMUJMQXdRVUFBQUFDQUFTcXA5WDRWNjZqSllDQUFBZUJnQUFEd0FBQUcxdGNHRm5aUzl3WVdkbExtSnBicVhUUFV3VFlSZ0g4T2U1WGt2UE5rZE13Y1JRSTVvbVJna0dFMk1ZaUJwdEU0RW9sV0RqMTJJaXBSUW9VTDdLUjdVbDlIcFhqSzFSR0ZDR21xcFlsV2kwUmczQzV1Ymc0T0xrME90SDR1RENZaHg4cnoyZ0xUZVV1RFJOL25sLy83ZlA4eGFUWDdnd1VudXFOS2V5MFVSMjhYSDlNVGdUQXRDZEZRQllNdy9nczVBUDlseFRjMU1MdGxvdmFOcXNWdXRGYTd2bHB2dkdHSFNnRFMvakZiekdBY1N1QndFT3UvWmlGMldpVlJPZzdkU2pRVzNtdVJmdkxNRjR5MC9BN3UwQkgvK3pDN0JIS2ZoUkI5Z25CWk9ndFpOQVp4WitmZHR2Q2RxcUZ3SDdGWU9YZ0lOeTROZ0tlTnNJQUE0cEJlc1ZnQ09LSnlvQngrVEFtUTlPSDZxUmdwT0E0MHJCdWdWd1V2SEVlVUN2NG9rT3dFNnFocWE4cWx1Z3BpcjhxUFVoY3hzMGlINmtwcEZHeW9kMGNzV2YvTENRRnA2bkV1VEwzZVRxUS9IVGcrejkxZlJ5TkIwaFl3ZlE2MWlWM2VFMHFLczBCMHhHazNGcmE0QjJ5a2hUTTZnS29OVEFvemFJRElkU0JTOVhCSkhPNDNrdzlYUTZzL1phWXJXZFRKY2VXYXJYWmRBUnVaYXRaYzBDTjF0QkJqMFhBM1RzV0Y2S2lpdGhXZTRtc21yQVBWeEM1emZpTElkV0dBUnhlNGhMajNvbXBncmdoaE5xQWllYUFYdXBmVGxZMklCRHBYQm80ODRGYzdBemZYcDF6bU5wbGpZTGZ3OGVKVFA0TGdDNkNqMzhYU21Uczhway9xTHBoUm1SQzZUZUo4Z3l4ZkE5OGMyY1hOSmZVdElvbFR3REhDam4wbUpzWHJ3VHlQZmtQQWN6dVAzUzhTTXBRSGM1WGlZWXowU2VGSGxEMnp6ZVZrMEJEcGMvMU1LSElISnYwNi9tWlh1a3lGNzZlbHl5ZHdPT2xtTnZ2b1NDblRtWnNaTHIxaEh5VWoyZ3A4eWRsYnl2emJYSi9IZ0ozeUR4VFlBVC84T0x5eC9KcThpc1JaS2ZIeFg4WFp6TVpGRmJ1NmRSYW1zRm5DcHVhOXRCMjliVGN6SmVwUjl6RmVBZlVFc0RCQlFBQUFBSUFCS3FuMWVaKzUyWFBnb0FBR1I3QUFBTkFBQUFjR0ZuWlM5d1lXZGxMbmh0Yk8xZFcyL2N4aGw5NzY4Z21HZHhaNGJER3l3cHNGWldZOEFLVkV0eDdMNHhFaVV0dkx0Y3JGYU9sYmNXdFlNQWhlT2diUjZTOXNGRlc3UUY2cllvWExodDR2d1pyU1g5aTg2RlhITEo0VTNrcnRiMlNMQkJEam5mekh3ejU1eHZMclNYMzMvWTZ5b1B2T0ZSeCsrdnFGQURxdUwxZC8yOVR2OWdSZjFvWjJQSlZ0OWZYZDV5RHp6bDV2cUtxZ1A2QXdGNWJlZGs0SzJvOUltcWZPajJ5UFhGc3hjWHYvdjlFbFNWbi9wK2oxaFRsWjhjZDNidmI3cEg5MWRVb0hJN1cwTi9jTFM2L0hGbmIzU28zRmxSRWRSTnRiVzYvSUhYT1RnYzBSUUliRUJUMm5mcG5XWGFxckxHckcxUksvVEJQZnJBd0lBOVFOR0Q3ZDJoMysyeWJFRERwZ2wwTzBxK3g1Tk5oR3hnMGVSV3JEcTMzQlAvZUVScXNUMXdkMG5qNmJzNnMza25sY0xmcGZlczR0dmU3c2dmWHU5MkR2cXM5c3gwYUcrajArMXUrTU9lT3lLcFc4Tk9mN1R0alk0SHlrWm5OUEszRHoxdnhGcjJRWFI1SjdwY2MzZnZId3o5NC80ZXUyVXVvdzRqN2ViZUlqZU9wU29mOVR2a3N0ZFRsVnZlL21qVEhSNTBhR2ZTVHZJSDhkdmJORk04WWMwbjFlakZVa2d0ZHc2OUh1OXQ2dURiYnFmL2lmOHBkYkJ5WTMrZnRKVmQ4aDYvc1RkMFAxV0RMRzIvNncrWmx5WldlQWFhaGlQVE85N0RaTkwyb1R2d29yUVdTeVNlWmNtMEpoRG80WWpiM0d6Ny9UN3pPUzE1NlBhUDlvbURZeU1LVEErbjJGaXlMVjNUc1hnNFlSdG95RUhKSWRXS2xjRHF3M3N6T2JLbit2bFdweCs4eHE4L250U0Z1ZVkyN2RGd1JLbkIrMjEzUU8vWnN6Q05HZzFhdmUxM08zdWtITzdreU4rc3JqdGtXTkhCU0EyOHQ3K1BEZnBMdXM3YkovY0VyM3hFQmdiRHk2QityVmlqU0tuZUE2Kzc3bzVjMHRqamdUZmtjQXlHZFBUc3g1N2Y4MGJEam5jMHVUNVIybDMveU52ajd0ajBIM2c3L3VveTgvb1MxRFhIUUViUzc4enR5TllBaGxiSzdhR0Y5dkV3WmdvQ1E5Q0J6TkNTNFdnV3NQV2twZXZNelpwdVdqWktabHpqMVFPa2VtYXE1OXRzVkppYUF5MG5tWEU5cjhUV3BNNnQwRG5SSmZNWjgvbjI2S1RyVFJoanpTTVEzQm9wZHdQR3U4Y0pqank1MGQvajZZNWxhOEVqaklCbTJHend4UENnYkhTOWh6NnpTM0tUY1hGSXhtamZPem9LSzhiS25jYVZNV3RjR1RydGZWdmlxbkZjWWFoaDVLVEdKa2NEMUF4a0FkZ0Fya3dLVURPRlVJWXJ3OUtBQVZJWk9hNndCcUNOVXhrWnJpeUhaRVNwak90NUpjNEJWOFJuRk84TjRNcWFPYTRjeGo0U1YvUFZxNlhHQk91eWVuVlp1Ym82dFRKSjBiZ1JWRGxOb0FwQ0Eyb29ZMWFCU2VlTHZOUW9yT0FiQ1N0VUUxWUlhcVlRQ1pabVpNS0pWaktHVEZEQlJKaDFHcEdadFZnUzJPQWlwNWxXUnVnb3lOTE96TEtlbGFVdUJDRkVqaUF5bkVBUlFndHBkdkNjRUZKQjVBaGhLVEN5MTJZTVJrcTJFb3l6QUdNbWtvUURWQ3h1VlFCZGdLVHFRTHBxSE9tTjRhaVJwWTFjSEJrUXNiQlc0aWlGSXp3clVZTzFOVTFnb2Fxa3BVMFVLVm82UjVHZ0NhclpJQTVqTXpJeERwM0NHVnRaSERheUZKS1B3NkF4RW9lTjR6QVRSYWxOZ3FwaWxqSlFBS0hVK3dVQVNsZHdqdkFwc2VCUkZqNk5ySGprd3dkTEdaczNmRVQwWGhGQWxVV29zZ1pkclFRWlJtTVlhbWg5UTBlYUNjVVlNblZUWWtpTUlYTldvU0JDOVJjNGhEYXFob01pSTBVQm9TaFBVVWdvckd4dFJFS28wUTJONlFYRkdDSU5yS0hnT2NSRkM0NGxFWWthV3VUSVF5UlJQSW5JbVNDeTBuSmhSVlY3azVjTEt5QUpONGFraHBZNThwQmtTbTJiTjVMZTZlWENDaml5R3NOUlE4c1VlVGl5cFNMTkhVZTVRV0pKSUYwaXZydEVlSGZWMFowRm1zSVNpS0k3dDlPL3VlZTVHVUJDanFFbGo2bWF1cWFUbndoVFZVNnFWc1pTNGVDbnh6bjVvQWZBM1RmNGdrQ1V2L0NVUjJtVUNRc3FCU2w2OGpQRHZ4aFBPMWVIQ2VkQ1RDYlpHZjRsTDBQUmVhRllTYlRvdGE2L2UxK2hWN3hDa1pzRmpRemJ5SDlZV1lmdTBOMGRFU2E0ZVpldDJtMjR2VTczWkVVZHYzcCsvdjNmTDc1OWRQRy9yMVJsdS9NWkhZQ2txdUZZVkpYQTZIdVJzUzFpNjJEb0RnNURZK3o4OElxS1NiWUI5U0QxTTJzRmQ5cGdvR3p4Rjl0M2VaMUhnL0R5OUx1Zm5iNzg1dXlMdjd4K1FTNmVuTDc2ZHZ6ZlgxLzg2dFhaODJkblR4OHZ0MFlENG9zQi9ZdmJhazJjTVVtYUlydFAyQjNuTzNRTkFueXRLdS9CSk8rUkhpTEJHZThoZy9jUTRaQlc0Ukx0MU9RWUVjU1pEdDhOTmtzWXlaZ2RjeWhIQXdsT1RNUnJpZUlGTUE1RlJCV2hQVjA4UXJwdFRMaFV2UElyTHBDdlcyRU5XZ0hMR2ttVEVhVW1HcERyaHBDVm9wckFxQVhDbXJDcVkwZUQ0YUVpSzFtVGRtSHoxM09LanRveDFadjVReUxMbHJoUGdWQU44N3N6MS9kck9YVm9DMHRjTC9SaVZuOVd4TVoxWWZGcmhVMXFGNzdSMEc0RWMxTDQvY1BOSHYzR3dqK2FhSDZrMGt3Wm8zZVp4NW1tczY4UmpxYS9aYkNudjJYQXlXOFpxREpNZjhzUTZGSlFENUg0bzdqNEUrdWQzUXoxaHdhY1ZpY2NkRm1rVG9DRUp6RHpGQXMvU2pDVEVDQ3BVaVVsSHlXamIzeDFrWFoyV0VCVWZkcnhDQ2NjYnhsYWh0ZUowNUd0NTNxOWFsQXdhYlVldGxvSDlEZlI2bXFCQWhZRkNvSGRuRUFCWGlKUTRDRUNEd3RlLytubjV6LzhvM3B3TUgzSWRzZVBwYkJvYlRwOHNLOUJDT3FGRG1KdUx4a3lVT1NLbEQ0N1dDaVZIYWVVQldZYkVUZWdBUlBaamFnd0J5dEoxSEZXejJkcWM0cXByU1JSbTBtaXRncDVHcytKcDVzNm5TRjVXdkowY3p6OTUyZmo3NzVzbEtlTkZFOURNczJEWkpvSGEwN3pKRmUvNjF4dGx1WnFIV25CQWs4dVgyT3MyYWt2Y2NLTlU3NU9LUG02S2w4NzFtUjFMWWV6VFpOK1EyOUoyaTY3RGxkMzRTMkhzNjAwWjVQWUdnSHloM0EzcW5iOHEySGVEcEJjaDd0elRFaituaWQvMnlGL2s3R1dSOThXRkRHSXpoZXVBdTVHd05hTURPN1dIVjByb0krNWN6ZGNSS28yUkZRTjdjak51aEVON3BTYklkVFNuNEF2R2tXRCtjVFR0VmM4VUlxVm5ZcTBxM3pvQjFWdmxJRkRNTlpnNER3VEROWTF1TE51L2xMY0s5aDdKOTZtd0N2dGJXRTlLenM4dDdYbHhDSzJLdDZjV0ZoVFdvRVNXbUVscFFJVlNRVUVKYVdDbnVndmxBcWNMUlVZU2Frb3R3cWpXMmxIeDZYQ21vMVVJS0NqaEVNakhsOUlLZUFCK3RrM3Z4Zy9mdlQ2M3k5T1h6NFpmL25WK0orL2FWSWNZTFYvaFdKbTRoRENyOTdTU3FZSktRNk5lZXR0RWdjMHAza0V0azJ0NE9pUEZBYzVqMmhHUE1aLytIcjh5MGRjUW1wSUJVNUpoYjRZVWlIbkVYSWVNWCtwd0hPU0NnTktxWkJTTVNlcE9QLzhyK2RQL3pnRHFUQ2tWRWlwZUZlbHdpeTc1TVQyTXExOHFTQXNoakkrZ0RLd2xJcVNCMzlBMnRGeHFUQlJjdGhLcWNoWmt1S25mY2FQLzNYMnQ2OGJsUTFyTVdRakJHYWR4YWdjRTFJMkd2UFcyeVFiWlRlMTdlZ0VUS1pzUU1mTW5HR1lBR21tbEkxaTJiQ0F3TkZ4MmNCU05rcWZOcXE5cjIybTFHSkI5clZEUE5aUWl6d1RVaTBhODlaYnBCYW85TDUybVVrR3pGRUxYYXJGUWs4eTNxUjk3Y1RaMDhuV2RwT3lnQlpsUjF0T0l1UWtZdTZ5VUhaSEd6cGxqanM1N0IrUEZNcUNLV1dobkN4WUJjZWRISG5jU1NnTDQrZi9PWDM1NVB5SHA2ZmYvN2IyNTJWcGxWaVF6ZXdRaDNWVUlzZUVWSW5HdlBVMnFVVFp6ZXpha3dkSHFzUkNUeDRnUUdRd3ZMa3lVZmM4YkZvWEZtVG5XczRlNU94aFByckEvbi9wMVIvOUgxQkxBd1FVQUFBQUNBQVNxcDlYNHp0NS84Y0JBQUR2QlFBQUZRQUFBSEpsYkhNdmNHRm5aVjltYjNKdFlYUnpMbmh0YktXVVhVckVNQkRIM3dYdkVPS3pObTFhWFNGVmRLVWdDTXJ1K3ZGYU5Mc2JUTnRscmVMNjdnRjg5ZzU2QU5IYkNIb0xKLzJ3VGRoQXhmU2xHZkw3OTkrWnliRGQrMFNpT3o2L0VWa2FZbmVEWU1UVHkreEtwSk1RbjQ2aTlSN2UzVmxkWVZFMlQrSWMzaEFzMXM5a05yK3BkazBFSFY2QUJ0M0c2Q3pFYStNeEplckJqdTJnV3g4c2wvV2d0NFhSYU1vVFhzUWcwSkdqdnM1NXNCVnBIbUpxT0VRRFBvWTlJWGF6SHJGb2JkWmFmcUNlVGxxR0w1ZlVHb1RFNDhEL0JabWpaWnBGUXNvb3liWE1xMWdsQzNrWkxXWTh4TU5NaWl1TUN2andvSFR2V0tEQUR2azJpSHBXQ0lyYXVEZjhzaU9SY3RPL2lsV3FVT1p6TGliVHZDaXhna3NmcnU2alJkQ0dBRXVEN0RZdE85ZnZoSHViRFU3YlJHQWxxR2F4K1NERTFhbCtQQXR4RWUxbXdOTU0vRm1PT1VaR1dYOGF6ODBNcTFpVkwyaTBvWGlBdXNFZGplSkV5RVdJUHo5ZXZ0NWZ2NThmdjkrZWpKWnR3RjROcWw1ZFNxS3FtZGVXM3ZwR0tmaFZnaUlOODRYa1piWC9vZWsxN25yZE5ZM2hBWGROengzYmw5bmx0Wm5NSWxqOUNyVFBjS1lxb05JQ2VkbVRZcUttcU82elJYamJ5NG4yalRlL3lrN2lDVCtlNVRDZzI2b3FpbFEvVUtLVzJ4bzN6TkVRdUliMThQNEJVRXNEQkJRQUFBQUlBQktxbjFjazhOdjRPZ0FBQURvQUFBQVNBQUFBY21Wc2N5OXdZV2RsWDNKbGJITXVlRzFzczdHdnlNMVJLRXN0S3M3TXo3TlZNdFF6VUZKSXpVdk9UOG5NUzdkVktpMUowN1ZRc3JmajViSUpTczFKTEFHcUtjN0lMQ2pXQjRvQUFGQkxBd1FVQUFBQUNBQVNxcDlYOEpXdVVDd0VBQURZT3dBQUNRQUFBSFJvWlcxbExuaHRiTzFieTI3VFFCVGRJL0VQbHRuQW90aUpuWmZrVURXbGtaQmFWSm9JMW1ON25JemllQ0xib1MxN1BvQTFXeVIyOEFFSS9xWVMvUXRteG84NFRpWjFXcHE0NlhobDMrZmNlOCs4YkkreGZ6RjJwWS9RRHhEMjJuTGxwU3BMMExPd2pieEJXNTZHemw1VDNuLzE5SW5SSDhJeERNaWRSSzdvU1hyenVpM3JST0VNSU0vRTUyMlozTDhGWTlpV2oyd2ZuTXZTa2VOQUs2VDBXSEdtZkloZDdETUxXcUowNEEyZ201Vmswa3l3WnpHSEI1WUZ2VkJyeTg4c3F3Rk40aTZpMUFpbGJqWjBzNUZRV29UaWFNMWFLNVdwcUlTazIxYkR0RklTb2RSZ1UzZWNoS0lUQ25UcTlacVdVT3JVVUJQQUNrZ29EV3JIQkxhZG1tNFNpcW9DcDZZbmxDcTFiTFZzWWxuSmhxN01ZbC9JU0pTc05LblpST1p6Y2dJbWtYU093Wmk5SVpqQUx2YkhJSlRlVFpFMU9nSEJxQzN2VmZKbVVvMHVjdDFZb1g4NUlWNTcyRVUyVDN4V0ZXa1dEWUVPYWZON21xejRtZ3Q4VGxlWitlT0pIQ01QcnBSSXBUNUFOQmlHMUxQRzlUZ3pTUndYRGZHdVlVYWhKbDY1dVZnWnFhRmtpcm5sV20rMXR0WFZhVDdEVTQrT1dGUlUzd2dNcXJMVVJ4NFoydW81T0VobjBFbWZCVGptRzN3LzRLaUlpc2Q4VWZHWlNWSHhYWjdzU3pjaFBOcDF3VndTeW8wS1VXcW1JVXBkUEVwUjZpZ0owVVRZak5PaGFiRGhWR0VybVFsVnM2TGJaWU5BZGc1bzNveVdVeENHMFBmWS9yc3E5cExyb1l0YmV0RzFZL1pEU1g0QjVCK0NDWlZrL2F0NEY5eE1sOXIxTmZ0L3JYV0JiWlNvdGFqMW9yU29kYWxyWFdBQ3ZiZGFaNWRScmRYaVI1NTk0UHY0bk1uV1pLbUhQc0ZIdDEwM0ZON0hIT01RK1pZTGkzM29lZU1Ob1k5Q1hqL2Y4aTRSMXNxNVM5emlkNE5xZmdPOUl3UFpBMzZsSU40cUozd0JBSzdKblFlQW9heVlkNHpPMURSM1kwN2E4VGVYSlVjWjR6OVNBSWhoSnVFTEFIQk43andBREdYRlhHTDBDQTM3NGllM0xmM2tsa2NNU2JkTjdEWHFKUUVQNHovUzBhTjBlMXFCbGpXU3M1dHpqWURBR3NrUkVOalNnbVBGb3NMb3c0dVFSUklzTTV0eWVjMjZYZFVOWlpYaDIzaE5GMzNhMm9zKzBaak5OV1p6NElqY3FPemFYS1lmRnZLWnhRNndSZ1YvYmVZM1BzUEpqeVBNd2NDbnF6T3BNeHAwVVhpQzZmaElkaFRKelpLalFndURWWFJXaUhySm5SUzYrdlBqNysrZjExOC9YLy82SWoyLyt2Yjl4Y0t4b1M3Mnd1Z2sxWEd3ZFBTY0NVaGRGd3dZVGhtTmZabXJOS09uUlgvTHMzU0ROZjJPMXRRNWEycXByTTFIV2kxVjI4cGhqU3gyT0dpTWtVOGh2b0I3TnJzWE9pSjNpTDNFL0xJNEtKdXRCc2dZUWhhQ0hnd0NGa3N2dkhRaC9ScTlOUG9idENxY0Y5M3JxeGtLdi8zUk1wWWZXaDlQa0pXeFRZYkZjWHpYUmNHUXBvN1R6bm5OVkxHQU1DZGZSV1RPb0F0Q2hMMWdpQ2JTS1FpSHRQQno2ZUUxdDBQSFV1QmZKb0pWbm1Cdk9oNW41V3AxVHAyQTYrSnBtTWhwNnZMZlJvMnVpMG1UeVJaN0lWVTM1emh1Uzc1SWl3QllYdVc0Y3pCbVRJNUo1Q20rb3pQUFAxQkxBd1FVQUFBQUNBQVNxcDlYYmplTVFKVWtBQUFHSlFBQURRQUFBSFJvZFcxaWJtRnBiQzV3Ym1kdG1uVllGRzMwOTJjSnFRVldHcEdVN2xMcDdoUUVGcVNXQnVrV0VGZ2FTUkdRbGhEcFZMb2JwRVM2VzBLNkc5N3hlZi81dlhHdWEzWjI1NXJZZTg0NTMzTStjOCtIVjJyeXVOaFBzQUVBd0ZWVWtORUVBQWdlK04wWEV3WDhuQ2Q0d2dLdXNKd1U5RndCZ0lUaDN3SlIxS1EvQkFBYVFGRkdVdXRkK2w2R3J4dVJkdXBEYXdhcEZBMFdWcCsrME1nRmljMFlNM3ZnSTlMM05oRXUrV0dHVGtFNE1WdTdzMStNR0RoYlVaMUZFWlk2UDRUamZpT0dGUkNoTThFWmt4NkczWmtsbjVZK1lEZnp5ZXJ4TGt2RTBMRGhaZGlVK05qMjRRVFRaSGhLR1YxZnlJZkJhTXVUYzFISE4yUFQzZUFMK3VvTVo2WDZ2NXJWUldOWnlLQWRiVzFaNG5RZDlzaUE5dWdBV21MVUlJaUpRbmNiUW9KTWs0ZWJEQmFxQllVK0N2NGZtMlZDNW9BZ2ZYVERDNmQ5dEFFVHJaeGdXSmtUOG1mcUkwbFlnVUk3cEljTWlSTk5TbExpTTF6bUk0TDliZHloTm16bUdOWlRZTXJOdTVXT3FvSk96OTEzaTJtVkFKUDRhRUFnc1llSTRzbURKSXdtc01UQ3RocHliR2pNM2JiUXdBdktZZU1FTU5vQzZNejBLcFdSYUZrSktEQVd5SlFFaXdTTFNjbmo5SjBJRkVsa1RvRzNRT2wrS0MxeDBPTU8weVI2Q0lDS2FUWkNIT0xhQXd3TFpCRitRRUd5Tno2UDFvRlRoMndSUWY2NnpYS3NQRy9FaVgrTSttTDI4bkl0VmoxRFNQdjFhMElIYVcvRWJKVU5MaTd1TDdFYk95bXBqbVg5SFcvcjRPV25YWGdGNllUQ0FjUDFIY3RFSHh3cUpiUk55dStkMktqMFJnb3FYckd4eHVEVmsybVN1OXN0dGZqZVhaK3QxT1RBVTFOVEY5K2ZETG52VEliTWZZenJTWVpRdUtjTGUzTE9NNTUyMXptdkRhY0xqczFOL3JENjlRZ2w0UHI2ZW1OakE4Rk5CbjJVbHByYUUwTXBUQitXbDBBZ0ZacGJ2TlAyTWFKOVpHUjhmUDNrYWhXMHRUV3J3V1FleThIazhIRE0rSi9tdkNrZDlyTWpDSVUvb1pKRFAwM0tEUDRhZFJvMHBwTUFJNktDRWNrN3dXVnMrM2FxL2E2UGRldDhvdG5ObFJKZ0c4T1R3U3FLOU1HdWVJREs1K3BYOE1CMUZ3S0dYbFVHeWMvUEpXSDhxcWlmUGdXai94TGNRKzcvZEpiK3hGeUpQNjdJek1WVlhsVFVjSGMreDZTU3pQMTBVK3dKZDY2TFdkWkdDY3RwWjlHN0pnYXhUUDlvVXVSejF5VGx3TldmUnc1c1I1QVgvbktodit4ZWNPbFdTOFNURTV0elBkV0picmZCOENRbG9SdUR0TklJTnZFT3lkQVdaMzJ2N1hKRUI2eXpVSnBTRTVLMGt2ZXlzeENwUy9nUW81UTRBNnNIMDZPcjl4b2FHdHZiMjUyM0x6SDVRclhrU0pzSHYyOUJnZmQrWENWc09rQUZpcCtFTytsYnpTL21aOWNyVHVadkY5bDFIUzhTN1NKcloyNzl4SUZXNnBaUFQ3MEhHUUFhclJOaWtnNE1JaFM4Sk1QdktJSExGOTRRY1lSc0o1YnNEeUY2UU9Ya0J1R3VrRUt3M1R2YjM5OGZFUkZCem1lcGt2YWlkT24xamsvMXZVZmZEVDhtQ3I5alo0cmltZk9GeWdNT0pnQ3dhczV3S0hOK3FDZFBsREd0bFpocUYyUUsxbkw2bGhpKy9GVEZjdnhQbGFzNjN0ZHNMeXRZQnhGbm9ITStKajVUZG5SR2hsRnZVeXB0NGlFTStvamNiT245aWFyWGYyWmhZZUhyNi92NlAxTlM2bi9lcUM4RHAzSzNHdERNZTZYTHJKdU5oV2RkMGNqYkR0R2x4RU5peGVDT0hQWkZGT0hmd1orVU1mY3hmSG11SjBZOWY0eDkrVjRNRUp0Kyt1b1BRUUlpYmNneWFDTGlFd0cxM2RoQm8xYTNnWmZXK1Ezd0RpY3VKV251NjlIUTBGQkVEbEJRV0tpb3Frb1pybFptVk5yNytJTUdIUytqQW1jLzBiUitDanNvU2UwUUErdUVMa0dWYmJ1ZnRIOGFQcTdsbFJrSXc3VXpnZ2c3eURBRlhWU294STAwbVZHRHNuandoR2srWkh4cDdVYVJTdEVQelhWNTVVU1pGWWpaajVXRmhHNHRqVk5Lc3o1VFVsVWR5cFlPYTdrOUhsanJqWldYbFYzd3U5bGpZV0h4WFBLOTZNUVhULy80RVVieHo5SXlNLzFWaFExL0RrOXZCT0dHT0Frc1Q5QXJua2lqZVpMMmF6SXE4ZHVIVUNPTit3YlQ2QnhSN1JibTNxUjdVVFROT05YTEtCS3NTNVYvVEZGVVJEK1p0V043aW1lZFN2MnBLaWNYTFlVaXVNUE8wZVBGMHhRS3U1QytnYUM1MGsvelZQdk5sWldWT2N5aGZ1VWxKYmVya1Z6N0xUZjc5Mm9MVWxuMXoxa1ZBU0g0am51V2JmV2lHbjNQQjRVMllrNHhGTHhYMkQwU0xCQlhIM05NVHNXanJRUVVJS0FEQ0JrVEpJQVFvWEMvQ2tEQlBNTkdzckdtZTBpaGM4TlFaR2s5aE9GdDdXVEFLeURJb0lRbmw1ZUFuNS8vL2ZtTVZVVE81ZnVXMDlQVHE1Tk44YlB4MStESVJZZnh6azYvZGRmdmtBM3BkUnA0OVEyZkMvRWFsc0NRdzdjdytvMXFMTHpMNTBEcTd1U1Q1WjNSaUY5d3V1TDZZQzlmTWVPYU5Fc2xROHJVREMrOGNvckRwTXRTdGxzOWhyYUloODN6Ni9lVHVOMmNqeU1zMFdrYURENzdjZVd2cjYvWDFRbG9hOTlFdjYyYVp2Z0FRU0Q3eUpoVVZvaWdSRkZCRWhqQXNLQUV1VGhLL1dQRFdBMGt2YWJUOUo3YXdob2tPMHJhVFloalpHS0JtdEltSFJYUXFnb3FIdUdTYjljRjBKRWRYUVlhUDUwN0UyM0RobG5Rd3pGbElYMVo4T2U0aFZDdWlZa0phci9MbFJiZkc3c1hjL2graDBHWmQ3dFdhejNSamZmN2RUbDZmQ2V2a3ZlcUxUY0NHa3Z4QXJ4S1V4b0xTa0tlNHEvNDdWU1hXbHM2ODZ4RTZIK0dGR3ZIVzZoK0RNZGtLMGlHczdQdTcrSjJvL2NOWC9RUUV5a1BabVRzWVNCMzdiaEtVaHBkYnZEaEtnb0s3dzdiTVpTVmxXL1NJTTlrMENRd04yRjdRTnVIZUFrTU9KRURxV1NqaDhIV1lFaVppeHBMMjJOY0pGSUNMb290d3lRUjNvMnlWZFJSbEI4K2dMVUoxUFZMN0g0ZWVSU2JJK0UyNjU2aEtSdVNuSVl6OFZVbkhLeEt6QVp1RVRKL2hLNWI4ZDlqbUZYNzFRbDQ3cWYzcmwzZEhmaHpSYXdXYVJkN0gwdDRiM3hMTXZLKytwTVVObEZ6b0JoTDh1TGx5MHdSTDE3Ty80eUg1N2N1bkdjckUxVHNpeVgvMXJxNjZSV25keUpmY25Oem5mVDVDYnA2ZWpoMUsyaXEzaGpyNlFrK0xUN3I3QUtDQUdnaGxLYzNsbnJwdTBYa2tPVmNwWm04aTh1eCt5bDNCZFkzcDlHd2tOZjVhaGxDN244Vm52Q1pnaFdFZDNaMmRoRk1tbWFmQzdHSDI1T0xSWjhEOTR1eGtYOGw0TFRaSUhWbGZjRnpLVVBZMDZHdUZCTTF0SnlYWDB0YnUvbjZiekVQRDgvTXpFdzhvK3ExbUNIb3EyWlFyMzJENlVQamJNYnloaktFTDlveHFLRzF0Q1p0SC90aEZmNFA5NVRDSGlWdnF2L0tpMTlyeUFRZjFjd1BmYUJOUEpDVmwrOHQ5enNySGgwZHpieGRaL0tjZDVhdkcrSWhrNE1hLzdtMnNiVWQrUFVMTEFUWForWCtsTlRVMUE2dTBGQlNhZFlwUlZ2YkhiYnlKazFqNDFhTGdjL1QwOU5PYVdiY3UyU2E5VlJ2M3J4eGNYVVZGaEx5dXovSjdPM3FDcDU3R2hUWGRpaUpvZXJxZWhMSjFVSkdTWm1SbG1hN3RUN1o3clNESWErdlA2ZnVmejJHUmNqWWROaUJvNkhSay93ZXh5U0tOZWhyUVVGQmMvUEN5RStPOEtNSEtqU2ZpLzI3MjVOZm5ydlRKbHZySkYyWFNmZ0poRXhxdDczK3QvSitmdmVxNlRidFdmaFJHQlVRRFVQRHUrTUJMc2ZwQ3BQSkVyMlZtbTRhRVRJSDM0ZXE2bXI3NllxVkx6NzdYbjhMOHp2c0l5V251YW5hcmpkYkgyNWFuejE3bHZuKytLY1RoY3ZYcjk0aU1tNkJ4UlZ6SE1pL1ArTm9NWkZ5M1FhQmJGY0dQWERxREY2R2JhWHR4Tjl4UDZiZkFUdGh4OGZIaG8wZW9xQ241SjZ1WDhqQXlkMERpNStxYUxnWFVPa1JvbGxyRWFIM05HNjZGdDd2d2MwYWtvekljWVVDYUJOYnNCNEZvYU9qRit1VWZvY2VpOW9GMlk0SU1nODQ4OEZleFRrbGhxUHdXeU9lSm56YW40RG5pZkI0S2wyTXNuMUZrMmIxcmZROFdBUURvNWZLaDMwK2RCNU5kOWNEUmRKbFZsaGNWNEloaVc5S05xV0REUDY3OUxwZjQ2eDQveHRjVHBHRHJyUDBJUEZrODVmNDNlbFkya3ZIRnprN1lXaUd1RmZNRFdYUEV2Ums0ZEkvRXlDaktYd0VnRUI1dUp5dGJlMG8yN0NHeHZyd1I2Vnl1N2thRGpLb3BZVkZ5QndzU0NQZ0NKamtzL3IxWmFIVi80RlFYZVN4Z3pSVURxZkgzUGxYRXhpWCtLS25JK3MvNHp2dCs2TGxwYVU3dDhmeVVRTWs1T1hsZlh4OHpNeStha1JzNVgxcmFQQit1TDlydlJweTdBRDNDc3V6MlJ6T0lFUUwwSHhDL3MrOHhsUytHK2RyY2JwWHVjODNxUTNQSFRUYitsdmIzSFoxUmU2VkxyVEdjcWYweUpDOVRESUNld0d6M3BnN3NROFpjbnlvN2p0Qm1INDZyc2ZOeDBFM1JhMGxEbGo4MWNaUEhBYmttTXllNWNUbjlDNEptbXo4WFpmMTU3TVA4TnJ0b2hYdnduMWpVdGZVZEx2YUhWbFlXR2pDWTRkRzlsRUw3OHVGNklsRjNLS0JhK1dkcGsrRkdkcmdrN3VvMkNnYkhBK1J0MFpWVnpIUCtjd2NLVHErT0haaGQ1SnlHb0R4bDh4bnBXYk00Vzc0Qjlzc1FUT1l3SDRnOVJGa2hBWnpkSS9PdGprYlZWOG9zRDN6OW9peWQxUDh3Y3pYeTJ4T1ZwckprTCttdHNxdHFnWHVmSWgzVmY4ZzVJdkE5R2w1ekFiMXZ6dWJzckd4dWF0YXg5NHhDTExDcmdXZWpKeDliVWhjNmd2Z29HeGZMaG8xdmxXYW01cjJjTzZDTmxSYTcxazcyalVtZXpWdFhSRStrRHZvZDRUbTJmQlpEVWZGeE93N3lpc3BZaXBCR2w4VDBHQUcwa2g4VEMrVzkwY29HNnY5aldUeXZGTS9jNVptdWh1ZG50VHM4a3NqRUQ2cTF4c0lPMkNXTmpDWkhuWjFTV2FEcndzNjFCbXd6Nm1lY01LM05GMG4relR6MnNKL1BPUVVncDBDNko5R0tyZ1JPcjBTNU5Xak0rR1FpSmdpM2p6TWhTS2k2QWpNSnFOdkxvZE5qbzAxVXlNL0FSdTcxc3ZWbjRibmlwN3NDa1NoWHgreXk3aWhqd2NQcG9qd0FTVGJreWY4RitJRDRhaEE2eEpHNis3RlZUWGI4WFowUEpQNnJGMk5tR2M5RkxJRE5UZWg4UUQ0VDdHSTBCWndpTFZGT0t0clBJbzErWkdzdmM4a2ZtbHVZejdLdlByZU4vSXp5OXFoY1Yzby9FQytlMHFsN241VitKbTJDUmtpKzdIYzNFWXZ0cldFdG1MbnMyNEtFaFRBTTRrSXU2eEo1TlJUR0JTb0p5OGQ1aVdXc21yY0RFK3lremx2UExYZkNYbzM2aFBWZHB1U1V4NFpTemhxQ2pyZDV5NktQR0ZpRStaeHhKN3RQMkRyMWxjbTlhc1N0NjJ0WDBiY1l1UTk4NzJjeEgvL3FiS2c3dkp1UnBORTZjZVh6clY3TnhHV1ZoOU00SEN3WTBGMm11cHR5enVQOXZiMVp4ZUdpL3pNZ2NqV3lyL0xWOTl2bUh3M09TbWdqMXBCNlMzNnozQklPY2ZkdjdhMHROVFgxNWVXN28xK1V5NHRMYlczdDkvYjJ3UGQySlIza0YzT0RiMzBGYU5HL05DakRBVGFZcitXbTVzRFNQdHViSW9XMTU5R3NnVWRUbUJlSGEzMUhqUWV0SURuRTd0bkorVXlha3FCNzNnbVB0eXZTdWlvRGFZRmJtLzdLTU1mM0x1MWpVM3RqemJKeVhlY3ZjWldaOUM1ZXVDY2tWeXQ2bUpWYi9yVlR3eXZXblpZalVVYWx4RnYvc3l1VG5rWTdSZlc0bHlRdXdyOUZSY1BKbS9XUDI5akl0OHB0YUFvWlJJRTZBY3I2SnFaVVgzWWhuVG04djc4M0M1c2E0OUtMSmgzS05MVlNvQWlmTG5OUkZrdmlMclNIcmNlSTNxVStGRXJBVmExaWJUWGpkK2VpVTFNV0tsWFZkWHUzNjR4UFk1YitpTG9tdmVYRnhTUHZhMnQ1QmYyczZmYlkweHE2Y2tmUHlKZXBCM1VyY1VFQndlLzBsNEJzMnRyYTR2SHJFY0dWQTVaMlgrbGJNcE41SlE0bExpN29XUEQ2WStHYkZ6ejNPMGtiZ3l1NXBlKzd6L2lhZ2QrdW00TVBCVTYvZkpuVk52azNjWmdDaDhJUXdMT1c2UkpjclNpeXQzNnZrMFBYaXNmMWZyUGRjZHdhaWF0Uk9IeU5VcFhBMnd2Myt5MC9JQnZ1ZmdYZlQ5WlM1L1IwenVTdU41SENBRzNLYTM2c0ZheDVOL1ZVUWpPL21uRDhic0lxR0hkUXVGODdVdHlIK1dqbjZPSmhSS1Rvd3Q2UUlWWUhZeHhDZm93bWdpZmJCczlEc3JHR3R6b0YwK3k1ODlZajdRaWZScjE4Tjdld2x0T05sOG5VNi91WG11bTUvYnlOcHBaOXJpLzVGclVkb0NFaElHNm5uMjd4UFJrUHpxUjRtVHQ1T1ZrbU1kT1pBMmlOK3g2VS9IYk5YaHY4dFV6NzVlRDhFUDlVdmh0UnR1VTZXSmVoWmprSjZ4WlBFVnVYTXdBdUlxekwycVhOazhzeW8vZWxOWVF6RHk3Yk82Ym0wajZpcWgrMHdyZXNqUjNyM3RXNzg5SzdzcFpCNWIvL282S2RQdjl4SzhKQ1BFaDEwSnprOTNYQ1hpcWhYN1RwYkFtYlhIOFVENHJmdlFINDNyMkdXZ3U2VGR0b29SOVBZY2UrU09XQWhVLzlxdWpQNGxKWEt0Vi9kWGQ1U1lyK3ptWG91b2VDL1U3RndiUGk5aS9HRHJCcGlOUi9adjlReCtLTUNxQ2V3TkdSK3BPd1l5ZzJIbjVSdDIwT09HQjdKTlYzaCtNTmVVTHhqVDF4S0UrQlRhT1lxNURKcUxnOGVUVXo4Wm93RFlBYS8zT2pOdldINFNUaHMxSmZYU01keVhiVnZqOS9qN25BODljamYyT1kvNk9CU1liVkJpQ3JNZHA3bU5mdEFqYnpKenlXbnRoU1ZLSFdhbkwvcXFTMFpiaUJkSEZYbkVVeFV1d0RhdjgvdjM0V3VscVFmZVVKdkVjSWIva3pQYUxmZDZRcUhXelpkVVRmK1ZZUWZOMm53L0hFMk50aWFXTmtDdFZ1WHczdGVLZDEzdWJlOFhCejBwVG4zUDZKcStBalF0N2RXVjFGdFFuckV0bitSYjJzaFk2cVlMOHVRQ2dRMlh3YnRadHZTMjlyRGViVFl2YUlYMTBrL3dicWNYdU1MTmhjMzBMM1hPdm85WDQvTEZWdHBpTWdxNzBkZDRsMjhZZG5NVUk5VW82WDcwbnlGdkVyY2RZWFBTUGI3Y2x4YXhpNHdkZTVPcE5SUGk1cExvN3Z3VjNvUWd0eU1qMDVDalZiamcvcm05VWxxaG5FaVZ0MG5UTEFCYlFOMVNOT2p3aUo3enNKZ1FSbURLY0kwSjJlN2tiN3MwYmVyU1IvOFVhbmhKMzhidEE5THBnbUNaT3ZCVjFXbTdqWUUxVWVOMDFIYjRWU1ZrNjVZQmRlZEwzTjJORHRUMUsxVFp5Q2VQakUrL2h3bmtISVJmRTBTNER4dGhvZ0ZvMXU3SytWNUhkbWhxQ2JUUnlGSkpMUGFqNzcyYzhsaDRHbXpoempIRnJFeFZTc0hRL3FGbUJrNjE0VUltVHE4QzR2cW5sWk50Mk0yNUN1SkZhWU1YNVlUVEVyMlpUZjBBcCtTVjYvTmp2TzRoS3FyTXhDM0kwOFBzNis5eGFtbkpzdXBKeWlwbWFYaWlPRDhmMkFOSkMrV1UydE1CLzZjM3RMQ2hJanJUOFJSK3Bmamt2eFVVZkpWRzNSVHppSzRxS0RxZkN5NGg2UTBkSGgwbWJtb2NsSmY1anZjR1BnUW1ISWRncEJOWHdOMXV0OUdLK0pDekxpMkpZcFNpMjBlcmFtR2FjMWozaWxTRGtOY0N0NFlZaUJBd1RWK0F3OVloL2QzZ3VoYjYzUjJKNFZtZWhDdkJMd0hLem84TzNyeURzTE43dnRmMS9JUXpkTHR6d013WjVKK3l4cjJpQkJwSDd6ZldKWHlGNXBldWUrQXdpKzhadkYvVzlnWTJ6OEpTM3NqWis2THlqalo3MWw0VGJZWnUwZDVlTkwyK2FMWHlBY1MzcW9zb1NsZUozUTI3ckFlcTg5MlYyL3BPSytsdDZrWjFOTE1RQ2VzN3JXck1kRTVkdHNZa1U5c1FGdDh2bHNic1A5R3NIL2VldE5YTUdGU0wzR3Y1eTNxekFPa2I4eFR3VHRkU3ZZU0U5MGJhVEIwNUZzOVd5NGdWaWh6cnNUcExJUDRjcm5TQXVtdlZFYlRkclhLU3pmM1NXTVUwSWo4TDZGTW1MZnE3REdOYkZLSURFaWY0a0VNYVNsT2FpRjBxUDFPeHZhM1J3Z01LbzlhaFNQYlBHaDdXSkVSSUtUTWhINGRMZWs2TEtmNGF4K0lxTE1GZ1RKWS9ibUpUaGVUb090VHJMNUh6RFVaVUx4djdyd1Y0YWoxa2pkNUJzbmU4V1dnZUtIKzZMOGpaVUpiVytsSFRhQVcxOE9GTmN4VXMvNnZIQzN2dTg0Qng2eUhVNDJ3ZzIxL0tyK0xGL3VudWRPRENVWDlwTlVRdUs2bzQ2S2gvZ3FuT2R4NS84ZW8xdGlzU1R1cVR2YjFuQUVmYTNiSWlybnJma3pQMUUzalBETC9nSEY2Y2JqQWJDRThJQ0RtQkxCWGFPWUpuR0Z6bVVPSERNMThYa3I1Vmp3QUwrUGRHVHdXaklnZS9LbUthSG94bXNyRDViQnI0aG9Ba0VpWkpaS2lkdlU0bGhNaG5NRGkvcFNabHJkZXQ2TzdOL0dyWHVPbUhDV0lpWlpabnBDYzJ0NFp3K24vdkJ6aTh6azh2V3puSGJlUWNNT1l5eFFTQkN5cXo5ejg3dUhJbEtrNEZEcnV0cjY3emlOTnNXNzVWcml6T2YvV0pkb2tGZGZEQy8rVE5aeFp0bmExd2N0LzltVEd1aEFRcXEraCsrUnk4WWVIMnZIc2dvbUc4aG5NYW1XVG1LL3ZrTlRDMVJ0S3o5QmFZQkVpcCs4VmZRazhWcjh2dW9zOEtGRXFrM2Z0ejFweGZnV2NHR291YlhRZkZ0WXhCNW96U0cxQjlRRE1aRU0wenRRaE5hUy93YUM5MUNXMDhnK0JKKzNLVmhOcUg3WGJJOVlOTTVQOUFUY0x6NzQxZkwxVWJhUzRPUUZYUWNrcWZDSHJ2N2pRZjdwZllYSThROUFpYlkrVnNrelNoSVY3eFhQYkVTRHNFeUVDQjQrZ01hbnU1enJtVUFvd0I0cEVaKytyWmVZOUFRVDQ0QktRQ21RbjRFblhSUVNmdHpHbVBiNWRPbndjYk9SM042RHlmK2I3dzk0VkJ2ZWtiZTFJZUo4dnhvVlpBS1YxWisrZCs3R2hvYUhtUmZlc1BWU0dEQ1dTNkxIQnlSbUlsaEhtWTBhc0lOby9Vd3FUWkJmQXQzRFcwMUtWYzN3RzJpOHl1TExZTmFJM3BEVVNDc3pUU2dUSitkeFBEQVFudkxlL3ZNTjdIMVlUWHBvWFlWWVN0L0E2UGEzYkJVTVQ5OXpaZEVOT3pET0I4YUhGOVV4S282WmptVSt0eWtJN2h2SUhpdUlEc2JYbmhiWDcrQmR5WDRER3EzM0NYZmZmM3dOK20xbWNQWkp3SU9EbzcwRXdrYVdNUVllUWMvMGRUUVI1bXUwek9TZGY4TXNZOWVUUVdWcFZheDNWbkNhM1JtWW5VWFY5UnFLZFFnbjRSR3R1Z0FmaUpyQWRYckdHdlBPdDhyazkxRlJVYk51R3pHNG1iTXo1OCtPTnhOT29wNUg2MlhiZFFvdjdRUC9IelFudHkzUmZaNi9BWW5rOC9OWll3dmk1OUlIalYxWjdyMWhxTDR6YXorWE5UVURnUndqdU1wM1hJYU5qam1tNHVGUHF6cklHQS9vL0crY1BtVXJ5NzNXc1Y4YWRUeUdSRGkva2NnUFYxRHFzbFhCVjVIU3lxR1RnUERPRXVCQmxiZUIybkNGb3N4bE1JcWpHUGlkMlBpaG1mTmNid0hPajE5d1V1b0lLcXJnNHptNkhkQzhjeXFVcEswOWhWMHR5MkYxNklmYkJhWGZBNmFuU2hNdVNPNGMwZjVZa1hQcHcvOExobzF2alFQSStoNXdDMnY4OVVNRzl5MmhRK2FDUC9Ec2xBdDd6Kzk0dmRIVnBtKzUrQ2FaejZVTEFvYlduamFuNnNZZjM5RS9YQjBObVhzYVArY3JnUVgzUGp6dThVQUFTRWg3c01pQU9KY2EwSlNVcmwrcmNQTitaN2M5blY3bHJjV1NrOEdVZEdDQS80RWdTWFU4SXdPNExaT1pjVDg5UDk3a0UvOXZKQUI1UFM3VDU4K2ZRZmRhbnk3U2twSktTZnpTK0szS0cvYjgrakNLQjV0ak0wb21CUkxKYUdUa3g0cU16R3RaSTZhTUpsWmxBM3dqZCtpL3hsYVE1bjFFMHh5MVg5a0hGRHhkcUlvSmlhbWR0R2JEY1JjNWkxa1ZvaW1sTUU5VkhZRkVWSEVqUUk4SVhzdFF3Y0IvdCtIL2xFSHhOS3NkNFRFeEdmbEQ5Zmw0RGhlYXorZnI1bUg2YklUb1R4bUNDREFWbUlIWk9JQ0JWZ0tyQ3VucFF1WjJ5QVNZYUtuQk0zL2N6N2dLV1YxUXhuaWtoWDF6MDU1cTkvMnQ2VGpreE9yb1ZSaUIzMDUwWVlpRjFqakFzcldOZTN3RUZxR1l6OXExMktLRzBvNlc1U0dCbjJGYmxaUkJkeS9qamlXM1ZwTENDUDN0K1lzWnpCdG9tUUZ5T3llaTE1V3ZUR1VxQnp4Q0NkQ0V3VUxwOTNwU3VteEtnNzlHaGxaY3RxZWpIUUI1NXpDd20zUTIyZG5aNTJuVDN6ZkRjZ0djK2Z5Q29DdzczYzlscW1XekwwU1FtckVQVDQ2T1hrZUpuNXJzajlmL3pzSnExYTJNeHk4d3RqOGZIcDhQSi9mN2FYL1ZaSi9mVDFYVEl1TnJhM3crOHZEamhBY3h6anhRQjdVRjlhbVptWXZIUmZuWjJkVDQrUEhSbDBpVzNDeGw4Y0xYd2ZTek5NSkJmQVVHYndFb2FTODZWakowSEJoWXlqTnpNeXMwMzVZWVd4MDlMaWIxSmpkYUY1L2NrYXlaUElpRHRVNDk3ditad01DVno3V0QxME9BV1ZCcm1vSzFxT0RuUjh3aDl2TjVRdzdSZlV0bzFpbkZOM2NUaU81V2dTOGp0ZEpqZDVsdDdTSXpXOUU4V2RNMlhKQjMxYTNFTVBRSURDMFhtT1ZOUGVwcFFqTmd2ZWlBQjdMRkhxdGlxR2FzQUQrSDBzTEtMRDVsM2FZZVEyYnpBekczeE4yazRCYmFDQWVGeGVYOXNKZVNWWFY5M3pHeXJGUTkyNXljdEoxYy9qTXlNL2FxZmpNUXdPRldGWWpONnRNZmlPTFQxU01tUUh4dlpjRGg1UDV5M0NpRHdvNkFoc0RVU084Vi9VakdJMTRheVJ6UTF2bWZxNzFicTZDZW4yajI1eDNBY3d3UlVWRi9SbzdHMGZIMXBOaFlReWprNk1lMmFrenhYaEdCbnI2MCsraVBKWG55aG5oT0c5Vmd4K3BtQ3VhU3VTZnhLTjhJRmNNbUwwNjJSaUtESDhGVThCT3RpWkFZWlRLOGlmSFRFYUIwRmUyWmFJY1o2SklhZExBTU9tSDhybFYwN2t3ODJSOGVqN05xb3ZqanREM0VIWkhNU2p2ODI1NzAvek9wUllQUmJJZzZYbWVzV1RoWDloOVh5bUc0bG9OcDN1ZFRjQjdvOGhQT25DNDVqM203SmZ5aXhzYUdtcVgvSHo0aWFML2NWU0QrOVRuZ2M0QVZBd1NqamZqVXdaWHl6bzdqVFdHR2FqaVQrWlZBRmdaczRwYnhJaEpwVzVXV0pGYndFN3c0VWdMMUh3YWZoNzBTRnJHMW5ZbnpiR2wzdnZzci9qdEN2NVNmbVpUVTFOUFQwLzI5NzgzaHhOd1kySlNVdU96UC9XdW15MGdVVlJNRXhvNW5NbFcwZEt6c3ZadnV3MW5pdnNQZk9hd3NiSDVKMWRueElUUmtaRVVEQXlOSUgrNTJnZGJhMnRyVDNsbGlQdTM1T1hsbFpYdHIzWkhVbEpTcXFxcXZwUWZ2YUhpeWVYdEdreDdlUkQ5Y3ZIZHc5M0ZWS24rcHBNQWxlL3A3dytFVEhoRlliOFB0eWE2dFh1cWFtcEF2NFppejk5dHEvdS9kWFRNNURZSnBNRmtqR2ZoNVQzZU9CK0xJcS9JdGdLVDUrRVEvNkVDOUg1b2FHaitGKyszTzVPbCtlb1h1bklIUFY5dEZhNVdJN2w2WXFuRmZjNTMxOWZYUWF3RTRUSk5uNG5ic2kwMEZxUm9FSjB2czhPb2hOei9qcC92emNWU0NwTkFINEhVdFhod1hKUERySnpFMlh6dU14SC9sVW0yNldpWDRuRXgzYUx1aVZ3WGE1eWJ3KytKZEN2eGFGMTNVb2lidXByenAxYzMzcFdjakw0TkcyZXpiZ0gwakZKRGVpZWhZb0k1aytiWHAyZFc0dU5NOHZRcEtyMngxRlB1aGcrbjBTL0Z0SWhrTlloRXBlb2lEVElDcjFqTjNvc1p2MzM3ZCthSDFXdE56WmJOM1c3Y3NDUGdSWlBLRnhHdnZkbHFkWkdqTHRDeGZqZHpTL2ZIU2ExTm0xOThTTmgxdVIwWG04ajVMS0ViYWlYOWN6UlpJd2RCNHIzNDFMZFVDMm9MSno5dVgxQUFiYTA5K3VIS0F1WHRPTVVUK0xFNktBL1l0V24xOUtVd3ZHSkdQdFkrSTRHU0owRmplUHVjN0RKNXFINlNMdThzVWo5SVBiTEtQTmdDNzdlY3ZIeW1zT2MrcUQvT3prdTFHNWU0WWJTSmNUU2NuQTR6WUlINHpGRmNXQ2pvdGpXU1pPeTNmZlF1SnllblJNZFdTYWsvaXB4UFUxTnpkVzBORkl2ZWFBclNYWnRyb3d1aXo5TlAwWE9ROWtaaDY0ZWYzMUhTdFpub3IvUWx5SFI4SjI0WStGQnFlL3hBZU9UUG92QkpKbmtYNHpZd3dWWXlwdHljd3U1RjZ4SisyMEZZT1gwWWxTc1dnRG54UGlUa0VCS0MvSnI1UThCNVZVWkZSVVZmWC8vdDI3ZitWaUpTQVJ4S1Zrd29XKy82b2s5ZHRFMkZpUkpma1hqTFIwV29DVjhVSUFjTFpEUU1EVVV0Vm9qeUFFVE9GclQwbzBzWkV1TGJyR3lwWUNGVHYxY3pSK1YzdVJKRzdTZEFCdVh0NFZkbDQrSVM5OWlkbHFmMkpXS0ZMNDJQbTc5SUs3Zkpaek9pWHFiSjB0Rmx5UVlYcVFldFVtN2xBZllLaDNqdGlJZjBGanYwWVNVNnRzSFBsSGhzdHd4R004ODJOa2hLRGttdnkwOXJjbWlTM2syYVg3MTNHbUJiUHJrQ0xoRTdpcXovZThxdDd0M1I2a3BuR1BXNzVRQ2YvZnI4cGJGeFVkNkNYQnNWZExKd3l2VEhkQ2dWaEdXQkEwL29QMFJFdlNWSVA5ZUovUjhUY2NlVzVPb0FnRmJ5NzEwQWxlMWRKcUxwVC8vSG5OeUtBVG90RWZTVGpQQllzNExwNW5oU2QwNHhVYnJrR0EwbTRoWVdEd2xRSXFJeGoyQTNpd0NVV0ZBUERQYndFekZKYjByY0hCVVlSSkpWR0NWaFVra0tub0h0Q0RXMTRlZU4rdW1OMkZYUFEyWm1rTGozZHVKMmg0MmlNaWhvOEkwSUtEazZHdzNwNS9DTDhrTTJ2MVk2WFlqcXljMTdnRjhXSXdTL3dyZTJzd2wzMGE3T0lJY2V5eVViM2plWW00c2hETWFDckFiMGJ2SDNiMGtXVVRCbWJxOU9icUpnZXd3VklZR0ZVSmxjNUtOSHNrUU13NUJHWmg0MUdaUXlwNlBIVHNqUkVVeVp0bmtxOGtCbFRSRnY1dGtRQ1JOa0I0dnNabWtncklQOHEvbUt4VWw5VGdkV0h1d3hDakhMbW9lcHpqY2QwMXBwYmNFWWJzd0VHeVBWSHlpQkJZVGRlNkhyS0gvdWNzdDVMZHZrU0gyOXVXS2FSREFRUTRNRFZTaDRTWVNEK0U2TWRqQXlla2hGZDNSbTQ4Z2pOb0NhZnFvc2tKanR4Zm9mSVE1Z2VlZHY5eVpiblBaV3hOVG0zT2U5RGRUYXZiTEdmVkI2V20vMkcwRVpNZExUbTdtSkNWS1dmbnlkNFlyWGYvbVlrUTJLQUZBaEJmUktCQ0VMMjFCWlJWNjgzOXR1UWxqQWxzRWpCZ0J6andSaUtabXZJSWlCam1IQnlwN3Irc3pzZmY5bFBaRldSUWMrNWpKQUREajFaKzI4TlZZMEJhVk1RNTZMRDlGdzNCb3dhL2JtYjk0OEZPZnhHSVdZMWx1bUhBOENsZFE4dzdxMmFYU1YxR0NjVWxLekhrWC9GUE5yazlIZlRSd1BKM3UxUzdmNy9remxCTmxFZXpmbng4SGFvTVRPNHZPUjBxdjZzZlB4VloralhtMkJ4N2tGOE9nSUg4MnlWT3ozZEhWMys5NmRUZjJ3SEZKU1ZDd3NLU2tCeGJuNlBxcXc1ak9HUXVpQzFEN3ZCTlZxUU1xSEFBbWFMRlRNTFVZcGdoQVpKUnM2L0tkbXZXL2ptVlVDWHYwQTl0M0VaT05Qa1NDWllnVjBXYU1SWUJLWUNCbVZvSFZCVTVNVHJDdnBwZUNSc1NiM243dytQRGFtd2tsV0NRQlE5WGgvZlVyVzlXblN2ZUtuRVVvYVQvMWtUUU5yMktHbmphTm5UUDJZalBtYUlPUGxyNmY1R0NpS3lrbGlyUzZTOXZZMFBISHNldlhCTUplazdYZk9TUFo2Uzd6RGZzR3pMWmtud1hGSlJ0N2JmNUtNOFdxSk13d3NCcWVNL1VYQnZvTGxkUjRnNEhOdXA2bzZ0UDR6bmtrdDNabzNoWTZPem1IL0czRW5uSWNNYlN4ZlhkejMyazJCRld5UW8yTml5b3FLVnRPTm05N3hrRUZqUXRzK1o2L09BdVRTckY5ak5LcXJYdHJQVnUxVGcyZllPcmw2OCthTnFhbXBGRFVHUlkzcm1xa0lNbHBJN1A1eXpiSGx5cEtmQ0JvWkdlbGFid0JYVE9LeDVFM3ArUExXZXAwbjE1UmJBRHdtaGtxMHdmcDNqaE1GN3loWmZQZWpvR2VNakl5MHRDdGc4Sys4TU0vbGtTTU9raHlibmZXK1BGeTVPV2h0dlRBTUJmT0JHWnUwdmU1MWNCaGhmb2FQaSs1bTJiT1BTOU5rMnRCSHFtRHZCSTdvUmpma2FWNFVCNHpGMVJiWkw5bnVqc1NtKzZhVnkxOUZKTmhFcHNsVFI2VXdwYjhueW0xQURqS1hGRG9Rak9ReGhaQUptRVh4VGRhZmlwZjh0d2M0RUVhMWRGMXQ3WW14SGhNY093MWl4bzJJd1QzTG5ERVV5b1JBRDdtQ00vSnRBWHF5bG9oMjkxSDQ4T3BLLzNTT0M3cE1sWDZXOTdzcWhjSGxDSlRmaWxrdTAyRXpjSENRVG5ka0tZZTQwRWZ0bU9Od2NvSE9wTXJ1anhFQjdVanVlZS8vNjMyZ0IrcG9jeXVSckErQmZnQm9pckpxTW1WU2lNRC9CVkJMQVFJVUF4UUFBQUFJQUJLcW4xZmRtTkxGcmdFQUFEWUVBQUFNQUFrQUFBQUFBQUFBQUFDMmdRQUFBQUJrYjJOMWJXVnVkQzU0Yld4VlZBVUFCN1Jwa1dWUVN3RUNGQU1VQUFBQUNBQTlvNWhYMjY1NkNlZ1BBQUEwRWdBQUNBQUpBQUFBQUFBQUFBQUF0b0hZQVFBQWJXMHVZbXRwZDJsVlZBVUFCMWNqaUdWUVN3RUNGQU1VQUFBQUNBQVNxcDlYNFY2NmpKWUNBQUFlQmdBQUR3QUpBQUFBQUFBQUFBQUF0b0htRVFBQWJXMXdZV2RsTDNCaFoyVXVZbWx1VlZRRkFBZTBhWkZsVUVzQkFoUURGQUFBQUFnQUVxcWZWNW43blpjK0NnQUFaSHNBQUEwQUNRQUFBQUFBQUFBQUFMYUJxUlFBQUhCaFoyVXZjR0ZuWlM1NGJXeFZWQVVBQjdScGtXVlFTd0VDRkFNVUFBQUFDQUFTcXA5WDR6dDUvOGNCQUFEdkJRQUFGUUFKQUFBQUFBQUFBQUFBdG9FU0h3QUFjbVZzY3k5d1lXZGxYMlp2Y20xaGRITXVlRzFzVlZRRkFBZTBhWkZsVUVzQkFoUURGQUFBQUFnQUVxcWZWeVR3Mi9nNkFBQUFPZ0FBQUJJQUNRQUFBQUFBQUFBQUFMYUJEQ0VBQUhKbGJITXZjR0ZuWlY5eVpXeHpMbmh0YkZWVUJRQUh0R21SWlZCTEFRSVVBeFFBQUFBSUFCS3FuMWZ3bGE1UUxBUUFBTmc3QUFBSkFBa0FBQUFBQUFBQUFBQzJnWFloQUFCMGFHVnRaUzU0Yld4VlZBVUFCN1Jwa1dWUVN3RUNGQU1VQUFBQUNBQVNxcDlYYmplTVFKVWtBQUFHSlFBQURRQUpBQUFBQUFBQUFBQUF0b0hKSlFBQWRHaDFiV0p1WVdsc0xuQnVaMVZVQlFBSHRHbVJaVkJMQlFZQUFBQUFDQUFJQUNVQ0FBQ0pTZ0FBQUFBPSIsCgkiRmlsZU5hbWUiIDogIuWvvOWbvjEoMykuZW1teCIKfQo="/>
    </extobj>
  </extobjs>
</s:customData>
</file>

<file path=customXml/itemProps77.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5287</Words>
  <Application>WPS 演示</Application>
  <PresentationFormat>宽屏</PresentationFormat>
  <Paragraphs>524</Paragraphs>
  <Slides>44</Slides>
  <Notes>10</Notes>
  <HiddenSlides>0</HiddenSlides>
  <MMClips>0</MMClips>
  <ScaleCrop>false</ScaleCrop>
  <HeadingPairs>
    <vt:vector size="6" baseType="variant">
      <vt:variant>
        <vt:lpstr>已用的字体</vt:lpstr>
      </vt:variant>
      <vt:variant>
        <vt:i4>25</vt:i4>
      </vt:variant>
      <vt:variant>
        <vt:lpstr>主题</vt:lpstr>
      </vt:variant>
      <vt:variant>
        <vt:i4>3</vt:i4>
      </vt:variant>
      <vt:variant>
        <vt:lpstr>幻灯片标题</vt:lpstr>
      </vt:variant>
      <vt:variant>
        <vt:i4>44</vt:i4>
      </vt:variant>
    </vt:vector>
  </HeadingPairs>
  <TitlesOfParts>
    <vt:vector size="72" baseType="lpstr">
      <vt:lpstr>Arial</vt:lpstr>
      <vt:lpstr>宋体</vt:lpstr>
      <vt:lpstr>Wingdings</vt:lpstr>
      <vt:lpstr>微软雅黑</vt:lpstr>
      <vt:lpstr>Impact</vt:lpstr>
      <vt:lpstr>Times New Roman</vt:lpstr>
      <vt:lpstr>经典特黑简</vt:lpstr>
      <vt:lpstr>黑体</vt:lpstr>
      <vt:lpstr>DFPYeaSong-B5</vt:lpstr>
      <vt:lpstr>Arial</vt:lpstr>
      <vt:lpstr>华文隶书</vt:lpstr>
      <vt:lpstr>Microsoft New Tai Lue</vt:lpstr>
      <vt:lpstr>Bodoni MT Black</vt:lpstr>
      <vt:lpstr>Calibri</vt:lpstr>
      <vt:lpstr>Arial Unicode MS</vt:lpstr>
      <vt:lpstr>等线 Light</vt:lpstr>
      <vt:lpstr>Calibri Light</vt:lpstr>
      <vt:lpstr>等线</vt:lpstr>
      <vt:lpstr>Gungsuh</vt:lpstr>
      <vt:lpstr>Malgun Gothic</vt:lpstr>
      <vt:lpstr>浪漫雅圆</vt:lpstr>
      <vt:lpstr>Arial Black</vt:lpstr>
      <vt:lpstr>Adidas Unity</vt:lpstr>
      <vt:lpstr>Calibri</vt:lpstr>
      <vt:lpstr>MingLiU-ExtB</vt:lpstr>
      <vt:lpstr>Office 主题​​</vt:lpstr>
      <vt:lpstr>1_Office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一、外包物流</vt:lpstr>
      <vt:lpstr>PowerPoint 演示文稿</vt:lpstr>
      <vt:lpstr>PowerPoint 演示文稿</vt:lpstr>
      <vt:lpstr>PowerPoint 演示文稿</vt:lpstr>
      <vt:lpstr>二、自营物流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单元四供应链管理环境下的采购与物流管理 </dc:title>
  <dc:creator>wt</dc:creator>
  <cp:lastModifiedBy>千里马</cp:lastModifiedBy>
  <cp:revision>252</cp:revision>
  <dcterms:created xsi:type="dcterms:W3CDTF">2008-09-30T13:12:00Z</dcterms:created>
  <dcterms:modified xsi:type="dcterms:W3CDTF">2024-01-01T06:01:27Z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74B6F34AD53B4CB296309D376545DB90</vt:lpwstr>
  </property>
</Properties>
</file>