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9" r:id="rId4"/>
  </p:sldMasterIdLst>
  <p:notesMasterIdLst>
    <p:notesMasterId r:id="rId6"/>
  </p:notesMasterIdLst>
  <p:handoutMasterIdLst>
    <p:handoutMasterId r:id="rId48"/>
  </p:handoutMasterIdLst>
  <p:sldIdLst>
    <p:sldId id="1643" r:id="rId5"/>
    <p:sldId id="949" r:id="rId7"/>
    <p:sldId id="593" r:id="rId8"/>
    <p:sldId id="594" r:id="rId9"/>
    <p:sldId id="1501" r:id="rId10"/>
    <p:sldId id="717" r:id="rId11"/>
    <p:sldId id="1298" r:id="rId12"/>
    <p:sldId id="1335" r:id="rId13"/>
    <p:sldId id="1456" r:id="rId14"/>
    <p:sldId id="1336" r:id="rId15"/>
    <p:sldId id="1451" r:id="rId16"/>
    <p:sldId id="1650" r:id="rId17"/>
    <p:sldId id="1338" r:id="rId18"/>
    <p:sldId id="1453" r:id="rId19"/>
    <p:sldId id="1454" r:id="rId20"/>
    <p:sldId id="1455" r:id="rId21"/>
    <p:sldId id="1699" r:id="rId22"/>
    <p:sldId id="1700" r:id="rId23"/>
    <p:sldId id="1701" r:id="rId24"/>
    <p:sldId id="1343" r:id="rId25"/>
    <p:sldId id="1459" r:id="rId26"/>
    <p:sldId id="1457" r:id="rId27"/>
    <p:sldId id="1561" r:id="rId28"/>
    <p:sldId id="1562" r:id="rId29"/>
    <p:sldId id="1702" r:id="rId30"/>
    <p:sldId id="1649" r:id="rId31"/>
    <p:sldId id="1703" r:id="rId32"/>
    <p:sldId id="1704" r:id="rId33"/>
    <p:sldId id="1705" r:id="rId34"/>
    <p:sldId id="1706" r:id="rId35"/>
    <p:sldId id="1648" r:id="rId36"/>
    <p:sldId id="1616" r:id="rId37"/>
    <p:sldId id="1707" r:id="rId38"/>
    <p:sldId id="1708" r:id="rId39"/>
    <p:sldId id="1617" r:id="rId40"/>
    <p:sldId id="1618" r:id="rId41"/>
    <p:sldId id="1709" r:id="rId42"/>
    <p:sldId id="708" r:id="rId43"/>
    <p:sldId id="1647" r:id="rId44"/>
    <p:sldId id="1645" r:id="rId45"/>
    <p:sldId id="1644" r:id="rId46"/>
    <p:sldId id="715" r:id="rId47"/>
  </p:sldIdLst>
  <p:sldSz cx="12192000" cy="6858000"/>
  <p:notesSz cx="6858000" cy="9144000"/>
  <p:custDataLst>
    <p:tags r:id="rId53"/>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206685E2-DF9E-40F9-84BD-85A6F2C5BCFC}">
          <p14:sldIdLst>
            <p14:sldId id="1643"/>
            <p14:sldId id="949"/>
            <p14:sldId id="593"/>
            <p14:sldId id="594"/>
            <p14:sldId id="1501"/>
            <p14:sldId id="717"/>
            <p14:sldId id="1298"/>
            <p14:sldId id="1335"/>
            <p14:sldId id="1456"/>
            <p14:sldId id="1336"/>
            <p14:sldId id="1451"/>
            <p14:sldId id="1650"/>
            <p14:sldId id="1338"/>
            <p14:sldId id="1453"/>
            <p14:sldId id="1454"/>
            <p14:sldId id="1455"/>
            <p14:sldId id="1699"/>
            <p14:sldId id="1700"/>
            <p14:sldId id="1701"/>
            <p14:sldId id="1343"/>
            <p14:sldId id="1459"/>
            <p14:sldId id="1457"/>
            <p14:sldId id="1561"/>
            <p14:sldId id="1562"/>
            <p14:sldId id="1702"/>
            <p14:sldId id="1649"/>
            <p14:sldId id="1703"/>
            <p14:sldId id="1704"/>
            <p14:sldId id="1705"/>
            <p14:sldId id="1706"/>
            <p14:sldId id="1648"/>
            <p14:sldId id="1616"/>
            <p14:sldId id="1707"/>
            <p14:sldId id="1708"/>
            <p14:sldId id="1617"/>
            <p14:sldId id="1618"/>
            <p14:sldId id="1709"/>
          </p14:sldIdLst>
        </p14:section>
        <p14:section name="无标题节" id="{d1e370a5-0aa1-48fa-96ff-e08466381713}">
          <p14:sldIdLst>
            <p14:sldId id="708"/>
            <p14:sldId id="1647"/>
            <p14:sldId id="1645"/>
            <p14:sldId id="1644"/>
            <p14:sldId id="715"/>
          </p14:sldIdLst>
        </p14:section>
        <p14:section name="无标题节" id="{1F7EE157-D3A2-457F-98F4-4AD68BD35E27}">
          <p14:sldIdLst/>
        </p14:section>
      </p14:sectionLst>
    </p:ext>
    <p:ext uri="{EFAFB233-063F-42B5-8137-9DF3F51BA10A}">
      <p15:sldGuideLst xmlns:p15="http://schemas.microsoft.com/office/powerpoint/2012/main">
        <p15:guide id="1" orient="horz" pos="2176" userDrawn="1">
          <p15:clr>
            <a:srgbClr val="A4A3A4"/>
          </p15:clr>
        </p15:guide>
        <p15:guide id="2" pos="383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 id="1" name="SimpleSmart" initials="S" lastIdx="1" clrIdx="0"/>
  <p:cmAuthor id="3" name="1206988966@qq.com" initials="1" lastIdx="1" clrIdx="2"/>
  <p:cmAuthor id="4" name="Wangzhi gang" initials="W" lastIdx="1" clrIdx="0"/>
  <p:cmAuthor id="5" name="姜伟光" initials="姜" lastIdx="1" clrIdx="0"/>
  <p:cmAuthor id="7" name="Administrator" initials="A" lastIdx="4" clrIdx="3"/>
  <p:cmAuthor id="8" name="宋洁然" initials="宋" lastIdx="2" clrIdx="1"/>
  <p:cmAuthor id="9" name="ming qiu" initials="m" lastIdx="17"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366C1"/>
    <a:srgbClr val="2A8EA2"/>
    <a:srgbClr val="0000FF"/>
    <a:srgbClr val="A3F1FB"/>
    <a:srgbClr val="00FF00"/>
    <a:srgbClr val="CC0000"/>
    <a:srgbClr val="FF9900"/>
    <a:srgbClr val="99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17" autoAdjust="0"/>
    <p:restoredTop sz="94660" autoAdjust="0"/>
  </p:normalViewPr>
  <p:slideViewPr>
    <p:cSldViewPr showGuides="1">
      <p:cViewPr varScale="1">
        <p:scale>
          <a:sx n="67" d="100"/>
          <a:sy n="67" d="100"/>
        </p:scale>
        <p:origin x="624" y="52"/>
      </p:cViewPr>
      <p:guideLst>
        <p:guide orient="horz" pos="2176"/>
        <p:guide pos="3839"/>
      </p:guideLst>
    </p:cSldViewPr>
  </p:slideViewPr>
  <p:notesTextViewPr>
    <p:cViewPr>
      <p:scale>
        <a:sx n="100" d="100"/>
        <a:sy n="100" d="100"/>
      </p:scale>
      <p:origin x="0" y="0"/>
    </p:cViewPr>
  </p:notesTextViewPr>
  <p:sorterViewPr>
    <p:cViewPr>
      <p:scale>
        <a:sx n="100" d="100"/>
        <a:sy n="100" d="100"/>
      </p:scale>
      <p:origin x="0" y="-11168"/>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3" Type="http://schemas.openxmlformats.org/officeDocument/2006/relationships/tags" Target="tags/tag99.xml"/><Relationship Id="rId52" Type="http://schemas.openxmlformats.org/officeDocument/2006/relationships/commentAuthors" Target="commentAuthors.xml"/><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slide" Target="slides/slide1.xml"/><Relationship Id="rId49" Type="http://schemas.openxmlformats.org/officeDocument/2006/relationships/presProps" Target="presProps.xml"/><Relationship Id="rId48" Type="http://schemas.openxmlformats.org/officeDocument/2006/relationships/handoutMaster" Target="handoutMasters/handoutMaster1.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4336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200"/>
            </a:lvl1pPr>
          </a:lstStyle>
          <a:p>
            <a:pPr>
              <a:defRPr/>
            </a:pPr>
            <a:endParaRPr lang="en-US" altLang="zh-CN"/>
          </a:p>
        </p:txBody>
      </p:sp>
      <p:sp>
        <p:nvSpPr>
          <p:cNvPr id="143363"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200"/>
            </a:lvl1pPr>
          </a:lstStyle>
          <a:p>
            <a:pPr>
              <a:defRPr/>
            </a:pPr>
            <a:endParaRPr lang="en-US" altLang="zh-CN"/>
          </a:p>
        </p:txBody>
      </p:sp>
      <p:sp>
        <p:nvSpPr>
          <p:cNvPr id="143364"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1" hangingPunct="1">
              <a:defRPr sz="1200"/>
            </a:lvl1pPr>
          </a:lstStyle>
          <a:p>
            <a:pPr>
              <a:defRPr/>
            </a:pPr>
            <a:endParaRPr lang="en-US" altLang="zh-CN"/>
          </a:p>
        </p:txBody>
      </p:sp>
      <p:sp>
        <p:nvSpPr>
          <p:cNvPr id="143365"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1" hangingPunct="1">
              <a:defRPr sz="1200"/>
            </a:lvl1pPr>
          </a:lstStyle>
          <a:p>
            <a:pPr>
              <a:defRPr/>
            </a:pPr>
            <a:fld id="{F006FEE1-E02D-4032-9B0D-21CD347ED54B}" type="slidenum">
              <a:rPr lang="en-US" altLang="zh-CN"/>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defRPr sz="1200" noProof="1"/>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hangingPunct="1">
              <a:defRPr sz="1200" noProof="1"/>
            </a:lvl1pPr>
          </a:lstStyle>
          <a:p>
            <a:pPr>
              <a:defRPr/>
            </a:pPr>
            <a:fld id="{CF548250-2C00-4192-9656-E5958F37E5BE}" type="datetimeFigureOut">
              <a:rPr lang="zh-CN" altLang="en-US"/>
            </a:fld>
            <a:endParaRPr lang="zh-CN" altLang="en-US"/>
          </a:p>
        </p:txBody>
      </p:sp>
      <p:sp>
        <p:nvSpPr>
          <p:cNvPr id="17412" name="幻灯片图像占位符 3"/>
          <p:cNvSpPr>
            <a:spLocks noGrp="1" noRot="1" noChangeAspect="1" noChangeArrowheads="1"/>
          </p:cNvSpPr>
          <p:nvPr>
            <p:ph type="sldImg" idx="4294967295"/>
          </p:nvPr>
        </p:nvSpPr>
        <p:spPr bwMode="auto">
          <a:xfrm>
            <a:off x="685800" y="1143000"/>
            <a:ext cx="5486400" cy="3086100"/>
          </a:xfrm>
          <a:prstGeom prst="rect">
            <a:avLst/>
          </a:prstGeom>
          <a:noFill/>
          <a:ln w="12700">
            <a:solidFill>
              <a:srgbClr val="000000"/>
            </a:solidFill>
            <a:round/>
          </a:ln>
          <a:extLst>
            <a:ext uri="{909E8E84-426E-40DD-AFC4-6F175D3DCCD1}">
              <a14:hiddenFill xmlns:a14="http://schemas.microsoft.com/office/drawing/2010/main">
                <a:solidFill>
                  <a:srgbClr val="FFFFFF"/>
                </a:solidFill>
              </a14:hiddenFill>
            </a:ext>
          </a:extLst>
        </p:spPr>
      </p:sp>
      <p:sp>
        <p:nvSpPr>
          <p:cNvPr id="20485" name="备注占位符 4"/>
          <p:cNvSpPr>
            <a:spLocks noGrp="1" noChangeArrowheads="1"/>
          </p:cNvSpPr>
          <p:nvPr>
            <p:ph type="body" sz="quarter" idx="9"/>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hangingPunct="1">
              <a:defRPr sz="1200" noProof="1"/>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hangingPunct="1">
              <a:defRPr sz="1200" noProof="1"/>
            </a:lvl1pPr>
          </a:lstStyle>
          <a:p>
            <a:pPr>
              <a:defRPr/>
            </a:pPr>
            <a:fld id="{8B08C6A9-AC7D-4FE1-95D1-452E5E03D3D8}"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FA927EC-E87B-43F4-BA15-B760CB123B1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FA927EC-E87B-43F4-BA15-B760CB123B1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a:xfrm>
            <a:off x="685800" y="1143000"/>
            <a:ext cx="5486400" cy="3086100"/>
          </a:xfrm>
        </p:spPr>
      </p:sp>
      <p:sp>
        <p:nvSpPr>
          <p:cNvPr id="24579" name="备注占位符 2"/>
          <p:cNvSpPr>
            <a:spLocks noGrp="1"/>
          </p:cNvSpPr>
          <p:nvPr>
            <p:ph type="body" idx="1"/>
          </p:nvPr>
        </p:nvSpPr>
        <p:spPr>
          <a:noFill/>
        </p:spPr>
        <p:txBody>
          <a:bodyPr/>
          <a:lstStyle/>
          <a:p>
            <a:endParaRPr lang="zh-CN" altLang="en-US"/>
          </a:p>
        </p:txBody>
      </p:sp>
      <p:sp>
        <p:nvSpPr>
          <p:cNvPr id="245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2A80572-D0D2-4559-99BC-9819F85E6515}" type="slidenum">
              <a:rPr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a:xfrm>
            <a:off x="685800" y="1143000"/>
            <a:ext cx="5486400" cy="3086100"/>
          </a:xfrm>
        </p:spPr>
      </p:sp>
      <p:sp>
        <p:nvSpPr>
          <p:cNvPr id="26627" name="备注占位符 2"/>
          <p:cNvSpPr>
            <a:spLocks noGrp="1"/>
          </p:cNvSpPr>
          <p:nvPr>
            <p:ph type="body" idx="1"/>
          </p:nvPr>
        </p:nvSpPr>
        <p:spPr>
          <a:noFill/>
        </p:spPr>
        <p:txBody>
          <a:bodyPr/>
          <a:lstStyle/>
          <a:p>
            <a:endParaRPr lang="zh-CN" altLang="en-US"/>
          </a:p>
        </p:txBody>
      </p:sp>
      <p:sp>
        <p:nvSpPr>
          <p:cNvPr id="266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21F7694E-18E7-4631-B82B-9A2A1AD9F1B4}" type="slidenum">
              <a:rPr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灯片编号占位符 1"/>
          <p:cNvSpPr/>
          <p:nvPr>
            <p:ph type="sldNum" sz="quarter" idx="2"/>
          </p:nvPr>
        </p:nvSpPr>
        <p:spPr/>
        <p:txBody>
          <a:bodyPr/>
          <a:p>
            <a:pPr lvl="0" algn="r"/>
            <a:fld id="{9A0DB2DC-4C9A-4742-B13C-FB6460FD3503}" type="slidenum">
              <a:rPr lang="zh-TW" altLang="en-US" sz="1200" dirty="0"/>
            </a:fld>
            <a:endParaRPr lang="zh-TW" altLang="en-US" sz="1200" dirty="0"/>
          </a:p>
        </p:txBody>
      </p:sp>
      <p:sp>
        <p:nvSpPr>
          <p:cNvPr id="318466" name="幻灯片图像占位符 318465"/>
          <p:cNvSpPr>
            <a:spLocks noTextEdit="1"/>
          </p:cNvSpPr>
          <p:nvPr>
            <p:ph type="sldImg"/>
          </p:nvPr>
        </p:nvSpPr>
        <p:spPr/>
      </p:sp>
      <p:sp>
        <p:nvSpPr>
          <p:cNvPr id="318467" name="文本占位符 318466"/>
          <p:cNvSpPr>
            <a:spLocks noGrp="1"/>
          </p:cNvSpPr>
          <p:nvPr>
            <p:ph type="body" idx="1"/>
          </p:nvPr>
        </p:nvSpPr>
        <p:spPr/>
        <p:txBody>
          <a:bodyPr/>
          <a:p>
            <a:pPr lvl="0"/>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1088390" rtl="0" eaLnBrk="1" fontAlgn="auto" latinLnBrk="0" hangingPunct="1">
              <a:lnSpc>
                <a:spcPct val="100000"/>
              </a:lnSpc>
              <a:spcBef>
                <a:spcPts val="0"/>
              </a:spcBef>
              <a:spcAft>
                <a:spcPts val="0"/>
              </a:spcAft>
              <a:buClrTx/>
              <a:buSzTx/>
              <a:buFontTx/>
              <a:buNone/>
              <a:defRPr/>
            </a:pPr>
            <a:fld id="{1FA927EC-E87B-43F4-BA15-B760CB123B1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088390" rtl="0" eaLnBrk="1" fontAlgn="auto" latinLnBrk="0" hangingPunct="1">
              <a:lnSpc>
                <a:spcPct val="100000"/>
              </a:lnSpc>
              <a:spcBef>
                <a:spcPts val="0"/>
              </a:spcBef>
              <a:spcAft>
                <a:spcPts val="0"/>
              </a:spcAft>
              <a:buClrTx/>
              <a:buSzTx/>
              <a:buFontTx/>
              <a:buNone/>
              <a:defRPr/>
            </a:pPr>
            <a:fld id="{1FA927EC-E87B-43F4-BA15-B760CB123B1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slide" Target="../slides/slide38.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slide" Target="../slides/slide38.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slide" Target="../slides/slide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slide" Target="../slides/slide38.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tags" Target="../tags/tag6.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tags" Target="../tags/tag7.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tags" Target="../tags/tag8.xml"/><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tags" Target="../tags/tag9.xml"/><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tags" Target="../tags/tag10.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6" name="日期占位符 1"/>
          <p:cNvSpPr>
            <a:spLocks noGrp="1"/>
          </p:cNvSpPr>
          <p:nvPr>
            <p:ph type="dt" sz="half" idx="10"/>
          </p:nvPr>
        </p:nvSpPr>
        <p:spPr/>
        <p:txBody>
          <a:bodyPr/>
          <a:lstStyle>
            <a:lvl1pPr>
              <a:defRPr/>
            </a:lvl1pPr>
          </a:lstStyle>
          <a:p>
            <a:pPr>
              <a:defRPr/>
            </a:pPr>
            <a:endParaRPr lang="zh-CN" altLang="en-US"/>
          </a:p>
        </p:txBody>
      </p:sp>
      <p:sp>
        <p:nvSpPr>
          <p:cNvPr id="8" name="灯片编号占位符 3"/>
          <p:cNvSpPr>
            <a:spLocks noGrp="1"/>
          </p:cNvSpPr>
          <p:nvPr>
            <p:ph type="sldNum" sz="quarter" idx="12"/>
          </p:nvPr>
        </p:nvSpPr>
        <p:spPr/>
        <p:txBody>
          <a:bodyPr/>
          <a:lstStyle>
            <a:lvl1pPr>
              <a:defRPr/>
            </a:lvl1pPr>
          </a:lstStyle>
          <a:p>
            <a:pPr>
              <a:defRPr/>
            </a:pPr>
            <a:fld id="{4DB808D4-1373-4CA6-8E46-7B9C3B8E8EBA}" type="slidenum">
              <a:rPr lang="zh-CN" altLang="en-US"/>
            </a:fld>
            <a:endParaRPr lang="zh-CN" alt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609600" y="6245225"/>
            <a:ext cx="2844800" cy="476250"/>
          </a:xfrm>
        </p:spPr>
        <p:txBody>
          <a:bodyPr/>
          <a:lstStyle>
            <a:lvl1pPr>
              <a:defRPr/>
            </a:lvl1pPr>
          </a:lstStyle>
          <a:p>
            <a:endParaRPr lang="en-US" altLang="zh-CN"/>
          </a:p>
        </p:txBody>
      </p:sp>
      <p:sp>
        <p:nvSpPr>
          <p:cNvPr id="5" name="灯片编号占位符 4"/>
          <p:cNvSpPr>
            <a:spLocks noGrp="1"/>
          </p:cNvSpPr>
          <p:nvPr>
            <p:ph type="sldNum" sz="quarter" idx="12"/>
          </p:nvPr>
        </p:nvSpPr>
        <p:spPr>
          <a:xfrm>
            <a:off x="8737600" y="6245225"/>
            <a:ext cx="2844800" cy="476250"/>
          </a:xfrm>
        </p:spPr>
        <p:txBody>
          <a:bodyPr/>
          <a:lstStyle>
            <a:lvl1pPr>
              <a:defRPr/>
            </a:lvl1pPr>
          </a:lstStyle>
          <a:p>
            <a:fld id="{4A3F606D-703A-4D63-A690-CF224A5ACE2E}" type="slidenum">
              <a:rPr lang="en-US" altLang="zh-CN"/>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训练">
    <p:spTree>
      <p:nvGrpSpPr>
        <p:cNvPr id="1" name=""/>
        <p:cNvGrpSpPr/>
        <p:nvPr/>
      </p:nvGrpSpPr>
      <p:grpSpPr>
        <a:xfrm>
          <a:off x="0" y="0"/>
          <a:ext cx="0" cy="0"/>
          <a:chOff x="0" y="0"/>
          <a:chExt cx="0" cy="0"/>
        </a:xfrm>
      </p:grpSpPr>
      <p:sp>
        <p:nvSpPr>
          <p:cNvPr id="23" name="矩形 22"/>
          <p:cNvSpPr/>
          <p:nvPr userDrawn="1"/>
        </p:nvSpPr>
        <p:spPr>
          <a:xfrm>
            <a:off x="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118557" y="3771014"/>
            <a:ext cx="1609860" cy="935887"/>
            <a:chOff x="309092" y="1989634"/>
            <a:chExt cx="1609650" cy="936104"/>
          </a:xfrm>
        </p:grpSpPr>
        <p:sp>
          <p:nvSpPr>
            <p:cNvPr id="25" name="圆角矩形 24"/>
            <p:cNvSpPr/>
            <p:nvPr/>
          </p:nvSpPr>
          <p:spPr>
            <a:xfrm>
              <a:off x="309092" y="1989634"/>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16849" y="4684691"/>
            <a:ext cx="1208509" cy="670739"/>
            <a:chOff x="4331074" y="4120487"/>
            <a:chExt cx="1208352" cy="670894"/>
          </a:xfrm>
        </p:grpSpPr>
        <p:sp>
          <p:nvSpPr>
            <p:cNvPr id="29" name="文本框 38">
              <a:hlinkClick r:id="" action="ppaction://noaction"/>
            </p:cNvPr>
            <p:cNvSpPr>
              <a:spLocks noChangeArrowheads="1"/>
            </p:cNvSpPr>
            <p:nvPr/>
          </p:nvSpPr>
          <p:spPr bwMode="auto">
            <a:xfrm>
              <a:off x="4331074" y="4483604"/>
              <a:ext cx="120835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职业素养</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4692074" y="4120487"/>
              <a:ext cx="486353" cy="368007"/>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84532"/>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6796" y="5529249"/>
            <a:ext cx="1208615" cy="671732"/>
            <a:chOff x="3862958" y="5302002"/>
            <a:chExt cx="1208458" cy="671888"/>
          </a:xfrm>
        </p:grpSpPr>
        <p:sp>
          <p:nvSpPr>
            <p:cNvPr id="35" name="文本框 38">
              <a:hlinkClick r:id="" action="ppaction://noaction"/>
            </p:cNvPr>
            <p:cNvSpPr>
              <a:spLocks noChangeArrowheads="1"/>
            </p:cNvSpPr>
            <p:nvPr/>
          </p:nvSpPr>
          <p:spPr bwMode="auto">
            <a:xfrm>
              <a:off x="3862958" y="5666113"/>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256402" y="5302002"/>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303" y="2205148"/>
            <a:ext cx="1475602" cy="705564"/>
            <a:chOff x="2004340" y="2072128"/>
            <a:chExt cx="1562950" cy="747600"/>
          </a:xfrm>
        </p:grpSpPr>
        <p:sp>
          <p:nvSpPr>
            <p:cNvPr id="38" name="KSO_Shape"/>
            <p:cNvSpPr/>
            <p:nvPr/>
          </p:nvSpPr>
          <p:spPr bwMode="auto">
            <a:xfrm>
              <a:off x="2556355" y="2072128"/>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004340" y="2493690"/>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15618" y="954675"/>
              <a:ext cx="598242"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03</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16539" y="3876627"/>
            <a:ext cx="1209129" cy="634244"/>
            <a:chOff x="-369083" y="3321313"/>
            <a:chExt cx="1208972" cy="634391"/>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dirty="0">
                <a:solidFill>
                  <a:srgbClr val="FFFFFF"/>
                </a:solidFill>
              </a:endParaRPr>
            </a:p>
          </p:txBody>
        </p:sp>
        <p:sp>
          <p:nvSpPr>
            <p:cNvPr id="44" name="文本框 36">
              <a:hlinkClick r:id="" action="ppaction://noaction"/>
            </p:cNvPr>
            <p:cNvSpPr>
              <a:spLocks noChangeArrowheads="1"/>
            </p:cNvSpPr>
            <p:nvPr userDrawn="1"/>
          </p:nvSpPr>
          <p:spPr bwMode="auto">
            <a:xfrm>
              <a:off x="-369083" y="3647927"/>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表格占位符 2"/>
          <p:cNvSpPr>
            <a:spLocks noGrp="1"/>
          </p:cNvSpPr>
          <p:nvPr>
            <p:ph type="tbl" idx="1"/>
          </p:nvPr>
        </p:nvSpPr>
        <p:spPr/>
        <p:txBody>
          <a:bodyPr/>
          <a:lstStyle/>
          <a:p>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759102" y="304786"/>
            <a:ext cx="7822996" cy="685768"/>
          </a:xfrm>
        </p:spPr>
        <p:txBody>
          <a:bodyPr/>
          <a:lstStyle/>
          <a:p>
            <a:r>
              <a:rPr lang="zh-CN" altLang="en-US"/>
              <a:t>单击此处编辑母版标题样式</a:t>
            </a:r>
            <a:endParaRPr lang="zh-CN" altLang="en-US"/>
          </a:p>
        </p:txBody>
      </p:sp>
      <p:sp>
        <p:nvSpPr>
          <p:cNvPr id="3" name="文本占位符 2"/>
          <p:cNvSpPr>
            <a:spLocks noGrp="1"/>
          </p:cNvSpPr>
          <p:nvPr>
            <p:ph type="body" sz="half" idx="1"/>
          </p:nvPr>
        </p:nvSpPr>
        <p:spPr>
          <a:xfrm>
            <a:off x="609585" y="1295340"/>
            <a:ext cx="5384660" cy="4830539"/>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439" y="1295340"/>
            <a:ext cx="5384660" cy="4830539"/>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Rectangle 9"/>
          <p:cNvSpPr>
            <a:spLocks noGrp="1" noChangeArrowheads="1"/>
          </p:cNvSpPr>
          <p:nvPr>
            <p:ph type="dt" sz="half" idx="11"/>
          </p:nvPr>
        </p:nvSpPr>
        <p:spPr/>
        <p:txBody>
          <a:bodyPr/>
          <a:lstStyle>
            <a:lvl1pPr>
              <a:defRPr/>
            </a:lvl1pPr>
          </a:lstStyle>
          <a:p>
            <a:pPr>
              <a:defRPr/>
            </a:pPr>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3" name="矩形 22"/>
          <p:cNvSpPr/>
          <p:nvPr userDrawn="1"/>
        </p:nvSpPr>
        <p:spPr>
          <a:xfrm>
            <a:off x="8808"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88223" y="2008835"/>
            <a:ext cx="1609860" cy="1010931"/>
            <a:chOff x="277280" y="1914573"/>
            <a:chExt cx="1609650" cy="1011165"/>
          </a:xfrm>
        </p:grpSpPr>
        <p:sp>
          <p:nvSpPr>
            <p:cNvPr id="25" name="圆角矩形 24"/>
            <p:cNvSpPr/>
            <p:nvPr/>
          </p:nvSpPr>
          <p:spPr>
            <a:xfrm>
              <a:off x="277280" y="1914573"/>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29953" y="5723383"/>
            <a:ext cx="1208509" cy="796331"/>
            <a:chOff x="5489796" y="4545945"/>
            <a:chExt cx="1208352" cy="1127793"/>
          </a:xfrm>
        </p:grpSpPr>
        <p:sp>
          <p:nvSpPr>
            <p:cNvPr id="29" name="文本框 38">
              <a:hlinkClick r:id="" action="ppaction://noaction"/>
            </p:cNvPr>
            <p:cNvSpPr>
              <a:spLocks noChangeArrowheads="1"/>
            </p:cNvSpPr>
            <p:nvPr/>
          </p:nvSpPr>
          <p:spPr bwMode="auto">
            <a:xfrm>
              <a:off x="5489796" y="5237953"/>
              <a:ext cx="1208352" cy="43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rId2" action="ppaction://hlinksldjump"/>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821" y="2054972"/>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3"/>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45274" y="954675"/>
              <a:ext cx="538930"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01</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2930"/>
            <a:chOff x="-351733" y="3321313"/>
            <a:chExt cx="1208972" cy="683088"/>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6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23" name="矩形 22"/>
          <p:cNvSpPr/>
          <p:nvPr userDrawn="1"/>
        </p:nvSpPr>
        <p:spPr>
          <a:xfrm>
            <a:off x="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83821" y="2953470"/>
            <a:ext cx="1617069" cy="998847"/>
            <a:chOff x="229875" y="1926660"/>
            <a:chExt cx="1616859" cy="999078"/>
          </a:xfrm>
        </p:grpSpPr>
        <p:sp>
          <p:nvSpPr>
            <p:cNvPr id="25" name="圆角矩形 24"/>
            <p:cNvSpPr/>
            <p:nvPr/>
          </p:nvSpPr>
          <p:spPr>
            <a:xfrm>
              <a:off x="229875" y="1926660"/>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29953" y="5723383"/>
            <a:ext cx="1208509" cy="796331"/>
            <a:chOff x="5489796" y="4545945"/>
            <a:chExt cx="1208352" cy="1127793"/>
          </a:xfrm>
        </p:grpSpPr>
        <p:sp>
          <p:nvSpPr>
            <p:cNvPr id="29" name="文本框 38">
              <a:hlinkClick r:id="" action="ppaction://noaction"/>
            </p:cNvPr>
            <p:cNvSpPr>
              <a:spLocks noChangeArrowheads="1"/>
            </p:cNvSpPr>
            <p:nvPr/>
          </p:nvSpPr>
          <p:spPr bwMode="auto">
            <a:xfrm>
              <a:off x="5489796" y="5237953"/>
              <a:ext cx="1208352" cy="43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187625" y="3014563"/>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accent5">
                <a:lumMod val="75000"/>
              </a:schemeClr>
            </a:solidFill>
            <a:ln w="12700">
              <a:solidFill>
                <a:srgbClr val="183A6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rId2" action="ppaction://hlinksldjump"/>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821" y="2054972"/>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3"/>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22030" y="954675"/>
              <a:ext cx="585418"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02</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
        <p:nvSpPr>
          <p:cNvPr id="23" name="矩形 22"/>
          <p:cNvSpPr/>
          <p:nvPr userDrawn="1"/>
        </p:nvSpPr>
        <p:spPr>
          <a:xfrm>
            <a:off x="1614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104303" y="4708883"/>
            <a:ext cx="2513953" cy="2163011"/>
            <a:chOff x="-666892" y="1003706"/>
            <a:chExt cx="2513626" cy="1922032"/>
          </a:xfrm>
        </p:grpSpPr>
        <p:sp>
          <p:nvSpPr>
            <p:cNvPr id="25" name="圆角矩形 24"/>
            <p:cNvSpPr/>
            <p:nvPr/>
          </p:nvSpPr>
          <p:spPr>
            <a:xfrm>
              <a:off x="-666892" y="1003706"/>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33892" y="5898861"/>
            <a:ext cx="1208509" cy="735879"/>
            <a:chOff x="5360566" y="4006824"/>
            <a:chExt cx="1208352" cy="784787"/>
          </a:xfrm>
        </p:grpSpPr>
        <p:sp>
          <p:nvSpPr>
            <p:cNvPr id="29" name="文本框 38">
              <a:hlinkClick r:id="" action="ppaction://noaction"/>
            </p:cNvPr>
            <p:cNvSpPr>
              <a:spLocks noChangeArrowheads="1"/>
            </p:cNvSpPr>
            <p:nvPr/>
          </p:nvSpPr>
          <p:spPr bwMode="auto">
            <a:xfrm>
              <a:off x="5360566" y="4463455"/>
              <a:ext cx="1208352" cy="328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668701" y="4006824"/>
              <a:ext cx="486353" cy="368007"/>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34406" y="4868487"/>
            <a:ext cx="1208615" cy="696866"/>
            <a:chOff x="3881593" y="5824558"/>
            <a:chExt cx="1208458" cy="697027"/>
          </a:xfrm>
        </p:grpSpPr>
        <p:sp>
          <p:nvSpPr>
            <p:cNvPr id="35" name="文本框 38">
              <a:hlinkClick r:id="rId2" action="ppaction://hlinksldjump"/>
            </p:cNvPr>
            <p:cNvSpPr>
              <a:spLocks noChangeArrowheads="1"/>
            </p:cNvSpPr>
            <p:nvPr/>
          </p:nvSpPr>
          <p:spPr bwMode="auto">
            <a:xfrm>
              <a:off x="3881593" y="6213808"/>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227492" y="5824558"/>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sz="1800" dirty="0">
                <a:solidFill>
                  <a:srgbClr val="FFFFFF"/>
                </a:solidFill>
              </a:endParaRPr>
            </a:p>
          </p:txBody>
        </p:sp>
      </p:grpSp>
      <p:grpSp>
        <p:nvGrpSpPr>
          <p:cNvPr id="37" name="组合 36"/>
          <p:cNvGrpSpPr/>
          <p:nvPr userDrawn="1"/>
        </p:nvGrpSpPr>
        <p:grpSpPr>
          <a:xfrm>
            <a:off x="83303" y="2205148"/>
            <a:ext cx="1475602" cy="705564"/>
            <a:chOff x="2004340" y="2072128"/>
            <a:chExt cx="1562950" cy="747600"/>
          </a:xfrm>
        </p:grpSpPr>
        <p:sp>
          <p:nvSpPr>
            <p:cNvPr id="38" name="KSO_Shape"/>
            <p:cNvSpPr/>
            <p:nvPr/>
          </p:nvSpPr>
          <p:spPr bwMode="auto">
            <a:xfrm>
              <a:off x="2556355" y="2072128"/>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004340" y="2493690"/>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3"/>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22832" y="954675"/>
              <a:ext cx="583814"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04</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仅标题">
    <p:spTree>
      <p:nvGrpSpPr>
        <p:cNvPr id="1" name=""/>
        <p:cNvGrpSpPr/>
        <p:nvPr/>
      </p:nvGrpSpPr>
      <p:grpSpPr>
        <a:xfrm>
          <a:off x="0" y="0"/>
          <a:ext cx="0" cy="0"/>
          <a:chOff x="0" y="0"/>
          <a:chExt cx="0" cy="0"/>
        </a:xfrm>
      </p:grpSpPr>
      <p:sp>
        <p:nvSpPr>
          <p:cNvPr id="23" name="矩形 22"/>
          <p:cNvSpPr/>
          <p:nvPr userDrawn="1"/>
        </p:nvSpPr>
        <p:spPr>
          <a:xfrm>
            <a:off x="28912" y="-1869"/>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156861" y="5723306"/>
            <a:ext cx="1609860" cy="1010931"/>
            <a:chOff x="277280" y="1914573"/>
            <a:chExt cx="1609650" cy="1011165"/>
          </a:xfrm>
        </p:grpSpPr>
        <p:sp>
          <p:nvSpPr>
            <p:cNvPr id="25" name="圆角矩形 24"/>
            <p:cNvSpPr/>
            <p:nvPr/>
          </p:nvSpPr>
          <p:spPr>
            <a:xfrm>
              <a:off x="277280" y="1914573"/>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99533" y="5773298"/>
            <a:ext cx="1208509" cy="758522"/>
            <a:chOff x="5507847" y="4545945"/>
            <a:chExt cx="1208352" cy="1074246"/>
          </a:xfrm>
        </p:grpSpPr>
        <p:sp>
          <p:nvSpPr>
            <p:cNvPr id="29" name="文本框 38">
              <a:hlinkClick r:id="" action="ppaction://noaction"/>
            </p:cNvPr>
            <p:cNvSpPr>
              <a:spLocks noChangeArrowheads="1"/>
            </p:cNvSpPr>
            <p:nvPr/>
          </p:nvSpPr>
          <p:spPr bwMode="auto">
            <a:xfrm>
              <a:off x="5507847" y="5184407"/>
              <a:ext cx="1208352" cy="435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accent5">
                <a:lumMod val="75000"/>
              </a:schemeClr>
            </a:solidFill>
            <a:ln>
              <a:solidFill>
                <a:srgbClr val="183A6A"/>
              </a:solid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rId2" action="ppaction://hlinksldjump"/>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302" y="2004785"/>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3"/>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15618" y="954675"/>
              <a:ext cx="598242"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05</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1FA9AC57-B496-42B2-95A0-CFBE20E3BF2C}" type="slidenum">
              <a:rPr lang="zh-CN" altLang="en-US"/>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a:xfrm>
            <a:off x="4165601" y="6356350"/>
            <a:ext cx="3860800" cy="365125"/>
          </a:xfrm>
          <a:prstGeom prst="rect">
            <a:avLst/>
          </a:prstGeom>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dgm" preserve="1">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SmartArt 占位符 2"/>
          <p:cNvSpPr>
            <a:spLocks noGrp="1"/>
          </p:cNvSpPr>
          <p:nvPr>
            <p:ph type="pic" idx="1"/>
          </p:nvPr>
        </p:nvSpPr>
        <p:spPr/>
        <p:txBody>
          <a:bodyPr/>
          <a:lstStyle/>
          <a:p>
            <a:endParaRPr lang="zh-CN" altLang="en-US"/>
          </a:p>
        </p:txBody>
      </p:sp>
      <p:sp>
        <p:nvSpPr>
          <p:cNvPr id="4" name="日期占位符 3"/>
          <p:cNvSpPr>
            <a:spLocks noGrp="1"/>
          </p:cNvSpPr>
          <p:nvPr>
            <p:ph type="dt" sz="half" idx="10"/>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5" name="页脚占位符 4"/>
          <p:cNvSpPr>
            <a:spLocks noGrp="1"/>
          </p:cNvSpPr>
          <p:nvPr>
            <p:ph type="ftr" sz="quarter" idx="11"/>
          </p:nvPr>
        </p:nvSpPr>
        <p:spPr>
          <a:xfrm>
            <a:off x="4165601" y="6356350"/>
            <a:ext cx="3860800" cy="365125"/>
          </a:xfrm>
          <a:prstGeom prst="rect">
            <a:avLst/>
          </a:prstGeom>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latin typeface="Arial" panose="020B0604020202020204" pitchFamily="34" charset="0"/>
              </a:rPr>
            </a:fld>
            <a:endParaRPr lang="zh-CN" altLang="en-US" dirty="0">
              <a:effectLst>
                <a:outerShdw blurRad="38100" dist="38100" dir="2700000">
                  <a:srgbClr val="C0C0C0"/>
                </a:outerShdw>
              </a:effectLst>
              <a:latin typeface="Arial" panose="020B0604020202020204" pitchFamily="34" charset="0"/>
            </a:endParaRPr>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9_比较">
    <p:spTree>
      <p:nvGrpSpPr>
        <p:cNvPr id="1" name=""/>
        <p:cNvGrpSpPr/>
        <p:nvPr/>
      </p:nvGrpSpPr>
      <p:grpSpPr>
        <a:xfrm>
          <a:off x="0" y="0"/>
          <a:ext cx="0" cy="0"/>
          <a:chOff x="0" y="0"/>
          <a:chExt cx="0" cy="0"/>
        </a:xfrm>
      </p:grpSpPr>
      <p:sp>
        <p:nvSpPr>
          <p:cNvPr id="2" name="矩形 1"/>
          <p:cNvSpPr/>
          <p:nvPr userDrawn="1"/>
        </p:nvSpPr>
        <p:spPr>
          <a:xfrm>
            <a:off x="585917" y="1268760"/>
            <a:ext cx="109728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0_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1_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2_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内容页-2个观点">
    <p:spTree>
      <p:nvGrpSpPr>
        <p:cNvPr id="1" name=""/>
        <p:cNvGrpSpPr/>
        <p:nvPr/>
      </p:nvGrpSpPr>
      <p:grpSpPr>
        <a:xfrm>
          <a:off x="0" y="0"/>
          <a:ext cx="0" cy="0"/>
          <a:chOff x="0" y="0"/>
          <a:chExt cx="0" cy="0"/>
        </a:xfrm>
      </p:grpSpPr>
      <p:sp>
        <p:nvSpPr>
          <p:cNvPr id="2" name="标题 1"/>
          <p:cNvSpPr>
            <a:spLocks noGrp="1"/>
          </p:cNvSpPr>
          <p:nvPr>
            <p:ph type="title"/>
          </p:nvPr>
        </p:nvSpPr>
        <p:spPr>
          <a:xfrm>
            <a:off x="600821" y="211346"/>
            <a:ext cx="10515600" cy="422434"/>
          </a:xfrm>
        </p:spPr>
        <p:txBody>
          <a:bodyPr/>
          <a:lstStyle>
            <a:lvl1pPr>
              <a:defRPr b="1"/>
            </a:lvl1pPr>
          </a:lstStyle>
          <a:p>
            <a:r>
              <a:rPr lang="zh-CN" altLang="en-US"/>
              <a:t>单击此处编辑母版标题样式</a:t>
            </a:r>
            <a:endParaRPr lang="zh-CN" altLang="en-US" dirty="0"/>
          </a:p>
        </p:txBody>
      </p:sp>
      <p:sp>
        <p:nvSpPr>
          <p:cNvPr id="10" name="图片占位符 9"/>
          <p:cNvSpPr>
            <a:spLocks noGrp="1"/>
          </p:cNvSpPr>
          <p:nvPr>
            <p:ph type="pic" sz="quarter" idx="10"/>
          </p:nvPr>
        </p:nvSpPr>
        <p:spPr>
          <a:xfrm>
            <a:off x="695325" y="1423470"/>
            <a:ext cx="4772304" cy="2838450"/>
          </a:xfrm>
        </p:spPr>
        <p:txBody>
          <a:bodyPr/>
          <a:lstStyle/>
          <a:p>
            <a:r>
              <a:rPr lang="zh-CN" altLang="en-US"/>
              <a:t>单击图标添加图片</a:t>
            </a:r>
            <a:endParaRPr lang="zh-CN" altLang="en-US"/>
          </a:p>
        </p:txBody>
      </p:sp>
      <p:sp>
        <p:nvSpPr>
          <p:cNvPr id="11" name="图片占位符 9"/>
          <p:cNvSpPr>
            <a:spLocks noGrp="1"/>
          </p:cNvSpPr>
          <p:nvPr>
            <p:ph type="pic" sz="quarter" idx="11"/>
          </p:nvPr>
        </p:nvSpPr>
        <p:spPr>
          <a:xfrm>
            <a:off x="6767251" y="1423470"/>
            <a:ext cx="4732338" cy="2838450"/>
          </a:xfrm>
        </p:spPr>
        <p:txBody>
          <a:bodyPr/>
          <a:lstStyle/>
          <a:p>
            <a:r>
              <a:rPr lang="zh-CN" altLang="en-US"/>
              <a:t>单击图标添加图片</a:t>
            </a:r>
            <a:endParaRPr lang="zh-CN" altLang="en-US"/>
          </a:p>
        </p:txBody>
      </p:sp>
      <p:sp>
        <p:nvSpPr>
          <p:cNvPr id="13" name="文本占位符 12"/>
          <p:cNvSpPr>
            <a:spLocks noGrp="1"/>
          </p:cNvSpPr>
          <p:nvPr>
            <p:ph type="body" sz="quarter" idx="12"/>
          </p:nvPr>
        </p:nvSpPr>
        <p:spPr>
          <a:xfrm>
            <a:off x="602203" y="4413141"/>
            <a:ext cx="4963249" cy="461963"/>
          </a:xfrm>
        </p:spPr>
        <p:txBody>
          <a:bodyPr>
            <a:normAutofit/>
          </a:bodyPr>
          <a:lstStyle>
            <a:lvl1pPr marL="0" indent="0" algn="ctr">
              <a:buNone/>
              <a:defRPr sz="2400" b="1" spc="200" baseline="0">
                <a:solidFill>
                  <a:schemeClr val="tx2"/>
                </a:solidFill>
                <a:latin typeface="+mj-ea"/>
                <a:ea typeface="+mj-ea"/>
              </a:defRPr>
            </a:lvl1pPr>
          </a:lstStyle>
          <a:p>
            <a:pPr lvl="0"/>
            <a:r>
              <a:rPr lang="zh-CN" altLang="en-US"/>
              <a:t>单击此处编辑母版文本样式</a:t>
            </a:r>
            <a:endParaRPr lang="zh-CN" altLang="en-US"/>
          </a:p>
        </p:txBody>
      </p:sp>
      <p:sp>
        <p:nvSpPr>
          <p:cNvPr id="16" name="文本占位符 15"/>
          <p:cNvSpPr>
            <a:spLocks noGrp="1"/>
          </p:cNvSpPr>
          <p:nvPr>
            <p:ph type="body" sz="quarter" idx="14" hasCustomPrompt="1"/>
          </p:nvPr>
        </p:nvSpPr>
        <p:spPr>
          <a:xfrm>
            <a:off x="661011" y="4875103"/>
            <a:ext cx="4866808" cy="366935"/>
          </a:xfrm>
        </p:spPr>
        <p:txBody>
          <a:bodyPr>
            <a:noAutofit/>
          </a:bodyPr>
          <a:lstStyle>
            <a:lvl1pPr marL="0" indent="0" algn="ctr">
              <a:lnSpc>
                <a:spcPct val="150000"/>
              </a:lnSpc>
              <a:buNone/>
              <a:defRPr sz="1800">
                <a:solidFill>
                  <a:schemeClr val="tx1">
                    <a:lumMod val="65000"/>
                    <a:lumOff val="35000"/>
                  </a:schemeClr>
                </a:solidFill>
              </a:defRPr>
            </a:lvl1pPr>
            <a:lvl2pPr>
              <a:defRPr sz="1600">
                <a:solidFill>
                  <a:schemeClr val="tx1">
                    <a:lumMod val="65000"/>
                    <a:lumOff val="35000"/>
                  </a:schemeClr>
                </a:solidFill>
              </a:defRPr>
            </a:lvl2pPr>
            <a:lvl3pPr>
              <a:defRPr sz="1400">
                <a:solidFill>
                  <a:schemeClr val="tx1">
                    <a:lumMod val="65000"/>
                    <a:lumOff val="35000"/>
                  </a:schemeClr>
                </a:solidFill>
              </a:defRPr>
            </a:lvl3pPr>
            <a:lvl4pPr>
              <a:defRPr sz="1200">
                <a:solidFill>
                  <a:schemeClr val="tx1">
                    <a:lumMod val="65000"/>
                    <a:lumOff val="35000"/>
                  </a:schemeClr>
                </a:solidFill>
              </a:defRPr>
            </a:lvl4pPr>
            <a:lvl5pPr>
              <a:defRPr sz="1200">
                <a:solidFill>
                  <a:schemeClr val="tx1">
                    <a:lumMod val="65000"/>
                    <a:lumOff val="35000"/>
                  </a:schemeClr>
                </a:solidFill>
              </a:defRPr>
            </a:lvl5pPr>
          </a:lstStyle>
          <a:p>
            <a:pPr lvl="0"/>
            <a:r>
              <a:rPr lang="zh-CN" altLang="en-US" dirty="0"/>
              <a:t>单击此处编辑</a:t>
            </a:r>
            <a:endParaRPr lang="en-US" altLang="zh-CN" dirty="0"/>
          </a:p>
          <a:p>
            <a:pPr lvl="0"/>
            <a:r>
              <a:rPr lang="zh-CN" altLang="en-US" dirty="0"/>
              <a:t>母版文本样式</a:t>
            </a:r>
            <a:endParaRPr lang="zh-CN" altLang="en-US" dirty="0"/>
          </a:p>
        </p:txBody>
      </p:sp>
      <p:sp>
        <p:nvSpPr>
          <p:cNvPr id="19" name="文本占位符 12"/>
          <p:cNvSpPr>
            <a:spLocks noGrp="1"/>
          </p:cNvSpPr>
          <p:nvPr>
            <p:ph type="body" sz="quarter" idx="15"/>
          </p:nvPr>
        </p:nvSpPr>
        <p:spPr>
          <a:xfrm>
            <a:off x="6671309" y="4413141"/>
            <a:ext cx="4963249" cy="461963"/>
          </a:xfrm>
        </p:spPr>
        <p:txBody>
          <a:bodyPr>
            <a:normAutofit/>
          </a:bodyPr>
          <a:lstStyle>
            <a:lvl1pPr marL="0" indent="0" algn="ctr">
              <a:buNone/>
              <a:defRPr sz="2400" b="1" spc="200" baseline="0">
                <a:solidFill>
                  <a:schemeClr val="tx2"/>
                </a:solidFill>
                <a:latin typeface="+mj-ea"/>
                <a:ea typeface="+mj-ea"/>
              </a:defRPr>
            </a:lvl1pPr>
          </a:lstStyle>
          <a:p>
            <a:pPr lvl="0"/>
            <a:r>
              <a:rPr lang="zh-CN" altLang="en-US"/>
              <a:t>单击此处编辑母版文本样式</a:t>
            </a:r>
            <a:endParaRPr lang="zh-CN" altLang="en-US"/>
          </a:p>
        </p:txBody>
      </p:sp>
      <p:sp>
        <p:nvSpPr>
          <p:cNvPr id="20" name="文本占位符 15"/>
          <p:cNvSpPr>
            <a:spLocks noGrp="1"/>
          </p:cNvSpPr>
          <p:nvPr>
            <p:ph type="body" sz="quarter" idx="16" hasCustomPrompt="1"/>
          </p:nvPr>
        </p:nvSpPr>
        <p:spPr>
          <a:xfrm>
            <a:off x="6730117" y="4875103"/>
            <a:ext cx="4829662" cy="366935"/>
          </a:xfrm>
        </p:spPr>
        <p:txBody>
          <a:bodyPr>
            <a:noAutofit/>
          </a:bodyPr>
          <a:lstStyle>
            <a:lvl1pPr marL="0" indent="0" algn="ctr">
              <a:lnSpc>
                <a:spcPct val="150000"/>
              </a:lnSpc>
              <a:buNone/>
              <a:defRPr sz="1800">
                <a:solidFill>
                  <a:schemeClr val="tx1">
                    <a:lumMod val="65000"/>
                    <a:lumOff val="35000"/>
                  </a:schemeClr>
                </a:solidFill>
              </a:defRPr>
            </a:lvl1pPr>
            <a:lvl2pPr>
              <a:defRPr sz="1600">
                <a:solidFill>
                  <a:schemeClr val="tx1">
                    <a:lumMod val="65000"/>
                    <a:lumOff val="35000"/>
                  </a:schemeClr>
                </a:solidFill>
              </a:defRPr>
            </a:lvl2pPr>
            <a:lvl3pPr>
              <a:defRPr sz="1400">
                <a:solidFill>
                  <a:schemeClr val="tx1">
                    <a:lumMod val="65000"/>
                    <a:lumOff val="35000"/>
                  </a:schemeClr>
                </a:solidFill>
              </a:defRPr>
            </a:lvl3pPr>
            <a:lvl4pPr>
              <a:defRPr sz="1200">
                <a:solidFill>
                  <a:schemeClr val="tx1">
                    <a:lumMod val="65000"/>
                    <a:lumOff val="35000"/>
                  </a:schemeClr>
                </a:solidFill>
              </a:defRPr>
            </a:lvl4pPr>
            <a:lvl5pPr>
              <a:defRPr sz="1200">
                <a:solidFill>
                  <a:schemeClr val="tx1">
                    <a:lumMod val="65000"/>
                    <a:lumOff val="35000"/>
                  </a:schemeClr>
                </a:solidFill>
              </a:defRPr>
            </a:lvl5pPr>
          </a:lstStyle>
          <a:p>
            <a:pPr lvl="0"/>
            <a:r>
              <a:rPr lang="zh-CN" altLang="en-US" dirty="0"/>
              <a:t>单击此处编辑</a:t>
            </a:r>
            <a:endParaRPr lang="en-US" altLang="zh-CN" dirty="0"/>
          </a:p>
          <a:p>
            <a:pPr lvl="0"/>
            <a:r>
              <a:rPr lang="zh-CN" altLang="en-US" dirty="0"/>
              <a:t>母版文本样式</a:t>
            </a:r>
            <a:endParaRPr lang="zh-CN" altLang="en-US" dirty="0"/>
          </a:p>
        </p:txBody>
      </p:sp>
    </p:spTree>
  </p:cSld>
  <p:clrMapOvr>
    <a:masterClrMapping/>
  </p:clrMapOvr>
  <p:transition spd="slow" advClick="0" advTm="3000">
    <p:wheel spokes="1"/>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2"/>
            <a:ext cx="2743200" cy="365125"/>
          </a:xfrm>
          <a:prstGeom prst="rect">
            <a:avLst/>
          </a:prstGeom>
        </p:spPr>
        <p:txBody>
          <a:bodyPr/>
          <a:lstStyle/>
          <a:p>
            <a:fld id="{119D5837-E1A1-4C73-9206-B3399B1B9AA2}" type="datetimeFigureOut">
              <a:rPr lang="zh-CN" altLang="en-US" smtClean="0"/>
            </a:fld>
            <a:endParaRPr lang="zh-CN" altLang="en-US"/>
          </a:p>
        </p:txBody>
      </p:sp>
      <p:sp>
        <p:nvSpPr>
          <p:cNvPr id="4" name="页脚占位符 3"/>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2"/>
            <a:ext cx="2743200" cy="365125"/>
          </a:xfrm>
          <a:prstGeom prst="rect">
            <a:avLst/>
          </a:prstGeom>
        </p:spPr>
        <p:txBody>
          <a:bodyPr/>
          <a:lstStyle/>
          <a:p>
            <a:fld id="{42AC68B3-DA75-486F-B53E-3A6A910D05C3}" type="slidenum">
              <a:rPr lang="zh-CN" altLang="en-US" smtClean="0"/>
            </a:fld>
            <a:endParaRPr lang="zh-CN" altLang="en-US"/>
          </a:p>
        </p:txBody>
      </p:sp>
    </p:spTree>
  </p:cSld>
  <p:clrMapOvr>
    <a:masterClrMapping/>
  </p:clrMapOvr>
  <p:transition spd="slow" advClick="0" advTm="3000">
    <p:wheel spokes="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3" name="矩形 22"/>
          <p:cNvSpPr/>
          <p:nvPr userDrawn="1"/>
        </p:nvSpPr>
        <p:spPr>
          <a:xfrm>
            <a:off x="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90969" y="3812050"/>
            <a:ext cx="1609860" cy="935887"/>
            <a:chOff x="309092" y="1989634"/>
            <a:chExt cx="1609650" cy="936104"/>
          </a:xfrm>
        </p:grpSpPr>
        <p:sp>
          <p:nvSpPr>
            <p:cNvPr id="25" name="圆角矩形 24"/>
            <p:cNvSpPr/>
            <p:nvPr/>
          </p:nvSpPr>
          <p:spPr>
            <a:xfrm>
              <a:off x="309092" y="1989634"/>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170935" y="4837409"/>
            <a:ext cx="1208509" cy="670739"/>
            <a:chOff x="4331074" y="4120487"/>
            <a:chExt cx="1208352" cy="670894"/>
          </a:xfrm>
        </p:grpSpPr>
        <p:sp>
          <p:nvSpPr>
            <p:cNvPr id="29" name="文本框 38">
              <a:hlinkClick r:id="" action="ppaction://noaction"/>
            </p:cNvPr>
            <p:cNvSpPr>
              <a:spLocks noChangeArrowheads="1"/>
            </p:cNvSpPr>
            <p:nvPr/>
          </p:nvSpPr>
          <p:spPr bwMode="auto">
            <a:xfrm>
              <a:off x="4331074" y="4483604"/>
              <a:ext cx="120835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4692074" y="4120487"/>
              <a:ext cx="486353" cy="368007"/>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84532"/>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170829" y="5529249"/>
            <a:ext cx="1208615" cy="728325"/>
            <a:chOff x="3816997" y="5302002"/>
            <a:chExt cx="1208458" cy="728494"/>
          </a:xfrm>
        </p:grpSpPr>
        <p:sp>
          <p:nvSpPr>
            <p:cNvPr id="35" name="文本框 38">
              <a:hlinkClick r:id="" action="ppaction://noaction"/>
            </p:cNvPr>
            <p:cNvSpPr>
              <a:spLocks noChangeArrowheads="1"/>
            </p:cNvSpPr>
            <p:nvPr/>
          </p:nvSpPr>
          <p:spPr bwMode="auto">
            <a:xfrm>
              <a:off x="3816997" y="5722719"/>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256402" y="5302002"/>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303" y="2205147"/>
            <a:ext cx="1475602" cy="704493"/>
            <a:chOff x="2004340" y="2072128"/>
            <a:chExt cx="1562950" cy="746465"/>
          </a:xfrm>
        </p:grpSpPr>
        <p:sp>
          <p:nvSpPr>
            <p:cNvPr id="38" name="KSO_Shape"/>
            <p:cNvSpPr/>
            <p:nvPr/>
          </p:nvSpPr>
          <p:spPr bwMode="auto">
            <a:xfrm>
              <a:off x="2556355" y="2072128"/>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004340" y="2493690"/>
              <a:ext cx="1562950" cy="324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17222" y="954675"/>
              <a:ext cx="595035"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03</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950833"/>
            <a:ext cx="1209129" cy="634244"/>
            <a:chOff x="-369083" y="3321313"/>
            <a:chExt cx="1208972" cy="634391"/>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accent5">
                <a:lumMod val="75000"/>
              </a:schemeClr>
            </a:solidFill>
            <a:ln w="9525">
              <a:solidFill>
                <a:srgbClr val="183A6A"/>
              </a:solidFill>
              <a:round/>
            </a:ln>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69083" y="3647927"/>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09601" y="6356350"/>
            <a:ext cx="2844800" cy="365125"/>
          </a:xfrm>
          <a:prstGeom prst="rect">
            <a:avLst/>
          </a:prstGeom>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xfrm>
            <a:off x="8737601" y="6356350"/>
            <a:ext cx="2844800" cy="365125"/>
          </a:xfrm>
          <a:prstGeom prst="rect">
            <a:avLst/>
          </a:prstGeom>
        </p:spPr>
        <p:txBody>
          <a:bodyPr/>
          <a:lstStyle>
            <a:lvl1pPr>
              <a:defRPr/>
            </a:lvl1pPr>
          </a:lstStyle>
          <a:p>
            <a:fld id="{F84A5115-1A13-420F-990C-DCDF8AF3A9D5}" type="slidenum">
              <a:rPr lang="en-US" altLang="zh-CN"/>
            </a:fld>
            <a:endParaRPr lang="en-US" altLang="zh-CN"/>
          </a:p>
        </p:txBody>
      </p:sp>
    </p:spTree>
  </p:cSld>
  <p:clrMapOvr>
    <a:masterClrMapping/>
  </p:clrMapOvr>
  <p:transition spd="slow">
    <p:blinds dir="vert"/>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sp>
        <p:nvSpPr>
          <p:cNvPr id="23" name="矩形 22"/>
          <p:cNvSpPr/>
          <p:nvPr userDrawn="1"/>
        </p:nvSpPr>
        <p:spPr>
          <a:xfrm>
            <a:off x="1614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203801" y="4727687"/>
            <a:ext cx="2513953" cy="2163011"/>
            <a:chOff x="-666892" y="1003706"/>
            <a:chExt cx="2513626" cy="1922032"/>
          </a:xfrm>
        </p:grpSpPr>
        <p:sp>
          <p:nvSpPr>
            <p:cNvPr id="25" name="圆角矩形 24"/>
            <p:cNvSpPr/>
            <p:nvPr/>
          </p:nvSpPr>
          <p:spPr>
            <a:xfrm>
              <a:off x="-666892" y="1003706"/>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33892" y="5898861"/>
            <a:ext cx="1208509" cy="735879"/>
            <a:chOff x="5360566" y="4006824"/>
            <a:chExt cx="1208352" cy="784787"/>
          </a:xfrm>
        </p:grpSpPr>
        <p:sp>
          <p:nvSpPr>
            <p:cNvPr id="29" name="文本框 38">
              <a:hlinkClick r:id="" action="ppaction://noaction"/>
            </p:cNvPr>
            <p:cNvSpPr>
              <a:spLocks noChangeArrowheads="1"/>
            </p:cNvSpPr>
            <p:nvPr/>
          </p:nvSpPr>
          <p:spPr bwMode="auto">
            <a:xfrm>
              <a:off x="5360566" y="4463455"/>
              <a:ext cx="1208352" cy="328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668701" y="4006824"/>
              <a:ext cx="486353" cy="368007"/>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34406" y="4868487"/>
            <a:ext cx="1208615" cy="695865"/>
            <a:chOff x="3881593" y="5824558"/>
            <a:chExt cx="1208458" cy="696026"/>
          </a:xfrm>
        </p:grpSpPr>
        <p:sp>
          <p:nvSpPr>
            <p:cNvPr id="35" name="文本框 38">
              <a:hlinkClick r:id="" action="ppaction://noaction"/>
            </p:cNvPr>
            <p:cNvSpPr>
              <a:spLocks noChangeArrowheads="1"/>
            </p:cNvSpPr>
            <p:nvPr/>
          </p:nvSpPr>
          <p:spPr bwMode="auto">
            <a:xfrm>
              <a:off x="3881593" y="6213808"/>
              <a:ext cx="1208458" cy="306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227492" y="5824558"/>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sz="1800" dirty="0">
                <a:solidFill>
                  <a:srgbClr val="FFFFFF"/>
                </a:solidFill>
              </a:endParaRPr>
            </a:p>
          </p:txBody>
        </p:sp>
      </p:grpSp>
      <p:grpSp>
        <p:nvGrpSpPr>
          <p:cNvPr id="37" name="组合 36"/>
          <p:cNvGrpSpPr/>
          <p:nvPr userDrawn="1"/>
        </p:nvGrpSpPr>
        <p:grpSpPr>
          <a:xfrm>
            <a:off x="83303" y="2205148"/>
            <a:ext cx="1475602" cy="705564"/>
            <a:chOff x="2004340" y="2072128"/>
            <a:chExt cx="1562950" cy="747600"/>
          </a:xfrm>
        </p:grpSpPr>
        <p:sp>
          <p:nvSpPr>
            <p:cNvPr id="38" name="KSO_Shape"/>
            <p:cNvSpPr/>
            <p:nvPr/>
          </p:nvSpPr>
          <p:spPr bwMode="auto">
            <a:xfrm>
              <a:off x="2556355" y="2072128"/>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004340" y="2493690"/>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22832" y="954675"/>
              <a:ext cx="583814"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04</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3" name="矩形 22"/>
          <p:cNvSpPr/>
          <p:nvPr userDrawn="1"/>
        </p:nvSpPr>
        <p:spPr>
          <a:xfrm>
            <a:off x="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88223" y="2008835"/>
            <a:ext cx="1609860" cy="1010931"/>
            <a:chOff x="277280" y="1914573"/>
            <a:chExt cx="1609650" cy="1011165"/>
          </a:xfrm>
        </p:grpSpPr>
        <p:sp>
          <p:nvSpPr>
            <p:cNvPr id="25" name="圆角矩形 24"/>
            <p:cNvSpPr/>
            <p:nvPr/>
          </p:nvSpPr>
          <p:spPr>
            <a:xfrm>
              <a:off x="277280" y="1914573"/>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29953" y="5723383"/>
            <a:ext cx="1208509" cy="796331"/>
            <a:chOff x="5489796" y="4545945"/>
            <a:chExt cx="1208352" cy="1127793"/>
          </a:xfrm>
        </p:grpSpPr>
        <p:sp>
          <p:nvSpPr>
            <p:cNvPr id="29" name="文本框 38">
              <a:hlinkClick r:id="" action="ppaction://noaction"/>
            </p:cNvPr>
            <p:cNvSpPr>
              <a:spLocks noChangeArrowheads="1"/>
            </p:cNvSpPr>
            <p:nvPr/>
          </p:nvSpPr>
          <p:spPr bwMode="auto">
            <a:xfrm>
              <a:off x="5489796" y="5237953"/>
              <a:ext cx="1208352" cy="43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 action="ppaction://noaction"/>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821" y="2054972"/>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45274" y="954675"/>
              <a:ext cx="538930"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01</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
        <p:nvSpPr>
          <p:cNvPr id="23" name="矩形 22"/>
          <p:cNvSpPr/>
          <p:nvPr userDrawn="1"/>
        </p:nvSpPr>
        <p:spPr>
          <a:xfrm>
            <a:off x="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84619" y="2929577"/>
            <a:ext cx="1617069" cy="998847"/>
            <a:chOff x="229875" y="1926660"/>
            <a:chExt cx="1616859" cy="999078"/>
          </a:xfrm>
        </p:grpSpPr>
        <p:sp>
          <p:nvSpPr>
            <p:cNvPr id="25" name="圆角矩形 24"/>
            <p:cNvSpPr/>
            <p:nvPr/>
          </p:nvSpPr>
          <p:spPr>
            <a:xfrm>
              <a:off x="229875" y="1926660"/>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29953" y="5723383"/>
            <a:ext cx="1208509" cy="796331"/>
            <a:chOff x="5489796" y="4545945"/>
            <a:chExt cx="1208352" cy="1127793"/>
          </a:xfrm>
        </p:grpSpPr>
        <p:sp>
          <p:nvSpPr>
            <p:cNvPr id="29" name="文本框 38">
              <a:hlinkClick r:id="" action="ppaction://noaction"/>
            </p:cNvPr>
            <p:cNvSpPr>
              <a:spLocks noChangeArrowheads="1"/>
            </p:cNvSpPr>
            <p:nvPr/>
          </p:nvSpPr>
          <p:spPr bwMode="auto">
            <a:xfrm>
              <a:off x="5489796" y="5237953"/>
              <a:ext cx="1208352" cy="43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46315" y="3059756"/>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accent5">
                <a:lumMod val="75000"/>
              </a:schemeClr>
            </a:solidFill>
            <a:ln w="12700">
              <a:solidFill>
                <a:srgbClr val="183A6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dirty="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 action="ppaction://noaction"/>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821" y="2054972"/>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22030" y="954675"/>
              <a:ext cx="585418"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02</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_仅标题">
    <p:spTree>
      <p:nvGrpSpPr>
        <p:cNvPr id="1" name=""/>
        <p:cNvGrpSpPr/>
        <p:nvPr/>
      </p:nvGrpSpPr>
      <p:grpSpPr>
        <a:xfrm>
          <a:off x="0" y="0"/>
          <a:ext cx="0" cy="0"/>
          <a:chOff x="0" y="0"/>
          <a:chExt cx="0" cy="0"/>
        </a:xfrm>
      </p:grpSpPr>
      <p:sp>
        <p:nvSpPr>
          <p:cNvPr id="23" name="矩形 22"/>
          <p:cNvSpPr/>
          <p:nvPr userDrawn="1"/>
        </p:nvSpPr>
        <p:spPr>
          <a:xfrm>
            <a:off x="28912" y="-1869"/>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156861" y="5723306"/>
            <a:ext cx="1609860" cy="1010931"/>
            <a:chOff x="277280" y="1914573"/>
            <a:chExt cx="1609650" cy="1011165"/>
          </a:xfrm>
        </p:grpSpPr>
        <p:sp>
          <p:nvSpPr>
            <p:cNvPr id="25" name="圆角矩形 24"/>
            <p:cNvSpPr/>
            <p:nvPr/>
          </p:nvSpPr>
          <p:spPr>
            <a:xfrm>
              <a:off x="277280" y="1914573"/>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42881" y="5773298"/>
            <a:ext cx="1208509" cy="755382"/>
            <a:chOff x="5451202" y="4545945"/>
            <a:chExt cx="1208352" cy="1069799"/>
          </a:xfrm>
        </p:grpSpPr>
        <p:sp>
          <p:nvSpPr>
            <p:cNvPr id="29" name="文本框 38">
              <a:hlinkClick r:id="" action="ppaction://noaction"/>
            </p:cNvPr>
            <p:cNvSpPr>
              <a:spLocks noChangeArrowheads="1"/>
            </p:cNvSpPr>
            <p:nvPr/>
          </p:nvSpPr>
          <p:spPr bwMode="auto">
            <a:xfrm>
              <a:off x="5451202" y="5179960"/>
              <a:ext cx="1208352" cy="435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accent5">
                <a:lumMod val="75000"/>
              </a:schemeClr>
            </a:solidFill>
            <a:ln>
              <a:solidFill>
                <a:srgbClr val="183A6A"/>
              </a:solid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 action="ppaction://noaction"/>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302" y="2004785"/>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15618" y="954675"/>
              <a:ext cx="598242"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05</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1_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Date Placeholder 4"/>
          <p:cNvSpPr>
            <a:spLocks noGrp="1"/>
          </p:cNvSpPr>
          <p:nvPr>
            <p:ph type="dt" sz="half" idx="10"/>
          </p:nvPr>
        </p:nvSpPr>
        <p:spPr/>
        <p:txBody>
          <a:bodyPr/>
          <a:lstStyle/>
          <a:p>
            <a:pPr>
              <a:defRPr/>
            </a:pPr>
            <a:endParaRPr lang="zh-CN" altLang="en-US"/>
          </a:p>
        </p:txBody>
      </p:sp>
      <p:sp>
        <p:nvSpPr>
          <p:cNvPr id="7" name="Slide Number Placeholder 6"/>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pPr>
              <a:defRPr/>
            </a:pPr>
            <a:endParaRPr lang="zh-CN" altLang="en-US"/>
          </a:p>
        </p:txBody>
      </p:sp>
      <p:sp>
        <p:nvSpPr>
          <p:cNvPr id="5" name="Slide Number Placeholder 4"/>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zh-CN" altLang="zh-CN"/>
          </a:p>
        </p:txBody>
      </p:sp>
      <p:sp>
        <p:nvSpPr>
          <p:cNvPr id="4" name="Slide Number Placeholder 3"/>
          <p:cNvSpPr>
            <a:spLocks noGrp="1"/>
          </p:cNvSpPr>
          <p:nvPr>
            <p:ph type="sldNum" sz="quarter" idx="12"/>
          </p:nvPr>
        </p:nvSpPr>
        <p:spPr/>
        <p:txBody>
          <a:bodyPr/>
          <a:lstStyle/>
          <a:p>
            <a:pPr>
              <a:defRPr/>
            </a:pPr>
            <a:fld id="{9F6FDC23-2166-45A4-AB4E-56A498B05EFF}" type="slidenum">
              <a:rPr lang="en-US" altLang="zh-CN" smtClean="0"/>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pPr>
              <a:defRPr/>
            </a:pPr>
            <a:endParaRPr lang="zh-CN" altLang="en-US"/>
          </a:p>
        </p:txBody>
      </p:sp>
      <p:sp>
        <p:nvSpPr>
          <p:cNvPr id="7" name="Slide Number Placeholder 6"/>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9" Type="http://schemas.openxmlformats.org/officeDocument/2006/relationships/theme" Target="../theme/theme2.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7" Type="http://schemas.openxmlformats.org/officeDocument/2006/relationships/slideLayout" Target="../slideLayouts/slideLayout36.xml"/><Relationship Id="rId6" Type="http://schemas.openxmlformats.org/officeDocument/2006/relationships/slideLayout" Target="../slideLayouts/slideLayout35.xml"/><Relationship Id="rId5" Type="http://schemas.openxmlformats.org/officeDocument/2006/relationships/slideLayout" Target="../slideLayouts/slideLayout34.xml"/><Relationship Id="rId4" Type="http://schemas.openxmlformats.org/officeDocument/2006/relationships/slideLayout" Target="../slideLayouts/slideLayout33.xml"/><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52526E70-02FC-4666-A862-E2F5834A852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1" y="274638"/>
            <a:ext cx="10972800" cy="1143000"/>
          </a:xfrm>
          <a:prstGeom prst="rect">
            <a:avLst/>
          </a:prstGeom>
        </p:spPr>
        <p:txBody>
          <a:bodyPr vert="horz" lIns="108850" tIns="54425" rIns="108850" bIns="54425"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1" y="1600201"/>
            <a:ext cx="10972800" cy="4525963"/>
          </a:xfrm>
          <a:prstGeom prst="rect">
            <a:avLst/>
          </a:prstGeom>
        </p:spPr>
        <p:txBody>
          <a:bodyPr vert="horz" lIns="108850" tIns="54425" rIns="108850" bIns="54425" rtlCol="0">
            <a:normAutofit/>
          </a:bodyPr>
          <a:lstStyle/>
          <a:p>
            <a:pPr lvl="0"/>
            <a:r>
              <a:rPr lang="zh-CN" altLang="en-US" dirty="0"/>
              <a:t>单击此处编辑母版文本样式</a:t>
            </a:r>
            <a:endParaRPr lang="zh-CN" altLang="en-US" dirty="0"/>
          </a:p>
          <a:p>
            <a:pPr lvl="1"/>
            <a:r>
              <a:rPr lang="zh-CN" altLang="en-US" dirty="0"/>
              <a:t>第级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09601" y="6356350"/>
            <a:ext cx="2844800" cy="365125"/>
          </a:xfrm>
          <a:prstGeom prst="rect">
            <a:avLst/>
          </a:prstGeom>
        </p:spPr>
        <p:txBody>
          <a:bodyPr vert="horz" lIns="108850" tIns="54425" rIns="108850" bIns="54425" rtlCol="0" anchor="ctr"/>
          <a:lstStyle>
            <a:lvl1pPr algn="l">
              <a:defRPr sz="14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1" y="6356350"/>
            <a:ext cx="2844800" cy="365125"/>
          </a:xfrm>
          <a:prstGeom prst="rect">
            <a:avLst/>
          </a:prstGeom>
        </p:spPr>
        <p:txBody>
          <a:bodyPr vert="horz" lIns="108850" tIns="54425" rIns="108850" bIns="54425" rtlCol="0" anchor="ctr"/>
          <a:lstStyle>
            <a:lvl1pPr algn="r">
              <a:defRPr sz="1400">
                <a:solidFill>
                  <a:schemeClr val="tx1">
                    <a:tint val="75000"/>
                  </a:schemeClr>
                </a:solidFill>
              </a:defRPr>
            </a:lvl1pPr>
          </a:lstStyle>
          <a:p>
            <a:fld id="{930597BB-1EF2-4138-8CCF-ADC53EDE40B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iming>
    <p:tnLst>
      <p:par>
        <p:cTn id="1" dur="indefinite" restart="never" nodeType="tmRoot"/>
      </p:par>
    </p:tnLst>
  </p:timing>
  <p:hf sldNum="0" hdr="0" dt="0"/>
  <p:txStyles>
    <p:titleStyle>
      <a:lvl1pPr algn="ctr" defTabSz="1088390" rtl="0" eaLnBrk="1" latinLnBrk="0" hangingPunct="1">
        <a:spcBef>
          <a:spcPct val="0"/>
        </a:spcBef>
        <a:buNone/>
        <a:defRPr sz="5200" kern="1200">
          <a:solidFill>
            <a:schemeClr val="tx1"/>
          </a:solidFill>
          <a:latin typeface="+mj-lt"/>
          <a:ea typeface="+mj-ea"/>
          <a:cs typeface="+mj-cs"/>
        </a:defRPr>
      </a:lvl1pPr>
    </p:titleStyle>
    <p:bodyStyle>
      <a:lvl1pPr marL="408305" indent="-408305" algn="l" defTabSz="1088390"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4555" indent="-340360" algn="l" defTabSz="1088390"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0805" indent="-272415" algn="l" defTabSz="108839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436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4856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275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695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114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534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088390" rtl="0" eaLnBrk="1" latinLnBrk="0" hangingPunct="1">
        <a:defRPr sz="2100" kern="1200">
          <a:solidFill>
            <a:schemeClr val="tx1"/>
          </a:solidFill>
          <a:latin typeface="+mn-lt"/>
          <a:ea typeface="+mn-ea"/>
          <a:cs typeface="+mn-cs"/>
        </a:defRPr>
      </a:lvl1pPr>
      <a:lvl2pPr marL="544195" algn="l" defTabSz="1088390" rtl="0" eaLnBrk="1" latinLnBrk="0" hangingPunct="1">
        <a:defRPr sz="2100" kern="1200">
          <a:solidFill>
            <a:schemeClr val="tx1"/>
          </a:solidFill>
          <a:latin typeface="+mn-lt"/>
          <a:ea typeface="+mn-ea"/>
          <a:cs typeface="+mn-cs"/>
        </a:defRPr>
      </a:lvl2pPr>
      <a:lvl3pPr marL="1088390" algn="l" defTabSz="1088390" rtl="0" eaLnBrk="1" latinLnBrk="0" hangingPunct="1">
        <a:defRPr sz="2100" kern="1200">
          <a:solidFill>
            <a:schemeClr val="tx1"/>
          </a:solidFill>
          <a:latin typeface="+mn-lt"/>
          <a:ea typeface="+mn-ea"/>
          <a:cs typeface="+mn-cs"/>
        </a:defRPr>
      </a:lvl3pPr>
      <a:lvl4pPr marL="1631950" algn="l" defTabSz="1088390" rtl="0" eaLnBrk="1" latinLnBrk="0" hangingPunct="1">
        <a:defRPr sz="2100" kern="1200">
          <a:solidFill>
            <a:schemeClr val="tx1"/>
          </a:solidFill>
          <a:latin typeface="+mn-lt"/>
          <a:ea typeface="+mn-ea"/>
          <a:cs typeface="+mn-cs"/>
        </a:defRPr>
      </a:lvl4pPr>
      <a:lvl5pPr marL="2176145" algn="l" defTabSz="1088390" rtl="0" eaLnBrk="1" latinLnBrk="0" hangingPunct="1">
        <a:defRPr sz="2100" kern="1200">
          <a:solidFill>
            <a:schemeClr val="tx1"/>
          </a:solidFill>
          <a:latin typeface="+mn-lt"/>
          <a:ea typeface="+mn-ea"/>
          <a:cs typeface="+mn-cs"/>
        </a:defRPr>
      </a:lvl5pPr>
      <a:lvl6pPr marL="2720340" algn="l" defTabSz="1088390" rtl="0" eaLnBrk="1" latinLnBrk="0" hangingPunct="1">
        <a:defRPr sz="2100" kern="1200">
          <a:solidFill>
            <a:schemeClr val="tx1"/>
          </a:solidFill>
          <a:latin typeface="+mn-lt"/>
          <a:ea typeface="+mn-ea"/>
          <a:cs typeface="+mn-cs"/>
        </a:defRPr>
      </a:lvl6pPr>
      <a:lvl7pPr marL="3265170" algn="l" defTabSz="1088390" rtl="0" eaLnBrk="1" latinLnBrk="0" hangingPunct="1">
        <a:defRPr sz="2100" kern="1200">
          <a:solidFill>
            <a:schemeClr val="tx1"/>
          </a:solidFill>
          <a:latin typeface="+mn-lt"/>
          <a:ea typeface="+mn-ea"/>
          <a:cs typeface="+mn-cs"/>
        </a:defRPr>
      </a:lvl7pPr>
      <a:lvl8pPr marL="3809365" algn="l" defTabSz="1088390" rtl="0" eaLnBrk="1" latinLnBrk="0" hangingPunct="1">
        <a:defRPr sz="2100" kern="1200">
          <a:solidFill>
            <a:schemeClr val="tx1"/>
          </a:solidFill>
          <a:latin typeface="+mn-lt"/>
          <a:ea typeface="+mn-ea"/>
          <a:cs typeface="+mn-cs"/>
        </a:defRPr>
      </a:lvl8pPr>
      <a:lvl9pPr marL="4353560" algn="l" defTabSz="1088390" rtl="0" eaLnBrk="1" latinLnBrk="0" hangingPunct="1">
        <a:defRPr sz="21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1" y="274638"/>
            <a:ext cx="10972800" cy="1143000"/>
          </a:xfrm>
          <a:prstGeom prst="rect">
            <a:avLst/>
          </a:prstGeom>
        </p:spPr>
        <p:txBody>
          <a:bodyPr vert="horz" lIns="108850" tIns="54425" rIns="108850" bIns="54425"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1" y="1600201"/>
            <a:ext cx="10972800" cy="4525963"/>
          </a:xfrm>
          <a:prstGeom prst="rect">
            <a:avLst/>
          </a:prstGeom>
        </p:spPr>
        <p:txBody>
          <a:bodyPr vert="horz" lIns="108850" tIns="54425" rIns="108850" bIns="54425" rtlCol="0">
            <a:normAutofit/>
          </a:bodyPr>
          <a:lstStyle/>
          <a:p>
            <a:pPr lvl="0"/>
            <a:r>
              <a:rPr lang="zh-CN" altLang="en-US" dirty="0"/>
              <a:t>单击此处编辑母版文本样式</a:t>
            </a:r>
            <a:endParaRPr lang="zh-CN" altLang="en-US" dirty="0"/>
          </a:p>
          <a:p>
            <a:pPr lvl="1"/>
            <a:r>
              <a:rPr lang="zh-CN" altLang="en-US" dirty="0"/>
              <a:t>第级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Lst>
  <p:timing>
    <p:tnLst>
      <p:par>
        <p:cTn id="1" dur="indefinite" restart="never" nodeType="tmRoot"/>
      </p:par>
    </p:tnLst>
  </p:timing>
  <p:hf sldNum="0" hdr="0" dt="0"/>
  <p:txStyles>
    <p:titleStyle>
      <a:lvl1pPr algn="ctr" defTabSz="1088390" rtl="0" eaLnBrk="1" latinLnBrk="0" hangingPunct="1">
        <a:spcBef>
          <a:spcPct val="0"/>
        </a:spcBef>
        <a:buNone/>
        <a:defRPr sz="5200" kern="1200">
          <a:solidFill>
            <a:schemeClr val="tx1"/>
          </a:solidFill>
          <a:latin typeface="+mj-lt"/>
          <a:ea typeface="+mj-ea"/>
          <a:cs typeface="+mj-cs"/>
        </a:defRPr>
      </a:lvl1pPr>
    </p:titleStyle>
    <p:bodyStyle>
      <a:lvl1pPr marL="408305" indent="-408305" algn="l" defTabSz="1088390"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4555" indent="-340360" algn="l" defTabSz="1088390"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0805" indent="-272415" algn="l" defTabSz="108839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436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4856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275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695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114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534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088390" rtl="0" eaLnBrk="1" latinLnBrk="0" hangingPunct="1">
        <a:defRPr sz="2100" kern="1200">
          <a:solidFill>
            <a:schemeClr val="tx1"/>
          </a:solidFill>
          <a:latin typeface="+mn-lt"/>
          <a:ea typeface="+mn-ea"/>
          <a:cs typeface="+mn-cs"/>
        </a:defRPr>
      </a:lvl1pPr>
      <a:lvl2pPr marL="544195" algn="l" defTabSz="1088390" rtl="0" eaLnBrk="1" latinLnBrk="0" hangingPunct="1">
        <a:defRPr sz="2100" kern="1200">
          <a:solidFill>
            <a:schemeClr val="tx1"/>
          </a:solidFill>
          <a:latin typeface="+mn-lt"/>
          <a:ea typeface="+mn-ea"/>
          <a:cs typeface="+mn-cs"/>
        </a:defRPr>
      </a:lvl2pPr>
      <a:lvl3pPr marL="1088390" algn="l" defTabSz="1088390" rtl="0" eaLnBrk="1" latinLnBrk="0" hangingPunct="1">
        <a:defRPr sz="2100" kern="1200">
          <a:solidFill>
            <a:schemeClr val="tx1"/>
          </a:solidFill>
          <a:latin typeface="+mn-lt"/>
          <a:ea typeface="+mn-ea"/>
          <a:cs typeface="+mn-cs"/>
        </a:defRPr>
      </a:lvl3pPr>
      <a:lvl4pPr marL="1631950" algn="l" defTabSz="1088390" rtl="0" eaLnBrk="1" latinLnBrk="0" hangingPunct="1">
        <a:defRPr sz="2100" kern="1200">
          <a:solidFill>
            <a:schemeClr val="tx1"/>
          </a:solidFill>
          <a:latin typeface="+mn-lt"/>
          <a:ea typeface="+mn-ea"/>
          <a:cs typeface="+mn-cs"/>
        </a:defRPr>
      </a:lvl4pPr>
      <a:lvl5pPr marL="2176145" algn="l" defTabSz="1088390" rtl="0" eaLnBrk="1" latinLnBrk="0" hangingPunct="1">
        <a:defRPr sz="2100" kern="1200">
          <a:solidFill>
            <a:schemeClr val="tx1"/>
          </a:solidFill>
          <a:latin typeface="+mn-lt"/>
          <a:ea typeface="+mn-ea"/>
          <a:cs typeface="+mn-cs"/>
        </a:defRPr>
      </a:lvl5pPr>
      <a:lvl6pPr marL="2720340" algn="l" defTabSz="1088390" rtl="0" eaLnBrk="1" latinLnBrk="0" hangingPunct="1">
        <a:defRPr sz="2100" kern="1200">
          <a:solidFill>
            <a:schemeClr val="tx1"/>
          </a:solidFill>
          <a:latin typeface="+mn-lt"/>
          <a:ea typeface="+mn-ea"/>
          <a:cs typeface="+mn-cs"/>
        </a:defRPr>
      </a:lvl6pPr>
      <a:lvl7pPr marL="3265170" algn="l" defTabSz="1088390" rtl="0" eaLnBrk="1" latinLnBrk="0" hangingPunct="1">
        <a:defRPr sz="2100" kern="1200">
          <a:solidFill>
            <a:schemeClr val="tx1"/>
          </a:solidFill>
          <a:latin typeface="+mn-lt"/>
          <a:ea typeface="+mn-ea"/>
          <a:cs typeface="+mn-cs"/>
        </a:defRPr>
      </a:lvl7pPr>
      <a:lvl8pPr marL="3809365" algn="l" defTabSz="1088390" rtl="0" eaLnBrk="1" latinLnBrk="0" hangingPunct="1">
        <a:defRPr sz="2100" kern="1200">
          <a:solidFill>
            <a:schemeClr val="tx1"/>
          </a:solidFill>
          <a:latin typeface="+mn-lt"/>
          <a:ea typeface="+mn-ea"/>
          <a:cs typeface="+mn-cs"/>
        </a:defRPr>
      </a:lvl8pPr>
      <a:lvl9pPr marL="4353560" algn="l" defTabSz="1088390"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7.png"/><Relationship Id="rId2" Type="http://schemas.openxmlformats.org/officeDocument/2006/relationships/tags" Target="../tags/tag27.xml"/><Relationship Id="rId1" Type="http://schemas.openxmlformats.org/officeDocument/2006/relationships/tags" Target="../tags/tag26.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28.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29.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8.png"/><Relationship Id="rId2" Type="http://schemas.openxmlformats.org/officeDocument/2006/relationships/tags" Target="../tags/tag31.xml"/><Relationship Id="rId1" Type="http://schemas.openxmlformats.org/officeDocument/2006/relationships/tags" Target="../tags/tag30.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33.xml"/><Relationship Id="rId1" Type="http://schemas.openxmlformats.org/officeDocument/2006/relationships/tags" Target="../tags/tag3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34.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9.png"/><Relationship Id="rId2" Type="http://schemas.openxmlformats.org/officeDocument/2006/relationships/tags" Target="../tags/tag36.xml"/><Relationship Id="rId1" Type="http://schemas.openxmlformats.org/officeDocument/2006/relationships/tags" Target="../tags/tag35.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10.png"/><Relationship Id="rId2" Type="http://schemas.openxmlformats.org/officeDocument/2006/relationships/tags" Target="../tags/tag38.xml"/><Relationship Id="rId1" Type="http://schemas.openxmlformats.org/officeDocument/2006/relationships/tags" Target="../tags/tag37.xml"/></Relationships>
</file>

<file path=ppt/slides/_rels/slide19.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tags" Target="../tags/tag39.xml"/><Relationship Id="rId2" Type="http://schemas.microsoft.com/office/2007/relationships/hdphoto" Target="../media/image4.wdp"/><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11.png"/><Relationship Id="rId2" Type="http://schemas.openxmlformats.org/officeDocument/2006/relationships/tags" Target="../tags/tag44.xml"/><Relationship Id="rId1" Type="http://schemas.openxmlformats.org/officeDocument/2006/relationships/tags" Target="../tags/tag43.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45.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12.jpeg"/><Relationship Id="rId2" Type="http://schemas.openxmlformats.org/officeDocument/2006/relationships/tags" Target="../tags/tag47.xml"/><Relationship Id="rId1" Type="http://schemas.openxmlformats.org/officeDocument/2006/relationships/tags" Target="../tags/tag46.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48.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13.png"/><Relationship Id="rId2" Type="http://schemas.openxmlformats.org/officeDocument/2006/relationships/tags" Target="../tags/tag50.xml"/><Relationship Id="rId1" Type="http://schemas.openxmlformats.org/officeDocument/2006/relationships/tags" Target="../tags/tag49.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51.xml"/></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55.xml"/><Relationship Id="rId5" Type="http://schemas.openxmlformats.org/officeDocument/2006/relationships/tags" Target="../tags/tag54.xml"/><Relationship Id="rId4" Type="http://schemas.openxmlformats.org/officeDocument/2006/relationships/tags" Target="../tags/tag53.xml"/><Relationship Id="rId3" Type="http://schemas.openxmlformats.org/officeDocument/2006/relationships/tags" Target="../tags/tag52.xml"/><Relationship Id="rId2" Type="http://schemas.microsoft.com/office/2007/relationships/hdphoto" Target="../media/image4.wdp"/><Relationship Id="rId1" Type="http://schemas.openxmlformats.org/officeDocument/2006/relationships/image" Target="../media/image3.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56.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14.png"/><Relationship Id="rId2" Type="http://schemas.openxmlformats.org/officeDocument/2006/relationships/tags" Target="../tags/tag58.xml"/><Relationship Id="rId1" Type="http://schemas.openxmlformats.org/officeDocument/2006/relationships/tags" Target="../tags/tag57.xml"/></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15.png"/><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7.xml"/><Relationship Id="rId2" Type="http://schemas.openxmlformats.org/officeDocument/2006/relationships/image" Target="../media/image1.jpeg"/><Relationship Id="rId1" Type="http://schemas.openxmlformats.org/officeDocument/2006/relationships/tags" Target="../tags/tag11.xml"/></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image" Target="../media/image17.png"/><Relationship Id="rId4" Type="http://schemas.openxmlformats.org/officeDocument/2006/relationships/tags" Target="../tags/tag64.xml"/><Relationship Id="rId3" Type="http://schemas.openxmlformats.org/officeDocument/2006/relationships/image" Target="../media/image16.png"/><Relationship Id="rId2" Type="http://schemas.openxmlformats.org/officeDocument/2006/relationships/tags" Target="../tags/tag63.xml"/><Relationship Id="rId1" Type="http://schemas.openxmlformats.org/officeDocument/2006/relationships/tags" Target="../tags/tag62.xml"/></Relationships>
</file>

<file path=ppt/slides/_rels/slide31.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3" Type="http://schemas.openxmlformats.org/officeDocument/2006/relationships/tags" Target="../tags/tag65.xml"/><Relationship Id="rId2" Type="http://schemas.microsoft.com/office/2007/relationships/hdphoto" Target="../media/image4.wdp"/><Relationship Id="rId1" Type="http://schemas.openxmlformats.org/officeDocument/2006/relationships/image" Target="../media/image3.png"/></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18.png"/><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s>
</file>

<file path=ppt/slides/_rels/slide33.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image" Target="../media/image20.png"/><Relationship Id="rId5" Type="http://schemas.openxmlformats.org/officeDocument/2006/relationships/tags" Target="../tags/tag75.xml"/><Relationship Id="rId4" Type="http://schemas.openxmlformats.org/officeDocument/2006/relationships/image" Target="../media/image19.png"/><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tags" Target="../tags/tag72.xml"/></Relationships>
</file>

<file path=ppt/slides/_rels/slide34.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21.png"/><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tags" Target="../tags/tag76.xml"/></Relationships>
</file>

<file path=ppt/slides/_rels/slide35.xml.rels><?xml version="1.0" encoding="UTF-8" standalone="yes"?>
<Relationships xmlns="http://schemas.openxmlformats.org/package/2006/relationships"><Relationship Id="rId8" Type="http://schemas.openxmlformats.org/officeDocument/2006/relationships/slideLayout" Target="../slideLayouts/slideLayout18.xml"/><Relationship Id="rId7" Type="http://schemas.openxmlformats.org/officeDocument/2006/relationships/image" Target="../media/image23.png"/><Relationship Id="rId6" Type="http://schemas.openxmlformats.org/officeDocument/2006/relationships/tags" Target="../tags/tag83.xml"/><Relationship Id="rId5" Type="http://schemas.openxmlformats.org/officeDocument/2006/relationships/image" Target="../media/image22.png"/><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84.xml"/></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24.png"/><Relationship Id="rId2" Type="http://schemas.openxmlformats.org/officeDocument/2006/relationships/tags" Target="../tags/tag86.xml"/><Relationship Id="rId1" Type="http://schemas.openxmlformats.org/officeDocument/2006/relationships/tags" Target="../tags/tag85.xml"/></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image" Target="../media/image25.jpeg"/></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tags" Target="../tags/tag90.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7.xml"/><Relationship Id="rId1" Type="http://schemas.openxmlformats.org/officeDocument/2006/relationships/image" Target="../media/image2.jpeg"/></Relationships>
</file>

<file path=ppt/slides/_rels/slide40.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19.xml"/><Relationship Id="rId5" Type="http://schemas.openxmlformats.org/officeDocument/2006/relationships/image" Target="../media/image27.png"/><Relationship Id="rId4" Type="http://schemas.openxmlformats.org/officeDocument/2006/relationships/tags" Target="../tags/tag95.xml"/><Relationship Id="rId3" Type="http://schemas.openxmlformats.org/officeDocument/2006/relationships/image" Target="../media/image26.png"/><Relationship Id="rId2" Type="http://schemas.openxmlformats.org/officeDocument/2006/relationships/tags" Target="../tags/tag94.xml"/><Relationship Id="rId1" Type="http://schemas.openxmlformats.org/officeDocument/2006/relationships/tags" Target="../tags/tag93.xml"/></Relationships>
</file>

<file path=ppt/slides/_rels/slide41.xml.rels><?xml version="1.0" encoding="UTF-8" standalone="yes"?>
<Relationships xmlns="http://schemas.openxmlformats.org/package/2006/relationships"><Relationship Id="rId5" Type="http://schemas.openxmlformats.org/officeDocument/2006/relationships/slideLayout" Target="../slideLayouts/slideLayout36.xml"/><Relationship Id="rId4" Type="http://schemas.openxmlformats.org/officeDocument/2006/relationships/image" Target="../media/image28.png"/><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image" Target="../media/image29.jpeg"/></Relationships>
</file>

<file path=ppt/slides/_rels/slide5.xml.rels><?xml version="1.0" encoding="UTF-8" standalone="yes"?>
<Relationships xmlns="http://schemas.openxmlformats.org/package/2006/relationships"><Relationship Id="rId9" Type="http://schemas.openxmlformats.org/officeDocument/2006/relationships/notesSlide" Target="../notesSlides/notesSlide5.xml"/><Relationship Id="rId8" Type="http://schemas.openxmlformats.org/officeDocument/2006/relationships/slideLayout" Target="../slideLayouts/slideLayout18.xml"/><Relationship Id="rId7" Type="http://schemas.openxmlformats.org/officeDocument/2006/relationships/tags" Target="../tags/tag12.xml"/><Relationship Id="rId6" Type="http://schemas.openxmlformats.org/officeDocument/2006/relationships/slide" Target="slide1.xml"/><Relationship Id="rId5" Type="http://schemas.openxmlformats.org/officeDocument/2006/relationships/slide" Target="slide14.xml"/><Relationship Id="rId4" Type="http://schemas.openxmlformats.org/officeDocument/2006/relationships/slide" Target="slide11.xml"/><Relationship Id="rId3" Type="http://schemas.openxmlformats.org/officeDocument/2006/relationships/slide" Target="slide8.xml"/><Relationship Id="rId2" Type="http://schemas.openxmlformats.org/officeDocument/2006/relationships/slide" Target="slide5.xml"/><Relationship Id="rId1" Type="http://schemas.openxmlformats.org/officeDocument/2006/relationships/slide" Target="slide3.xml"/></Relationships>
</file>

<file path=ppt/slides/_rels/slide6.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3" Type="http://schemas.openxmlformats.org/officeDocument/2006/relationships/tags" Target="../tags/tag13.xml"/><Relationship Id="rId2" Type="http://schemas.microsoft.com/office/2007/relationships/hdphoto" Target="../media/image4.wdp"/><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5.png"/><Relationship Id="rId2" Type="http://schemas.openxmlformats.org/officeDocument/2006/relationships/tags" Target="../tags/tag18.xml"/><Relationship Id="rId1" Type="http://schemas.openxmlformats.org/officeDocument/2006/relationships/tags" Target="../tags/tag17.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20.xml"/><Relationship Id="rId2" Type="http://schemas.openxmlformats.org/officeDocument/2006/relationships/image" Target="../media/image6.png"/><Relationship Id="rId1" Type="http://schemas.openxmlformats.org/officeDocument/2006/relationships/tags" Target="../tags/tag19.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22.xml"/><Relationship Id="rId1" Type="http://schemas.openxmlformats.org/officeDocument/2006/relationships/tags" Target="../tags/tag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32"/>
          <p:cNvSpPr>
            <a:spLocks noChangeArrowheads="1"/>
          </p:cNvSpPr>
          <p:nvPr/>
        </p:nvSpPr>
        <p:spPr bwMode="auto">
          <a:xfrm>
            <a:off x="4122407" y="2276505"/>
            <a:ext cx="3992880" cy="860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l">
              <a:defRPr/>
            </a:pPr>
            <a:r>
              <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rPr>
              <a:t>企业管理基础</a:t>
            </a:r>
            <a:endPar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endParaRPr>
          </a:p>
        </p:txBody>
      </p:sp>
      <p:cxnSp>
        <p:nvCxnSpPr>
          <p:cNvPr id="44" name="直接连接符 43"/>
          <p:cNvCxnSpPr/>
          <p:nvPr/>
        </p:nvCxnSpPr>
        <p:spPr>
          <a:xfrm>
            <a:off x="3647243" y="4220862"/>
            <a:ext cx="1727792"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sp>
        <p:nvSpPr>
          <p:cNvPr id="101" name="等腰三角形 100"/>
          <p:cNvSpPr/>
          <p:nvPr/>
        </p:nvSpPr>
        <p:spPr>
          <a:xfrm rot="10800000" flipV="1">
            <a:off x="5951961" y="4077000"/>
            <a:ext cx="232620" cy="133893"/>
          </a:xfrm>
          <a:prstGeom prst="triangle">
            <a:avLst>
              <a:gd name="adj" fmla="val 48955"/>
            </a:avLst>
          </a:prstGeom>
          <a:solidFill>
            <a:srgbClr val="2A8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3" name="直接连接符 102"/>
          <p:cNvCxnSpPr/>
          <p:nvPr/>
        </p:nvCxnSpPr>
        <p:spPr>
          <a:xfrm>
            <a:off x="6743865" y="4210702"/>
            <a:ext cx="1727792"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205" y="4652853"/>
            <a:ext cx="3884180" cy="2248521"/>
            <a:chOff x="0" y="4653930"/>
            <a:chExt cx="3885079" cy="2249041"/>
          </a:xfrm>
          <a:solidFill>
            <a:srgbClr val="2A8EA2"/>
          </a:solidFill>
        </p:grpSpPr>
        <p:grpSp>
          <p:nvGrpSpPr>
            <p:cNvPr id="16" name="组合 15"/>
            <p:cNvGrpSpPr/>
            <p:nvPr/>
          </p:nvGrpSpPr>
          <p:grpSpPr>
            <a:xfrm>
              <a:off x="0" y="4653930"/>
              <a:ext cx="3885079" cy="2249041"/>
              <a:chOff x="0" y="4653930"/>
              <a:chExt cx="3885079" cy="2249041"/>
            </a:xfrm>
            <a:grpFill/>
          </p:grpSpPr>
          <p:sp>
            <p:nvSpPr>
              <p:cNvPr id="18" name="椭圆 17"/>
              <p:cNvSpPr/>
              <p:nvPr/>
            </p:nvSpPr>
            <p:spPr>
              <a:xfrm>
                <a:off x="2062758" y="465393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291483" y="57302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729383" y="62128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19683" y="67589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424583" y="53873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761643" y="657607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575203" y="58978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741063" y="65455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a:endCxn id="22" idx="2"/>
              </p:cNvCxnSpPr>
              <p:nvPr/>
            </p:nvCxnSpPr>
            <p:spPr>
              <a:xfrm>
                <a:off x="0" y="5229994"/>
                <a:ext cx="1424583" cy="2293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2" idx="6"/>
                <a:endCxn id="24" idx="1"/>
              </p:cNvCxnSpPr>
              <p:nvPr/>
            </p:nvCxnSpPr>
            <p:spPr>
              <a:xfrm>
                <a:off x="1568599" y="5459363"/>
                <a:ext cx="1027695" cy="4596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4" idx="6"/>
                <a:endCxn id="25" idx="1"/>
              </p:cNvCxnSpPr>
              <p:nvPr/>
            </p:nvCxnSpPr>
            <p:spPr>
              <a:xfrm>
                <a:off x="2719219" y="5969903"/>
                <a:ext cx="1042935" cy="59678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22" idx="3"/>
                <a:endCxn id="23" idx="0"/>
              </p:cNvCxnSpPr>
              <p:nvPr/>
            </p:nvCxnSpPr>
            <p:spPr>
              <a:xfrm flipH="1">
                <a:off x="833651" y="5510280"/>
                <a:ext cx="612023" cy="106579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endCxn id="23" idx="2"/>
              </p:cNvCxnSpPr>
              <p:nvPr/>
            </p:nvCxnSpPr>
            <p:spPr>
              <a:xfrm flipV="1">
                <a:off x="0" y="6648083"/>
                <a:ext cx="761643" cy="22071"/>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3" idx="6"/>
                <a:endCxn id="20" idx="3"/>
              </p:cNvCxnSpPr>
              <p:nvPr/>
            </p:nvCxnSpPr>
            <p:spPr>
              <a:xfrm flipV="1">
                <a:off x="905659" y="6335780"/>
                <a:ext cx="844815" cy="31230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20" idx="4"/>
              </p:cNvCxnSpPr>
              <p:nvPr/>
            </p:nvCxnSpPr>
            <p:spPr>
              <a:xfrm flipH="1">
                <a:off x="1486694" y="6356871"/>
                <a:ext cx="314697" cy="50271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endCxn id="23" idx="5"/>
              </p:cNvCxnSpPr>
              <p:nvPr/>
            </p:nvCxnSpPr>
            <p:spPr>
              <a:xfrm flipH="1" flipV="1">
                <a:off x="884568" y="6699000"/>
                <a:ext cx="602126" cy="16058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25" idx="2"/>
              </p:cNvCxnSpPr>
              <p:nvPr/>
            </p:nvCxnSpPr>
            <p:spPr>
              <a:xfrm flipH="1">
                <a:off x="2782838" y="6617603"/>
                <a:ext cx="958225" cy="24198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0" y="4725938"/>
                <a:ext cx="694606" cy="50405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endCxn id="20" idx="1"/>
              </p:cNvCxnSpPr>
              <p:nvPr/>
            </p:nvCxnSpPr>
            <p:spPr>
              <a:xfrm>
                <a:off x="694606" y="4725938"/>
                <a:ext cx="1055868" cy="15080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endCxn id="18" idx="1"/>
              </p:cNvCxnSpPr>
              <p:nvPr/>
            </p:nvCxnSpPr>
            <p:spPr>
              <a:xfrm flipV="1">
                <a:off x="694606" y="4675021"/>
                <a:ext cx="1389243" cy="509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18" idx="5"/>
                <a:endCxn id="19" idx="1"/>
              </p:cNvCxnSpPr>
              <p:nvPr/>
            </p:nvCxnSpPr>
            <p:spPr>
              <a:xfrm>
                <a:off x="2185683" y="4776855"/>
                <a:ext cx="1126891" cy="97449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19" idx="2"/>
                <a:endCxn id="24" idx="7"/>
              </p:cNvCxnSpPr>
              <p:nvPr/>
            </p:nvCxnSpPr>
            <p:spPr>
              <a:xfrm flipH="1">
                <a:off x="2698128" y="5802263"/>
                <a:ext cx="593355" cy="11672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19" idx="4"/>
              </p:cNvCxnSpPr>
              <p:nvPr/>
            </p:nvCxnSpPr>
            <p:spPr>
              <a:xfrm flipH="1">
                <a:off x="3286894" y="5874271"/>
                <a:ext cx="76597" cy="9853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20" idx="5"/>
              </p:cNvCxnSpPr>
              <p:nvPr/>
            </p:nvCxnSpPr>
            <p:spPr>
              <a:xfrm>
                <a:off x="1852308" y="6335780"/>
                <a:ext cx="426474" cy="5238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18" idx="4"/>
                <a:endCxn id="20" idx="0"/>
              </p:cNvCxnSpPr>
              <p:nvPr/>
            </p:nvCxnSpPr>
            <p:spPr>
              <a:xfrm flipH="1">
                <a:off x="1801391" y="4797946"/>
                <a:ext cx="333375" cy="141490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20" idx="2"/>
              </p:cNvCxnSpPr>
              <p:nvPr/>
            </p:nvCxnSpPr>
            <p:spPr>
              <a:xfrm flipH="1" flipV="1">
                <a:off x="0" y="5662042"/>
                <a:ext cx="1729383" cy="62282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21" idx="1"/>
              </p:cNvCxnSpPr>
              <p:nvPr/>
            </p:nvCxnSpPr>
            <p:spPr>
              <a:xfrm flipH="1" flipV="1">
                <a:off x="0" y="6166098"/>
                <a:ext cx="340774" cy="61394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cxnSp>
          <p:nvCxnSpPr>
            <p:cNvPr id="3" name="直接连接符 2"/>
            <p:cNvCxnSpPr>
              <a:stCxn id="20" idx="6"/>
              <a:endCxn id="24" idx="2"/>
            </p:cNvCxnSpPr>
            <p:nvPr/>
          </p:nvCxnSpPr>
          <p:spPr>
            <a:xfrm flipV="1">
              <a:off x="1873399" y="5969903"/>
              <a:ext cx="701804" cy="314960"/>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8976320" y="144429"/>
            <a:ext cx="3145491" cy="2906742"/>
            <a:chOff x="9119542" y="0"/>
            <a:chExt cx="3146219" cy="2907415"/>
          </a:xfrm>
          <a:solidFill>
            <a:srgbClr val="2A8EA2"/>
          </a:solidFill>
        </p:grpSpPr>
        <p:sp>
          <p:nvSpPr>
            <p:cNvPr id="55" name="椭圆 54"/>
            <p:cNvSpPr/>
            <p:nvPr/>
          </p:nvSpPr>
          <p:spPr>
            <a:xfrm>
              <a:off x="9119542" y="90951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10948342" y="21282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0396799" y="15045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1615999" y="19109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9407574" y="141357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0539688" y="26037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2121745" y="27633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11062203" y="9781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a:stCxn id="59" idx="0"/>
            </p:cNvCxnSpPr>
            <p:nvPr/>
          </p:nvCxnSpPr>
          <p:spPr>
            <a:xfrm flipV="1">
              <a:off x="9479582" y="1"/>
              <a:ext cx="216024" cy="14135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9" idx="5"/>
              <a:endCxn id="60" idx="1"/>
            </p:cNvCxnSpPr>
            <p:nvPr/>
          </p:nvCxnSpPr>
          <p:spPr>
            <a:xfrm>
              <a:off x="9530499" y="1536495"/>
              <a:ext cx="1030280" cy="108833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60" idx="6"/>
              <a:endCxn id="61" idx="2"/>
            </p:cNvCxnSpPr>
            <p:nvPr/>
          </p:nvCxnSpPr>
          <p:spPr>
            <a:xfrm>
              <a:off x="10683704" y="2675750"/>
              <a:ext cx="1438041" cy="15965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62" idx="1"/>
            </p:cNvCxnSpPr>
            <p:nvPr/>
          </p:nvCxnSpPr>
          <p:spPr>
            <a:xfrm flipH="1" flipV="1">
              <a:off x="10343678" y="0"/>
              <a:ext cx="739616" cy="99923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62" idx="7"/>
            </p:cNvCxnSpPr>
            <p:nvPr/>
          </p:nvCxnSpPr>
          <p:spPr>
            <a:xfrm flipV="1">
              <a:off x="11185128" y="0"/>
              <a:ext cx="670718" cy="999233"/>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59" idx="6"/>
              <a:endCxn id="62" idx="2"/>
            </p:cNvCxnSpPr>
            <p:nvPr/>
          </p:nvCxnSpPr>
          <p:spPr>
            <a:xfrm flipV="1">
              <a:off x="9551590" y="1050150"/>
              <a:ext cx="1510613" cy="435428"/>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62" idx="3"/>
              <a:endCxn id="60" idx="7"/>
            </p:cNvCxnSpPr>
            <p:nvPr/>
          </p:nvCxnSpPr>
          <p:spPr>
            <a:xfrm flipH="1">
              <a:off x="10662613" y="1101067"/>
              <a:ext cx="420681" cy="1523766"/>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58" idx="4"/>
              <a:endCxn id="61" idx="1"/>
            </p:cNvCxnSpPr>
            <p:nvPr/>
          </p:nvCxnSpPr>
          <p:spPr>
            <a:xfrm>
              <a:off x="11688007" y="2055015"/>
              <a:ext cx="454829" cy="72947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8" idx="1"/>
              <a:endCxn id="62" idx="5"/>
            </p:cNvCxnSpPr>
            <p:nvPr/>
          </p:nvCxnSpPr>
          <p:spPr>
            <a:xfrm flipH="1" flipV="1">
              <a:off x="11185128" y="1101067"/>
              <a:ext cx="451962" cy="8310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62" idx="6"/>
            </p:cNvCxnSpPr>
            <p:nvPr/>
          </p:nvCxnSpPr>
          <p:spPr>
            <a:xfrm>
              <a:off x="11206219" y="1050150"/>
              <a:ext cx="984194" cy="43542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endCxn id="55" idx="1"/>
            </p:cNvCxnSpPr>
            <p:nvPr/>
          </p:nvCxnSpPr>
          <p:spPr>
            <a:xfrm flipH="1">
              <a:off x="9140633" y="0"/>
              <a:ext cx="122925"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55" idx="5"/>
              <a:endCxn id="57" idx="2"/>
            </p:cNvCxnSpPr>
            <p:nvPr/>
          </p:nvCxnSpPr>
          <p:spPr>
            <a:xfrm>
              <a:off x="9242467" y="1032439"/>
              <a:ext cx="1154332" cy="54416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57" idx="4"/>
              <a:endCxn id="60" idx="0"/>
            </p:cNvCxnSpPr>
            <p:nvPr/>
          </p:nvCxnSpPr>
          <p:spPr>
            <a:xfrm>
              <a:off x="10468807" y="1648615"/>
              <a:ext cx="142889" cy="9551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57" idx="5"/>
              <a:endCxn id="58" idx="2"/>
            </p:cNvCxnSpPr>
            <p:nvPr/>
          </p:nvCxnSpPr>
          <p:spPr>
            <a:xfrm>
              <a:off x="10519724" y="1627524"/>
              <a:ext cx="1096275" cy="35548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58" idx="3"/>
              <a:endCxn id="60" idx="6"/>
            </p:cNvCxnSpPr>
            <p:nvPr/>
          </p:nvCxnSpPr>
          <p:spPr>
            <a:xfrm flipH="1">
              <a:off x="10683704" y="2033924"/>
              <a:ext cx="953386" cy="64182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58" idx="6"/>
            </p:cNvCxnSpPr>
            <p:nvPr/>
          </p:nvCxnSpPr>
          <p:spPr>
            <a:xfrm>
              <a:off x="11760015" y="1983007"/>
              <a:ext cx="430398" cy="66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56" idx="1"/>
            </p:cNvCxnSpPr>
            <p:nvPr/>
          </p:nvCxnSpPr>
          <p:spPr>
            <a:xfrm flipH="1" flipV="1">
              <a:off x="10703718" y="0"/>
              <a:ext cx="265715"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56" idx="7"/>
            </p:cNvCxnSpPr>
            <p:nvPr/>
          </p:nvCxnSpPr>
          <p:spPr>
            <a:xfrm flipV="1">
              <a:off x="11071267" y="0"/>
              <a:ext cx="136507"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56" idx="5"/>
            </p:cNvCxnSpPr>
            <p:nvPr/>
          </p:nvCxnSpPr>
          <p:spPr>
            <a:xfrm>
              <a:off x="11071267" y="335753"/>
              <a:ext cx="1119146" cy="28572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endCxn id="58" idx="0"/>
            </p:cNvCxnSpPr>
            <p:nvPr/>
          </p:nvCxnSpPr>
          <p:spPr>
            <a:xfrm flipH="1">
              <a:off x="11688007" y="837506"/>
              <a:ext cx="502406" cy="107349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55" idx="7"/>
            </p:cNvCxnSpPr>
            <p:nvPr/>
          </p:nvCxnSpPr>
          <p:spPr>
            <a:xfrm flipV="1">
              <a:off x="9242467" y="0"/>
              <a:ext cx="669163"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nvSpPr>
        <p:spPr>
          <a:xfrm>
            <a:off x="3742690" y="4674235"/>
            <a:ext cx="4465955" cy="856615"/>
          </a:xfrm>
          <a:prstGeom prst="rect">
            <a:avLst/>
          </a:prstGeom>
          <a:noFill/>
        </p:spPr>
        <p:txBody>
          <a:bodyPr wrap="square" rtlCol="0">
            <a:noAutofit/>
          </a:bodyPr>
          <a:p>
            <a:r>
              <a:rPr lang="en-US" altLang="zh-CN"/>
              <a:t>           </a:t>
            </a:r>
            <a:r>
              <a:rPr lang="zh-CN" altLang="en-US" sz="2400" b="1" dirty="0">
                <a:solidFill>
                  <a:srgbClr val="2A8EA2"/>
                </a:solidFill>
                <a:latin typeface="微软雅黑" panose="020B0503020204020204" pitchFamily="34" charset="-122"/>
                <a:ea typeface="微软雅黑" panose="020B0503020204020204" pitchFamily="34" charset="-122"/>
              </a:rPr>
              <a:t>      </a:t>
            </a:r>
            <a:r>
              <a:rPr lang="en-US" altLang="zh-CN" sz="2400" b="1" dirty="0">
                <a:solidFill>
                  <a:srgbClr val="2A8EA2"/>
                </a:solidFill>
                <a:latin typeface="微软雅黑" panose="020B0503020204020204" pitchFamily="34" charset="-122"/>
                <a:ea typeface="微软雅黑" panose="020B0503020204020204" pitchFamily="34" charset="-122"/>
              </a:rPr>
              <a:t>   </a:t>
            </a:r>
            <a:r>
              <a:rPr lang="zh-CN" altLang="en-US" sz="2400" b="1" dirty="0">
                <a:solidFill>
                  <a:srgbClr val="2A8EA2"/>
                </a:solidFill>
                <a:latin typeface="微软雅黑" panose="020B0503020204020204" pitchFamily="34" charset="-122"/>
                <a:ea typeface="微软雅黑" panose="020B0503020204020204" pitchFamily="34" charset="-122"/>
              </a:rPr>
              <a:t>高等教育出版社</a:t>
            </a:r>
            <a:r>
              <a:rPr lang="zh-CN" altLang="en-US" sz="2400" b="1" dirty="0">
                <a:solidFill>
                  <a:srgbClr val="2A8EA2"/>
                </a:solidFill>
                <a:latin typeface="微软雅黑" panose="020B0503020204020204" pitchFamily="34" charset="-122"/>
                <a:ea typeface="微软雅黑" panose="020B0503020204020204" pitchFamily="34" charset="-122"/>
              </a:rPr>
              <a:t>      </a:t>
            </a:r>
            <a:endParaRPr lang="zh-CN" altLang="en-US" sz="2400" b="1" dirty="0">
              <a:solidFill>
                <a:srgbClr val="2A8EA2"/>
              </a:solidFill>
              <a:latin typeface="微软雅黑" panose="020B0503020204020204" pitchFamily="34" charset="-122"/>
              <a:ea typeface="微软雅黑" panose="020B0503020204020204" pitchFamily="34" charset="-122"/>
            </a:endParaRPr>
          </a:p>
          <a:p>
            <a:r>
              <a:rPr lang="zh-CN" altLang="en-US" sz="2400" b="1" dirty="0">
                <a:solidFill>
                  <a:srgbClr val="2A8EA2"/>
                </a:solidFill>
                <a:latin typeface="微软雅黑" panose="020B0503020204020204" pitchFamily="34" charset="-122"/>
                <a:ea typeface="微软雅黑" panose="020B0503020204020204" pitchFamily="34" charset="-122"/>
              </a:rPr>
              <a:t>          </a:t>
            </a:r>
            <a:r>
              <a:rPr lang="en-US" altLang="zh-CN" sz="2400" b="1" dirty="0">
                <a:solidFill>
                  <a:srgbClr val="2A8EA2"/>
                </a:solidFill>
                <a:latin typeface="微软雅黑" panose="020B0503020204020204" pitchFamily="34" charset="-122"/>
                <a:ea typeface="微软雅黑" panose="020B0503020204020204" pitchFamily="34" charset="-122"/>
              </a:rPr>
              <a:t> </a:t>
            </a:r>
            <a:r>
              <a:rPr lang="zh-CN" altLang="en-US" sz="2400" b="1" dirty="0">
                <a:solidFill>
                  <a:srgbClr val="2A8EA2"/>
                </a:solidFill>
                <a:latin typeface="微软雅黑" panose="020B0503020204020204" pitchFamily="34" charset="-122"/>
                <a:ea typeface="微软雅黑" panose="020B0503020204020204" pitchFamily="34" charset="-122"/>
              </a:rPr>
              <a:t>主编：马</a:t>
            </a:r>
            <a:r>
              <a:rPr lang="en-US" altLang="zh-CN" sz="2400" b="1" dirty="0">
                <a:solidFill>
                  <a:srgbClr val="2A8EA2"/>
                </a:solidFill>
                <a:latin typeface="微软雅黑" panose="020B0503020204020204" pitchFamily="34" charset="-122"/>
                <a:ea typeface="微软雅黑" panose="020B0503020204020204" pitchFamily="34" charset="-122"/>
              </a:rPr>
              <a:t>  </a:t>
            </a:r>
            <a:r>
              <a:rPr lang="zh-CN" altLang="en-US" sz="2400" b="1" dirty="0">
                <a:solidFill>
                  <a:srgbClr val="2A8EA2"/>
                </a:solidFill>
                <a:latin typeface="微软雅黑" panose="020B0503020204020204" pitchFamily="34" charset="-122"/>
                <a:ea typeface="微软雅黑" panose="020B0503020204020204" pitchFamily="34" charset="-122"/>
              </a:rPr>
              <a:t>翔</a:t>
            </a:r>
            <a:r>
              <a:rPr lang="en-US" altLang="zh-CN" sz="2400" b="1" dirty="0">
                <a:solidFill>
                  <a:srgbClr val="2A8EA2"/>
                </a:solidFill>
                <a:latin typeface="微软雅黑" panose="020B0503020204020204" pitchFamily="34" charset="-122"/>
                <a:ea typeface="微软雅黑" panose="020B0503020204020204" pitchFamily="34" charset="-122"/>
              </a:rPr>
              <a:t>  </a:t>
            </a:r>
            <a:r>
              <a:rPr lang="zh-CN" altLang="en-US" sz="2400" b="1" dirty="0">
                <a:solidFill>
                  <a:srgbClr val="2A8EA2"/>
                </a:solidFill>
                <a:latin typeface="微软雅黑" panose="020B0503020204020204" pitchFamily="34" charset="-122"/>
                <a:ea typeface="微软雅黑" panose="020B0503020204020204" pitchFamily="34" charset="-122"/>
              </a:rPr>
              <a:t>魏国平</a:t>
            </a:r>
            <a:endParaRPr lang="zh-CN" altLang="en-US" sz="2400" b="1" dirty="0">
              <a:solidFill>
                <a:srgbClr val="2A8EA2"/>
              </a:solidFill>
              <a:latin typeface="微软雅黑" panose="020B0503020204020204" pitchFamily="34" charset="-122"/>
              <a:ea typeface="微软雅黑" panose="020B0503020204020204" pitchFamily="34" charset="-122"/>
            </a:endParaRPr>
          </a:p>
          <a:p>
            <a:r>
              <a:rPr lang="zh-CN" altLang="en-US" sz="2400" b="1" dirty="0">
                <a:solidFill>
                  <a:srgbClr val="2A8EA2"/>
                </a:solidFill>
                <a:latin typeface="微软雅黑" panose="020B0503020204020204" pitchFamily="34" charset="-122"/>
                <a:ea typeface="微软雅黑" panose="020B0503020204020204" pitchFamily="34" charset="-122"/>
              </a:rPr>
              <a:t>  </a:t>
            </a:r>
            <a:endParaRPr lang="zh-CN" altLang="en-US" sz="2400" b="1" dirty="0">
              <a:solidFill>
                <a:srgbClr val="2A8EA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2" presetClass="entr" presetSubtype="8" fill="hold" grpId="0" nodeType="withEffect">
                                  <p:stCondLst>
                                    <p:cond delay="500"/>
                                  </p:stCondLst>
                                  <p:childTnLst>
                                    <p:set>
                                      <p:cBhvr>
                                        <p:cTn id="12" dur="1" fill="hold">
                                          <p:stCondLst>
                                            <p:cond delay="0"/>
                                          </p:stCondLst>
                                        </p:cTn>
                                        <p:tgtEl>
                                          <p:spTgt spid="42"/>
                                        </p:tgtEl>
                                        <p:attrNameLst>
                                          <p:attrName>style.visibility</p:attrName>
                                        </p:attrNameLst>
                                      </p:cBhvr>
                                      <p:to>
                                        <p:strVal val="visible"/>
                                      </p:to>
                                    </p:set>
                                    <p:anim calcmode="lin" valueType="num">
                                      <p:cBhvr additive="base">
                                        <p:cTn id="13" dur="500" fill="hold"/>
                                        <p:tgtEl>
                                          <p:spTgt spid="42"/>
                                        </p:tgtEl>
                                        <p:attrNameLst>
                                          <p:attrName>ppt_x</p:attrName>
                                        </p:attrNameLst>
                                      </p:cBhvr>
                                      <p:tavLst>
                                        <p:tav tm="0">
                                          <p:val>
                                            <p:strVal val="0-#ppt_w/2"/>
                                          </p:val>
                                        </p:tav>
                                        <p:tav tm="100000">
                                          <p:val>
                                            <p:strVal val="#ppt_x"/>
                                          </p:val>
                                        </p:tav>
                                      </p:tavLst>
                                    </p:anim>
                                    <p:anim calcmode="lin" valueType="num">
                                      <p:cBhvr additive="base">
                                        <p:cTn id="14" dur="500" fill="hold"/>
                                        <p:tgtEl>
                                          <p:spTgt spid="42"/>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wipe(left)">
                                      <p:cBhvr>
                                        <p:cTn id="18" dur="500"/>
                                        <p:tgtEl>
                                          <p:spTgt spid="44"/>
                                        </p:tgtEl>
                                      </p:cBhvr>
                                    </p:animEffect>
                                  </p:childTnLst>
                                </p:cTn>
                              </p:par>
                              <p:par>
                                <p:cTn id="19" presetID="22" presetClass="entr" presetSubtype="2" fill="hold" nodeType="withEffect">
                                  <p:stCondLst>
                                    <p:cond delay="0"/>
                                  </p:stCondLst>
                                  <p:childTnLst>
                                    <p:set>
                                      <p:cBhvr>
                                        <p:cTn id="20" dur="1" fill="hold">
                                          <p:stCondLst>
                                            <p:cond delay="0"/>
                                          </p:stCondLst>
                                        </p:cTn>
                                        <p:tgtEl>
                                          <p:spTgt spid="103"/>
                                        </p:tgtEl>
                                        <p:attrNameLst>
                                          <p:attrName>style.visibility</p:attrName>
                                        </p:attrNameLst>
                                      </p:cBhvr>
                                      <p:to>
                                        <p:strVal val="visible"/>
                                      </p:to>
                                    </p:set>
                                    <p:animEffect transition="in" filter="wipe(right)">
                                      <p:cBhvr>
                                        <p:cTn id="21" dur="500"/>
                                        <p:tgtEl>
                                          <p:spTgt spid="103"/>
                                        </p:tgtEl>
                                      </p:cBhvr>
                                    </p:animEffect>
                                  </p:childTnLst>
                                </p:cTn>
                              </p:par>
                            </p:childTnLst>
                          </p:cTn>
                        </p:par>
                        <p:par>
                          <p:cTn id="22" fill="hold">
                            <p:stCondLst>
                              <p:cond delay="1000"/>
                            </p:stCondLst>
                            <p:childTnLst>
                              <p:par>
                                <p:cTn id="23" presetID="31" presetClass="entr" presetSubtype="0" fill="hold" grpId="0" nodeType="afterEffect">
                                  <p:stCondLst>
                                    <p:cond delay="0"/>
                                  </p:stCondLst>
                                  <p:childTnLst>
                                    <p:set>
                                      <p:cBhvr>
                                        <p:cTn id="24" dur="1" fill="hold">
                                          <p:stCondLst>
                                            <p:cond delay="0"/>
                                          </p:stCondLst>
                                        </p:cTn>
                                        <p:tgtEl>
                                          <p:spTgt spid="101"/>
                                        </p:tgtEl>
                                        <p:attrNameLst>
                                          <p:attrName>style.visibility</p:attrName>
                                        </p:attrNameLst>
                                      </p:cBhvr>
                                      <p:to>
                                        <p:strVal val="visible"/>
                                      </p:to>
                                    </p:set>
                                    <p:anim calcmode="lin" valueType="num">
                                      <p:cBhvr>
                                        <p:cTn id="25" dur="500" fill="hold"/>
                                        <p:tgtEl>
                                          <p:spTgt spid="101"/>
                                        </p:tgtEl>
                                        <p:attrNameLst>
                                          <p:attrName>ppt_w</p:attrName>
                                        </p:attrNameLst>
                                      </p:cBhvr>
                                      <p:tavLst>
                                        <p:tav tm="0">
                                          <p:val>
                                            <p:fltVal val="0"/>
                                          </p:val>
                                        </p:tav>
                                        <p:tav tm="100000">
                                          <p:val>
                                            <p:strVal val="#ppt_w"/>
                                          </p:val>
                                        </p:tav>
                                      </p:tavLst>
                                    </p:anim>
                                    <p:anim calcmode="lin" valueType="num">
                                      <p:cBhvr>
                                        <p:cTn id="26" dur="500" fill="hold"/>
                                        <p:tgtEl>
                                          <p:spTgt spid="101"/>
                                        </p:tgtEl>
                                        <p:attrNameLst>
                                          <p:attrName>ppt_h</p:attrName>
                                        </p:attrNameLst>
                                      </p:cBhvr>
                                      <p:tavLst>
                                        <p:tav tm="0">
                                          <p:val>
                                            <p:fltVal val="0"/>
                                          </p:val>
                                        </p:tav>
                                        <p:tav tm="100000">
                                          <p:val>
                                            <p:strVal val="#ppt_h"/>
                                          </p:val>
                                        </p:tav>
                                      </p:tavLst>
                                    </p:anim>
                                    <p:anim calcmode="lin" valueType="num">
                                      <p:cBhvr>
                                        <p:cTn id="27" dur="500" fill="hold"/>
                                        <p:tgtEl>
                                          <p:spTgt spid="101"/>
                                        </p:tgtEl>
                                        <p:attrNameLst>
                                          <p:attrName>style.rotation</p:attrName>
                                        </p:attrNameLst>
                                      </p:cBhvr>
                                      <p:tavLst>
                                        <p:tav tm="0">
                                          <p:val>
                                            <p:fltVal val="90"/>
                                          </p:val>
                                        </p:tav>
                                        <p:tav tm="100000">
                                          <p:val>
                                            <p:fltVal val="0"/>
                                          </p:val>
                                        </p:tav>
                                      </p:tavLst>
                                    </p:anim>
                                    <p:animEffect transition="in" filter="fade">
                                      <p:cBhvr>
                                        <p:cTn id="28"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101"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240915" y="2060575"/>
            <a:ext cx="8591550" cy="1938020"/>
          </a:xfrm>
          <a:prstGeom prst="rect">
            <a:avLst/>
          </a:prstGeom>
          <a:noFill/>
          <a:ln w="9525">
            <a:noFill/>
          </a:ln>
        </p:spPr>
        <p:txBody>
          <a:bodyPr wrap="square">
            <a:spAutoFit/>
          </a:bodyPr>
          <a:p>
            <a:pPr indent="381000"/>
            <a:r>
              <a:rPr sz="20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人力资源管理（Human Resource Management，简称HRM）是指根据企业发展战略的要求，有计划地对人力资源进行合理配置，通过对企业中员工的招聘、培训、使用、考核、激励等一系列活动，调动员工的积极性，发挥员工的潜能，为企业创造价值，确保企业战略目标的实现。人力资源管理的主要目的在于科学、合理地使用人才，充分发挥人的作用，推动社会和组织的迅速发展。</a:t>
            </a:r>
            <a:endParaRPr sz="20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矩形 1"/>
          <p:cNvSpPr/>
          <p:nvPr>
            <p:custDataLst>
              <p:tags r:id="rId1"/>
            </p:custDataLst>
          </p:nvPr>
        </p:nvSpPr>
        <p:spPr>
          <a:xfrm>
            <a:off x="1847533" y="461963"/>
            <a:ext cx="4653280" cy="583565"/>
          </a:xfrm>
          <a:prstGeom prst="rect">
            <a:avLst/>
          </a:prstGeom>
          <a:noFill/>
          <a:ln w="9525">
            <a:noFill/>
          </a:ln>
        </p:spPr>
        <p:txBody>
          <a:bodyPr wrap="none" anchor="ctr" anchorCtr="0">
            <a:spAutoFit/>
          </a:bodyPr>
          <a:p>
            <a:r>
              <a:rPr lang="zh-CN" altLang="en-US" sz="3200" b="1">
                <a:solidFill>
                  <a:srgbClr val="0070C0"/>
                </a:solidFill>
                <a:latin typeface="微软雅黑" panose="020B0503020204020204" pitchFamily="34" charset="-122"/>
                <a:ea typeface="微软雅黑" panose="020B0503020204020204" pitchFamily="34" charset="-122"/>
              </a:rPr>
              <a:t>二、人力资源管理的内涵</a:t>
            </a:r>
            <a:endParaRPr lang="zh-CN" altLang="en-US" sz="3200" b="1">
              <a:solidFill>
                <a:srgbClr val="0070C0"/>
              </a:solidFill>
              <a:latin typeface="微软雅黑" panose="020B0503020204020204" pitchFamily="34" charset="-122"/>
              <a:ea typeface="微软雅黑" panose="020B0503020204020204" pitchFamily="34" charset="-122"/>
            </a:endParaRPr>
          </a:p>
        </p:txBody>
      </p:sp>
      <p:sp>
        <p:nvSpPr>
          <p:cNvPr id="4" name="矩形 3"/>
          <p:cNvSpPr/>
          <p:nvPr>
            <p:custDataLst>
              <p:tags r:id="rId2"/>
            </p:custDataLst>
          </p:nvPr>
        </p:nvSpPr>
        <p:spPr>
          <a:xfrm>
            <a:off x="1991678" y="1124585"/>
            <a:ext cx="5516880" cy="521970"/>
          </a:xfrm>
          <a:prstGeom prst="rect">
            <a:avLst/>
          </a:prstGeom>
          <a:noFill/>
          <a:ln w="9525">
            <a:noFill/>
          </a:ln>
        </p:spPr>
        <p:txBody>
          <a:bodyPr wrap="none" anchor="ctr" anchorCtr="0">
            <a:spAutoFit/>
          </a:bodyPr>
          <a:p>
            <a:pPr algn="l"/>
            <a:r>
              <a:rPr lang="zh-CN" altLang="en-US" sz="2800" b="1">
                <a:solidFill>
                  <a:srgbClr val="FF0000"/>
                </a:solidFill>
                <a:latin typeface="微软雅黑" panose="020B0503020204020204" pitchFamily="34" charset="-122"/>
                <a:ea typeface="微软雅黑" panose="020B0503020204020204" pitchFamily="34" charset="-122"/>
              </a:rPr>
              <a:t>（一）</a:t>
            </a:r>
            <a:r>
              <a:rPr lang="zh-CN" altLang="en-US" sz="2800" b="1">
                <a:solidFill>
                  <a:srgbClr val="FF0000"/>
                </a:solidFill>
                <a:latin typeface="微软雅黑" panose="020B0503020204020204" pitchFamily="34" charset="-122"/>
                <a:ea typeface="微软雅黑" panose="020B0503020204020204" pitchFamily="34" charset="-122"/>
                <a:sym typeface="+mn-ea"/>
              </a:rPr>
              <a:t>人力资源管理的概念与目标</a:t>
            </a:r>
            <a:endParaRPr lang="zh-CN" altLang="en-US" sz="2800" b="1">
              <a:solidFill>
                <a:srgbClr val="FF0000"/>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2352040" y="1628775"/>
            <a:ext cx="6096000" cy="521970"/>
          </a:xfrm>
          <a:prstGeom prst="rect">
            <a:avLst/>
          </a:prstGeom>
          <a:noFill/>
        </p:spPr>
        <p:txBody>
          <a:bodyPr wrap="square" rtlCol="0" anchor="t">
            <a:spAutoFit/>
          </a:bodyPr>
          <a:p>
            <a:r>
              <a:rPr lang="en-US" sz="2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sz="2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人力资源管理</a:t>
            </a:r>
            <a:endParaRPr lang="zh-CN" altLang="en-US" sz="2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 name="矩形 4"/>
          <p:cNvSpPr/>
          <p:nvPr>
            <p:custDataLst>
              <p:tags r:id="rId3"/>
            </p:custDataLst>
          </p:nvPr>
        </p:nvSpPr>
        <p:spPr>
          <a:xfrm>
            <a:off x="2279333" y="3933190"/>
            <a:ext cx="3703955" cy="521970"/>
          </a:xfrm>
          <a:prstGeom prst="rect">
            <a:avLst/>
          </a:prstGeom>
          <a:noFill/>
          <a:ln w="9525">
            <a:noFill/>
          </a:ln>
        </p:spPr>
        <p:txBody>
          <a:bodyPr wrap="none" anchor="ctr" anchorCtr="0">
            <a:spAutoFit/>
          </a:bodyPr>
          <a:p>
            <a:pPr algn="l"/>
            <a:r>
              <a:rPr lang="en-US" altLang="zh-CN" sz="2800" b="1">
                <a:solidFill>
                  <a:srgbClr val="0070C0"/>
                </a:solidFill>
                <a:latin typeface="微软雅黑" panose="020B0503020204020204" pitchFamily="34" charset="-122"/>
                <a:ea typeface="微软雅黑" panose="020B0503020204020204" pitchFamily="34" charset="-122"/>
              </a:rPr>
              <a:t>2.</a:t>
            </a:r>
            <a:r>
              <a:rPr lang="zh-CN" altLang="en-US" sz="2800" b="1">
                <a:solidFill>
                  <a:srgbClr val="0070C0"/>
                </a:solidFill>
                <a:latin typeface="微软雅黑" panose="020B0503020204020204" pitchFamily="34" charset="-122"/>
                <a:ea typeface="微软雅黑" panose="020B0503020204020204" pitchFamily="34" charset="-122"/>
                <a:sym typeface="+mn-ea"/>
              </a:rPr>
              <a:t>人力资源管理的目标</a:t>
            </a:r>
            <a:endParaRPr lang="zh-CN" altLang="en-US" sz="2800" b="1">
              <a:solidFill>
                <a:srgbClr val="0070C0"/>
              </a:solidFill>
              <a:latin typeface="微软雅黑" panose="020B0503020204020204" pitchFamily="34" charset="-122"/>
              <a:ea typeface="微软雅黑" panose="020B0503020204020204" pitchFamily="34" charset="-122"/>
              <a:sym typeface="+mn-ea"/>
            </a:endParaRPr>
          </a:p>
        </p:txBody>
      </p:sp>
      <p:sp>
        <p:nvSpPr>
          <p:cNvPr id="6" name="文本框 5"/>
          <p:cNvSpPr txBox="1"/>
          <p:nvPr/>
        </p:nvSpPr>
        <p:spPr>
          <a:xfrm>
            <a:off x="2207895" y="4455160"/>
            <a:ext cx="8576945" cy="1322070"/>
          </a:xfrm>
          <a:prstGeom prst="rect">
            <a:avLst/>
          </a:prstGeom>
          <a:noFill/>
        </p:spPr>
        <p:txBody>
          <a:bodyPr wrap="square" rtlCol="0" anchor="t">
            <a:spAutoFit/>
          </a:bodyPr>
          <a:p>
            <a:pPr indent="381000" algn="l">
              <a:buClrTx/>
              <a:buSzTx/>
              <a:buFontTx/>
            </a:pPr>
            <a:r>
              <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保证组织对人力资源的需求得到最大限度的满足；</a:t>
            </a:r>
            <a:endPar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indent="381000" algn="l">
              <a:buClrTx/>
              <a:buSzTx/>
              <a:buFontTx/>
            </a:pPr>
            <a:r>
              <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最大限度地开发与管理组织内外的人力资源，促进组织的持续发展；</a:t>
            </a:r>
            <a:endPar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indent="381000" algn="l">
              <a:buClrTx/>
              <a:buSzTx/>
              <a:buFontTx/>
            </a:pPr>
            <a:r>
              <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维护与激励组织内部人力资源，使其潜能得到最大限度的发挥，使其人力资本得到应有的提升与扩充。</a:t>
            </a:r>
            <a:endPar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custDataLst>
              <p:tags r:id="rId1"/>
            </p:custDataLst>
          </p:nvPr>
        </p:nvSpPr>
        <p:spPr>
          <a:xfrm>
            <a:off x="1775143" y="548323"/>
            <a:ext cx="4653280" cy="583565"/>
          </a:xfrm>
          <a:prstGeom prst="rect">
            <a:avLst/>
          </a:prstGeom>
          <a:noFill/>
          <a:ln w="9525">
            <a:noFill/>
          </a:ln>
        </p:spPr>
        <p:txBody>
          <a:bodyPr wrap="none" anchor="ctr" anchorCtr="0">
            <a:spAutoFit/>
          </a:bodyPr>
          <a:p>
            <a:pPr algn="l"/>
            <a:r>
              <a:rPr lang="zh-CN" altLang="en-US" sz="3200" b="1">
                <a:solidFill>
                  <a:srgbClr val="FF0000"/>
                </a:solidFill>
                <a:latin typeface="微软雅黑" panose="020B0503020204020204" pitchFamily="34" charset="-122"/>
                <a:ea typeface="微软雅黑" panose="020B0503020204020204" pitchFamily="34" charset="-122"/>
              </a:rPr>
              <a:t>（二）</a:t>
            </a:r>
            <a:r>
              <a:rPr lang="zh-CN" altLang="en-US" sz="3200" b="1">
                <a:solidFill>
                  <a:srgbClr val="FF0000"/>
                </a:solidFill>
                <a:latin typeface="微软雅黑" panose="020B0503020204020204" pitchFamily="34" charset="-122"/>
                <a:ea typeface="微软雅黑" panose="020B0503020204020204" pitchFamily="34" charset="-122"/>
                <a:sym typeface="+mn-ea"/>
              </a:rPr>
              <a:t>人力资源管理职责</a:t>
            </a:r>
            <a:endParaRPr lang="zh-CN" altLang="en-US" sz="3200" b="1">
              <a:solidFill>
                <a:srgbClr val="FF0000"/>
              </a:solidFill>
              <a:latin typeface="微软雅黑" panose="020B0503020204020204" pitchFamily="34" charset="-122"/>
              <a:ea typeface="微软雅黑" panose="020B0503020204020204" pitchFamily="34" charset="-122"/>
              <a:sym typeface="+mn-ea"/>
            </a:endParaRPr>
          </a:p>
        </p:txBody>
      </p:sp>
      <p:sp>
        <p:nvSpPr>
          <p:cNvPr id="5" name="文本框 4"/>
          <p:cNvSpPr txBox="1"/>
          <p:nvPr/>
        </p:nvSpPr>
        <p:spPr>
          <a:xfrm>
            <a:off x="3648075" y="1268730"/>
            <a:ext cx="6096000" cy="3169285"/>
          </a:xfrm>
          <a:prstGeom prst="rect">
            <a:avLst/>
          </a:prstGeom>
          <a:noFill/>
        </p:spPr>
        <p:txBody>
          <a:bodyPr wrap="square" rtlCol="0" anchor="t">
            <a:spAutoFit/>
          </a:bodyPr>
          <a:p>
            <a:r>
              <a:rPr lang="zh-CN" altLang="en-US" sz="2000">
                <a:solidFill>
                  <a:srgbClr val="0070C0"/>
                </a:solidFill>
              </a:rPr>
              <a:t>1.把合适的人配置到适当的工作岗位上；</a:t>
            </a:r>
            <a:endParaRPr lang="zh-CN" altLang="en-US" sz="2000">
              <a:solidFill>
                <a:srgbClr val="0070C0"/>
              </a:solidFill>
            </a:endParaRPr>
          </a:p>
          <a:p>
            <a:r>
              <a:rPr lang="zh-CN" altLang="en-US" sz="2000">
                <a:solidFill>
                  <a:srgbClr val="0070C0"/>
                </a:solidFill>
              </a:rPr>
              <a:t>2.引导新雇员进入组织（熟悉环境）；</a:t>
            </a:r>
            <a:endParaRPr lang="zh-CN" altLang="en-US" sz="2000">
              <a:solidFill>
                <a:srgbClr val="0070C0"/>
              </a:solidFill>
            </a:endParaRPr>
          </a:p>
          <a:p>
            <a:r>
              <a:rPr lang="zh-CN" altLang="en-US" sz="2000">
                <a:solidFill>
                  <a:srgbClr val="0070C0"/>
                </a:solidFill>
              </a:rPr>
              <a:t>3.培训新雇员适应新的工作岗位；</a:t>
            </a:r>
            <a:endParaRPr lang="zh-CN" altLang="en-US" sz="2000">
              <a:solidFill>
                <a:srgbClr val="0070C0"/>
              </a:solidFill>
            </a:endParaRPr>
          </a:p>
          <a:p>
            <a:r>
              <a:rPr lang="zh-CN" altLang="en-US" sz="2000">
                <a:solidFill>
                  <a:srgbClr val="0070C0"/>
                </a:solidFill>
              </a:rPr>
              <a:t>4.提高每位新雇员的工作绩效；</a:t>
            </a:r>
            <a:endParaRPr lang="zh-CN" altLang="en-US" sz="2000">
              <a:solidFill>
                <a:srgbClr val="0070C0"/>
              </a:solidFill>
            </a:endParaRPr>
          </a:p>
          <a:p>
            <a:r>
              <a:rPr lang="zh-CN" altLang="en-US" sz="2000">
                <a:solidFill>
                  <a:srgbClr val="0070C0"/>
                </a:solidFill>
              </a:rPr>
              <a:t>5.争取实现创造性的合作，建立和谐的工作关系；</a:t>
            </a:r>
            <a:endParaRPr lang="zh-CN" altLang="en-US" sz="2000">
              <a:solidFill>
                <a:srgbClr val="0070C0"/>
              </a:solidFill>
            </a:endParaRPr>
          </a:p>
          <a:p>
            <a:r>
              <a:rPr lang="zh-CN" altLang="en-US" sz="2000">
                <a:solidFill>
                  <a:srgbClr val="0070C0"/>
                </a:solidFill>
              </a:rPr>
              <a:t>6.解释公司政策和工作程序；</a:t>
            </a:r>
            <a:endParaRPr lang="zh-CN" altLang="en-US" sz="2000">
              <a:solidFill>
                <a:srgbClr val="0070C0"/>
              </a:solidFill>
            </a:endParaRPr>
          </a:p>
          <a:p>
            <a:r>
              <a:rPr lang="zh-CN" altLang="en-US" sz="2000">
                <a:solidFill>
                  <a:srgbClr val="0070C0"/>
                </a:solidFill>
              </a:rPr>
              <a:t>7.控制劳动力成本；</a:t>
            </a:r>
            <a:endParaRPr lang="zh-CN" altLang="en-US" sz="2000">
              <a:solidFill>
                <a:srgbClr val="0070C0"/>
              </a:solidFill>
            </a:endParaRPr>
          </a:p>
          <a:p>
            <a:r>
              <a:rPr lang="zh-CN" altLang="en-US" sz="2000">
                <a:solidFill>
                  <a:srgbClr val="0070C0"/>
                </a:solidFill>
              </a:rPr>
              <a:t>8.开发每位雇员的工作技能；</a:t>
            </a:r>
            <a:endParaRPr lang="zh-CN" altLang="en-US" sz="2000">
              <a:solidFill>
                <a:srgbClr val="0070C0"/>
              </a:solidFill>
            </a:endParaRPr>
          </a:p>
          <a:p>
            <a:r>
              <a:rPr lang="zh-CN" altLang="en-US" sz="2000">
                <a:solidFill>
                  <a:srgbClr val="0070C0"/>
                </a:solidFill>
              </a:rPr>
              <a:t>9.创造并维持部门内雇员的士气；</a:t>
            </a:r>
            <a:endParaRPr lang="zh-CN" altLang="en-US" sz="2000">
              <a:solidFill>
                <a:srgbClr val="0070C0"/>
              </a:solidFill>
            </a:endParaRPr>
          </a:p>
          <a:p>
            <a:r>
              <a:rPr lang="zh-CN" altLang="en-US" sz="2000">
                <a:solidFill>
                  <a:srgbClr val="0070C0"/>
                </a:solidFill>
              </a:rPr>
              <a:t>10.保护雇员的健康以及改善工作的物质环境。</a:t>
            </a:r>
            <a:endParaRPr lang="zh-CN" altLang="en-US" sz="2000">
              <a:solidFill>
                <a:srgbClr val="0070C0"/>
              </a:solidFill>
            </a:endParaRPr>
          </a:p>
        </p:txBody>
      </p:sp>
      <p:pic>
        <p:nvPicPr>
          <p:cNvPr id="6" name="图片 5"/>
          <p:cNvPicPr>
            <a:picLocks noChangeAspect="1"/>
          </p:cNvPicPr>
          <p:nvPr>
            <p:custDataLst>
              <p:tags r:id="rId2"/>
            </p:custDataLst>
          </p:nvPr>
        </p:nvPicPr>
        <p:blipFill>
          <a:blip r:embed="rId3"/>
          <a:stretch>
            <a:fillRect/>
          </a:stretch>
        </p:blipFill>
        <p:spPr>
          <a:xfrm>
            <a:off x="3648075" y="4509135"/>
            <a:ext cx="5962650" cy="173863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矩形 2"/>
          <p:cNvSpPr/>
          <p:nvPr>
            <p:custDataLst>
              <p:tags r:id="rId1"/>
            </p:custDataLst>
          </p:nvPr>
        </p:nvSpPr>
        <p:spPr>
          <a:xfrm>
            <a:off x="1775143" y="548323"/>
            <a:ext cx="5466080" cy="583565"/>
          </a:xfrm>
          <a:prstGeom prst="rect">
            <a:avLst/>
          </a:prstGeom>
          <a:noFill/>
          <a:ln w="9525">
            <a:noFill/>
          </a:ln>
        </p:spPr>
        <p:txBody>
          <a:bodyPr wrap="none" anchor="ctr" anchorCtr="0">
            <a:spAutoFit/>
          </a:bodyPr>
          <a:p>
            <a:pPr algn="l"/>
            <a:r>
              <a:rPr lang="zh-CN" altLang="en-US" sz="3200" b="1">
                <a:solidFill>
                  <a:srgbClr val="FF0000"/>
                </a:solidFill>
                <a:latin typeface="微软雅黑" panose="020B0503020204020204" pitchFamily="34" charset="-122"/>
                <a:ea typeface="微软雅黑" panose="020B0503020204020204" pitchFamily="34" charset="-122"/>
              </a:rPr>
              <a:t>（三）</a:t>
            </a:r>
            <a:r>
              <a:rPr lang="zh-CN" altLang="en-US" sz="3200" b="1">
                <a:solidFill>
                  <a:srgbClr val="FF0000"/>
                </a:solidFill>
                <a:latin typeface="微软雅黑" panose="020B0503020204020204" pitchFamily="34" charset="-122"/>
                <a:ea typeface="微软雅黑" panose="020B0503020204020204" pitchFamily="34" charset="-122"/>
                <a:sym typeface="+mn-ea"/>
              </a:rPr>
              <a:t>人力资源管理基本功能</a:t>
            </a:r>
            <a:endParaRPr lang="zh-CN" altLang="en-US" sz="3200" b="1">
              <a:solidFill>
                <a:srgbClr val="FF0000"/>
              </a:solidFill>
              <a:latin typeface="微软雅黑" panose="020B0503020204020204" pitchFamily="34" charset="-122"/>
              <a:ea typeface="微软雅黑" panose="020B0503020204020204" pitchFamily="34" charset="-122"/>
              <a:sym typeface="+mn-ea"/>
            </a:endParaRPr>
          </a:p>
        </p:txBody>
      </p:sp>
      <p:sp>
        <p:nvSpPr>
          <p:cNvPr id="2" name="文本框 1"/>
          <p:cNvSpPr txBox="1"/>
          <p:nvPr/>
        </p:nvSpPr>
        <p:spPr>
          <a:xfrm>
            <a:off x="2135505" y="1484630"/>
            <a:ext cx="8725535" cy="4092575"/>
          </a:xfrm>
          <a:prstGeom prst="rect">
            <a:avLst/>
          </a:prstGeom>
          <a:noFill/>
        </p:spPr>
        <p:txBody>
          <a:bodyPr wrap="square" rtlCol="0" anchor="t">
            <a:spAutoFit/>
          </a:bodyPr>
          <a:p>
            <a:r>
              <a:rPr lang="zh-CN" altLang="en-US" sz="2000" b="1">
                <a:solidFill>
                  <a:srgbClr val="FF0000"/>
                </a:solidFill>
              </a:rPr>
              <a:t>1.获取</a:t>
            </a:r>
            <a:r>
              <a:rPr lang="zh-CN" altLang="en-US" sz="2000">
                <a:solidFill>
                  <a:srgbClr val="FF0000"/>
                </a:solidFill>
              </a:rPr>
              <a:t>。</a:t>
            </a:r>
            <a:r>
              <a:rPr lang="zh-CN" altLang="en-US" sz="2000">
                <a:solidFill>
                  <a:srgbClr val="0070C0"/>
                </a:solidFill>
              </a:rPr>
              <a:t>根据企业目标确定的所需员工条件，通过规划、招聘、考试、测评、选拔、获取企业所需人员。</a:t>
            </a:r>
            <a:endParaRPr lang="zh-CN" altLang="en-US" sz="2000">
              <a:solidFill>
                <a:srgbClr val="0070C0"/>
              </a:solidFill>
            </a:endParaRPr>
          </a:p>
          <a:p>
            <a:r>
              <a:rPr lang="zh-CN" altLang="en-US" sz="2000" b="1">
                <a:solidFill>
                  <a:srgbClr val="FF0000"/>
                </a:solidFill>
              </a:rPr>
              <a:t>2.整合</a:t>
            </a:r>
            <a:r>
              <a:rPr lang="zh-CN" altLang="en-US" sz="2000">
                <a:solidFill>
                  <a:srgbClr val="FF0000"/>
                </a:solidFill>
              </a:rPr>
              <a:t>。</a:t>
            </a:r>
            <a:r>
              <a:rPr lang="zh-CN" altLang="en-US" sz="2000">
                <a:solidFill>
                  <a:srgbClr val="0070C0"/>
                </a:solidFill>
              </a:rPr>
              <a:t>通过企业文化、信息沟通、矛盾冲突的化解等有效整合，使企业内个体的目标、行为、态度趋向企业的要求和理念，使之形成高度的合作与协调，发挥集体优势，提高企业的生产效益。</a:t>
            </a:r>
            <a:endParaRPr lang="zh-CN" altLang="en-US" sz="2000">
              <a:solidFill>
                <a:srgbClr val="0070C0"/>
              </a:solidFill>
            </a:endParaRPr>
          </a:p>
          <a:p>
            <a:r>
              <a:rPr lang="zh-CN" altLang="en-US" sz="2000" b="1">
                <a:solidFill>
                  <a:srgbClr val="FF0000"/>
                </a:solidFill>
              </a:rPr>
              <a:t>3.保持</a:t>
            </a:r>
            <a:r>
              <a:rPr lang="zh-CN" altLang="en-US" sz="2000">
                <a:solidFill>
                  <a:srgbClr val="FF0000"/>
                </a:solidFill>
              </a:rPr>
              <a:t>。</a:t>
            </a:r>
            <a:r>
              <a:rPr lang="zh-CN" altLang="en-US" sz="2000">
                <a:solidFill>
                  <a:srgbClr val="0070C0"/>
                </a:solidFill>
              </a:rPr>
              <a:t>通过薪酬、考核，晋升等一系列管理活动，保持员工的积极性、主动性、创造性，维护劳动者的合法权益，保证员工在工作场所的安全、健康、舒适的工作环境，以增进员工满意感，使之安心满意的工作。</a:t>
            </a:r>
            <a:endParaRPr lang="zh-CN" altLang="en-US" sz="2000">
              <a:solidFill>
                <a:srgbClr val="0070C0"/>
              </a:solidFill>
            </a:endParaRPr>
          </a:p>
          <a:p>
            <a:r>
              <a:rPr lang="zh-CN" altLang="en-US" sz="2000" b="1">
                <a:solidFill>
                  <a:srgbClr val="FF0000"/>
                </a:solidFill>
              </a:rPr>
              <a:t>4.评价</a:t>
            </a:r>
            <a:r>
              <a:rPr lang="zh-CN" altLang="en-US" sz="2000">
                <a:solidFill>
                  <a:srgbClr val="FF0000"/>
                </a:solidFill>
              </a:rPr>
              <a:t>。</a:t>
            </a:r>
            <a:r>
              <a:rPr lang="zh-CN" altLang="en-US" sz="2000">
                <a:solidFill>
                  <a:srgbClr val="0070C0"/>
                </a:solidFill>
              </a:rPr>
              <a:t>对员工工作成果、劳动态度、技能水平以及其他方面做出全面考核、鉴定和评价，为奖惩、升降、去留等决策提供依据。</a:t>
            </a:r>
            <a:endParaRPr lang="zh-CN" altLang="en-US" sz="2000">
              <a:solidFill>
                <a:srgbClr val="0070C0"/>
              </a:solidFill>
            </a:endParaRPr>
          </a:p>
          <a:p>
            <a:r>
              <a:rPr lang="zh-CN" altLang="en-US" sz="2000" b="1">
                <a:solidFill>
                  <a:srgbClr val="FF0000"/>
                </a:solidFill>
              </a:rPr>
              <a:t>5.发展</a:t>
            </a:r>
            <a:r>
              <a:rPr lang="zh-CN" altLang="en-US" sz="2000">
                <a:solidFill>
                  <a:srgbClr val="FF0000"/>
                </a:solidFill>
              </a:rPr>
              <a:t>。</a:t>
            </a:r>
            <a:r>
              <a:rPr lang="zh-CN" altLang="en-US" sz="2000">
                <a:solidFill>
                  <a:srgbClr val="0070C0"/>
                </a:solidFill>
              </a:rPr>
              <a:t>通过员工培训、工作丰富化、职业生涯规划与开发，促进员工知识、技巧和其他方面素质提高，使其劳动能力得到增强和发挥，最大限度地实现其个人价值和对企业的贡献率，达到员工个人和企业共同发展的目的。</a:t>
            </a:r>
            <a:endParaRPr lang="zh-CN" altLang="en-US" sz="2000">
              <a:solidFill>
                <a:srgbClr val="0070C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135505" y="1340485"/>
            <a:ext cx="8627110" cy="3107690"/>
          </a:xfrm>
          <a:prstGeom prst="rect">
            <a:avLst/>
          </a:prstGeom>
          <a:noFill/>
          <a:ln w="9525">
            <a:noFill/>
          </a:ln>
        </p:spPr>
        <p:txBody>
          <a:bodyPr wrap="square">
            <a:spAutoFit/>
          </a:bodyPr>
          <a:p>
            <a:pPr indent="0"/>
            <a:r>
              <a:rPr lang="zh-CN" sz="2800" b="1">
                <a:solidFill>
                  <a:srgbClr val="FF0000"/>
                </a:solidFill>
                <a:latin typeface="微软雅黑" panose="020B0503020204020204" pitchFamily="34" charset="-122"/>
                <a:ea typeface="微软雅黑" panose="020B0503020204020204" pitchFamily="34" charset="-122"/>
              </a:rPr>
              <a:t>（一）岗位工作分析的含义</a:t>
            </a:r>
            <a:endParaRPr lang="zh-CN" sz="2800" b="1">
              <a:solidFill>
                <a:srgbClr val="FF0000"/>
              </a:solidFill>
              <a:latin typeface="微软雅黑" panose="020B0503020204020204" pitchFamily="34" charset="-122"/>
              <a:ea typeface="微软雅黑" panose="020B0503020204020204" pitchFamily="34" charset="-122"/>
            </a:endParaRPr>
          </a:p>
          <a:p>
            <a:pPr indent="0"/>
            <a:endParaRPr lang="zh-CN" sz="2400" b="0">
              <a:solidFill>
                <a:schemeClr val="accent1"/>
              </a:solidFill>
              <a:latin typeface="微软雅黑" panose="020B0503020204020204" pitchFamily="34" charset="-122"/>
              <a:ea typeface="微软雅黑" panose="020B0503020204020204" pitchFamily="34" charset="-122"/>
            </a:endParaRPr>
          </a:p>
          <a:p>
            <a:pPr indent="0"/>
            <a:r>
              <a:rPr lang="en-US" altLang="zh-CN" sz="2400" b="0">
                <a:solidFill>
                  <a:schemeClr val="accent1"/>
                </a:solidFill>
                <a:latin typeface="微软雅黑" panose="020B0503020204020204" pitchFamily="34" charset="-122"/>
                <a:ea typeface="微软雅黑" panose="020B0503020204020204" pitchFamily="34" charset="-122"/>
              </a:rPr>
              <a:t>        </a:t>
            </a:r>
            <a:r>
              <a:rPr lang="zh-CN" sz="2400" b="1">
                <a:solidFill>
                  <a:srgbClr val="FF0000"/>
                </a:solidFill>
                <a:latin typeface="微软雅黑" panose="020B0503020204020204" pitchFamily="34" charset="-122"/>
                <a:ea typeface="微软雅黑" panose="020B0503020204020204" pitchFamily="34" charset="-122"/>
              </a:rPr>
              <a:t>工作分析是</a:t>
            </a:r>
            <a:r>
              <a:rPr lang="zh-CN" sz="2400" b="0">
                <a:solidFill>
                  <a:schemeClr val="accent1"/>
                </a:solidFill>
                <a:latin typeface="微软雅黑" panose="020B0503020204020204" pitchFamily="34" charset="-122"/>
                <a:ea typeface="微软雅黑" panose="020B0503020204020204" pitchFamily="34" charset="-122"/>
              </a:rPr>
              <a:t>指从企业发展战略、组织结构以及业务流程出发，对组织中各工作岗位的设置目的、工作内容、工作职责、工作权限、工作关系等工作特征以及对任职者的知识技能、工作经验、能力素质等方面进行调查、分析并描述的过程。工作分析的结果是岗位说明书。</a:t>
            </a:r>
            <a:endParaRPr lang="zh-CN" sz="2400" b="0">
              <a:solidFill>
                <a:schemeClr val="accent1"/>
              </a:solidFill>
              <a:latin typeface="微软雅黑" panose="020B0503020204020204" pitchFamily="34" charset="-122"/>
              <a:ea typeface="微软雅黑" panose="020B0503020204020204" pitchFamily="34" charset="-122"/>
            </a:endParaRPr>
          </a:p>
          <a:p>
            <a:pPr indent="0"/>
            <a:endParaRPr lang="zh-CN" sz="2400" b="0">
              <a:solidFill>
                <a:schemeClr val="accent1"/>
              </a:solidFill>
              <a:latin typeface="微软雅黑" panose="020B0503020204020204" pitchFamily="34" charset="-122"/>
              <a:ea typeface="微软雅黑" panose="020B0503020204020204" pitchFamily="34" charset="-122"/>
            </a:endParaRPr>
          </a:p>
        </p:txBody>
      </p:sp>
      <p:sp>
        <p:nvSpPr>
          <p:cNvPr id="2" name="矩形 1"/>
          <p:cNvSpPr/>
          <p:nvPr>
            <p:custDataLst>
              <p:tags r:id="rId1"/>
            </p:custDataLst>
          </p:nvPr>
        </p:nvSpPr>
        <p:spPr>
          <a:xfrm>
            <a:off x="2063433" y="548323"/>
            <a:ext cx="3434080" cy="583565"/>
          </a:xfrm>
          <a:prstGeom prst="rect">
            <a:avLst/>
          </a:prstGeom>
          <a:noFill/>
          <a:ln w="9525">
            <a:noFill/>
          </a:ln>
        </p:spPr>
        <p:txBody>
          <a:bodyPr wrap="none" anchor="ctr" anchorCtr="0">
            <a:spAutoFit/>
          </a:bodyPr>
          <a:p>
            <a:r>
              <a:rPr lang="zh-CN" altLang="en-US" sz="3200" b="1">
                <a:solidFill>
                  <a:srgbClr val="0070C0"/>
                </a:solidFill>
                <a:latin typeface="微软雅黑" panose="020B0503020204020204" pitchFamily="34" charset="-122"/>
                <a:ea typeface="微软雅黑" panose="020B0503020204020204" pitchFamily="34" charset="-122"/>
              </a:rPr>
              <a:t>三、岗位工作分析</a:t>
            </a:r>
            <a:endParaRPr lang="zh-CN" altLang="en-US" sz="3200" b="1">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2351405" y="4725035"/>
            <a:ext cx="8428355" cy="1198880"/>
          </a:xfrm>
          <a:prstGeom prst="rect">
            <a:avLst/>
          </a:prstGeom>
          <a:noFill/>
          <a:ln w="9525">
            <a:noFill/>
          </a:ln>
        </p:spPr>
        <p:txBody>
          <a:bodyPr wrap="square">
            <a:spAutoFit/>
          </a:bodyPr>
          <a:p>
            <a:pPr algn="l">
              <a:buClrTx/>
              <a:buSzTx/>
              <a:buNone/>
            </a:pPr>
            <a:r>
              <a:rPr lang="en-US" altLang="zh-CN" sz="2400" b="0">
                <a:solidFill>
                  <a:schemeClr val="accent1"/>
                </a:solidFill>
                <a:latin typeface="微软雅黑" panose="020B0503020204020204" pitchFamily="34" charset="-122"/>
                <a:ea typeface="微软雅黑" panose="020B0503020204020204" pitchFamily="34" charset="-122"/>
              </a:rPr>
              <a:t>      </a:t>
            </a:r>
            <a:r>
              <a:rPr lang="en-US" altLang="zh-CN" sz="2400" b="1">
                <a:solidFill>
                  <a:srgbClr val="FF0000"/>
                </a:solidFill>
                <a:latin typeface="微软雅黑" panose="020B0503020204020204" pitchFamily="34" charset="-122"/>
                <a:ea typeface="微软雅黑" panose="020B0503020204020204" pitchFamily="34" charset="-122"/>
              </a:rPr>
              <a:t>岗位说明书</a:t>
            </a:r>
            <a:r>
              <a:rPr lang="en-US" altLang="zh-CN" sz="2400" b="0">
                <a:solidFill>
                  <a:schemeClr val="accent1"/>
                </a:solidFill>
                <a:latin typeface="微软雅黑" panose="020B0503020204020204" pitchFamily="34" charset="-122"/>
                <a:ea typeface="微软雅黑" panose="020B0503020204020204" pitchFamily="34" charset="-122"/>
              </a:rPr>
              <a:t>是指对对岗位工作的性质、任务、责任、环境、处理方法以及对岗位工作人员的资格条件的要求所做的书面记录。</a:t>
            </a:r>
            <a:endParaRPr lang="en-US" altLang="zh-CN" sz="2400" b="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1991043" y="476568"/>
            <a:ext cx="2621280" cy="583565"/>
          </a:xfrm>
          <a:prstGeom prst="rect">
            <a:avLst/>
          </a:prstGeom>
          <a:noFill/>
          <a:ln w="9525">
            <a:noFill/>
          </a:ln>
        </p:spPr>
        <p:txBody>
          <a:bodyPr wrap="none" anchor="ctr" anchorCtr="0">
            <a:spAutoFit/>
          </a:bodyPr>
          <a:p>
            <a:r>
              <a:rPr lang="zh-CN" altLang="en-US" sz="3200" b="1">
                <a:solidFill>
                  <a:schemeClr val="tx2"/>
                </a:solidFill>
                <a:latin typeface="微软雅黑" panose="020B0503020204020204" pitchFamily="34" charset="-122"/>
                <a:ea typeface="微软雅黑" panose="020B0503020204020204" pitchFamily="34" charset="-122"/>
              </a:rPr>
              <a:t>三、</a:t>
            </a:r>
            <a:r>
              <a:rPr lang="zh-CN" altLang="en-US" sz="3200" b="1">
                <a:solidFill>
                  <a:schemeClr val="tx2"/>
                </a:solidFill>
                <a:latin typeface="微软雅黑" panose="020B0503020204020204" pitchFamily="34" charset="-122"/>
                <a:ea typeface="微软雅黑" panose="020B0503020204020204" pitchFamily="34" charset="-122"/>
              </a:rPr>
              <a:t>工作分析</a:t>
            </a:r>
            <a:endParaRPr lang="zh-CN" altLang="en-US" sz="3200" b="1">
              <a:solidFill>
                <a:schemeClr val="tx2"/>
              </a:solidFill>
              <a:latin typeface="微软雅黑" panose="020B0503020204020204" pitchFamily="34" charset="-122"/>
              <a:ea typeface="微软雅黑" panose="020B0503020204020204" pitchFamily="34" charset="-122"/>
            </a:endParaRPr>
          </a:p>
        </p:txBody>
      </p:sp>
      <p:pic>
        <p:nvPicPr>
          <p:cNvPr id="3" name="图片 2"/>
          <p:cNvPicPr>
            <a:picLocks noChangeAspect="1"/>
          </p:cNvPicPr>
          <p:nvPr>
            <p:custDataLst>
              <p:tags r:id="rId2"/>
            </p:custDataLst>
          </p:nvPr>
        </p:nvPicPr>
        <p:blipFill>
          <a:blip r:embed="rId3"/>
          <a:stretch>
            <a:fillRect/>
          </a:stretch>
        </p:blipFill>
        <p:spPr>
          <a:xfrm>
            <a:off x="4007485" y="1268730"/>
            <a:ext cx="5358765" cy="5358765"/>
          </a:xfrm>
          <a:prstGeom prst="rect">
            <a:avLst/>
          </a:prstGeom>
          <a:noFill/>
          <a:ln>
            <a:noFill/>
          </a:ln>
        </p:spPr>
      </p:pic>
    </p:spTree>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063115" y="1772920"/>
            <a:ext cx="9550400" cy="4954270"/>
          </a:xfrm>
          <a:prstGeom prst="rect">
            <a:avLst/>
          </a:prstGeom>
          <a:noFill/>
          <a:ln w="9525">
            <a:noFill/>
          </a:ln>
        </p:spPr>
        <p:txBody>
          <a:bodyPr wrap="square">
            <a:spAutoFit/>
          </a:bodyPr>
          <a:p>
            <a:pPr indent="355600"/>
            <a:r>
              <a:rPr lang="zh-CN" sz="2800" b="1">
                <a:solidFill>
                  <a:srgbClr val="0070C0"/>
                </a:solidFill>
                <a:latin typeface="微软雅黑" panose="020B0503020204020204" pitchFamily="34" charset="-122"/>
                <a:ea typeface="微软雅黑" panose="020B0503020204020204" pitchFamily="34" charset="-122"/>
              </a:rPr>
              <a:t>1.岗位描述</a:t>
            </a:r>
            <a:endParaRPr lang="zh-CN" sz="2800" b="1">
              <a:solidFill>
                <a:srgbClr val="0070C0"/>
              </a:solidFill>
              <a:latin typeface="微软雅黑" panose="020B0503020204020204" pitchFamily="34" charset="-122"/>
              <a:ea typeface="微软雅黑" panose="020B0503020204020204" pitchFamily="34" charset="-122"/>
            </a:endParaRPr>
          </a:p>
          <a:p>
            <a:pPr indent="355600"/>
            <a:r>
              <a:rPr lang="zh-CN" sz="2400">
                <a:solidFill>
                  <a:srgbClr val="0070C0"/>
                </a:solidFill>
                <a:latin typeface="微软雅黑" panose="020B0503020204020204" pitchFamily="34" charset="-122"/>
                <a:ea typeface="微软雅黑" panose="020B0503020204020204" pitchFamily="34" charset="-122"/>
              </a:rPr>
              <a:t>岗位描述就是确定岗位工作的具体特征。</a:t>
            </a:r>
            <a:endParaRPr lang="zh-CN" sz="2400">
              <a:solidFill>
                <a:srgbClr val="0070C0"/>
              </a:solidFill>
              <a:latin typeface="微软雅黑" panose="020B0503020204020204" pitchFamily="34" charset="-122"/>
              <a:ea typeface="微软雅黑" panose="020B0503020204020204" pitchFamily="34" charset="-122"/>
            </a:endParaRPr>
          </a:p>
          <a:p>
            <a:pPr indent="355600"/>
            <a:r>
              <a:rPr lang="zh-CN" sz="2400">
                <a:solidFill>
                  <a:srgbClr val="0070C0"/>
                </a:solidFill>
                <a:latin typeface="微软雅黑" panose="020B0503020204020204" pitchFamily="34" charset="-122"/>
                <a:ea typeface="微软雅黑" panose="020B0503020204020204" pitchFamily="34" charset="-122"/>
              </a:rPr>
              <a:t>（1）岗位名称。即指岗位所从事的是什么工作。 </a:t>
            </a:r>
            <a:endParaRPr lang="zh-CN" sz="2400">
              <a:solidFill>
                <a:srgbClr val="0070C0"/>
              </a:solidFill>
              <a:latin typeface="微软雅黑" panose="020B0503020204020204" pitchFamily="34" charset="-122"/>
              <a:ea typeface="微软雅黑" panose="020B0503020204020204" pitchFamily="34" charset="-122"/>
            </a:endParaRPr>
          </a:p>
          <a:p>
            <a:pPr indent="355600"/>
            <a:r>
              <a:rPr lang="zh-CN" sz="2400">
                <a:solidFill>
                  <a:srgbClr val="0070C0"/>
                </a:solidFill>
                <a:latin typeface="微软雅黑" panose="020B0503020204020204" pitchFamily="34" charset="-122"/>
                <a:ea typeface="微软雅黑" panose="020B0503020204020204" pitchFamily="34" charset="-122"/>
              </a:rPr>
              <a:t>（2）岗位活动和程序。包括所要完成的工作任务、工作职责、完成工作所需要的资料、机器设备与材料、工作流程、工作中与其他工作人员的正式联系以及上下级关系。 </a:t>
            </a:r>
            <a:endParaRPr lang="zh-CN" sz="2400">
              <a:solidFill>
                <a:srgbClr val="0070C0"/>
              </a:solidFill>
              <a:latin typeface="微软雅黑" panose="020B0503020204020204" pitchFamily="34" charset="-122"/>
              <a:ea typeface="微软雅黑" panose="020B0503020204020204" pitchFamily="34" charset="-122"/>
            </a:endParaRPr>
          </a:p>
          <a:p>
            <a:pPr indent="355600"/>
            <a:r>
              <a:rPr lang="zh-CN" sz="2400">
                <a:solidFill>
                  <a:srgbClr val="0070C0"/>
                </a:solidFill>
                <a:latin typeface="微软雅黑" panose="020B0503020204020204" pitchFamily="34" charset="-122"/>
                <a:ea typeface="微软雅黑" panose="020B0503020204020204" pitchFamily="34" charset="-122"/>
              </a:rPr>
              <a:t>（3）工作条件和物理环境。包括正常的温度、适当的光照度、通风设备、安全措施、室内外条件、工作的地理位置等。</a:t>
            </a:r>
            <a:endParaRPr lang="zh-CN" sz="2400">
              <a:solidFill>
                <a:srgbClr val="0070C0"/>
              </a:solidFill>
              <a:latin typeface="微软雅黑" panose="020B0503020204020204" pitchFamily="34" charset="-122"/>
              <a:ea typeface="微软雅黑" panose="020B0503020204020204" pitchFamily="34" charset="-122"/>
            </a:endParaRPr>
          </a:p>
          <a:p>
            <a:pPr indent="355600"/>
            <a:r>
              <a:rPr lang="zh-CN" sz="2400">
                <a:solidFill>
                  <a:srgbClr val="0070C0"/>
                </a:solidFill>
                <a:latin typeface="微软雅黑" panose="020B0503020204020204" pitchFamily="34" charset="-122"/>
                <a:ea typeface="微软雅黑" panose="020B0503020204020204" pitchFamily="34" charset="-122"/>
              </a:rPr>
              <a:t>（4）社会环境。包括工作团体的情况、社会心理气氛、同事的特征及相互关系、各部门之间的关系、社会风俗的影响程度等。</a:t>
            </a:r>
            <a:endParaRPr lang="zh-CN" sz="2400">
              <a:solidFill>
                <a:srgbClr val="0070C0"/>
              </a:solidFill>
              <a:latin typeface="微软雅黑" panose="020B0503020204020204" pitchFamily="34" charset="-122"/>
              <a:ea typeface="微软雅黑" panose="020B0503020204020204" pitchFamily="34" charset="-122"/>
            </a:endParaRPr>
          </a:p>
          <a:p>
            <a:pPr indent="355600"/>
            <a:r>
              <a:rPr lang="zh-CN" sz="2400">
                <a:solidFill>
                  <a:srgbClr val="0070C0"/>
                </a:solidFill>
                <a:latin typeface="微软雅黑" panose="020B0503020204020204" pitchFamily="34" charset="-122"/>
                <a:ea typeface="微软雅黑" panose="020B0503020204020204" pitchFamily="34" charset="-122"/>
              </a:rPr>
              <a:t>（5）职业条件。说明工作的各方面特点：工资报酬、奖金制度、工作时间、工作季节性、晋级机会、进修和提高的机会、该工作在本组织中的地位以及与其它工作的关系，等等。</a:t>
            </a:r>
            <a:endParaRPr lang="zh-CN" sz="2400">
              <a:solidFill>
                <a:srgbClr val="0070C0"/>
              </a:solidFill>
              <a:latin typeface="微软雅黑" panose="020B0503020204020204" pitchFamily="34" charset="-122"/>
              <a:ea typeface="微软雅黑" panose="020B0503020204020204" pitchFamily="34" charset="-122"/>
            </a:endParaRPr>
          </a:p>
        </p:txBody>
      </p:sp>
      <p:sp>
        <p:nvSpPr>
          <p:cNvPr id="3" name="矩形 2"/>
          <p:cNvSpPr/>
          <p:nvPr>
            <p:custDataLst>
              <p:tags r:id="rId1"/>
            </p:custDataLst>
          </p:nvPr>
        </p:nvSpPr>
        <p:spPr>
          <a:xfrm>
            <a:off x="1991043" y="332423"/>
            <a:ext cx="2621280" cy="583565"/>
          </a:xfrm>
          <a:prstGeom prst="rect">
            <a:avLst/>
          </a:prstGeom>
          <a:noFill/>
          <a:ln w="9525">
            <a:noFill/>
          </a:ln>
        </p:spPr>
        <p:txBody>
          <a:bodyPr wrap="none" anchor="ctr" anchorCtr="0">
            <a:spAutoFit/>
          </a:bodyPr>
          <a:p>
            <a:r>
              <a:rPr lang="zh-CN" altLang="en-US" sz="3200" b="1">
                <a:solidFill>
                  <a:srgbClr val="0070C0"/>
                </a:solidFill>
                <a:latin typeface="微软雅黑" panose="020B0503020204020204" pitchFamily="34" charset="-122"/>
                <a:ea typeface="微软雅黑" panose="020B0503020204020204" pitchFamily="34" charset="-122"/>
              </a:rPr>
              <a:t>三、工作分析</a:t>
            </a:r>
            <a:endParaRPr lang="zh-CN" altLang="en-US" sz="3200" b="1">
              <a:solidFill>
                <a:srgbClr val="0070C0"/>
              </a:solidFill>
              <a:latin typeface="微软雅黑" panose="020B0503020204020204" pitchFamily="34" charset="-122"/>
              <a:ea typeface="微软雅黑" panose="020B0503020204020204" pitchFamily="34" charset="-122"/>
            </a:endParaRPr>
          </a:p>
        </p:txBody>
      </p:sp>
      <p:sp>
        <p:nvSpPr>
          <p:cNvPr id="2" name="矩形 1"/>
          <p:cNvSpPr/>
          <p:nvPr>
            <p:custDataLst>
              <p:tags r:id="rId2"/>
            </p:custDataLst>
          </p:nvPr>
        </p:nvSpPr>
        <p:spPr>
          <a:xfrm>
            <a:off x="2206943" y="1196658"/>
            <a:ext cx="4246880" cy="583565"/>
          </a:xfrm>
          <a:prstGeom prst="rect">
            <a:avLst/>
          </a:prstGeom>
          <a:noFill/>
          <a:ln w="9525">
            <a:noFill/>
          </a:ln>
        </p:spPr>
        <p:txBody>
          <a:bodyPr wrap="none" anchor="ctr" anchorCtr="0">
            <a:spAutoFit/>
          </a:bodyPr>
          <a:p>
            <a:r>
              <a:rPr lang="zh-CN" altLang="en-US" sz="3200" b="1">
                <a:solidFill>
                  <a:srgbClr val="FF0000"/>
                </a:solidFill>
                <a:latin typeface="微软雅黑" panose="020B0503020204020204" pitchFamily="34" charset="-122"/>
                <a:ea typeface="微软雅黑" panose="020B0503020204020204" pitchFamily="34" charset="-122"/>
              </a:rPr>
              <a:t>（二）工作分析的内容</a:t>
            </a:r>
            <a:endParaRPr lang="zh-CN" altLang="en-US" sz="3200" b="1">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423795" y="1505585"/>
            <a:ext cx="8783955" cy="3846195"/>
          </a:xfrm>
          <a:prstGeom prst="rect">
            <a:avLst/>
          </a:prstGeom>
          <a:noFill/>
        </p:spPr>
        <p:txBody>
          <a:bodyPr wrap="square" rtlCol="0" anchor="t">
            <a:spAutoFit/>
          </a:bodyPr>
          <a:p>
            <a:r>
              <a:rPr lang="zh-CN" altLang="en-US" sz="2800" b="1">
                <a:solidFill>
                  <a:srgbClr val="FF0000"/>
                </a:solidFill>
              </a:rPr>
              <a:t>2.岗位要求</a:t>
            </a:r>
            <a:endParaRPr lang="zh-CN" altLang="en-US" sz="2800" b="1">
              <a:solidFill>
                <a:srgbClr val="FF0000"/>
              </a:solidFill>
            </a:endParaRPr>
          </a:p>
          <a:p>
            <a:r>
              <a:rPr lang="en-US" altLang="zh-CN" sz="2400"/>
              <a:t>   </a:t>
            </a:r>
            <a:r>
              <a:rPr lang="en-US" altLang="zh-CN" sz="2400">
                <a:solidFill>
                  <a:srgbClr val="0070C0"/>
                </a:solidFill>
              </a:rPr>
              <a:t>   </a:t>
            </a:r>
            <a:r>
              <a:rPr lang="zh-CN" altLang="en-US" sz="2400">
                <a:solidFill>
                  <a:srgbClr val="0070C0"/>
                </a:solidFill>
              </a:rPr>
              <a:t>岗位要求说明了从事某项工作的人所必须具备的知识、技能、能力、兴趣、体格和行为特点等心理及生理要求。制定工作要求的目的是决定重要的个体特征，以此作为人员筛选、任用和调配的基础。 </a:t>
            </a:r>
            <a:endParaRPr lang="zh-CN" altLang="en-US" sz="2400">
              <a:solidFill>
                <a:srgbClr val="0070C0"/>
              </a:solidFill>
            </a:endParaRPr>
          </a:p>
          <a:p>
            <a:r>
              <a:rPr lang="en-US" altLang="zh-CN" sz="2400">
                <a:solidFill>
                  <a:srgbClr val="0070C0"/>
                </a:solidFill>
              </a:rPr>
              <a:t>      </a:t>
            </a:r>
            <a:r>
              <a:rPr lang="zh-CN" altLang="en-US" sz="2400">
                <a:solidFill>
                  <a:srgbClr val="0070C0"/>
                </a:solidFill>
              </a:rPr>
              <a:t>岗位要求包括：有关工作程序和技术的要求、独立判断与思考能力、记忆力、注意力、知觉能力、警觉性、操作能力（速度、准确性和协调性）、工作态度和各种特殊能力要求。岗位要求还包括文化程度、工作经验、生活经历和健康状况等。岗位要求可以用经验判断的方法获得，也可以通过统计分析方式来确定</a:t>
            </a:r>
            <a:r>
              <a:rPr lang="zh-CN" altLang="en-US" sz="2400">
                <a:solidFill>
                  <a:schemeClr val="accent1"/>
                </a:solidFill>
              </a:rPr>
              <a:t>。</a:t>
            </a:r>
            <a:r>
              <a:rPr lang="zh-CN" altLang="en-US" sz="2400"/>
              <a:t> </a:t>
            </a:r>
            <a:endParaRPr lang="zh-CN" altLang="en-US" sz="2400"/>
          </a:p>
        </p:txBody>
      </p:sp>
      <p:sp>
        <p:nvSpPr>
          <p:cNvPr id="3" name="矩形 2"/>
          <p:cNvSpPr/>
          <p:nvPr>
            <p:custDataLst>
              <p:tags r:id="rId1"/>
            </p:custDataLst>
          </p:nvPr>
        </p:nvSpPr>
        <p:spPr>
          <a:xfrm>
            <a:off x="1991043" y="476568"/>
            <a:ext cx="2621280" cy="583565"/>
          </a:xfrm>
          <a:prstGeom prst="rect">
            <a:avLst/>
          </a:prstGeom>
          <a:noFill/>
          <a:ln w="9525">
            <a:noFill/>
          </a:ln>
        </p:spPr>
        <p:txBody>
          <a:bodyPr wrap="none" anchor="ctr" anchorCtr="0">
            <a:spAutoFit/>
          </a:bodyPr>
          <a:p>
            <a:r>
              <a:rPr lang="zh-CN" altLang="en-US" sz="3200" b="1">
                <a:solidFill>
                  <a:srgbClr val="0070C0"/>
                </a:solidFill>
                <a:latin typeface="微软雅黑" panose="020B0503020204020204" pitchFamily="34" charset="-122"/>
                <a:ea typeface="微软雅黑" panose="020B0503020204020204" pitchFamily="34" charset="-122"/>
              </a:rPr>
              <a:t>三、工作分析</a:t>
            </a:r>
            <a:endParaRPr lang="zh-CN" altLang="en-US" sz="3200" b="1">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2063433" y="980123"/>
            <a:ext cx="5059680" cy="583565"/>
          </a:xfrm>
          <a:prstGeom prst="rect">
            <a:avLst/>
          </a:prstGeom>
          <a:noFill/>
          <a:ln w="9525">
            <a:noFill/>
          </a:ln>
        </p:spPr>
        <p:txBody>
          <a:bodyPr wrap="none" anchor="ctr" anchorCtr="0">
            <a:spAutoFit/>
          </a:bodyPr>
          <a:p>
            <a:r>
              <a:rPr lang="zh-CN" altLang="en-US" sz="3200" b="1">
                <a:solidFill>
                  <a:srgbClr val="FF0000"/>
                </a:solidFill>
                <a:latin typeface="微软雅黑" panose="020B0503020204020204" pitchFamily="34" charset="-122"/>
                <a:ea typeface="微软雅黑" panose="020B0503020204020204" pitchFamily="34" charset="-122"/>
              </a:rPr>
              <a:t>（三）岗位工作分析的方法</a:t>
            </a:r>
            <a:endParaRPr lang="zh-CN" altLang="en-US" sz="3200" b="1">
              <a:solidFill>
                <a:srgbClr val="FF00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2639695" y="2132965"/>
            <a:ext cx="2566670" cy="3046095"/>
          </a:xfrm>
          <a:prstGeom prst="rect">
            <a:avLst/>
          </a:prstGeom>
          <a:noFill/>
        </p:spPr>
        <p:txBody>
          <a:bodyPr wrap="square" rtlCol="0" anchor="t">
            <a:spAutoFit/>
          </a:bodyPr>
          <a:p>
            <a:r>
              <a:rPr lang="zh-CN" altLang="en-US" sz="2400" b="1">
                <a:solidFill>
                  <a:srgbClr val="0070C0"/>
                </a:solidFill>
              </a:rPr>
              <a:t>1.访谈法</a:t>
            </a:r>
            <a:endParaRPr lang="zh-CN" altLang="en-US" sz="2400" b="1">
              <a:solidFill>
                <a:srgbClr val="0070C0"/>
              </a:solidFill>
            </a:endParaRPr>
          </a:p>
          <a:p>
            <a:r>
              <a:rPr lang="zh-CN" altLang="en-US" sz="2400" b="1">
                <a:solidFill>
                  <a:srgbClr val="0070C0"/>
                </a:solidFill>
              </a:rPr>
              <a:t>2.问卷调查法</a:t>
            </a:r>
            <a:endParaRPr lang="zh-CN" altLang="en-US" sz="2400" b="1">
              <a:solidFill>
                <a:srgbClr val="0070C0"/>
              </a:solidFill>
            </a:endParaRPr>
          </a:p>
          <a:p>
            <a:r>
              <a:rPr lang="zh-CN" altLang="en-US" sz="2400" b="1">
                <a:solidFill>
                  <a:srgbClr val="0070C0"/>
                </a:solidFill>
              </a:rPr>
              <a:t>3.观察法</a:t>
            </a:r>
            <a:endParaRPr lang="zh-CN" altLang="en-US" sz="2400" b="1">
              <a:solidFill>
                <a:srgbClr val="0070C0"/>
              </a:solidFill>
            </a:endParaRPr>
          </a:p>
          <a:p>
            <a:r>
              <a:rPr lang="zh-CN" altLang="en-US" sz="2400" b="1">
                <a:solidFill>
                  <a:srgbClr val="0070C0"/>
                </a:solidFill>
              </a:rPr>
              <a:t>4.工作日志法</a:t>
            </a:r>
            <a:endParaRPr lang="zh-CN" altLang="en-US" sz="2400" b="1">
              <a:solidFill>
                <a:srgbClr val="0070C0"/>
              </a:solidFill>
            </a:endParaRPr>
          </a:p>
          <a:p>
            <a:r>
              <a:rPr lang="zh-CN" altLang="en-US" sz="2400" b="1">
                <a:solidFill>
                  <a:srgbClr val="0070C0"/>
                </a:solidFill>
              </a:rPr>
              <a:t>5.资料分析法</a:t>
            </a:r>
            <a:endParaRPr lang="zh-CN" altLang="en-US" sz="2400" b="1">
              <a:solidFill>
                <a:srgbClr val="0070C0"/>
              </a:solidFill>
            </a:endParaRPr>
          </a:p>
          <a:p>
            <a:r>
              <a:rPr lang="zh-CN" altLang="en-US" sz="2400" b="1">
                <a:solidFill>
                  <a:srgbClr val="0070C0"/>
                </a:solidFill>
              </a:rPr>
              <a:t>6.任务调查表法</a:t>
            </a:r>
            <a:endParaRPr lang="zh-CN" altLang="en-US" sz="2400" b="1">
              <a:solidFill>
                <a:srgbClr val="0070C0"/>
              </a:solidFill>
            </a:endParaRPr>
          </a:p>
          <a:p>
            <a:r>
              <a:rPr lang="zh-CN" altLang="en-US" sz="2400" b="1">
                <a:solidFill>
                  <a:srgbClr val="0070C0"/>
                </a:solidFill>
              </a:rPr>
              <a:t>7.关键事件法</a:t>
            </a:r>
            <a:endParaRPr lang="zh-CN" altLang="en-US" sz="2400" b="1">
              <a:solidFill>
                <a:srgbClr val="0070C0"/>
              </a:solidFill>
            </a:endParaRPr>
          </a:p>
          <a:p>
            <a:r>
              <a:rPr lang="zh-CN" altLang="en-US" sz="2400" b="1">
                <a:solidFill>
                  <a:srgbClr val="0070C0"/>
                </a:solidFill>
              </a:rPr>
              <a:t>8.工作实践法</a:t>
            </a:r>
            <a:endParaRPr lang="zh-CN" altLang="en-US" sz="2400" b="1">
              <a:solidFill>
                <a:srgbClr val="0070C0"/>
              </a:solidFill>
            </a:endParaRPr>
          </a:p>
        </p:txBody>
      </p:sp>
      <p:pic>
        <p:nvPicPr>
          <p:cNvPr id="4" name="图片 3"/>
          <p:cNvPicPr>
            <a:picLocks noChangeAspect="1"/>
          </p:cNvPicPr>
          <p:nvPr>
            <p:custDataLst>
              <p:tags r:id="rId2"/>
            </p:custDataLst>
          </p:nvPr>
        </p:nvPicPr>
        <p:blipFill>
          <a:blip r:embed="rId3"/>
          <a:stretch>
            <a:fillRect/>
          </a:stretch>
        </p:blipFill>
        <p:spPr>
          <a:xfrm>
            <a:off x="5520055" y="1916430"/>
            <a:ext cx="5031105" cy="372046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2135188" y="764223"/>
            <a:ext cx="5059680" cy="583565"/>
          </a:xfrm>
          <a:prstGeom prst="rect">
            <a:avLst/>
          </a:prstGeom>
          <a:noFill/>
          <a:ln w="9525">
            <a:noFill/>
          </a:ln>
        </p:spPr>
        <p:txBody>
          <a:bodyPr wrap="none" anchor="ctr" anchorCtr="0">
            <a:spAutoFit/>
          </a:bodyPr>
          <a:p>
            <a:r>
              <a:rPr lang="zh-CN" altLang="en-US" sz="3200" b="1">
                <a:solidFill>
                  <a:srgbClr val="FF0000"/>
                </a:solidFill>
                <a:latin typeface="微软雅黑" panose="020B0503020204020204" pitchFamily="34" charset="-122"/>
                <a:ea typeface="微软雅黑" panose="020B0503020204020204" pitchFamily="34" charset="-122"/>
              </a:rPr>
              <a:t>（四）岗位工作分析的过程</a:t>
            </a:r>
            <a:endParaRPr lang="en-US" altLang="zh-CN" sz="3200" b="1">
              <a:solidFill>
                <a:srgbClr val="FF0000"/>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2423795" y="1556385"/>
            <a:ext cx="8659495" cy="1938020"/>
          </a:xfrm>
          <a:prstGeom prst="rect">
            <a:avLst/>
          </a:prstGeom>
          <a:noFill/>
          <a:ln w="9525">
            <a:noFill/>
          </a:ln>
        </p:spPr>
        <p:txBody>
          <a:bodyPr wrap="square">
            <a:spAutoFit/>
          </a:bodyPr>
          <a:p>
            <a:pPr indent="304800"/>
            <a:r>
              <a:rPr lang="zh-CN" sz="24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1. 制订工作分析的计划，确认工作分析的范围、目标等事项</a:t>
            </a:r>
            <a:endParaRPr lang="zh-CN" sz="24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a:r>
              <a:rPr lang="zh-CN" altLang="en-US" sz="24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2.向管理人员和员工解释工作分析过程(计划)</a:t>
            </a:r>
            <a:endParaRPr lang="zh-CN" altLang="en-US" sz="24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a:r>
              <a:rPr lang="zh-CN" altLang="en-US" sz="24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3.收集、分析、综合信息</a:t>
            </a:r>
            <a:endParaRPr lang="zh-CN" altLang="en-US" sz="24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a:r>
              <a:rPr lang="zh-CN" altLang="en-US" sz="24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4.编写工作说明和工作规范</a:t>
            </a:r>
            <a:endParaRPr lang="zh-CN" altLang="en-US" sz="24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indent="304800"/>
            <a:r>
              <a:rPr lang="zh-CN" altLang="en-US" sz="24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5.更新或确认工作说明与工作规范</a:t>
            </a:r>
            <a:endParaRPr lang="zh-CN" altLang="en-US" sz="2400" b="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custDataLst>
              <p:tags r:id="rId2"/>
            </p:custDataLst>
          </p:nvPr>
        </p:nvPicPr>
        <p:blipFill>
          <a:blip r:embed="rId3"/>
          <a:stretch>
            <a:fillRect/>
          </a:stretch>
        </p:blipFill>
        <p:spPr>
          <a:xfrm>
            <a:off x="4224020" y="3573145"/>
            <a:ext cx="5412105" cy="2844165"/>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258" b="3088"/>
          <a:stretch>
            <a:fillRect/>
          </a:stretch>
        </p:blipFill>
        <p:spPr>
          <a:xfrm>
            <a:off x="1566276" y="-1"/>
            <a:ext cx="10596085" cy="6863669"/>
          </a:xfrm>
          <a:prstGeom prst="rect">
            <a:avLst/>
          </a:prstGeom>
        </p:spPr>
      </p:pic>
      <p:sp>
        <p:nvSpPr>
          <p:cNvPr id="7" name="矩形 6"/>
          <p:cNvSpPr/>
          <p:nvPr/>
        </p:nvSpPr>
        <p:spPr>
          <a:xfrm>
            <a:off x="1596541" y="0"/>
            <a:ext cx="10629250" cy="687251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5" name="文本框 14"/>
          <p:cNvSpPr txBox="1"/>
          <p:nvPr>
            <p:custDataLst>
              <p:tags r:id="rId3"/>
            </p:custDataLst>
          </p:nvPr>
        </p:nvSpPr>
        <p:spPr>
          <a:xfrm>
            <a:off x="7827181" y="3726339"/>
            <a:ext cx="2053767" cy="646331"/>
          </a:xfrm>
          <a:prstGeom prst="rect">
            <a:avLst/>
          </a:prstGeom>
          <a:noFill/>
        </p:spPr>
        <p:txBody>
          <a:bodyPr vert="horz" wrap="none" rtlCol="0">
            <a:noAutofit/>
          </a:bodyPr>
          <a:lstStyle/>
          <a:p>
            <a:pPr defTabSz="1088390"/>
            <a:r>
              <a:rPr lang="en-US" altLang="zh-CN"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6" name="文本框 15"/>
          <p:cNvSpPr txBox="1"/>
          <p:nvPr>
            <p:custDataLst>
              <p:tags r:id="rId4"/>
            </p:custDataLst>
          </p:nvPr>
        </p:nvSpPr>
        <p:spPr>
          <a:xfrm>
            <a:off x="3218815" y="4654550"/>
            <a:ext cx="7722870" cy="1294765"/>
          </a:xfrm>
          <a:prstGeom prst="rect">
            <a:avLst/>
          </a:prstGeom>
          <a:noFill/>
        </p:spPr>
        <p:txBody>
          <a:bodyPr wrap="square" rtlCol="0">
            <a:noAutofit/>
            <a:scene3d>
              <a:camera prst="orthographicFront"/>
              <a:lightRig rig="threePt" dir="t"/>
            </a:scene3d>
          </a:bodyPr>
          <a:lstStyle/>
          <a:p>
            <a:pPr algn="r" defTabSz="1088390">
              <a:lnSpc>
                <a:spcPct val="150000"/>
              </a:lnSpc>
            </a:pPr>
            <a:r>
              <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rPr>
              <a:t>人力资源规划与招聘</a:t>
            </a:r>
            <a:endPar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endParaRPr>
          </a:p>
        </p:txBody>
      </p:sp>
      <p:cxnSp>
        <p:nvCxnSpPr>
          <p:cNvPr id="17" name="直接连接符 16"/>
          <p:cNvCxnSpPr/>
          <p:nvPr>
            <p:custDataLst>
              <p:tags r:id="rId5"/>
            </p:custDataLst>
          </p:nvPr>
        </p:nvCxnSpPr>
        <p:spPr>
          <a:xfrm>
            <a:off x="7362828" y="4540172"/>
            <a:ext cx="3578645" cy="0"/>
          </a:xfrm>
          <a:prstGeom prst="line">
            <a:avLst/>
          </a:prstGeom>
          <a:noFill/>
          <a:ln w="38100" cap="flat" cmpd="sng" algn="ctr">
            <a:solidFill>
              <a:schemeClr val="bg1">
                <a:lumMod val="75000"/>
              </a:schemeClr>
            </a:solidFill>
            <a:prstDash val="solid"/>
            <a:miter lim="800000"/>
          </a:ln>
          <a:effectLst/>
        </p:spPr>
      </p:cxnSp>
      <p:sp>
        <p:nvSpPr>
          <p:cNvPr id="18" name="矩形 30"/>
          <p:cNvSpPr/>
          <p:nvPr/>
        </p:nvSpPr>
        <p:spPr>
          <a:xfrm>
            <a:off x="1560546" y="3953522"/>
            <a:ext cx="71991" cy="143983"/>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9" name="文本框 18"/>
          <p:cNvSpPr txBox="1"/>
          <p:nvPr>
            <p:custDataLst>
              <p:tags r:id="rId6"/>
            </p:custDataLst>
          </p:nvPr>
        </p:nvSpPr>
        <p:spPr>
          <a:xfrm>
            <a:off x="9623575" y="1701208"/>
            <a:ext cx="1943766" cy="2879653"/>
          </a:xfrm>
          <a:prstGeom prst="rect">
            <a:avLst/>
          </a:prstGeom>
          <a:solidFill>
            <a:schemeClr val="bg1"/>
          </a:solidFill>
        </p:spPr>
        <p:txBody>
          <a:bodyPr vert="horz" wrap="none" rtlCol="0">
            <a:noAutofit/>
          </a:bodyPr>
          <a:lstStyle/>
          <a:p>
            <a:pPr defTabSz="1088390"/>
            <a:r>
              <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2</a:t>
            </a:r>
            <a:endParaRPr lang="zh-CN" altLang="en-US"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p:bldP spid="16" grpId="0"/>
      <p:bldP spid="19"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11000">
              <a:schemeClr val="accent1">
                <a:lumMod val="5000"/>
                <a:lumOff val="95000"/>
              </a:schemeClr>
            </a:gs>
            <a:gs pos="54000">
              <a:schemeClr val="bg1">
                <a:alpha val="10000"/>
              </a:schemeClr>
            </a:gs>
            <a:gs pos="100000">
              <a:schemeClr val="bg1">
                <a:alpha val="99000"/>
              </a:schemeClr>
            </a:gs>
          </a:gsLst>
          <a:path path="circle">
            <a:fillToRect l="50000" t="50000" r="50000" b="50000"/>
          </a:path>
        </a:gradFill>
        <a:effectLst/>
      </p:bgPr>
    </p:bg>
    <p:spTree>
      <p:nvGrpSpPr>
        <p:cNvPr id="1" name=""/>
        <p:cNvGrpSpPr/>
        <p:nvPr/>
      </p:nvGrpSpPr>
      <p:grpSpPr>
        <a:xfrm>
          <a:off x="0" y="0"/>
          <a:ext cx="0" cy="0"/>
          <a:chOff x="0" y="0"/>
          <a:chExt cx="0" cy="0"/>
        </a:xfrm>
      </p:grpSpPr>
      <p:grpSp>
        <p:nvGrpSpPr>
          <p:cNvPr id="31" name="组合 30"/>
          <p:cNvGrpSpPr/>
          <p:nvPr/>
        </p:nvGrpSpPr>
        <p:grpSpPr>
          <a:xfrm>
            <a:off x="5206551" y="1355394"/>
            <a:ext cx="1790065" cy="1540584"/>
            <a:chOff x="1749239" y="1053530"/>
            <a:chExt cx="1790479" cy="1540941"/>
          </a:xfrm>
        </p:grpSpPr>
        <p:sp>
          <p:nvSpPr>
            <p:cNvPr id="32" name="椭圆 31"/>
            <p:cNvSpPr/>
            <p:nvPr/>
          </p:nvSpPr>
          <p:spPr>
            <a:xfrm>
              <a:off x="1832348" y="1053530"/>
              <a:ext cx="1540941" cy="1540941"/>
            </a:xfrm>
            <a:prstGeom prst="ellipse">
              <a:avLst/>
            </a:prstGeom>
            <a:solidFill>
              <a:srgbClr val="2A8EA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1749239" y="1295992"/>
              <a:ext cx="1790479" cy="1199158"/>
              <a:chOff x="2184751" y="1052676"/>
              <a:chExt cx="1790479" cy="1199158"/>
            </a:xfrm>
          </p:grpSpPr>
          <p:sp>
            <p:nvSpPr>
              <p:cNvPr id="36" name="TextBox 32"/>
              <p:cNvSpPr>
                <a:spLocks noChangeArrowheads="1"/>
              </p:cNvSpPr>
              <p:nvPr/>
            </p:nvSpPr>
            <p:spPr bwMode="auto">
              <a:xfrm>
                <a:off x="2184751" y="1227376"/>
                <a:ext cx="1707275" cy="7069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eaLnBrk="1" hangingPunct="1">
                  <a:buFont typeface="Arial" panose="020B0604020202020204" pitchFamily="34" charset="0"/>
                  <a:buNone/>
                  <a:defRPr/>
                </a:pPr>
                <a:r>
                  <a:rPr lang="zh-CN" altLang="en-US" sz="4000" b="1" dirty="0">
                    <a:solidFill>
                      <a:schemeClr val="bg1"/>
                    </a:solidFill>
                    <a:latin typeface="微软雅黑" panose="020B0503020204020204" pitchFamily="34" charset="-122"/>
                    <a:ea typeface="微软雅黑" panose="020B0503020204020204" pitchFamily="34" charset="-122"/>
                    <a:sym typeface="经典特黑简" pitchFamily="1" charset="-122"/>
                  </a:rPr>
                  <a:t>第六章</a:t>
                </a:r>
                <a:endParaRPr lang="zh-CN" altLang="en-US" sz="4000" b="1" dirty="0">
                  <a:solidFill>
                    <a:schemeClr val="bg1"/>
                  </a:solidFill>
                  <a:latin typeface="微软雅黑" panose="020B0503020204020204" pitchFamily="34" charset="-122"/>
                  <a:ea typeface="微软雅黑" panose="020B0503020204020204" pitchFamily="34" charset="-122"/>
                  <a:sym typeface="经典特黑简" pitchFamily="1" charset="-122"/>
                </a:endParaRPr>
              </a:p>
            </p:txBody>
          </p:sp>
          <p:sp>
            <p:nvSpPr>
              <p:cNvPr id="41" name="矩形 40"/>
              <p:cNvSpPr/>
              <p:nvPr/>
            </p:nvSpPr>
            <p:spPr>
              <a:xfrm>
                <a:off x="2268590" y="1052676"/>
                <a:ext cx="1706640" cy="1199158"/>
              </a:xfrm>
              <a:prstGeom prst="rect">
                <a:avLst/>
              </a:prstGeom>
            </p:spPr>
            <p:txBody>
              <a:bodyPr wrap="square">
                <a:spAutoFit/>
              </a:bodyPr>
              <a:lstStyle/>
              <a:p>
                <a:pPr fontAlgn="base">
                  <a:spcBef>
                    <a:spcPct val="0"/>
                  </a:spcBef>
                  <a:spcAft>
                    <a:spcPct val="0"/>
                  </a:spcAft>
                  <a:defRPr/>
                </a:pPr>
                <a:endParaRPr lang="zh-CN" altLang="en-US" sz="7200" b="1" dirty="0">
                  <a:solidFill>
                    <a:schemeClr val="bg1"/>
                  </a:solidFill>
                  <a:effectLst>
                    <a:outerShdw blurRad="38100" dist="38100" dir="2700000" algn="tl">
                      <a:srgbClr val="000000">
                        <a:alpha val="43137"/>
                      </a:srgbClr>
                    </a:outerShdw>
                  </a:effectLst>
                  <a:latin typeface="Impact" panose="020B0806030902050204" pitchFamily="34" charset="0"/>
                  <a:ea typeface="DFPYeaSong-B5" pitchFamily="2" charset="-120"/>
                  <a:sym typeface="经典特黑简" pitchFamily="1" charset="-122"/>
                </a:endParaRPr>
              </a:p>
            </p:txBody>
          </p:sp>
        </p:grpSp>
      </p:grpSp>
      <p:sp>
        <p:nvSpPr>
          <p:cNvPr id="42" name="TextBox 32"/>
          <p:cNvSpPr>
            <a:spLocks noChangeArrowheads="1"/>
          </p:cNvSpPr>
          <p:nvPr/>
        </p:nvSpPr>
        <p:spPr bwMode="auto">
          <a:xfrm>
            <a:off x="4151617" y="3213130"/>
            <a:ext cx="3992880" cy="860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l">
              <a:defRPr/>
            </a:pPr>
            <a:r>
              <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rPr>
              <a:t>人力资源管理</a:t>
            </a:r>
            <a:endPar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endParaRPr>
          </a:p>
        </p:txBody>
      </p:sp>
      <p:cxnSp>
        <p:nvCxnSpPr>
          <p:cNvPr id="44" name="直接连接符 43"/>
          <p:cNvCxnSpPr/>
          <p:nvPr/>
        </p:nvCxnSpPr>
        <p:spPr>
          <a:xfrm>
            <a:off x="3755193" y="4596147"/>
            <a:ext cx="1727792"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sp>
        <p:nvSpPr>
          <p:cNvPr id="101" name="等腰三角形 100"/>
          <p:cNvSpPr/>
          <p:nvPr/>
        </p:nvSpPr>
        <p:spPr>
          <a:xfrm rot="10800000" flipV="1">
            <a:off x="6002761" y="4518960"/>
            <a:ext cx="232620" cy="133893"/>
          </a:xfrm>
          <a:prstGeom prst="triangle">
            <a:avLst>
              <a:gd name="adj" fmla="val 48955"/>
            </a:avLst>
          </a:prstGeom>
          <a:solidFill>
            <a:srgbClr val="2A8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3" name="直接连接符 102"/>
          <p:cNvCxnSpPr/>
          <p:nvPr/>
        </p:nvCxnSpPr>
        <p:spPr>
          <a:xfrm>
            <a:off x="6830225" y="4596147"/>
            <a:ext cx="1727792"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205" y="4652853"/>
            <a:ext cx="3884180" cy="2248521"/>
            <a:chOff x="0" y="4653930"/>
            <a:chExt cx="3885079" cy="2249041"/>
          </a:xfrm>
          <a:solidFill>
            <a:srgbClr val="2A8EA2"/>
          </a:solidFill>
        </p:grpSpPr>
        <p:grpSp>
          <p:nvGrpSpPr>
            <p:cNvPr id="16" name="组合 15"/>
            <p:cNvGrpSpPr/>
            <p:nvPr/>
          </p:nvGrpSpPr>
          <p:grpSpPr>
            <a:xfrm>
              <a:off x="0" y="4653930"/>
              <a:ext cx="3885079" cy="2249041"/>
              <a:chOff x="0" y="4653930"/>
              <a:chExt cx="3885079" cy="2249041"/>
            </a:xfrm>
            <a:grpFill/>
          </p:grpSpPr>
          <p:sp>
            <p:nvSpPr>
              <p:cNvPr id="18" name="椭圆 17"/>
              <p:cNvSpPr/>
              <p:nvPr/>
            </p:nvSpPr>
            <p:spPr>
              <a:xfrm>
                <a:off x="2062758" y="465393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291483" y="57302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729383" y="62128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19683" y="67589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424583" y="53873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761643" y="657607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575203" y="58978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741063" y="65455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a:endCxn id="22" idx="2"/>
              </p:cNvCxnSpPr>
              <p:nvPr/>
            </p:nvCxnSpPr>
            <p:spPr>
              <a:xfrm>
                <a:off x="0" y="5229994"/>
                <a:ext cx="1424583" cy="2293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2" idx="6"/>
                <a:endCxn id="24" idx="1"/>
              </p:cNvCxnSpPr>
              <p:nvPr/>
            </p:nvCxnSpPr>
            <p:spPr>
              <a:xfrm>
                <a:off x="1568599" y="5459363"/>
                <a:ext cx="1027695" cy="4596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4" idx="6"/>
                <a:endCxn id="25" idx="1"/>
              </p:cNvCxnSpPr>
              <p:nvPr/>
            </p:nvCxnSpPr>
            <p:spPr>
              <a:xfrm>
                <a:off x="2719219" y="5969903"/>
                <a:ext cx="1042935" cy="59678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22" idx="3"/>
                <a:endCxn id="23" idx="0"/>
              </p:cNvCxnSpPr>
              <p:nvPr/>
            </p:nvCxnSpPr>
            <p:spPr>
              <a:xfrm flipH="1">
                <a:off x="833651" y="5510280"/>
                <a:ext cx="612023" cy="106579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endCxn id="23" idx="2"/>
              </p:cNvCxnSpPr>
              <p:nvPr/>
            </p:nvCxnSpPr>
            <p:spPr>
              <a:xfrm flipV="1">
                <a:off x="0" y="6648083"/>
                <a:ext cx="761643" cy="22071"/>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3" idx="6"/>
                <a:endCxn id="20" idx="3"/>
              </p:cNvCxnSpPr>
              <p:nvPr/>
            </p:nvCxnSpPr>
            <p:spPr>
              <a:xfrm flipV="1">
                <a:off x="905659" y="6335780"/>
                <a:ext cx="844815" cy="31230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20" idx="4"/>
              </p:cNvCxnSpPr>
              <p:nvPr/>
            </p:nvCxnSpPr>
            <p:spPr>
              <a:xfrm flipH="1">
                <a:off x="1486694" y="6356871"/>
                <a:ext cx="314697" cy="50271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endCxn id="23" idx="5"/>
              </p:cNvCxnSpPr>
              <p:nvPr/>
            </p:nvCxnSpPr>
            <p:spPr>
              <a:xfrm flipH="1" flipV="1">
                <a:off x="884568" y="6699000"/>
                <a:ext cx="602126" cy="16058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25" idx="2"/>
              </p:cNvCxnSpPr>
              <p:nvPr/>
            </p:nvCxnSpPr>
            <p:spPr>
              <a:xfrm flipH="1">
                <a:off x="2782838" y="6617603"/>
                <a:ext cx="958225" cy="24198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0" y="4725938"/>
                <a:ext cx="694606" cy="50405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endCxn id="20" idx="1"/>
              </p:cNvCxnSpPr>
              <p:nvPr/>
            </p:nvCxnSpPr>
            <p:spPr>
              <a:xfrm>
                <a:off x="694606" y="4725938"/>
                <a:ext cx="1055868" cy="15080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endCxn id="18" idx="1"/>
              </p:cNvCxnSpPr>
              <p:nvPr/>
            </p:nvCxnSpPr>
            <p:spPr>
              <a:xfrm flipV="1">
                <a:off x="694606" y="4675021"/>
                <a:ext cx="1389243" cy="509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18" idx="5"/>
                <a:endCxn id="19" idx="1"/>
              </p:cNvCxnSpPr>
              <p:nvPr/>
            </p:nvCxnSpPr>
            <p:spPr>
              <a:xfrm>
                <a:off x="2185683" y="4776855"/>
                <a:ext cx="1126891" cy="97449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19" idx="2"/>
                <a:endCxn id="24" idx="7"/>
              </p:cNvCxnSpPr>
              <p:nvPr/>
            </p:nvCxnSpPr>
            <p:spPr>
              <a:xfrm flipH="1">
                <a:off x="2698128" y="5802263"/>
                <a:ext cx="593355" cy="11672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19" idx="4"/>
              </p:cNvCxnSpPr>
              <p:nvPr/>
            </p:nvCxnSpPr>
            <p:spPr>
              <a:xfrm flipH="1">
                <a:off x="3286894" y="5874271"/>
                <a:ext cx="76597" cy="9853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20" idx="5"/>
              </p:cNvCxnSpPr>
              <p:nvPr/>
            </p:nvCxnSpPr>
            <p:spPr>
              <a:xfrm>
                <a:off x="1852308" y="6335780"/>
                <a:ext cx="426474" cy="5238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18" idx="4"/>
                <a:endCxn id="20" idx="0"/>
              </p:cNvCxnSpPr>
              <p:nvPr/>
            </p:nvCxnSpPr>
            <p:spPr>
              <a:xfrm flipH="1">
                <a:off x="1801391" y="4797946"/>
                <a:ext cx="333375" cy="141490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20" idx="2"/>
              </p:cNvCxnSpPr>
              <p:nvPr/>
            </p:nvCxnSpPr>
            <p:spPr>
              <a:xfrm flipH="1" flipV="1">
                <a:off x="0" y="5662042"/>
                <a:ext cx="1729383" cy="62282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21" idx="1"/>
              </p:cNvCxnSpPr>
              <p:nvPr/>
            </p:nvCxnSpPr>
            <p:spPr>
              <a:xfrm flipH="1" flipV="1">
                <a:off x="0" y="6166098"/>
                <a:ext cx="340774" cy="61394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cxnSp>
          <p:nvCxnSpPr>
            <p:cNvPr id="3" name="直接连接符 2"/>
            <p:cNvCxnSpPr>
              <a:stCxn id="20" idx="6"/>
              <a:endCxn id="24" idx="2"/>
            </p:cNvCxnSpPr>
            <p:nvPr/>
          </p:nvCxnSpPr>
          <p:spPr>
            <a:xfrm flipV="1">
              <a:off x="1873399" y="5969903"/>
              <a:ext cx="701804" cy="314960"/>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8976320" y="144429"/>
            <a:ext cx="3145491" cy="2906742"/>
            <a:chOff x="9119542" y="0"/>
            <a:chExt cx="3146219" cy="2907415"/>
          </a:xfrm>
          <a:solidFill>
            <a:srgbClr val="2A8EA2"/>
          </a:solidFill>
        </p:grpSpPr>
        <p:sp>
          <p:nvSpPr>
            <p:cNvPr id="55" name="椭圆 54"/>
            <p:cNvSpPr/>
            <p:nvPr/>
          </p:nvSpPr>
          <p:spPr>
            <a:xfrm>
              <a:off x="9119542" y="90951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10948342" y="21282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0396799" y="15045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1615999" y="19109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9407574" y="141357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0539688" y="26037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2121745" y="27633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11062203" y="9781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a:stCxn id="59" idx="0"/>
            </p:cNvCxnSpPr>
            <p:nvPr/>
          </p:nvCxnSpPr>
          <p:spPr>
            <a:xfrm flipV="1">
              <a:off x="9479582" y="1"/>
              <a:ext cx="216024" cy="14135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9" idx="5"/>
              <a:endCxn id="60" idx="1"/>
            </p:cNvCxnSpPr>
            <p:nvPr/>
          </p:nvCxnSpPr>
          <p:spPr>
            <a:xfrm>
              <a:off x="9530499" y="1536495"/>
              <a:ext cx="1030280" cy="108833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60" idx="6"/>
              <a:endCxn id="61" idx="2"/>
            </p:cNvCxnSpPr>
            <p:nvPr/>
          </p:nvCxnSpPr>
          <p:spPr>
            <a:xfrm>
              <a:off x="10683704" y="2675750"/>
              <a:ext cx="1438041" cy="15965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62" idx="1"/>
            </p:cNvCxnSpPr>
            <p:nvPr/>
          </p:nvCxnSpPr>
          <p:spPr>
            <a:xfrm flipH="1" flipV="1">
              <a:off x="10343678" y="0"/>
              <a:ext cx="739616" cy="99923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62" idx="7"/>
            </p:cNvCxnSpPr>
            <p:nvPr/>
          </p:nvCxnSpPr>
          <p:spPr>
            <a:xfrm flipV="1">
              <a:off x="11185128" y="0"/>
              <a:ext cx="670718" cy="999233"/>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59" idx="6"/>
              <a:endCxn id="62" idx="2"/>
            </p:cNvCxnSpPr>
            <p:nvPr/>
          </p:nvCxnSpPr>
          <p:spPr>
            <a:xfrm flipV="1">
              <a:off x="9551590" y="1050150"/>
              <a:ext cx="1510613" cy="435428"/>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62" idx="3"/>
              <a:endCxn id="60" idx="7"/>
            </p:cNvCxnSpPr>
            <p:nvPr/>
          </p:nvCxnSpPr>
          <p:spPr>
            <a:xfrm flipH="1">
              <a:off x="10662613" y="1101067"/>
              <a:ext cx="420681" cy="1523766"/>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58" idx="4"/>
              <a:endCxn id="61" idx="1"/>
            </p:cNvCxnSpPr>
            <p:nvPr/>
          </p:nvCxnSpPr>
          <p:spPr>
            <a:xfrm>
              <a:off x="11688007" y="2055015"/>
              <a:ext cx="454829" cy="72947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8" idx="1"/>
              <a:endCxn id="62" idx="5"/>
            </p:cNvCxnSpPr>
            <p:nvPr/>
          </p:nvCxnSpPr>
          <p:spPr>
            <a:xfrm flipH="1" flipV="1">
              <a:off x="11185128" y="1101067"/>
              <a:ext cx="451962" cy="8310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62" idx="6"/>
            </p:cNvCxnSpPr>
            <p:nvPr/>
          </p:nvCxnSpPr>
          <p:spPr>
            <a:xfrm>
              <a:off x="11206219" y="1050150"/>
              <a:ext cx="984194" cy="43542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endCxn id="55" idx="1"/>
            </p:cNvCxnSpPr>
            <p:nvPr/>
          </p:nvCxnSpPr>
          <p:spPr>
            <a:xfrm flipH="1">
              <a:off x="9140633" y="0"/>
              <a:ext cx="122925"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55" idx="5"/>
              <a:endCxn id="57" idx="2"/>
            </p:cNvCxnSpPr>
            <p:nvPr/>
          </p:nvCxnSpPr>
          <p:spPr>
            <a:xfrm>
              <a:off x="9242467" y="1032439"/>
              <a:ext cx="1154332" cy="54416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57" idx="4"/>
              <a:endCxn id="60" idx="0"/>
            </p:cNvCxnSpPr>
            <p:nvPr/>
          </p:nvCxnSpPr>
          <p:spPr>
            <a:xfrm>
              <a:off x="10468807" y="1648615"/>
              <a:ext cx="142889" cy="9551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57" idx="5"/>
              <a:endCxn id="58" idx="2"/>
            </p:cNvCxnSpPr>
            <p:nvPr/>
          </p:nvCxnSpPr>
          <p:spPr>
            <a:xfrm>
              <a:off x="10519724" y="1627524"/>
              <a:ext cx="1096275" cy="35548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58" idx="3"/>
              <a:endCxn id="60" idx="6"/>
            </p:cNvCxnSpPr>
            <p:nvPr/>
          </p:nvCxnSpPr>
          <p:spPr>
            <a:xfrm flipH="1">
              <a:off x="10683704" y="2033924"/>
              <a:ext cx="953386" cy="64182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58" idx="6"/>
            </p:cNvCxnSpPr>
            <p:nvPr/>
          </p:nvCxnSpPr>
          <p:spPr>
            <a:xfrm>
              <a:off x="11760015" y="1983007"/>
              <a:ext cx="430398" cy="66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56" idx="1"/>
            </p:cNvCxnSpPr>
            <p:nvPr/>
          </p:nvCxnSpPr>
          <p:spPr>
            <a:xfrm flipH="1" flipV="1">
              <a:off x="10703718" y="0"/>
              <a:ext cx="265715"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56" idx="7"/>
            </p:cNvCxnSpPr>
            <p:nvPr/>
          </p:nvCxnSpPr>
          <p:spPr>
            <a:xfrm flipV="1">
              <a:off x="11071267" y="0"/>
              <a:ext cx="136507"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56" idx="5"/>
            </p:cNvCxnSpPr>
            <p:nvPr/>
          </p:nvCxnSpPr>
          <p:spPr>
            <a:xfrm>
              <a:off x="11071267" y="335753"/>
              <a:ext cx="1119146" cy="28572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endCxn id="58" idx="0"/>
            </p:cNvCxnSpPr>
            <p:nvPr/>
          </p:nvCxnSpPr>
          <p:spPr>
            <a:xfrm flipH="1">
              <a:off x="11688007" y="837506"/>
              <a:ext cx="502406" cy="107349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55" idx="7"/>
            </p:cNvCxnSpPr>
            <p:nvPr/>
          </p:nvCxnSpPr>
          <p:spPr>
            <a:xfrm flipV="1">
              <a:off x="9242467" y="0"/>
              <a:ext cx="669163"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p:cTn id="14" dur="500" fill="hold"/>
                                        <p:tgtEl>
                                          <p:spTgt spid="31"/>
                                        </p:tgtEl>
                                        <p:attrNameLst>
                                          <p:attrName>ppt_w</p:attrName>
                                        </p:attrNameLst>
                                      </p:cBhvr>
                                      <p:tavLst>
                                        <p:tav tm="0">
                                          <p:val>
                                            <p:fltVal val="0"/>
                                          </p:val>
                                        </p:tav>
                                        <p:tav tm="100000">
                                          <p:val>
                                            <p:strVal val="#ppt_w"/>
                                          </p:val>
                                        </p:tav>
                                      </p:tavLst>
                                    </p:anim>
                                    <p:anim calcmode="lin" valueType="num">
                                      <p:cBhvr>
                                        <p:cTn id="15" dur="500" fill="hold"/>
                                        <p:tgtEl>
                                          <p:spTgt spid="31"/>
                                        </p:tgtEl>
                                        <p:attrNameLst>
                                          <p:attrName>ppt_h</p:attrName>
                                        </p:attrNameLst>
                                      </p:cBhvr>
                                      <p:tavLst>
                                        <p:tav tm="0">
                                          <p:val>
                                            <p:fltVal val="0"/>
                                          </p:val>
                                        </p:tav>
                                        <p:tav tm="100000">
                                          <p:val>
                                            <p:strVal val="#ppt_h"/>
                                          </p:val>
                                        </p:tav>
                                      </p:tavLst>
                                    </p:anim>
                                    <p:animEffect transition="in" filter="fade">
                                      <p:cBhvr>
                                        <p:cTn id="16" dur="500"/>
                                        <p:tgtEl>
                                          <p:spTgt spid="31"/>
                                        </p:tgtEl>
                                      </p:cBhvr>
                                    </p:animEffect>
                                  </p:childTnLst>
                                </p:cTn>
                              </p:par>
                              <p:par>
                                <p:cTn id="17" presetID="2" presetClass="entr" presetSubtype="8" fill="hold" grpId="0" nodeType="withEffect">
                                  <p:stCondLst>
                                    <p:cond delay="50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0-#ppt_w/2"/>
                                          </p:val>
                                        </p:tav>
                                        <p:tav tm="100000">
                                          <p:val>
                                            <p:strVal val="#ppt_x"/>
                                          </p:val>
                                        </p:tav>
                                      </p:tavLst>
                                    </p:anim>
                                    <p:anim calcmode="lin" valueType="num">
                                      <p:cBhvr additive="base">
                                        <p:cTn id="20" dur="500" fill="hold"/>
                                        <p:tgtEl>
                                          <p:spTgt spid="42"/>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wipe(left)">
                                      <p:cBhvr>
                                        <p:cTn id="24" dur="500"/>
                                        <p:tgtEl>
                                          <p:spTgt spid="44"/>
                                        </p:tgtEl>
                                      </p:cBhvr>
                                    </p:animEffect>
                                  </p:childTnLst>
                                </p:cTn>
                              </p:par>
                              <p:par>
                                <p:cTn id="25" presetID="22" presetClass="entr" presetSubtype="2" fill="hold" nodeType="withEffect">
                                  <p:stCondLst>
                                    <p:cond delay="0"/>
                                  </p:stCondLst>
                                  <p:childTnLst>
                                    <p:set>
                                      <p:cBhvr>
                                        <p:cTn id="26" dur="1" fill="hold">
                                          <p:stCondLst>
                                            <p:cond delay="0"/>
                                          </p:stCondLst>
                                        </p:cTn>
                                        <p:tgtEl>
                                          <p:spTgt spid="103"/>
                                        </p:tgtEl>
                                        <p:attrNameLst>
                                          <p:attrName>style.visibility</p:attrName>
                                        </p:attrNameLst>
                                      </p:cBhvr>
                                      <p:to>
                                        <p:strVal val="visible"/>
                                      </p:to>
                                    </p:set>
                                    <p:animEffect transition="in" filter="wipe(right)">
                                      <p:cBhvr>
                                        <p:cTn id="27" dur="500"/>
                                        <p:tgtEl>
                                          <p:spTgt spid="103"/>
                                        </p:tgtEl>
                                      </p:cBhvr>
                                    </p:animEffect>
                                  </p:childTnLst>
                                </p:cTn>
                              </p:par>
                            </p:childTnLst>
                          </p:cTn>
                        </p:par>
                        <p:par>
                          <p:cTn id="28" fill="hold">
                            <p:stCondLst>
                              <p:cond delay="1500"/>
                            </p:stCondLst>
                            <p:childTnLst>
                              <p:par>
                                <p:cTn id="29" presetID="31" presetClass="entr" presetSubtype="0" fill="hold" grpId="0" nodeType="afterEffect">
                                  <p:stCondLst>
                                    <p:cond delay="0"/>
                                  </p:stCondLst>
                                  <p:childTnLst>
                                    <p:set>
                                      <p:cBhvr>
                                        <p:cTn id="30" dur="1" fill="hold">
                                          <p:stCondLst>
                                            <p:cond delay="0"/>
                                          </p:stCondLst>
                                        </p:cTn>
                                        <p:tgtEl>
                                          <p:spTgt spid="101"/>
                                        </p:tgtEl>
                                        <p:attrNameLst>
                                          <p:attrName>style.visibility</p:attrName>
                                        </p:attrNameLst>
                                      </p:cBhvr>
                                      <p:to>
                                        <p:strVal val="visible"/>
                                      </p:to>
                                    </p:set>
                                    <p:anim calcmode="lin" valueType="num">
                                      <p:cBhvr>
                                        <p:cTn id="31" dur="500" fill="hold"/>
                                        <p:tgtEl>
                                          <p:spTgt spid="101"/>
                                        </p:tgtEl>
                                        <p:attrNameLst>
                                          <p:attrName>ppt_w</p:attrName>
                                        </p:attrNameLst>
                                      </p:cBhvr>
                                      <p:tavLst>
                                        <p:tav tm="0">
                                          <p:val>
                                            <p:fltVal val="0"/>
                                          </p:val>
                                        </p:tav>
                                        <p:tav tm="100000">
                                          <p:val>
                                            <p:strVal val="#ppt_w"/>
                                          </p:val>
                                        </p:tav>
                                      </p:tavLst>
                                    </p:anim>
                                    <p:anim calcmode="lin" valueType="num">
                                      <p:cBhvr>
                                        <p:cTn id="32" dur="500" fill="hold"/>
                                        <p:tgtEl>
                                          <p:spTgt spid="101"/>
                                        </p:tgtEl>
                                        <p:attrNameLst>
                                          <p:attrName>ppt_h</p:attrName>
                                        </p:attrNameLst>
                                      </p:cBhvr>
                                      <p:tavLst>
                                        <p:tav tm="0">
                                          <p:val>
                                            <p:fltVal val="0"/>
                                          </p:val>
                                        </p:tav>
                                        <p:tav tm="100000">
                                          <p:val>
                                            <p:strVal val="#ppt_h"/>
                                          </p:val>
                                        </p:tav>
                                      </p:tavLst>
                                    </p:anim>
                                    <p:anim calcmode="lin" valueType="num">
                                      <p:cBhvr>
                                        <p:cTn id="33" dur="500" fill="hold"/>
                                        <p:tgtEl>
                                          <p:spTgt spid="101"/>
                                        </p:tgtEl>
                                        <p:attrNameLst>
                                          <p:attrName>style.rotation</p:attrName>
                                        </p:attrNameLst>
                                      </p:cBhvr>
                                      <p:tavLst>
                                        <p:tav tm="0">
                                          <p:val>
                                            <p:fltVal val="90"/>
                                          </p:val>
                                        </p:tav>
                                        <p:tav tm="100000">
                                          <p:val>
                                            <p:fltVal val="0"/>
                                          </p:val>
                                        </p:tav>
                                      </p:tavLst>
                                    </p:anim>
                                    <p:animEffect transition="in" filter="fade">
                                      <p:cBhvr>
                                        <p:cTn id="34"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101"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custDataLst>
              <p:tags r:id="rId1"/>
            </p:custDataLst>
          </p:nvPr>
        </p:nvSpPr>
        <p:spPr>
          <a:xfrm>
            <a:off x="1991043" y="476568"/>
            <a:ext cx="3434080" cy="583565"/>
          </a:xfrm>
          <a:prstGeom prst="rect">
            <a:avLst/>
          </a:prstGeom>
          <a:noFill/>
          <a:ln w="9525">
            <a:noFill/>
          </a:ln>
        </p:spPr>
        <p:txBody>
          <a:bodyPr wrap="none" anchor="ctr" anchorCtr="0">
            <a:spAutoFit/>
          </a:bodyPr>
          <a:p>
            <a:r>
              <a:rPr lang="zh-CN" altLang="en-US" sz="3200" b="1">
                <a:solidFill>
                  <a:srgbClr val="0070C0"/>
                </a:solidFill>
                <a:latin typeface="微软雅黑" panose="020B0503020204020204" pitchFamily="34" charset="-122"/>
                <a:ea typeface="微软雅黑" panose="020B0503020204020204" pitchFamily="34" charset="-122"/>
              </a:rPr>
              <a:t>一、人力资源规划</a:t>
            </a:r>
            <a:endParaRPr lang="zh-CN" altLang="en-US" sz="3200" b="1">
              <a:solidFill>
                <a:srgbClr val="0070C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207895" y="1124585"/>
            <a:ext cx="8939530" cy="2799715"/>
          </a:xfrm>
          <a:prstGeom prst="rect">
            <a:avLst/>
          </a:prstGeom>
          <a:noFill/>
        </p:spPr>
        <p:txBody>
          <a:bodyPr wrap="square" rtlCol="0" anchor="t">
            <a:spAutoFit/>
          </a:bodyPr>
          <a:p>
            <a:r>
              <a:rPr lang="zh-CN" altLang="en-US" sz="2800" b="1">
                <a:solidFill>
                  <a:srgbClr val="FF0000"/>
                </a:solidFill>
              </a:rPr>
              <a:t>（一）人力资源规划的内容</a:t>
            </a:r>
            <a:endParaRPr lang="zh-CN" altLang="en-US" sz="2800" b="1">
              <a:solidFill>
                <a:srgbClr val="FF0000"/>
              </a:solidFill>
            </a:endParaRPr>
          </a:p>
          <a:p>
            <a:endParaRPr lang="zh-CN" altLang="en-US" sz="2800" b="1">
              <a:solidFill>
                <a:srgbClr val="FF0000"/>
              </a:solidFill>
            </a:endParaRPr>
          </a:p>
          <a:p>
            <a:r>
              <a:rPr lang="en-US" altLang="zh-CN" sz="2000">
                <a:solidFill>
                  <a:srgbClr val="0070C0"/>
                </a:solidFill>
              </a:rPr>
              <a:t>      </a:t>
            </a:r>
            <a:r>
              <a:rPr lang="zh-CN" altLang="en-US" sz="2000">
                <a:solidFill>
                  <a:srgbClr val="0070C0"/>
                </a:solidFill>
              </a:rPr>
              <a:t>1、人力资源总体规划（长期：3年以上）：人力资源数量规划、人力资源素质规划、人力资源结构规划。</a:t>
            </a:r>
            <a:endParaRPr lang="zh-CN" altLang="en-US" sz="2000">
              <a:solidFill>
                <a:srgbClr val="0070C0"/>
              </a:solidFill>
            </a:endParaRPr>
          </a:p>
          <a:p>
            <a:r>
              <a:rPr lang="en-US" altLang="zh-CN" sz="2000">
                <a:solidFill>
                  <a:srgbClr val="0070C0"/>
                </a:solidFill>
              </a:rPr>
              <a:t>     2</a:t>
            </a:r>
            <a:r>
              <a:rPr lang="zh-CN" altLang="en-US" sz="2000">
                <a:solidFill>
                  <a:srgbClr val="0070C0"/>
                </a:solidFill>
              </a:rPr>
              <a:t>、人力资源业务规划（中期：1－3年）：人员补充计划、人员配置计划、人员接替和提升计划、培训开发计划、工资激励计划、员工关系计划、退休解聘计划、劳动关系计划等等。</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3、行动方案（短期：1年以内）：招聘计划、内退计划、裁员计划等等。</a:t>
            </a:r>
            <a:endParaRPr lang="zh-CN" altLang="en-US" sz="2000">
              <a:solidFill>
                <a:srgbClr val="0070C0"/>
              </a:solidFill>
            </a:endParaRPr>
          </a:p>
        </p:txBody>
      </p:sp>
      <p:pic>
        <p:nvPicPr>
          <p:cNvPr id="8" name="图片 7"/>
          <p:cNvPicPr>
            <a:picLocks noChangeAspect="1"/>
          </p:cNvPicPr>
          <p:nvPr>
            <p:custDataLst>
              <p:tags r:id="rId2"/>
            </p:custDataLst>
          </p:nvPr>
        </p:nvPicPr>
        <p:blipFill>
          <a:blip r:embed="rId3"/>
          <a:stretch>
            <a:fillRect/>
          </a:stretch>
        </p:blipFill>
        <p:spPr>
          <a:xfrm>
            <a:off x="4224020" y="4220845"/>
            <a:ext cx="4476750" cy="203708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页脚占位符 1"/>
          <p:cNvSpPr/>
          <p:nvPr>
            <p:ph type="ftr" sz="quarter" idx="4294967295"/>
          </p:nvPr>
        </p:nvSpPr>
        <p:spPr>
          <a:xfrm>
            <a:off x="5178875" y="6368077"/>
            <a:ext cx="3860800" cy="365125"/>
          </a:xfrm>
          <a:prstGeom prst="rect">
            <a:avLst/>
          </a:prstGeom>
        </p:spPr>
        <p:txBody>
          <a:bodyPr/>
          <a:p>
            <a:pPr lvl="0" eaLnBrk="1" hangingPunct="1">
              <a:lnSpc>
                <a:spcPct val="100000"/>
              </a:lnSpc>
            </a:pPr>
            <a:r>
              <a:rPr lang="zh-CN" altLang="en-US" dirty="0">
                <a:solidFill>
                  <a:schemeClr val="bg1"/>
                </a:solidFill>
                <a:latin typeface="Times New Roman" panose="02020603050405020304" pitchFamily="18" charset="0"/>
              </a:rPr>
              <a:t>王端旭博士</a:t>
            </a:r>
            <a:endParaRPr lang="zh-CN" altLang="en-US" dirty="0">
              <a:solidFill>
                <a:schemeClr val="bg1"/>
              </a:solidFill>
              <a:latin typeface="Times New Roman" panose="02020603050405020304" pitchFamily="18" charset="0"/>
            </a:endParaRPr>
          </a:p>
        </p:txBody>
      </p:sp>
      <p:sp>
        <p:nvSpPr>
          <p:cNvPr id="3" name="灯片编号占位符 2"/>
          <p:cNvSpPr/>
          <p:nvPr>
            <p:ph type="sldNum" sz="quarter" idx="4294967295"/>
          </p:nvPr>
        </p:nvSpPr>
        <p:spPr>
          <a:xfrm>
            <a:off x="9347200" y="6356350"/>
            <a:ext cx="2844800" cy="365125"/>
          </a:xfrm>
        </p:spPr>
        <p:txBody>
          <a:bodyPr/>
          <a:p>
            <a:pPr lvl="0" eaLnBrk="1" hangingPunct="1">
              <a:lnSpc>
                <a:spcPct val="100000"/>
              </a:lnSpc>
            </a:pPr>
            <a:fld id="{9A0DB2DC-4C9A-4742-B13C-FB6460FD3503}" type="slidenum">
              <a:rPr lang="zh-CN" altLang="en-US" dirty="0">
                <a:latin typeface="Times New Roman" panose="02020603050405020304" pitchFamily="18" charset="0"/>
              </a:rPr>
            </a:fld>
            <a:endParaRPr lang="zh-CN" altLang="en-US" dirty="0">
              <a:latin typeface="Times New Roman" panose="02020603050405020304" pitchFamily="18" charset="0"/>
            </a:endParaRPr>
          </a:p>
        </p:txBody>
      </p:sp>
      <p:sp>
        <p:nvSpPr>
          <p:cNvPr id="1098755" name="文本框 1098754"/>
          <p:cNvSpPr txBox="1"/>
          <p:nvPr/>
        </p:nvSpPr>
        <p:spPr>
          <a:xfrm>
            <a:off x="3276600" y="1752600"/>
            <a:ext cx="2362200" cy="398780"/>
          </a:xfrm>
          <a:prstGeom prst="rect">
            <a:avLst/>
          </a:prstGeom>
          <a:solidFill>
            <a:srgbClr val="9900CC"/>
          </a:solidFill>
          <a:ln w="9525" cap="flat" cmpd="sng">
            <a:solidFill>
              <a:schemeClr val="tx1"/>
            </a:solidFill>
            <a:prstDash val="solid"/>
            <a:miter/>
            <a:headEnd type="none" w="med" len="med"/>
            <a:tailEnd type="none" w="med" len="med"/>
          </a:ln>
        </p:spPr>
        <p:txBody>
          <a:bodyPr>
            <a:spAutoFit/>
          </a:bodyPr>
          <a:p>
            <a:pPr algn="l" eaLnBrk="1" hangingPunct="1">
              <a:lnSpc>
                <a:spcPct val="100000"/>
              </a:lnSpc>
              <a:spcBef>
                <a:spcPct val="50000"/>
              </a:spcBef>
            </a:pPr>
            <a:r>
              <a:rPr lang="en-US" altLang="zh-CN" dirty="0">
                <a:solidFill>
                  <a:schemeClr val="bg1"/>
                </a:solidFill>
                <a:latin typeface="Times New Roman" panose="02020603050405020304" pitchFamily="18" charset="0"/>
                <a:ea typeface="楷体_GB2312" pitchFamily="49" charset="-122"/>
              </a:rPr>
              <a:t>  </a:t>
            </a:r>
            <a:r>
              <a:rPr lang="en-US" altLang="zh-CN" dirty="0">
                <a:solidFill>
                  <a:schemeClr val="bg1"/>
                </a:solidFill>
                <a:latin typeface="宋体" panose="02010600030101010101" pitchFamily="2" charset="-122"/>
                <a:ea typeface="宋体" panose="02010600030101010101" pitchFamily="2" charset="-122"/>
                <a:cs typeface="宋体" panose="02010600030101010101" pitchFamily="2" charset="-122"/>
              </a:rPr>
              <a:t>   </a:t>
            </a:r>
            <a:r>
              <a:rPr lang="en-US" altLang="zh-CN"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外部环境</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98756" name="文本框 1098755"/>
          <p:cNvSpPr txBox="1"/>
          <p:nvPr/>
        </p:nvSpPr>
        <p:spPr>
          <a:xfrm>
            <a:off x="6553200" y="1752600"/>
            <a:ext cx="2362200" cy="398780"/>
          </a:xfrm>
          <a:prstGeom prst="rect">
            <a:avLst/>
          </a:prstGeom>
          <a:solidFill>
            <a:srgbClr val="9900CC"/>
          </a:solidFill>
          <a:ln w="9525" cap="flat" cmpd="sng">
            <a:solidFill>
              <a:schemeClr val="tx1"/>
            </a:solidFill>
            <a:prstDash val="solid"/>
            <a:miter/>
            <a:headEnd type="none" w="med" len="med"/>
            <a:tailEnd type="none" w="med" len="med"/>
          </a:ln>
        </p:spPr>
        <p:txBody>
          <a:bodyPr>
            <a:spAutoFit/>
          </a:bodyPr>
          <a:p>
            <a:pPr algn="l" eaLnBrk="1" hangingPunct="1">
              <a:lnSpc>
                <a:spcPct val="100000"/>
              </a:lnSpc>
              <a:spcBef>
                <a:spcPct val="50000"/>
              </a:spcBef>
            </a:pPr>
            <a:r>
              <a:rPr lang="en-US" altLang="zh-CN" sz="2000" b="1" dirty="0">
                <a:solidFill>
                  <a:schemeClr val="bg1"/>
                </a:solidFill>
                <a:latin typeface="微软雅黑" panose="020B0503020204020204" pitchFamily="34" charset="-122"/>
                <a:ea typeface="微软雅黑" panose="020B0503020204020204" pitchFamily="34" charset="-122"/>
              </a:rPr>
              <a:t>      </a:t>
            </a:r>
            <a:r>
              <a:rPr lang="zh-CN" altLang="en-US" sz="2000" b="1" dirty="0">
                <a:solidFill>
                  <a:schemeClr val="bg1"/>
                </a:solidFill>
                <a:latin typeface="微软雅黑" panose="020B0503020204020204" pitchFamily="34" charset="-122"/>
                <a:ea typeface="微软雅黑" panose="020B0503020204020204" pitchFamily="34" charset="-122"/>
              </a:rPr>
              <a:t>内部信息</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1098757" name="文本框 1098756"/>
          <p:cNvSpPr txBox="1"/>
          <p:nvPr/>
        </p:nvSpPr>
        <p:spPr>
          <a:xfrm>
            <a:off x="5181600" y="2819400"/>
            <a:ext cx="1752600" cy="737235"/>
          </a:xfrm>
          <a:prstGeom prst="rect">
            <a:avLst/>
          </a:prstGeom>
          <a:solidFill>
            <a:schemeClr val="accent2"/>
          </a:solidFill>
          <a:ln w="9525" cap="flat" cmpd="sng">
            <a:solidFill>
              <a:schemeClr val="tx1"/>
            </a:solidFill>
            <a:prstDash val="solid"/>
            <a:miter/>
            <a:headEnd type="none" w="med" len="med"/>
            <a:tailEnd type="none" w="med" len="med"/>
          </a:ln>
        </p:spPr>
        <p:txBody>
          <a:bodyPr>
            <a:spAutoFit/>
          </a:bodyPr>
          <a:p>
            <a:pPr algn="l" eaLnBrk="1" hangingPunct="1">
              <a:lnSpc>
                <a:spcPct val="80000"/>
              </a:lnSpc>
              <a:spcBef>
                <a:spcPct val="50000"/>
              </a:spcBef>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人力资源预测</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gn="l" eaLnBrk="1" hangingPunct="1">
              <a:lnSpc>
                <a:spcPct val="80000"/>
              </a:lnSpc>
              <a:spcBef>
                <a:spcPct val="50000"/>
              </a:spcBef>
            </a:pPr>
            <a:r>
              <a:rPr lang="en-US" altLang="zh-CN"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需求</a:t>
            </a:r>
            <a:r>
              <a:rPr lang="en-US" altLang="zh-CN"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供给</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98758" name="文本框 1098757"/>
          <p:cNvSpPr txBox="1"/>
          <p:nvPr/>
        </p:nvSpPr>
        <p:spPr>
          <a:xfrm>
            <a:off x="5029200" y="4114800"/>
            <a:ext cx="2057400" cy="860425"/>
          </a:xfrm>
          <a:prstGeom prst="rect">
            <a:avLst/>
          </a:prstGeom>
          <a:solidFill>
            <a:srgbClr val="6600CC"/>
          </a:solidFill>
          <a:ln w="9525" cap="flat" cmpd="sng">
            <a:solidFill>
              <a:schemeClr val="tx1"/>
            </a:solidFill>
            <a:prstDash val="solid"/>
            <a:miter/>
            <a:headEnd type="none" w="med" len="med"/>
            <a:tailEnd type="none" w="med" len="med"/>
          </a:ln>
        </p:spPr>
        <p:txBody>
          <a:bodyPr>
            <a:spAutoFit/>
          </a:bodyPr>
          <a:p>
            <a:pPr algn="l" eaLnBrk="1" hangingPunct="1">
              <a:lnSpc>
                <a:spcPct val="100000"/>
              </a:lnSpc>
              <a:spcBef>
                <a:spcPct val="50000"/>
              </a:spcBef>
            </a:pPr>
            <a:r>
              <a:rPr lang="en-US" altLang="zh-CN"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人力资源规划</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gn="l" eaLnBrk="1" hangingPunct="1">
              <a:lnSpc>
                <a:spcPct val="100000"/>
              </a:lnSpc>
              <a:spcBef>
                <a:spcPct val="50000"/>
              </a:spcBef>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制定</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98759" name="文本框 1098758"/>
          <p:cNvSpPr txBox="1"/>
          <p:nvPr/>
        </p:nvSpPr>
        <p:spPr>
          <a:xfrm>
            <a:off x="5029200" y="5257800"/>
            <a:ext cx="2057400" cy="860425"/>
          </a:xfrm>
          <a:prstGeom prst="rect">
            <a:avLst/>
          </a:prstGeom>
          <a:solidFill>
            <a:srgbClr val="990099"/>
          </a:solidFill>
          <a:ln w="9525" cap="flat" cmpd="sng">
            <a:solidFill>
              <a:schemeClr val="tx1"/>
            </a:solidFill>
            <a:prstDash val="solid"/>
            <a:miter/>
            <a:headEnd type="none" w="med" len="med"/>
            <a:tailEnd type="none" w="med" len="med"/>
          </a:ln>
        </p:spPr>
        <p:txBody>
          <a:bodyPr>
            <a:spAutoFit/>
          </a:bodyPr>
          <a:p>
            <a:pPr algn="l" eaLnBrk="1" hangingPunct="1">
              <a:lnSpc>
                <a:spcPct val="100000"/>
              </a:lnSpc>
              <a:spcBef>
                <a:spcPct val="50000"/>
              </a:spcBef>
            </a:pPr>
            <a:r>
              <a:rPr lang="en-US" altLang="zh-CN"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人力资源规划</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gn="l" eaLnBrk="1" hangingPunct="1">
              <a:lnSpc>
                <a:spcPct val="100000"/>
              </a:lnSpc>
              <a:spcBef>
                <a:spcPct val="50000"/>
              </a:spcBef>
            </a:pP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实施与控制</a:t>
            </a:r>
            <a:endParaRPr lang="zh-CN" altLang="en-US" sz="20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98760" name="直接连接符 1098759"/>
          <p:cNvSpPr/>
          <p:nvPr/>
        </p:nvSpPr>
        <p:spPr>
          <a:xfrm>
            <a:off x="4495800" y="2209800"/>
            <a:ext cx="0" cy="990600"/>
          </a:xfrm>
          <a:prstGeom prst="line">
            <a:avLst/>
          </a:prstGeom>
          <a:ln>
            <a:headEnd type="none" w="med" len="med"/>
            <a:tailEnd type="none" w="med" len="med"/>
          </a:ln>
        </p:spPr>
        <p:style>
          <a:lnRef idx="1">
            <a:schemeClr val="accent1"/>
          </a:lnRef>
          <a:fillRef idx="0">
            <a:schemeClr val="accent1"/>
          </a:fillRef>
          <a:effectRef idx="0">
            <a:schemeClr val="accent1"/>
          </a:effectRef>
          <a:fontRef idx="minor">
            <a:schemeClr val="tx1"/>
          </a:fontRef>
        </p:style>
      </p:sp>
      <p:sp>
        <p:nvSpPr>
          <p:cNvPr id="1098761" name="直接连接符 1098760"/>
          <p:cNvSpPr/>
          <p:nvPr/>
        </p:nvSpPr>
        <p:spPr>
          <a:xfrm>
            <a:off x="4495800" y="3200400"/>
            <a:ext cx="685800" cy="0"/>
          </a:xfrm>
          <a:prstGeom prst="line">
            <a:avLst/>
          </a:pr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sp>
      <p:sp>
        <p:nvSpPr>
          <p:cNvPr id="1098762" name="直接连接符 1098761"/>
          <p:cNvSpPr/>
          <p:nvPr/>
        </p:nvSpPr>
        <p:spPr>
          <a:xfrm>
            <a:off x="7696200" y="2209800"/>
            <a:ext cx="0" cy="990600"/>
          </a:xfrm>
          <a:prstGeom prst="line">
            <a:avLst/>
          </a:prstGeom>
          <a:ln>
            <a:headEnd type="none" w="med" len="med"/>
            <a:tailEnd type="none" w="med" len="med"/>
          </a:ln>
        </p:spPr>
        <p:style>
          <a:lnRef idx="1">
            <a:schemeClr val="accent2"/>
          </a:lnRef>
          <a:fillRef idx="0">
            <a:schemeClr val="accent2"/>
          </a:fillRef>
          <a:effectRef idx="0">
            <a:schemeClr val="accent2"/>
          </a:effectRef>
          <a:fontRef idx="minor">
            <a:schemeClr val="tx1"/>
          </a:fontRef>
        </p:style>
      </p:sp>
      <p:sp>
        <p:nvSpPr>
          <p:cNvPr id="1098763" name="直接连接符 1098762"/>
          <p:cNvSpPr/>
          <p:nvPr/>
        </p:nvSpPr>
        <p:spPr>
          <a:xfrm flipH="1">
            <a:off x="6934200" y="3200400"/>
            <a:ext cx="762000" cy="0"/>
          </a:xfrm>
          <a:prstGeom prst="line">
            <a:avLst/>
          </a:pr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sp>
      <p:sp>
        <p:nvSpPr>
          <p:cNvPr id="1098764" name="直接连接符 1098763"/>
          <p:cNvSpPr/>
          <p:nvPr/>
        </p:nvSpPr>
        <p:spPr>
          <a:xfrm>
            <a:off x="6019800" y="3657600"/>
            <a:ext cx="0" cy="457200"/>
          </a:xfrm>
          <a:prstGeom prst="line">
            <a:avLst/>
          </a:prstGeom>
          <a:ln w="38100" cap="flat" cmpd="sng">
            <a:solidFill>
              <a:srgbClr val="FF6600"/>
            </a:solidFill>
            <a:prstDash val="solid"/>
            <a:headEnd type="none" w="med" len="med"/>
            <a:tailEnd type="triangle" w="med" len="med"/>
          </a:ln>
        </p:spPr>
      </p:sp>
      <p:sp>
        <p:nvSpPr>
          <p:cNvPr id="1098765" name="直接连接符 1098764"/>
          <p:cNvSpPr/>
          <p:nvPr/>
        </p:nvSpPr>
        <p:spPr>
          <a:xfrm>
            <a:off x="6019800" y="4975225"/>
            <a:ext cx="30480" cy="282575"/>
          </a:xfrm>
          <a:prstGeom prst="line">
            <a:avLst/>
          </a:prstGeom>
          <a:ln w="38100" cap="flat" cmpd="sng">
            <a:solidFill>
              <a:srgbClr val="FF6600"/>
            </a:solidFill>
            <a:prstDash val="solid"/>
            <a:headEnd type="none" w="med" len="med"/>
            <a:tailEnd type="triangle" w="med" len="med"/>
          </a:ln>
        </p:spPr>
      </p:sp>
      <p:sp>
        <p:nvSpPr>
          <p:cNvPr id="1098766" name="直接连接符 1098765"/>
          <p:cNvSpPr/>
          <p:nvPr/>
        </p:nvSpPr>
        <p:spPr>
          <a:xfrm>
            <a:off x="2667000" y="1981200"/>
            <a:ext cx="0" cy="3657600"/>
          </a:xfrm>
          <a:prstGeom prst="line">
            <a:avLst/>
          </a:prstGeom>
          <a:ln>
            <a:headEnd type="none" w="med" len="med"/>
            <a:tailEnd type="none" w="med" len="med"/>
          </a:ln>
        </p:spPr>
        <p:style>
          <a:lnRef idx="1">
            <a:schemeClr val="accent2"/>
          </a:lnRef>
          <a:fillRef idx="0">
            <a:schemeClr val="accent2"/>
          </a:fillRef>
          <a:effectRef idx="0">
            <a:schemeClr val="accent2"/>
          </a:effectRef>
          <a:fontRef idx="minor">
            <a:schemeClr val="tx1"/>
          </a:fontRef>
        </p:style>
      </p:sp>
      <p:sp>
        <p:nvSpPr>
          <p:cNvPr id="1098767" name="直接连接符 1098766"/>
          <p:cNvSpPr/>
          <p:nvPr/>
        </p:nvSpPr>
        <p:spPr>
          <a:xfrm>
            <a:off x="2667000" y="5638800"/>
            <a:ext cx="2362200" cy="0"/>
          </a:xfrm>
          <a:prstGeom prst="line">
            <a:avLst/>
          </a:prstGeom>
          <a:ln>
            <a:headEnd type="triangle" w="med" len="med"/>
            <a:tailEnd type="none" w="med" len="med"/>
          </a:ln>
        </p:spPr>
        <p:style>
          <a:lnRef idx="1">
            <a:schemeClr val="accent2"/>
          </a:lnRef>
          <a:fillRef idx="0">
            <a:schemeClr val="accent2"/>
          </a:fillRef>
          <a:effectRef idx="0">
            <a:schemeClr val="accent2"/>
          </a:effectRef>
          <a:fontRef idx="minor">
            <a:schemeClr val="tx1"/>
          </a:fontRef>
        </p:style>
      </p:sp>
      <p:sp>
        <p:nvSpPr>
          <p:cNvPr id="1098768" name="直接连接符 1098767"/>
          <p:cNvSpPr/>
          <p:nvPr/>
        </p:nvSpPr>
        <p:spPr>
          <a:xfrm>
            <a:off x="2667000" y="1981200"/>
            <a:ext cx="609600" cy="0"/>
          </a:xfrm>
          <a:prstGeom prst="line">
            <a:avLst/>
          </a:pr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sp>
      <p:sp>
        <p:nvSpPr>
          <p:cNvPr id="1098769" name="直接连接符 1098768"/>
          <p:cNvSpPr/>
          <p:nvPr/>
        </p:nvSpPr>
        <p:spPr>
          <a:xfrm>
            <a:off x="2667000" y="4419600"/>
            <a:ext cx="2362200" cy="0"/>
          </a:xfrm>
          <a:prstGeom prst="line">
            <a:avLst/>
          </a:pr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sp>
      <p:sp>
        <p:nvSpPr>
          <p:cNvPr id="1098770" name="直接连接符 1098769"/>
          <p:cNvSpPr/>
          <p:nvPr/>
        </p:nvSpPr>
        <p:spPr>
          <a:xfrm>
            <a:off x="9448800" y="2057400"/>
            <a:ext cx="0" cy="3657600"/>
          </a:xfrm>
          <a:prstGeom prst="line">
            <a:avLst/>
          </a:prstGeom>
          <a:ln>
            <a:headEnd type="none" w="med" len="med"/>
            <a:tailEnd type="none" w="med" len="med"/>
          </a:ln>
        </p:spPr>
        <p:style>
          <a:lnRef idx="1">
            <a:schemeClr val="accent2"/>
          </a:lnRef>
          <a:fillRef idx="0">
            <a:schemeClr val="accent2"/>
          </a:fillRef>
          <a:effectRef idx="0">
            <a:schemeClr val="accent2"/>
          </a:effectRef>
          <a:fontRef idx="minor">
            <a:schemeClr val="tx1"/>
          </a:fontRef>
        </p:style>
      </p:sp>
      <p:sp>
        <p:nvSpPr>
          <p:cNvPr id="1098771" name="直接连接符 1098770"/>
          <p:cNvSpPr/>
          <p:nvPr/>
        </p:nvSpPr>
        <p:spPr>
          <a:xfrm flipH="1">
            <a:off x="7086600" y="5715000"/>
            <a:ext cx="2362200" cy="0"/>
          </a:xfrm>
          <a:prstGeom prst="line">
            <a:avLst/>
          </a:prstGeom>
          <a:ln>
            <a:headEnd type="triangle" w="med" len="med"/>
            <a:tailEnd type="none" w="med" len="med"/>
          </a:ln>
        </p:spPr>
        <p:style>
          <a:lnRef idx="1">
            <a:schemeClr val="accent2"/>
          </a:lnRef>
          <a:fillRef idx="0">
            <a:schemeClr val="accent2"/>
          </a:fillRef>
          <a:effectRef idx="0">
            <a:schemeClr val="accent2"/>
          </a:effectRef>
          <a:fontRef idx="minor">
            <a:schemeClr val="tx1"/>
          </a:fontRef>
        </p:style>
      </p:sp>
      <p:sp>
        <p:nvSpPr>
          <p:cNvPr id="1098772" name="直接连接符 1098771"/>
          <p:cNvSpPr/>
          <p:nvPr/>
        </p:nvSpPr>
        <p:spPr>
          <a:xfrm flipH="1">
            <a:off x="8915400" y="2057400"/>
            <a:ext cx="533400" cy="0"/>
          </a:xfrm>
          <a:prstGeom prst="line">
            <a:avLst/>
          </a:pr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sp>
      <p:sp>
        <p:nvSpPr>
          <p:cNvPr id="1098773" name="直接连接符 1098772"/>
          <p:cNvSpPr/>
          <p:nvPr/>
        </p:nvSpPr>
        <p:spPr>
          <a:xfrm flipH="1">
            <a:off x="7086600" y="4419600"/>
            <a:ext cx="2362200" cy="0"/>
          </a:xfrm>
          <a:prstGeom prst="line">
            <a:avLst/>
          </a:prstGeom>
          <a:ln>
            <a:headEnd type="none" w="med" len="med"/>
            <a:tailEnd type="triangle" w="med" len="med"/>
          </a:ln>
        </p:spPr>
        <p:style>
          <a:lnRef idx="1">
            <a:schemeClr val="accent1"/>
          </a:lnRef>
          <a:fillRef idx="0">
            <a:schemeClr val="accent1"/>
          </a:fillRef>
          <a:effectRef idx="0">
            <a:schemeClr val="accent1"/>
          </a:effectRef>
          <a:fontRef idx="minor">
            <a:schemeClr val="tx1"/>
          </a:fontRef>
        </p:style>
      </p:sp>
      <p:sp>
        <p:nvSpPr>
          <p:cNvPr id="6" name="文本框 5"/>
          <p:cNvSpPr txBox="1"/>
          <p:nvPr>
            <p:custDataLst>
              <p:tags r:id="rId1"/>
            </p:custDataLst>
          </p:nvPr>
        </p:nvSpPr>
        <p:spPr>
          <a:xfrm>
            <a:off x="1991360" y="692785"/>
            <a:ext cx="6096000" cy="521970"/>
          </a:xfrm>
          <a:prstGeom prst="rect">
            <a:avLst/>
          </a:prstGeom>
          <a:noFill/>
        </p:spPr>
        <p:txBody>
          <a:bodyPr wrap="square" rtlCol="0" anchor="t">
            <a:spAutoFit/>
          </a:bodyPr>
          <a:p>
            <a:r>
              <a:rPr lang="zh-CN" altLang="en-US" sz="2800" b="1">
                <a:solidFill>
                  <a:srgbClr val="FF0000"/>
                </a:solidFill>
                <a:sym typeface="+mn-ea"/>
              </a:rPr>
              <a:t>（二）人力资源规划的过程</a:t>
            </a:r>
            <a:endParaRPr lang="zh-CN" altLang="en-US" sz="2800" b="1">
              <a:solidFill>
                <a:srgbClr val="FF0000"/>
              </a:solidFill>
              <a:sym typeface="+mn-ea"/>
            </a:endParaRPr>
          </a:p>
        </p:txBody>
      </p:sp>
    </p:spTree>
  </p:cSld>
  <p:clrMapOvr>
    <a:masterClrMapping/>
  </p:clrMapOvr>
  <p:transition>
    <p:random/>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279650" y="1556385"/>
            <a:ext cx="8932545" cy="2861310"/>
          </a:xfrm>
          <a:prstGeom prst="rect">
            <a:avLst/>
          </a:prstGeom>
          <a:noFill/>
        </p:spPr>
        <p:txBody>
          <a:bodyPr wrap="square" rtlCol="0" anchor="t">
            <a:spAutoFit/>
          </a:bodyPr>
          <a:p>
            <a:r>
              <a:rPr lang="zh-CN" altLang="en-US" sz="2000">
                <a:solidFill>
                  <a:srgbClr val="0070C0"/>
                </a:solidFill>
              </a:rPr>
              <a:t>1、技术、设备条件的变化：生产技术水平提高、设备更新，一方面会使企业所需人员数量减少，另一方面对人员的知识、技术与技能的要求随之提高。</a:t>
            </a:r>
            <a:endParaRPr lang="zh-CN" altLang="en-US" sz="2000">
              <a:solidFill>
                <a:srgbClr val="0070C0"/>
              </a:solidFill>
            </a:endParaRPr>
          </a:p>
          <a:p>
            <a:endParaRPr lang="zh-CN" altLang="en-US" sz="2000">
              <a:solidFill>
                <a:srgbClr val="0070C0"/>
              </a:solidFill>
            </a:endParaRPr>
          </a:p>
          <a:p>
            <a:r>
              <a:rPr lang="zh-CN" altLang="en-US" sz="2000">
                <a:solidFill>
                  <a:srgbClr val="0070C0"/>
                </a:solidFill>
              </a:rPr>
              <a:t>2、企业规模的变化：一是在原有的业务范围内扩大或压缩规模；二是增加新的业务或放弃旧的业务，都会对人力资源的数量和结构产生影响。</a:t>
            </a:r>
            <a:endParaRPr lang="zh-CN" altLang="en-US" sz="2000">
              <a:solidFill>
                <a:srgbClr val="0070C0"/>
              </a:solidFill>
            </a:endParaRPr>
          </a:p>
          <a:p>
            <a:endParaRPr lang="zh-CN" altLang="en-US" sz="2000">
              <a:solidFill>
                <a:srgbClr val="0070C0"/>
              </a:solidFill>
            </a:endParaRPr>
          </a:p>
          <a:p>
            <a:r>
              <a:rPr lang="zh-CN" altLang="en-US" sz="2000">
                <a:solidFill>
                  <a:srgbClr val="0070C0"/>
                </a:solidFill>
              </a:rPr>
              <a:t>3、企业经营方向的变化：企业经营方向的调整，有时并不一定导致企业规模的变化，但对人力资源的需求却会发生改变，对新的专业人员的需求增加。</a:t>
            </a:r>
            <a:endParaRPr lang="zh-CN" altLang="en-US" sz="2000">
              <a:solidFill>
                <a:srgbClr val="0070C0"/>
              </a:solidFill>
            </a:endParaRPr>
          </a:p>
          <a:p>
            <a:endParaRPr lang="zh-CN" altLang="en-US" sz="2000">
              <a:solidFill>
                <a:srgbClr val="0070C0"/>
              </a:solidFill>
            </a:endParaRPr>
          </a:p>
        </p:txBody>
      </p:sp>
      <p:sp>
        <p:nvSpPr>
          <p:cNvPr id="5" name="文本框 4"/>
          <p:cNvSpPr txBox="1"/>
          <p:nvPr>
            <p:custDataLst>
              <p:tags r:id="rId1"/>
            </p:custDataLst>
          </p:nvPr>
        </p:nvSpPr>
        <p:spPr>
          <a:xfrm>
            <a:off x="1847850" y="764540"/>
            <a:ext cx="6342380" cy="583565"/>
          </a:xfrm>
          <a:prstGeom prst="rect">
            <a:avLst/>
          </a:prstGeom>
          <a:noFill/>
        </p:spPr>
        <p:txBody>
          <a:bodyPr wrap="square" rtlCol="0" anchor="t">
            <a:spAutoFit/>
          </a:bodyPr>
          <a:p>
            <a:r>
              <a:rPr lang="zh-CN" altLang="en-US" sz="3200" b="1">
                <a:solidFill>
                  <a:srgbClr val="FF0000"/>
                </a:solidFill>
              </a:rPr>
              <a:t>（三）影响人力资源需求的因素</a:t>
            </a:r>
            <a:endParaRPr lang="zh-CN" altLang="en-US" sz="3200" b="1">
              <a:solidFill>
                <a:srgbClr val="FF0000"/>
              </a:solidFill>
            </a:endParaRPr>
          </a:p>
        </p:txBody>
      </p:sp>
      <p:pic>
        <p:nvPicPr>
          <p:cNvPr id="101" name="图片 100"/>
          <p:cNvPicPr/>
          <p:nvPr>
            <p:custDataLst>
              <p:tags r:id="rId2"/>
            </p:custDataLst>
          </p:nvPr>
        </p:nvPicPr>
        <p:blipFill>
          <a:blip r:embed="rId3"/>
          <a:stretch>
            <a:fillRect/>
          </a:stretch>
        </p:blipFill>
        <p:spPr>
          <a:xfrm>
            <a:off x="3935730" y="4309745"/>
            <a:ext cx="5534660" cy="1868805"/>
          </a:xfrm>
          <a:prstGeom prst="rect">
            <a:avLst/>
          </a:prstGeom>
          <a:noFill/>
          <a:ln w="9525">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4294967295"/>
          </p:nvPr>
        </p:nvSpPr>
        <p:spPr>
          <a:xfrm>
            <a:off x="0" y="6356350"/>
            <a:ext cx="2844800" cy="365125"/>
          </a:xfrm>
        </p:spPr>
        <p:txBody>
          <a:bodyPr/>
          <a:p>
            <a:pPr lvl="0" eaLnBrk="1" hangingPunct="1"/>
            <a:fld id="{BB962C8B-B14F-4D97-AF65-F5344CB8AC3E}" type="datetime2">
              <a:rPr lang="zh-CN" altLang="en-US" dirty="0"/>
            </a:fld>
            <a:endParaRPr lang="zh-CN" altLang="en-US" dirty="0"/>
          </a:p>
        </p:txBody>
      </p:sp>
      <p:sp>
        <p:nvSpPr>
          <p:cNvPr id="3" name="灯片编号占位符 2"/>
          <p:cNvSpPr/>
          <p:nvPr>
            <p:ph type="sldNum" sz="quarter" idx="4294967295"/>
          </p:nvPr>
        </p:nvSpPr>
        <p:spPr>
          <a:xfrm>
            <a:off x="9347200" y="6356350"/>
            <a:ext cx="2844800" cy="365125"/>
          </a:xfrm>
        </p:spPr>
        <p:txBody>
          <a:bodyPr/>
          <a:p>
            <a:pPr lvl="0" eaLnBrk="1" hangingPunct="1"/>
            <a:fld id="{9A0DB2DC-4C9A-4742-B13C-FB6460FD3503}" type="slidenum">
              <a:rPr lang="zh-CN" altLang="en-US" dirty="0"/>
            </a:fld>
            <a:endParaRPr lang="zh-CN" altLang="en-US" dirty="0"/>
          </a:p>
        </p:txBody>
      </p:sp>
      <p:sp>
        <p:nvSpPr>
          <p:cNvPr id="5" name="矩形 4"/>
          <p:cNvSpPr/>
          <p:nvPr>
            <p:custDataLst>
              <p:tags r:id="rId1"/>
            </p:custDataLst>
          </p:nvPr>
        </p:nvSpPr>
        <p:spPr>
          <a:xfrm>
            <a:off x="1991043" y="476568"/>
            <a:ext cx="4246880" cy="583565"/>
          </a:xfrm>
          <a:prstGeom prst="rect">
            <a:avLst/>
          </a:prstGeom>
          <a:noFill/>
          <a:ln w="9525">
            <a:noFill/>
          </a:ln>
        </p:spPr>
        <p:txBody>
          <a:bodyPr wrap="none" anchor="ctr" anchorCtr="0">
            <a:spAutoFit/>
          </a:bodyPr>
          <a:p>
            <a:r>
              <a:rPr lang="zh-CN" altLang="en-US" sz="3200" b="1">
                <a:solidFill>
                  <a:srgbClr val="0070C0"/>
                </a:solidFill>
                <a:latin typeface="微软雅黑" panose="020B0503020204020204" pitchFamily="34" charset="-122"/>
                <a:ea typeface="微软雅黑" panose="020B0503020204020204" pitchFamily="34" charset="-122"/>
              </a:rPr>
              <a:t>二、招聘的概念和类型</a:t>
            </a:r>
            <a:endParaRPr lang="zh-CN" altLang="en-US" sz="3200" b="1">
              <a:solidFill>
                <a:srgbClr val="0070C0"/>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2423160" y="1124585"/>
            <a:ext cx="8566150" cy="1014730"/>
          </a:xfrm>
          <a:prstGeom prst="rect">
            <a:avLst/>
          </a:prstGeom>
          <a:noFill/>
        </p:spPr>
        <p:txBody>
          <a:bodyPr wrap="square" rtlCol="0" anchor="t">
            <a:spAutoFit/>
          </a:bodyPr>
          <a:p>
            <a:r>
              <a:rPr lang="en-US" altLang="zh-CN" sz="2000">
                <a:solidFill>
                  <a:srgbClr val="0070C0"/>
                </a:solidFill>
              </a:rPr>
              <a:t>        </a:t>
            </a:r>
            <a:r>
              <a:rPr lang="zh-CN" altLang="en-US" sz="2000">
                <a:solidFill>
                  <a:srgbClr val="0070C0"/>
                </a:solidFill>
              </a:rPr>
              <a:t>招聘是指企业为了生存和发展的需要，根据人力资源规划和工作分析的要求，寻找、吸引那些有能力又有兴趣到本企业任职的人员，并从中挑选出适宜人员予以录用的过程。</a:t>
            </a:r>
            <a:endParaRPr lang="zh-CN" altLang="en-US" sz="2000">
              <a:solidFill>
                <a:srgbClr val="0070C0"/>
              </a:solidFill>
            </a:endParaRPr>
          </a:p>
        </p:txBody>
      </p:sp>
      <p:sp>
        <p:nvSpPr>
          <p:cNvPr id="7" name="文本框 6"/>
          <p:cNvSpPr txBox="1"/>
          <p:nvPr/>
        </p:nvSpPr>
        <p:spPr>
          <a:xfrm>
            <a:off x="2423160" y="2203450"/>
            <a:ext cx="2879090" cy="521970"/>
          </a:xfrm>
          <a:prstGeom prst="rect">
            <a:avLst/>
          </a:prstGeom>
          <a:noFill/>
        </p:spPr>
        <p:txBody>
          <a:bodyPr wrap="square" rtlCol="0" anchor="t">
            <a:spAutoFit/>
          </a:bodyPr>
          <a:p>
            <a:r>
              <a:rPr lang="zh-CN" altLang="en-US" sz="2800" b="1">
                <a:solidFill>
                  <a:srgbClr val="FF0000"/>
                </a:solidFill>
              </a:rPr>
              <a:t>（一）内部招聘</a:t>
            </a:r>
            <a:endParaRPr lang="zh-CN" altLang="en-US" sz="2800" b="1">
              <a:solidFill>
                <a:srgbClr val="FF0000"/>
              </a:solidFill>
            </a:endParaRPr>
          </a:p>
        </p:txBody>
      </p:sp>
      <p:sp>
        <p:nvSpPr>
          <p:cNvPr id="8" name="文本框 7"/>
          <p:cNvSpPr txBox="1"/>
          <p:nvPr/>
        </p:nvSpPr>
        <p:spPr>
          <a:xfrm>
            <a:off x="2390140" y="2727960"/>
            <a:ext cx="8685530" cy="3169285"/>
          </a:xfrm>
          <a:prstGeom prst="rect">
            <a:avLst/>
          </a:prstGeom>
          <a:noFill/>
        </p:spPr>
        <p:txBody>
          <a:bodyPr wrap="square" rtlCol="0" anchor="t">
            <a:spAutoFit/>
          </a:bodyPr>
          <a:p>
            <a:r>
              <a:rPr lang="zh-CN" altLang="en-US" sz="2000" b="1">
                <a:solidFill>
                  <a:srgbClr val="0070C0"/>
                </a:solidFill>
              </a:rPr>
              <a:t>1. 内部招聘的优点和局限性</a:t>
            </a:r>
            <a:endParaRPr lang="zh-CN" altLang="en-US" sz="2000" b="1">
              <a:solidFill>
                <a:srgbClr val="0070C0"/>
              </a:solidFill>
            </a:endParaRPr>
          </a:p>
          <a:p>
            <a:r>
              <a:rPr lang="en-US" altLang="zh-CN" sz="2000">
                <a:solidFill>
                  <a:srgbClr val="0070C0"/>
                </a:solidFill>
              </a:rPr>
              <a:t>    </a:t>
            </a:r>
            <a:r>
              <a:rPr lang="en-US" altLang="zh-CN" sz="2000" b="1">
                <a:solidFill>
                  <a:srgbClr val="0070C0"/>
                </a:solidFill>
              </a:rPr>
              <a:t> </a:t>
            </a:r>
            <a:r>
              <a:rPr lang="zh-CN" altLang="en-US" sz="2000" b="1">
                <a:solidFill>
                  <a:srgbClr val="0070C0"/>
                </a:solidFill>
              </a:rPr>
              <a:t>优点：</a:t>
            </a:r>
            <a:r>
              <a:rPr lang="zh-CN" altLang="en-US" sz="2000">
                <a:solidFill>
                  <a:srgbClr val="0070C0"/>
                </a:solidFill>
              </a:rPr>
              <a:t>决策者对本企业员工比较了解,准确性比较高；可以激励员工的进取精神,提高员工对企业的信赖和忠诚度；内部员工对企业的环境比较熟悉,应聘者可以更快更好地熟悉工作；可以降低成本,一方面,可以使企业培训员工的投资得到回报;另一方面企业可以节约招聘费用。</a:t>
            </a:r>
            <a:endParaRPr lang="zh-CN" altLang="en-US" sz="2000">
              <a:solidFill>
                <a:srgbClr val="0070C0"/>
              </a:solidFill>
            </a:endParaRPr>
          </a:p>
          <a:p>
            <a:r>
              <a:rPr lang="en-US" altLang="zh-CN" sz="2000">
                <a:solidFill>
                  <a:srgbClr val="0070C0"/>
                </a:solidFill>
              </a:rPr>
              <a:t>    </a:t>
            </a:r>
            <a:r>
              <a:rPr lang="zh-CN" altLang="en-US" sz="2000" b="1">
                <a:solidFill>
                  <a:srgbClr val="0070C0"/>
                </a:solidFill>
              </a:rPr>
              <a:t>局限性:</a:t>
            </a:r>
            <a:r>
              <a:rPr lang="zh-CN" altLang="en-US" sz="2000">
                <a:solidFill>
                  <a:srgbClr val="0070C0"/>
                </a:solidFill>
              </a:rPr>
              <a:t>招聘来源局限于企业内部,选择面较小;容易形成裙带关系,造成“近亲繁殖”,难以把德才兼备的人选拔上来;可能会因操作不公或工的比较心理,造成员工之间以及员工与领导之间的矛盾。</a:t>
            </a:r>
            <a:endParaRPr lang="zh-CN" altLang="en-US" sz="2000">
              <a:solidFill>
                <a:srgbClr val="0070C0"/>
              </a:solidFill>
            </a:endParaRPr>
          </a:p>
          <a:p>
            <a:r>
              <a:rPr lang="zh-CN" altLang="en-US" sz="2000" b="1">
                <a:solidFill>
                  <a:srgbClr val="0070C0"/>
                </a:solidFill>
              </a:rPr>
              <a:t>2. 内部招聘的途径和方法。</a:t>
            </a:r>
            <a:endParaRPr lang="zh-CN" altLang="en-US" sz="2000" b="1">
              <a:solidFill>
                <a:srgbClr val="0070C0"/>
              </a:solidFill>
            </a:endParaRPr>
          </a:p>
          <a:p>
            <a:r>
              <a:rPr lang="zh-CN" altLang="en-US" sz="2000">
                <a:solidFill>
                  <a:srgbClr val="0070C0"/>
                </a:solidFill>
              </a:rPr>
              <a:t>（1）提升。（2）工作调换。（3）工作轮换。（</a:t>
            </a:r>
            <a:r>
              <a:rPr lang="en-US" altLang="zh-CN" sz="2000">
                <a:solidFill>
                  <a:srgbClr val="0070C0"/>
                </a:solidFill>
              </a:rPr>
              <a:t>4</a:t>
            </a:r>
            <a:r>
              <a:rPr lang="zh-CN" altLang="en-US" sz="2000">
                <a:solidFill>
                  <a:srgbClr val="0070C0"/>
                </a:solidFill>
              </a:rPr>
              <a:t>）重新聘用。</a:t>
            </a:r>
            <a:endParaRPr lang="zh-CN" altLang="en-US" sz="2000">
              <a:solidFill>
                <a:srgbClr val="0070C0"/>
              </a:solidFill>
            </a:endParaRPr>
          </a:p>
        </p:txBody>
      </p:sp>
    </p:spTree>
  </p:cSld>
  <p:clrMapOvr>
    <a:masterClrMapping/>
  </p:clrMapOvr>
  <p:transition spd="med">
    <p:wheel spokes="8"/>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4294967295"/>
          </p:nvPr>
        </p:nvSpPr>
        <p:spPr>
          <a:xfrm>
            <a:off x="0" y="6356350"/>
            <a:ext cx="2844800" cy="365125"/>
          </a:xfrm>
        </p:spPr>
        <p:txBody>
          <a:bodyPr/>
          <a:p>
            <a:pPr lvl="0" eaLnBrk="1" hangingPunct="1"/>
            <a:fld id="{BB962C8B-B14F-4D97-AF65-F5344CB8AC3E}" type="datetime2">
              <a:rPr lang="zh-CN" altLang="en-US" dirty="0"/>
            </a:fld>
            <a:endParaRPr lang="zh-CN" altLang="en-US" dirty="0"/>
          </a:p>
        </p:txBody>
      </p:sp>
      <p:sp>
        <p:nvSpPr>
          <p:cNvPr id="3" name="灯片编号占位符 2"/>
          <p:cNvSpPr/>
          <p:nvPr>
            <p:ph type="sldNum" sz="quarter" idx="4294967295"/>
          </p:nvPr>
        </p:nvSpPr>
        <p:spPr>
          <a:xfrm>
            <a:off x="9347200" y="6356350"/>
            <a:ext cx="2844800" cy="365125"/>
          </a:xfrm>
        </p:spPr>
        <p:txBody>
          <a:bodyPr/>
          <a:p>
            <a:pPr lvl="0" eaLnBrk="1" hangingPunct="1"/>
            <a:fld id="{9A0DB2DC-4C9A-4742-B13C-FB6460FD3503}" type="slidenum">
              <a:rPr lang="zh-CN" altLang="en-US" dirty="0"/>
            </a:fld>
            <a:endParaRPr lang="zh-CN" altLang="en-US" dirty="0"/>
          </a:p>
        </p:txBody>
      </p:sp>
      <p:sp>
        <p:nvSpPr>
          <p:cNvPr id="5" name="文本框 4"/>
          <p:cNvSpPr txBox="1"/>
          <p:nvPr/>
        </p:nvSpPr>
        <p:spPr>
          <a:xfrm>
            <a:off x="2207260" y="1169035"/>
            <a:ext cx="8425815" cy="3169285"/>
          </a:xfrm>
          <a:prstGeom prst="rect">
            <a:avLst/>
          </a:prstGeom>
          <a:noFill/>
        </p:spPr>
        <p:txBody>
          <a:bodyPr wrap="square" rtlCol="0" anchor="t">
            <a:spAutoFit/>
          </a:bodyPr>
          <a:p>
            <a:r>
              <a:rPr lang="zh-CN" altLang="en-US" sz="2000" b="1">
                <a:solidFill>
                  <a:srgbClr val="0070C0"/>
                </a:solidFill>
              </a:rPr>
              <a:t>1.外部招聘的优点和局限性</a:t>
            </a:r>
            <a:endParaRPr lang="zh-CN" altLang="en-US" sz="2000" b="1">
              <a:solidFill>
                <a:srgbClr val="0070C0"/>
              </a:solidFill>
            </a:endParaRPr>
          </a:p>
          <a:p>
            <a:r>
              <a:rPr lang="en-US" altLang="zh-CN" sz="2000">
                <a:solidFill>
                  <a:srgbClr val="0070C0"/>
                </a:solidFill>
              </a:rPr>
              <a:t>     </a:t>
            </a:r>
            <a:r>
              <a:rPr lang="en-US" altLang="zh-CN" sz="2000" b="1">
                <a:solidFill>
                  <a:srgbClr val="0070C0"/>
                </a:solidFill>
              </a:rPr>
              <a:t> </a:t>
            </a:r>
            <a:r>
              <a:rPr lang="zh-CN" altLang="en-US" sz="2000" b="1">
                <a:solidFill>
                  <a:srgbClr val="0070C0"/>
                </a:solidFill>
              </a:rPr>
              <a:t>优点:</a:t>
            </a:r>
            <a:r>
              <a:rPr lang="zh-CN" altLang="en-US" sz="2000">
                <a:solidFill>
                  <a:srgbClr val="0070C0"/>
                </a:solidFill>
              </a:rPr>
              <a:t>人员来源较广,选择的余地大,有利于企业招揽到一流的人才;新员工能够给企业带来新思想、新方法;可以避免人情关系，减少近亲繁殖,并且可以在一定程度上平息或缓和内部竞争者之间的矛盾;企业可以利用现成的人才，为企业减少和节省培训费用。</a:t>
            </a:r>
            <a:endParaRPr lang="zh-CN" altLang="en-US" sz="2000">
              <a:solidFill>
                <a:srgbClr val="0070C0"/>
              </a:solidFill>
            </a:endParaRPr>
          </a:p>
          <a:p>
            <a:r>
              <a:rPr lang="en-US" altLang="zh-CN" sz="2000">
                <a:solidFill>
                  <a:srgbClr val="0070C0"/>
                </a:solidFill>
              </a:rPr>
              <a:t>     </a:t>
            </a:r>
            <a:r>
              <a:rPr lang="zh-CN" altLang="en-US" sz="2000" b="1">
                <a:solidFill>
                  <a:srgbClr val="0070C0"/>
                </a:solidFill>
              </a:rPr>
              <a:t>局限性:</a:t>
            </a:r>
            <a:r>
              <a:rPr lang="zh-CN" altLang="en-US" sz="2000">
                <a:solidFill>
                  <a:srgbClr val="0070C0"/>
                </a:solidFill>
              </a:rPr>
              <a:t>被招聘员工对企业的基本情况缺少了解，进入角色较慢;企业对应聘者的了解十分有限，有可能被应聘者的表面现象所迷惑，面导致所招人员不尽如人意;由于招聘了外部人员，使内部员工得不到机会，有可能使他们的积极性受到挫伤。</a:t>
            </a:r>
            <a:endParaRPr lang="zh-CN" altLang="en-US" sz="2000">
              <a:solidFill>
                <a:srgbClr val="0070C0"/>
              </a:solidFill>
            </a:endParaRPr>
          </a:p>
          <a:p>
            <a:r>
              <a:rPr lang="zh-CN" altLang="en-US" sz="2000" b="1">
                <a:solidFill>
                  <a:srgbClr val="0070C0"/>
                </a:solidFill>
              </a:rPr>
              <a:t>2. 外部招聘的途径和方法。</a:t>
            </a:r>
            <a:endParaRPr lang="zh-CN" altLang="en-US" sz="2000" b="1">
              <a:solidFill>
                <a:srgbClr val="0070C0"/>
              </a:solidFill>
            </a:endParaRPr>
          </a:p>
        </p:txBody>
      </p:sp>
      <p:sp>
        <p:nvSpPr>
          <p:cNvPr id="7" name="文本框 6"/>
          <p:cNvSpPr txBox="1"/>
          <p:nvPr>
            <p:custDataLst>
              <p:tags r:id="rId1"/>
            </p:custDataLst>
          </p:nvPr>
        </p:nvSpPr>
        <p:spPr>
          <a:xfrm>
            <a:off x="1991360" y="548640"/>
            <a:ext cx="2962275" cy="521970"/>
          </a:xfrm>
          <a:prstGeom prst="rect">
            <a:avLst/>
          </a:prstGeom>
          <a:noFill/>
        </p:spPr>
        <p:txBody>
          <a:bodyPr wrap="square" rtlCol="0" anchor="t">
            <a:spAutoFit/>
          </a:bodyPr>
          <a:p>
            <a:r>
              <a:rPr lang="zh-CN" altLang="en-US" sz="2800" b="1">
                <a:solidFill>
                  <a:srgbClr val="FF0000"/>
                </a:solidFill>
              </a:rPr>
              <a:t>（二）内部招聘</a:t>
            </a:r>
            <a:endParaRPr lang="zh-CN" altLang="en-US" sz="2800" b="1">
              <a:solidFill>
                <a:srgbClr val="FF0000"/>
              </a:solidFill>
            </a:endParaRPr>
          </a:p>
        </p:txBody>
      </p:sp>
      <p:sp>
        <p:nvSpPr>
          <p:cNvPr id="6" name="文本框 5"/>
          <p:cNvSpPr txBox="1"/>
          <p:nvPr/>
        </p:nvSpPr>
        <p:spPr>
          <a:xfrm>
            <a:off x="1991360" y="4293235"/>
            <a:ext cx="8524875" cy="706755"/>
          </a:xfrm>
          <a:prstGeom prst="rect">
            <a:avLst/>
          </a:prstGeom>
          <a:noFill/>
        </p:spPr>
        <p:txBody>
          <a:bodyPr wrap="square" rtlCol="0" anchor="t">
            <a:spAutoFit/>
          </a:bodyPr>
          <a:p>
            <a:r>
              <a:rPr lang="zh-CN" altLang="en-US" sz="2000">
                <a:solidFill>
                  <a:srgbClr val="0070C0"/>
                </a:solidFill>
              </a:rPr>
              <a:t>（1）媒体广告。（2）职业介绍机构。（3）现场招聘会。（4）学校招聘。（5）员工推荐。（6）网络招聘。</a:t>
            </a:r>
            <a:endParaRPr lang="zh-CN" altLang="en-US" sz="2000">
              <a:solidFill>
                <a:srgbClr val="0070C0"/>
              </a:solidFill>
            </a:endParaRPr>
          </a:p>
        </p:txBody>
      </p:sp>
      <p:pic>
        <p:nvPicPr>
          <p:cNvPr id="8" name="图片 7"/>
          <p:cNvPicPr>
            <a:picLocks noChangeAspect="1"/>
          </p:cNvPicPr>
          <p:nvPr>
            <p:custDataLst>
              <p:tags r:id="rId2"/>
            </p:custDataLst>
          </p:nvPr>
        </p:nvPicPr>
        <p:blipFill>
          <a:blip r:embed="rId3"/>
          <a:stretch>
            <a:fillRect/>
          </a:stretch>
        </p:blipFill>
        <p:spPr>
          <a:xfrm>
            <a:off x="6311900" y="4725035"/>
            <a:ext cx="4134485" cy="1654175"/>
          </a:xfrm>
          <a:prstGeom prst="rect">
            <a:avLst/>
          </a:prstGeom>
        </p:spPr>
      </p:pic>
    </p:spTree>
  </p:cSld>
  <p:clrMapOvr>
    <a:masterClrMapping/>
  </p:clrMapOvr>
  <p:transition spd="med">
    <p:wheel spokes="8"/>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1847533" y="188278"/>
            <a:ext cx="3840480" cy="583565"/>
          </a:xfrm>
          <a:prstGeom prst="rect">
            <a:avLst/>
          </a:prstGeom>
          <a:noFill/>
          <a:ln w="9525">
            <a:noFill/>
          </a:ln>
        </p:spPr>
        <p:txBody>
          <a:bodyPr wrap="none" anchor="ctr" anchorCtr="0">
            <a:spAutoFit/>
          </a:bodyPr>
          <a:p>
            <a:pPr algn="l"/>
            <a:r>
              <a:rPr lang="zh-CN" altLang="en-US" sz="3200" b="1">
                <a:solidFill>
                  <a:srgbClr val="0070C0"/>
                </a:solidFill>
                <a:latin typeface="微软雅黑" panose="020B0503020204020204" pitchFamily="34" charset="-122"/>
                <a:ea typeface="微软雅黑" panose="020B0503020204020204" pitchFamily="34" charset="-122"/>
              </a:rPr>
              <a:t>三、招聘选拔的方法</a:t>
            </a:r>
            <a:endParaRPr lang="zh-CN" altLang="en-US" sz="3200" b="1">
              <a:solidFill>
                <a:srgbClr val="0070C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211705" y="2132965"/>
            <a:ext cx="8682355" cy="1322070"/>
          </a:xfrm>
          <a:prstGeom prst="rect">
            <a:avLst/>
          </a:prstGeom>
          <a:noFill/>
        </p:spPr>
        <p:txBody>
          <a:bodyPr wrap="square" rtlCol="0" anchor="t">
            <a:spAutoFit/>
          </a:bodyPr>
          <a:p>
            <a:r>
              <a:rPr lang="zh-CN" altLang="en-US"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（二）心理测试</a:t>
            </a:r>
            <a:endParaRPr lang="zh-CN" altLang="en-US"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是指在控制的情景下，向应试者提供一组标准化的刺激，以所引起的表现作为代表行为样本，从而对个人的行为作出评价的方法。分为人格测试、兴趣测试和能力测试三种类型。</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2279650" y="908685"/>
            <a:ext cx="8614410" cy="1322070"/>
          </a:xfrm>
          <a:prstGeom prst="rect">
            <a:avLst/>
          </a:prstGeom>
          <a:noFill/>
        </p:spPr>
        <p:txBody>
          <a:bodyPr wrap="square" rtlCol="0" anchor="t">
            <a:spAutoFit/>
          </a:bodyPr>
          <a:p>
            <a:r>
              <a:rPr lang="zh-CN" altLang="en-US"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（一）资格审查和简历分析</a:t>
            </a:r>
            <a:endParaRPr lang="zh-CN" altLang="en-US"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根据求职者的简历和应聘申请表，从求职者的基本情况、学历和专业、工作经历、工作能力等方面进行分析和审核，来判定求职责是否符合该岗位任职的资格，</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2207895" y="3357245"/>
            <a:ext cx="8682355" cy="1014730"/>
          </a:xfrm>
          <a:prstGeom prst="rect">
            <a:avLst/>
          </a:prstGeom>
          <a:noFill/>
        </p:spPr>
        <p:txBody>
          <a:bodyPr wrap="square" rtlCol="0" anchor="t">
            <a:spAutoFit/>
          </a:bodyPr>
          <a:p>
            <a:r>
              <a:rPr lang="zh-CN" altLang="en-US" sz="2000" b="1">
                <a:solidFill>
                  <a:srgbClr val="FF0000"/>
                </a:solidFill>
              </a:rPr>
              <a:t>（三）知识考试</a:t>
            </a:r>
            <a:endParaRPr lang="zh-CN" altLang="en-US" sz="2000" b="1">
              <a:solidFill>
                <a:srgbClr val="FF0000"/>
              </a:solidFill>
            </a:endParaRPr>
          </a:p>
          <a:p>
            <a:r>
              <a:rPr lang="en-US" altLang="zh-CN" sz="2000">
                <a:solidFill>
                  <a:srgbClr val="0070C0"/>
                </a:solidFill>
              </a:rPr>
              <a:t>     </a:t>
            </a:r>
            <a:r>
              <a:rPr lang="zh-CN" altLang="en-US" sz="2000">
                <a:solidFill>
                  <a:srgbClr val="0070C0"/>
                </a:solidFill>
              </a:rPr>
              <a:t>是指通过纸笔或上机测验的方式，对应试者知识的广度、深度和知识结构进行了解，以评价其是否具有岗位要求的相关知识的一种评价方法。</a:t>
            </a:r>
            <a:r>
              <a:rPr lang="en-US" altLang="zh-CN" sz="2000">
                <a:solidFill>
                  <a:srgbClr val="0070C0"/>
                </a:solidFill>
              </a:rPr>
              <a:t>    </a:t>
            </a:r>
            <a:endParaRPr lang="en-US" altLang="zh-CN" sz="2000">
              <a:solidFill>
                <a:srgbClr val="0070C0"/>
              </a:solidFill>
            </a:endParaRPr>
          </a:p>
        </p:txBody>
      </p:sp>
      <p:sp>
        <p:nvSpPr>
          <p:cNvPr id="6" name="文本框 5"/>
          <p:cNvSpPr txBox="1"/>
          <p:nvPr/>
        </p:nvSpPr>
        <p:spPr>
          <a:xfrm>
            <a:off x="2207895" y="4293235"/>
            <a:ext cx="8636635" cy="1322070"/>
          </a:xfrm>
          <a:prstGeom prst="rect">
            <a:avLst/>
          </a:prstGeom>
          <a:noFill/>
        </p:spPr>
        <p:txBody>
          <a:bodyPr wrap="square" rtlCol="0" anchor="t">
            <a:spAutoFit/>
          </a:bodyPr>
          <a:p>
            <a:r>
              <a:rPr lang="en-US" altLang="zh-CN" sz="2000" b="1">
                <a:solidFill>
                  <a:srgbClr val="FF0000"/>
                </a:solidFill>
              </a:rPr>
              <a:t>（四）面试</a:t>
            </a:r>
            <a:endParaRPr lang="en-US" altLang="zh-CN" sz="2000" b="1">
              <a:solidFill>
                <a:srgbClr val="FF0000"/>
              </a:solidFill>
            </a:endParaRPr>
          </a:p>
          <a:p>
            <a:r>
              <a:rPr lang="en-US" altLang="zh-CN" sz="2000">
                <a:solidFill>
                  <a:srgbClr val="0070C0"/>
                </a:solidFill>
              </a:rPr>
              <a:t>     是指经过精心设计，在特定场景下，以面对面的交谈与观察为手段，由表及里测评应试者有关素质的方式。面试按内容、问题、程序、分值结构是否进行统一的规定或规定的程度，</a:t>
            </a:r>
            <a:endParaRPr lang="en-US" altLang="zh-CN" sz="2000">
              <a:solidFill>
                <a:srgbClr val="0070C0"/>
              </a:solidFill>
            </a:endParaRPr>
          </a:p>
        </p:txBody>
      </p:sp>
      <p:sp>
        <p:nvSpPr>
          <p:cNvPr id="7" name="文本框 6"/>
          <p:cNvSpPr txBox="1"/>
          <p:nvPr/>
        </p:nvSpPr>
        <p:spPr>
          <a:xfrm>
            <a:off x="2352040" y="5555615"/>
            <a:ext cx="8538845" cy="1014730"/>
          </a:xfrm>
          <a:prstGeom prst="rect">
            <a:avLst/>
          </a:prstGeom>
          <a:noFill/>
        </p:spPr>
        <p:txBody>
          <a:bodyPr wrap="square" rtlCol="0" anchor="t">
            <a:spAutoFit/>
          </a:bodyPr>
          <a:p>
            <a:pPr algn="l">
              <a:buClrTx/>
              <a:buSzTx/>
              <a:buNone/>
            </a:pPr>
            <a:r>
              <a:rPr lang="en-US" altLang="zh-CN" sz="2000" b="1">
                <a:solidFill>
                  <a:srgbClr val="FF0000"/>
                </a:solidFill>
              </a:rPr>
              <a:t>（五）评价中心技术</a:t>
            </a:r>
            <a:endParaRPr lang="en-US" altLang="zh-CN" sz="2000" b="1">
              <a:solidFill>
                <a:srgbClr val="FF0000"/>
              </a:solidFill>
            </a:endParaRPr>
          </a:p>
          <a:p>
            <a:pPr algn="l">
              <a:buClrTx/>
              <a:buSzTx/>
              <a:buNone/>
            </a:pPr>
            <a:r>
              <a:rPr lang="en-US" altLang="zh-CN" sz="2000">
                <a:solidFill>
                  <a:srgbClr val="0070C0"/>
                </a:solidFill>
              </a:rPr>
              <a:t>     是把被试置于一个模拟的工作情境中，采用多种评价技术，观察和评价被试在该模拟工作情境下的心理和能力。</a:t>
            </a:r>
            <a:endParaRPr lang="en-US" altLang="zh-CN" sz="2000">
              <a:solidFill>
                <a:srgbClr val="0070C0"/>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258" b="3088"/>
          <a:stretch>
            <a:fillRect/>
          </a:stretch>
        </p:blipFill>
        <p:spPr>
          <a:xfrm>
            <a:off x="1566276" y="-1"/>
            <a:ext cx="10596085" cy="6863669"/>
          </a:xfrm>
          <a:prstGeom prst="rect">
            <a:avLst/>
          </a:prstGeom>
        </p:spPr>
      </p:pic>
      <p:sp>
        <p:nvSpPr>
          <p:cNvPr id="7" name="矩形 6"/>
          <p:cNvSpPr/>
          <p:nvPr/>
        </p:nvSpPr>
        <p:spPr>
          <a:xfrm>
            <a:off x="1596541" y="0"/>
            <a:ext cx="10629250" cy="687251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5" name="文本框 14"/>
          <p:cNvSpPr txBox="1"/>
          <p:nvPr>
            <p:custDataLst>
              <p:tags r:id="rId3"/>
            </p:custDataLst>
          </p:nvPr>
        </p:nvSpPr>
        <p:spPr>
          <a:xfrm>
            <a:off x="7827181" y="3726339"/>
            <a:ext cx="2053767" cy="646331"/>
          </a:xfrm>
          <a:prstGeom prst="rect">
            <a:avLst/>
          </a:prstGeom>
          <a:noFill/>
        </p:spPr>
        <p:txBody>
          <a:bodyPr vert="horz" wrap="none" rtlCol="0">
            <a:noAutofit/>
          </a:bodyPr>
          <a:lstStyle/>
          <a:p>
            <a:pPr defTabSz="1088390"/>
            <a:r>
              <a:rPr lang="en-US" altLang="zh-CN"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6" name="文本框 15"/>
          <p:cNvSpPr txBox="1"/>
          <p:nvPr>
            <p:custDataLst>
              <p:tags r:id="rId4"/>
            </p:custDataLst>
          </p:nvPr>
        </p:nvSpPr>
        <p:spPr>
          <a:xfrm>
            <a:off x="3218815" y="4654550"/>
            <a:ext cx="7722870" cy="1294765"/>
          </a:xfrm>
          <a:prstGeom prst="rect">
            <a:avLst/>
          </a:prstGeom>
          <a:noFill/>
        </p:spPr>
        <p:txBody>
          <a:bodyPr wrap="square" rtlCol="0">
            <a:noAutofit/>
            <a:scene3d>
              <a:camera prst="orthographicFront"/>
              <a:lightRig rig="threePt" dir="t"/>
            </a:scene3d>
          </a:bodyPr>
          <a:lstStyle/>
          <a:p>
            <a:pPr algn="r" defTabSz="1088390">
              <a:lnSpc>
                <a:spcPct val="150000"/>
              </a:lnSpc>
            </a:pPr>
            <a:r>
              <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rPr>
              <a:t>培训与职业生涯管理</a:t>
            </a:r>
            <a:endPar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endParaRPr>
          </a:p>
        </p:txBody>
      </p:sp>
      <p:cxnSp>
        <p:nvCxnSpPr>
          <p:cNvPr id="17" name="直接连接符 16"/>
          <p:cNvCxnSpPr/>
          <p:nvPr>
            <p:custDataLst>
              <p:tags r:id="rId5"/>
            </p:custDataLst>
          </p:nvPr>
        </p:nvCxnSpPr>
        <p:spPr>
          <a:xfrm>
            <a:off x="7362828" y="4540172"/>
            <a:ext cx="3578645" cy="0"/>
          </a:xfrm>
          <a:prstGeom prst="line">
            <a:avLst/>
          </a:prstGeom>
          <a:noFill/>
          <a:ln w="38100" cap="flat" cmpd="sng" algn="ctr">
            <a:solidFill>
              <a:schemeClr val="bg1">
                <a:lumMod val="75000"/>
              </a:schemeClr>
            </a:solidFill>
            <a:prstDash val="solid"/>
            <a:miter lim="800000"/>
          </a:ln>
          <a:effectLst/>
        </p:spPr>
      </p:cxnSp>
      <p:sp>
        <p:nvSpPr>
          <p:cNvPr id="18" name="矩形 30"/>
          <p:cNvSpPr/>
          <p:nvPr/>
        </p:nvSpPr>
        <p:spPr>
          <a:xfrm>
            <a:off x="1560546" y="3953522"/>
            <a:ext cx="71991" cy="143983"/>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9" name="文本框 18"/>
          <p:cNvSpPr txBox="1"/>
          <p:nvPr>
            <p:custDataLst>
              <p:tags r:id="rId6"/>
            </p:custDataLst>
          </p:nvPr>
        </p:nvSpPr>
        <p:spPr>
          <a:xfrm>
            <a:off x="9623575" y="1701208"/>
            <a:ext cx="1943766" cy="2879653"/>
          </a:xfrm>
          <a:prstGeom prst="rect">
            <a:avLst/>
          </a:prstGeom>
          <a:solidFill>
            <a:schemeClr val="bg1"/>
          </a:solidFill>
        </p:spPr>
        <p:txBody>
          <a:bodyPr vert="horz" wrap="none" rtlCol="0">
            <a:noAutofit/>
          </a:bodyPr>
          <a:lstStyle/>
          <a:p>
            <a:pPr defTabSz="1088390"/>
            <a:r>
              <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3</a:t>
            </a:r>
            <a:endPar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p:bldP spid="16" grpId="0"/>
      <p:bldP spid="19"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1919288" y="548323"/>
            <a:ext cx="3434080" cy="583565"/>
          </a:xfrm>
          <a:prstGeom prst="rect">
            <a:avLst/>
          </a:prstGeom>
          <a:noFill/>
          <a:ln w="9525">
            <a:noFill/>
          </a:ln>
        </p:spPr>
        <p:txBody>
          <a:bodyPr wrap="none" anchor="ctr" anchorCtr="0">
            <a:spAutoFit/>
          </a:bodyPr>
          <a:p>
            <a:pPr algn="l"/>
            <a:r>
              <a:rPr lang="zh-CN" altLang="en-US" sz="3200" b="1">
                <a:solidFill>
                  <a:srgbClr val="0070C0"/>
                </a:solidFill>
                <a:latin typeface="微软雅黑" panose="020B0503020204020204" pitchFamily="34" charset="-122"/>
                <a:ea typeface="微软雅黑" panose="020B0503020204020204" pitchFamily="34" charset="-122"/>
              </a:rPr>
              <a:t>一、培训需求分析</a:t>
            </a:r>
            <a:endParaRPr lang="zh-CN" altLang="en-US" sz="3200" b="1">
              <a:solidFill>
                <a:srgbClr val="0070C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063750" y="1774825"/>
            <a:ext cx="8768715" cy="2245360"/>
          </a:xfrm>
          <a:prstGeom prst="rect">
            <a:avLst/>
          </a:prstGeom>
          <a:noFill/>
        </p:spPr>
        <p:txBody>
          <a:bodyPr wrap="square" rtlCol="0" anchor="t">
            <a:spAutoFit/>
          </a:bodyPr>
          <a:p>
            <a:r>
              <a:rPr lang="zh-CN" altLang="en-US" sz="2000">
                <a:solidFill>
                  <a:srgbClr val="0070C0"/>
                </a:solidFill>
              </a:rPr>
              <a:t>1.战略层次分析。一般由人力资源部发起，需要企业的执行层或咨询小组的密切配合。对未来的分析。</a:t>
            </a:r>
            <a:endParaRPr lang="zh-CN" altLang="en-US" sz="2000">
              <a:solidFill>
                <a:srgbClr val="0070C0"/>
              </a:solidFill>
            </a:endParaRPr>
          </a:p>
          <a:p>
            <a:r>
              <a:rPr lang="zh-CN" altLang="en-US" sz="2000">
                <a:solidFill>
                  <a:srgbClr val="0070C0"/>
                </a:solidFill>
              </a:rPr>
              <a:t>2.组织层次分析。主要分析的是企业的目标、资源、环境等因素，准确找出企业存在的问题，并确定培训是否是解决问题的最佳途径。找出企业存在问题并确定是否培训，考察企业目标和对目标发生影响的因素。</a:t>
            </a:r>
            <a:endParaRPr lang="zh-CN" altLang="en-US" sz="2000">
              <a:solidFill>
                <a:srgbClr val="0070C0"/>
              </a:solidFill>
            </a:endParaRPr>
          </a:p>
          <a:p>
            <a:r>
              <a:rPr lang="zh-CN" altLang="en-US" sz="2000">
                <a:solidFill>
                  <a:srgbClr val="0070C0"/>
                </a:solidFill>
              </a:rPr>
              <a:t>3.员工个人层次分析。个人实际绩效与绩效标准对员工技能要求的差距分析。依据员工业绩、技能测试和个人需求调查问卷。</a:t>
            </a:r>
            <a:endParaRPr lang="zh-CN" altLang="en-US" sz="2000">
              <a:solidFill>
                <a:srgbClr val="0070C0"/>
              </a:solidFill>
            </a:endParaRPr>
          </a:p>
        </p:txBody>
      </p:sp>
      <p:sp>
        <p:nvSpPr>
          <p:cNvPr id="3" name="文本框 2"/>
          <p:cNvSpPr txBox="1"/>
          <p:nvPr/>
        </p:nvSpPr>
        <p:spPr>
          <a:xfrm>
            <a:off x="1919605" y="1196340"/>
            <a:ext cx="6096000" cy="521970"/>
          </a:xfrm>
          <a:prstGeom prst="rect">
            <a:avLst/>
          </a:prstGeom>
          <a:noFill/>
        </p:spPr>
        <p:txBody>
          <a:bodyPr wrap="square" rtlCol="0" anchor="t">
            <a:spAutoFit/>
          </a:bodyPr>
          <a:p>
            <a:r>
              <a:rPr lang="zh-CN" altLang="en-US" sz="2800" b="1">
                <a:solidFill>
                  <a:srgbClr val="FF0000"/>
                </a:solidFill>
              </a:rPr>
              <a:t>（一）培训需求的层次分析</a:t>
            </a:r>
            <a:endParaRPr lang="zh-CN" altLang="en-US" sz="2800" b="1">
              <a:solidFill>
                <a:srgbClr val="FF0000"/>
              </a:solidFill>
            </a:endParaRPr>
          </a:p>
        </p:txBody>
      </p:sp>
      <p:sp>
        <p:nvSpPr>
          <p:cNvPr id="4" name="文本框 3"/>
          <p:cNvSpPr txBox="1"/>
          <p:nvPr/>
        </p:nvSpPr>
        <p:spPr>
          <a:xfrm>
            <a:off x="1919605" y="4076700"/>
            <a:ext cx="6096000" cy="521970"/>
          </a:xfrm>
          <a:prstGeom prst="rect">
            <a:avLst/>
          </a:prstGeom>
          <a:noFill/>
        </p:spPr>
        <p:txBody>
          <a:bodyPr wrap="square" rtlCol="0" anchor="t">
            <a:spAutoFit/>
          </a:bodyPr>
          <a:p>
            <a:pPr algn="l">
              <a:buClrTx/>
              <a:buSzTx/>
              <a:buFontTx/>
            </a:pPr>
            <a:r>
              <a:rPr lang="zh-CN" altLang="en-US" sz="2800" b="1">
                <a:solidFill>
                  <a:srgbClr val="FF0000"/>
                </a:solidFill>
              </a:rPr>
              <a:t>（二）培训需求的对象分析</a:t>
            </a:r>
            <a:endParaRPr lang="zh-CN" altLang="en-US" sz="2800" b="1">
              <a:solidFill>
                <a:srgbClr val="FF0000"/>
              </a:solidFill>
            </a:endParaRPr>
          </a:p>
        </p:txBody>
      </p:sp>
      <p:sp>
        <p:nvSpPr>
          <p:cNvPr id="6" name="文本框 5"/>
          <p:cNvSpPr txBox="1"/>
          <p:nvPr/>
        </p:nvSpPr>
        <p:spPr>
          <a:xfrm>
            <a:off x="2207895" y="4598670"/>
            <a:ext cx="8459470" cy="1322070"/>
          </a:xfrm>
          <a:prstGeom prst="rect">
            <a:avLst/>
          </a:prstGeom>
          <a:noFill/>
        </p:spPr>
        <p:txBody>
          <a:bodyPr wrap="square" rtlCol="0" anchor="t">
            <a:spAutoFit/>
          </a:bodyPr>
          <a:p>
            <a:pPr algn="l">
              <a:buClrTx/>
              <a:buSzTx/>
              <a:buNone/>
            </a:pPr>
            <a:r>
              <a:rPr lang="zh-CN" altLang="en-US" sz="2000" b="1">
                <a:solidFill>
                  <a:srgbClr val="0070C0"/>
                </a:solidFill>
              </a:rPr>
              <a:t>1.新员工培训需求分析：</a:t>
            </a:r>
            <a:endParaRPr lang="zh-CN" altLang="en-US" sz="2000" b="1">
              <a:solidFill>
                <a:srgbClr val="0070C0"/>
              </a:solidFill>
            </a:endParaRPr>
          </a:p>
          <a:p>
            <a:pPr algn="l">
              <a:buClrTx/>
              <a:buSzTx/>
              <a:buNone/>
            </a:pPr>
            <a:r>
              <a:rPr lang="zh-CN" altLang="en-US" sz="2000" b="1">
                <a:solidFill>
                  <a:srgbClr val="0070C0"/>
                </a:solidFill>
              </a:rPr>
              <a:t> </a:t>
            </a:r>
            <a:r>
              <a:rPr lang="en-US" altLang="zh-CN" sz="2000" b="1">
                <a:solidFill>
                  <a:srgbClr val="0070C0"/>
                </a:solidFill>
              </a:rPr>
              <a:t>        </a:t>
            </a:r>
            <a:r>
              <a:rPr lang="zh-CN" altLang="en-US" sz="2000">
                <a:solidFill>
                  <a:srgbClr val="0070C0"/>
                </a:solidFill>
              </a:rPr>
              <a:t>内容包括： </a:t>
            </a:r>
            <a:endParaRPr lang="zh-CN" altLang="en-US" sz="2000">
              <a:solidFill>
                <a:srgbClr val="0070C0"/>
              </a:solidFill>
            </a:endParaRPr>
          </a:p>
          <a:p>
            <a:pPr algn="l">
              <a:buClrTx/>
              <a:buSzTx/>
              <a:buNone/>
            </a:pPr>
            <a:r>
              <a:rPr lang="zh-CN" altLang="en-US" sz="2000">
                <a:solidFill>
                  <a:srgbClr val="0070C0"/>
                </a:solidFill>
              </a:rPr>
              <a:t>（1）企业概况。（2）企业制度。（3）业务知识。（4）员工职业生涯发展规划。</a:t>
            </a:r>
            <a:endParaRPr lang="zh-CN" altLang="en-US" sz="2000">
              <a:solidFill>
                <a:srgbClr val="0070C0"/>
              </a:solidFill>
            </a:endParaRPr>
          </a:p>
        </p:txBody>
      </p:sp>
      <p:sp>
        <p:nvSpPr>
          <p:cNvPr id="7" name="文本框 6"/>
          <p:cNvSpPr txBox="1"/>
          <p:nvPr/>
        </p:nvSpPr>
        <p:spPr>
          <a:xfrm>
            <a:off x="2279650" y="5661025"/>
            <a:ext cx="8348980" cy="706755"/>
          </a:xfrm>
          <a:prstGeom prst="rect">
            <a:avLst/>
          </a:prstGeom>
          <a:noFill/>
        </p:spPr>
        <p:txBody>
          <a:bodyPr wrap="square" rtlCol="0" anchor="t">
            <a:spAutoFit/>
          </a:bodyPr>
          <a:p>
            <a:r>
              <a:rPr lang="zh-CN" altLang="en-US" sz="2000" b="1">
                <a:solidFill>
                  <a:srgbClr val="0070C0"/>
                </a:solidFill>
              </a:rPr>
              <a:t>2.在职员工培训需求分析</a:t>
            </a:r>
            <a:r>
              <a:rPr lang="zh-CN" altLang="en-US" sz="2000">
                <a:solidFill>
                  <a:srgbClr val="0070C0"/>
                </a:solidFill>
              </a:rPr>
              <a:t>：</a:t>
            </a:r>
            <a:endParaRPr lang="zh-CN" altLang="en-US" sz="2000">
              <a:solidFill>
                <a:srgbClr val="0070C0"/>
              </a:solidFill>
            </a:endParaRPr>
          </a:p>
          <a:p>
            <a:r>
              <a:rPr lang="zh-CN" altLang="en-US" sz="2000">
                <a:solidFill>
                  <a:srgbClr val="0070C0"/>
                </a:solidFill>
              </a:rPr>
              <a:t> </a:t>
            </a:r>
            <a:r>
              <a:rPr lang="en-US" altLang="zh-CN" sz="2000">
                <a:solidFill>
                  <a:srgbClr val="0070C0"/>
                </a:solidFill>
              </a:rPr>
              <a:t>      </a:t>
            </a:r>
            <a:r>
              <a:rPr lang="zh-CN" altLang="en-US" sz="2000">
                <a:solidFill>
                  <a:srgbClr val="0070C0"/>
                </a:solidFill>
              </a:rPr>
              <a:t>内容包括：新技术、技能要求的培训，通常使用绩效分析法。</a:t>
            </a:r>
            <a:endParaRPr lang="zh-CN" altLang="en-US" sz="2000">
              <a:solidFill>
                <a:srgbClr val="0070C0"/>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1919288" y="548323"/>
            <a:ext cx="3434080" cy="583565"/>
          </a:xfrm>
          <a:prstGeom prst="rect">
            <a:avLst/>
          </a:prstGeom>
          <a:noFill/>
          <a:ln w="9525">
            <a:noFill/>
          </a:ln>
        </p:spPr>
        <p:txBody>
          <a:bodyPr wrap="none" anchor="ctr" anchorCtr="0">
            <a:spAutoFit/>
          </a:bodyPr>
          <a:p>
            <a:pPr algn="l"/>
            <a:r>
              <a:rPr lang="zh-CN" altLang="en-US" sz="3200" b="1">
                <a:solidFill>
                  <a:srgbClr val="0070C0"/>
                </a:solidFill>
                <a:latin typeface="微软雅黑" panose="020B0503020204020204" pitchFamily="34" charset="-122"/>
                <a:ea typeface="微软雅黑" panose="020B0503020204020204" pitchFamily="34" charset="-122"/>
              </a:rPr>
              <a:t>一、培训规划设计</a:t>
            </a:r>
            <a:endParaRPr lang="zh-CN" altLang="en-US" sz="3200" b="1">
              <a:solidFill>
                <a:srgbClr val="0070C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135505" y="1646555"/>
            <a:ext cx="7716520" cy="1938020"/>
          </a:xfrm>
          <a:prstGeom prst="rect">
            <a:avLst/>
          </a:prstGeom>
          <a:noFill/>
        </p:spPr>
        <p:txBody>
          <a:bodyPr wrap="square" rtlCol="0" anchor="t">
            <a:spAutoFit/>
          </a:bodyPr>
          <a:p>
            <a:r>
              <a:rPr lang="zh-CN" altLang="en-US" sz="2000">
                <a:solidFill>
                  <a:srgbClr val="0070C0"/>
                </a:solidFill>
              </a:rPr>
              <a:t>1.培训目标</a:t>
            </a:r>
            <a:endParaRPr lang="zh-CN" altLang="en-US" sz="2000">
              <a:solidFill>
                <a:srgbClr val="0070C0"/>
              </a:solidFill>
            </a:endParaRPr>
          </a:p>
          <a:p>
            <a:r>
              <a:rPr lang="zh-CN" altLang="en-US" sz="2000">
                <a:solidFill>
                  <a:srgbClr val="0070C0"/>
                </a:solidFill>
              </a:rPr>
              <a:t>2.培训内容和培训对象</a:t>
            </a:r>
            <a:endParaRPr lang="zh-CN" altLang="en-US" sz="2000">
              <a:solidFill>
                <a:srgbClr val="0070C0"/>
              </a:solidFill>
            </a:endParaRPr>
          </a:p>
          <a:p>
            <a:r>
              <a:rPr lang="zh-CN" altLang="en-US" sz="2000">
                <a:solidFill>
                  <a:srgbClr val="0070C0"/>
                </a:solidFill>
              </a:rPr>
              <a:t>3.培训师</a:t>
            </a:r>
            <a:endParaRPr lang="zh-CN" altLang="en-US" sz="2000">
              <a:solidFill>
                <a:srgbClr val="0070C0"/>
              </a:solidFill>
            </a:endParaRPr>
          </a:p>
          <a:p>
            <a:r>
              <a:rPr lang="zh-CN" altLang="en-US" sz="2000">
                <a:solidFill>
                  <a:srgbClr val="0070C0"/>
                </a:solidFill>
              </a:rPr>
              <a:t>4.培训时间</a:t>
            </a:r>
            <a:endParaRPr lang="zh-CN" altLang="en-US" sz="2000">
              <a:solidFill>
                <a:srgbClr val="0070C0"/>
              </a:solidFill>
            </a:endParaRPr>
          </a:p>
          <a:p>
            <a:r>
              <a:rPr lang="zh-CN" altLang="en-US" sz="2000">
                <a:solidFill>
                  <a:srgbClr val="0070C0"/>
                </a:solidFill>
              </a:rPr>
              <a:t>5.培训场地和设施</a:t>
            </a:r>
            <a:endParaRPr lang="zh-CN" altLang="en-US" sz="2000">
              <a:solidFill>
                <a:srgbClr val="0070C0"/>
              </a:solidFill>
            </a:endParaRPr>
          </a:p>
          <a:p>
            <a:r>
              <a:rPr lang="zh-CN" altLang="en-US" sz="2000">
                <a:solidFill>
                  <a:srgbClr val="0070C0"/>
                </a:solidFill>
              </a:rPr>
              <a:t>6.培训的方法和预算</a:t>
            </a:r>
            <a:endParaRPr lang="zh-CN" altLang="en-US" sz="2000">
              <a:solidFill>
                <a:srgbClr val="0070C0"/>
              </a:solidFill>
            </a:endParaRPr>
          </a:p>
        </p:txBody>
      </p:sp>
      <p:sp>
        <p:nvSpPr>
          <p:cNvPr id="3" name="文本框 2"/>
          <p:cNvSpPr txBox="1"/>
          <p:nvPr/>
        </p:nvSpPr>
        <p:spPr>
          <a:xfrm>
            <a:off x="1919605" y="1124585"/>
            <a:ext cx="6096000" cy="521970"/>
          </a:xfrm>
          <a:prstGeom prst="rect">
            <a:avLst/>
          </a:prstGeom>
          <a:noFill/>
        </p:spPr>
        <p:txBody>
          <a:bodyPr wrap="square" rtlCol="0" anchor="t">
            <a:spAutoFit/>
          </a:bodyPr>
          <a:p>
            <a:r>
              <a:rPr lang="zh-CN" altLang="en-US" sz="2800" b="1">
                <a:solidFill>
                  <a:srgbClr val="FF0000"/>
                </a:solidFill>
              </a:rPr>
              <a:t>（一）培训计划的制定</a:t>
            </a:r>
            <a:endParaRPr lang="zh-CN" altLang="en-US" sz="2800" b="1">
              <a:solidFill>
                <a:srgbClr val="FF0000"/>
              </a:solidFill>
            </a:endParaRPr>
          </a:p>
        </p:txBody>
      </p:sp>
      <p:sp>
        <p:nvSpPr>
          <p:cNvPr id="4" name="文本框 3"/>
          <p:cNvSpPr txBox="1"/>
          <p:nvPr/>
        </p:nvSpPr>
        <p:spPr>
          <a:xfrm>
            <a:off x="1991995" y="3584575"/>
            <a:ext cx="9140190" cy="2183765"/>
          </a:xfrm>
          <a:prstGeom prst="rect">
            <a:avLst/>
          </a:prstGeom>
          <a:noFill/>
        </p:spPr>
        <p:txBody>
          <a:bodyPr wrap="square" rtlCol="0" anchor="t">
            <a:spAutoFit/>
          </a:bodyPr>
          <a:p>
            <a:pPr algn="l">
              <a:buClrTx/>
              <a:buSzTx/>
              <a:buFontTx/>
            </a:pPr>
            <a:r>
              <a:rPr lang="zh-CN" altLang="en-US" sz="2800" b="1">
                <a:solidFill>
                  <a:srgbClr val="FF0000"/>
                </a:solidFill>
              </a:rPr>
              <a:t>（二）培训课程的设计</a:t>
            </a:r>
            <a:endParaRPr lang="zh-CN" altLang="en-US" sz="2800" b="1">
              <a:solidFill>
                <a:srgbClr val="FF0000"/>
              </a:solidFill>
            </a:endParaRPr>
          </a:p>
          <a:p>
            <a:r>
              <a:rPr lang="en-US" altLang="zh-CN" sz="2000">
                <a:solidFill>
                  <a:srgbClr val="0070C0"/>
                </a:solidFill>
              </a:rPr>
              <a:t>      </a:t>
            </a:r>
            <a:r>
              <a:rPr lang="zh-CN" altLang="en-US" sz="2000">
                <a:solidFill>
                  <a:srgbClr val="0070C0"/>
                </a:solidFill>
              </a:rPr>
              <a:t>培训课程是培训的关键环节，在设计时，要根据心理学的规律，符合成人学习规律，符合企业和受训者的需求，确定培训的目标、模式、方法及时间安排。</a:t>
            </a:r>
            <a:endParaRPr lang="zh-CN" altLang="en-US" sz="2000">
              <a:solidFill>
                <a:srgbClr val="0070C0"/>
              </a:solidFill>
            </a:endParaRPr>
          </a:p>
          <a:p>
            <a:pPr algn="l">
              <a:buClrTx/>
              <a:buSzTx/>
              <a:buFontTx/>
            </a:pPr>
            <a:r>
              <a:rPr lang="zh-CN" altLang="en-US" sz="2800" b="1">
                <a:solidFill>
                  <a:srgbClr val="FF0000"/>
                </a:solidFill>
              </a:rPr>
              <a:t>（三）培训效果与培训评估</a:t>
            </a:r>
            <a:endParaRPr lang="zh-CN" altLang="en-US" sz="2800" b="1">
              <a:solidFill>
                <a:srgbClr val="FF0000"/>
              </a:solidFill>
            </a:endParaRPr>
          </a:p>
          <a:p>
            <a:r>
              <a:rPr lang="en-US" altLang="zh-CN" sz="2000">
                <a:solidFill>
                  <a:srgbClr val="0070C0"/>
                </a:solidFill>
              </a:rPr>
              <a:t>     培训效果是指企业和受训者从培训当中所获的收益。培训评估是培训工作的最后阶段，是指收集培训成果以衡量培训是否有效的过程。</a:t>
            </a:r>
            <a:endParaRPr lang="en-US" altLang="zh-CN" sz="2000">
              <a:solidFill>
                <a:srgbClr val="0070C0"/>
              </a:solidFill>
            </a:endParaRPr>
          </a:p>
        </p:txBody>
      </p:sp>
      <p:pic>
        <p:nvPicPr>
          <p:cNvPr id="6" name="图片 5"/>
          <p:cNvPicPr>
            <a:picLocks noChangeAspect="1"/>
          </p:cNvPicPr>
          <p:nvPr>
            <p:custDataLst>
              <p:tags r:id="rId2"/>
            </p:custDataLst>
          </p:nvPr>
        </p:nvPicPr>
        <p:blipFill>
          <a:blip r:embed="rId3"/>
          <a:stretch>
            <a:fillRect/>
          </a:stretch>
        </p:blipFill>
        <p:spPr>
          <a:xfrm>
            <a:off x="6672580" y="1228725"/>
            <a:ext cx="4111625" cy="263525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1847533" y="475933"/>
            <a:ext cx="3434080" cy="583565"/>
          </a:xfrm>
          <a:prstGeom prst="rect">
            <a:avLst/>
          </a:prstGeom>
          <a:noFill/>
          <a:ln w="9525">
            <a:noFill/>
          </a:ln>
        </p:spPr>
        <p:txBody>
          <a:bodyPr wrap="none" anchor="ctr" anchorCtr="0">
            <a:spAutoFit/>
          </a:bodyPr>
          <a:p>
            <a:pPr algn="l"/>
            <a:r>
              <a:rPr lang="zh-CN" altLang="en-US" sz="3200" b="1">
                <a:solidFill>
                  <a:srgbClr val="0070C0"/>
                </a:solidFill>
                <a:latin typeface="微软雅黑" panose="020B0503020204020204" pitchFamily="34" charset="-122"/>
                <a:ea typeface="微软雅黑" panose="020B0503020204020204" pitchFamily="34" charset="-122"/>
              </a:rPr>
              <a:t>三、职业生涯管理</a:t>
            </a:r>
            <a:endParaRPr lang="zh-CN" altLang="en-US" sz="3200" b="1">
              <a:solidFill>
                <a:srgbClr val="0070C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847850" y="1059815"/>
            <a:ext cx="6096000" cy="521970"/>
          </a:xfrm>
          <a:prstGeom prst="rect">
            <a:avLst/>
          </a:prstGeom>
          <a:noFill/>
        </p:spPr>
        <p:txBody>
          <a:bodyPr wrap="square" rtlCol="0" anchor="t">
            <a:spAutoFit/>
          </a:bodyPr>
          <a:p>
            <a:r>
              <a:rPr lang="zh-CN" altLang="en-US" sz="2800" b="1">
                <a:solidFill>
                  <a:srgbClr val="FF0000"/>
                </a:solidFill>
              </a:rPr>
              <a:t>（一）职业生涯管理的内容与形式</a:t>
            </a:r>
            <a:endParaRPr lang="zh-CN" altLang="en-US" sz="2800" b="1">
              <a:solidFill>
                <a:srgbClr val="FF0000"/>
              </a:solidFill>
            </a:endParaRPr>
          </a:p>
        </p:txBody>
      </p:sp>
      <p:sp>
        <p:nvSpPr>
          <p:cNvPr id="3" name="文本框 2"/>
          <p:cNvSpPr txBox="1"/>
          <p:nvPr/>
        </p:nvSpPr>
        <p:spPr>
          <a:xfrm>
            <a:off x="2021840" y="1581785"/>
            <a:ext cx="9069070" cy="1938020"/>
          </a:xfrm>
          <a:prstGeom prst="rect">
            <a:avLst/>
          </a:prstGeom>
          <a:noFill/>
        </p:spPr>
        <p:txBody>
          <a:bodyPr wrap="square" rtlCol="0" anchor="t">
            <a:spAutoFit/>
          </a:bodyPr>
          <a:p>
            <a:r>
              <a:rPr lang="en-US" altLang="zh-CN" sz="2000">
                <a:solidFill>
                  <a:srgbClr val="0070C0"/>
                </a:solidFill>
              </a:rPr>
              <a:t>       </a:t>
            </a:r>
            <a:r>
              <a:rPr lang="zh-CN" altLang="en-US" sz="2000">
                <a:solidFill>
                  <a:srgbClr val="0070C0"/>
                </a:solidFill>
              </a:rPr>
              <a:t>职业生涯管理主要包括组织管理及自我管理两种形式：</a:t>
            </a:r>
            <a:endParaRPr lang="zh-CN" altLang="en-US" sz="2000">
              <a:solidFill>
                <a:srgbClr val="0070C0"/>
              </a:solidFill>
            </a:endParaRPr>
          </a:p>
          <a:p>
            <a:r>
              <a:rPr lang="zh-CN" altLang="en-US" sz="2000" b="1">
                <a:solidFill>
                  <a:srgbClr val="0070C0"/>
                </a:solidFill>
              </a:rPr>
              <a:t>组织管理：</a:t>
            </a:r>
            <a:r>
              <a:rPr lang="zh-CN" altLang="en-US" sz="2000">
                <a:solidFill>
                  <a:srgbClr val="0070C0"/>
                </a:solidFill>
              </a:rPr>
              <a:t>是指由组织实施的、旨在开发员工的潜力、留住员工、使员工能自我实现的一系列管理方法。</a:t>
            </a:r>
            <a:endParaRPr lang="zh-CN" altLang="en-US" sz="2000">
              <a:solidFill>
                <a:srgbClr val="0070C0"/>
              </a:solidFill>
            </a:endParaRPr>
          </a:p>
          <a:p>
            <a:r>
              <a:rPr lang="zh-CN" altLang="en-US" sz="2000" b="1">
                <a:solidFill>
                  <a:srgbClr val="0070C0"/>
                </a:solidFill>
              </a:rPr>
              <a:t>自我管理：</a:t>
            </a:r>
            <a:r>
              <a:rPr lang="zh-CN" altLang="en-US" sz="2000">
                <a:solidFill>
                  <a:srgbClr val="0070C0"/>
                </a:solidFill>
              </a:rPr>
              <a:t>是指社会行动者在职业生命周期(从进入劳动力市场到退出劳动力市场)的全程中,由职业发展计划、职业策略、职业进入、职业变动和职业位置的一系列变量构成。</a:t>
            </a:r>
            <a:endParaRPr lang="zh-CN" altLang="en-US" sz="2000">
              <a:solidFill>
                <a:srgbClr val="0070C0"/>
              </a:solidFill>
            </a:endParaRPr>
          </a:p>
        </p:txBody>
      </p:sp>
      <p:sp>
        <p:nvSpPr>
          <p:cNvPr id="4" name="文本框 3"/>
          <p:cNvSpPr txBox="1"/>
          <p:nvPr>
            <p:custDataLst>
              <p:tags r:id="rId2"/>
            </p:custDataLst>
          </p:nvPr>
        </p:nvSpPr>
        <p:spPr>
          <a:xfrm>
            <a:off x="1802130" y="3429000"/>
            <a:ext cx="6096000" cy="521970"/>
          </a:xfrm>
          <a:prstGeom prst="rect">
            <a:avLst/>
          </a:prstGeom>
          <a:noFill/>
        </p:spPr>
        <p:txBody>
          <a:bodyPr wrap="square" rtlCol="0" anchor="t">
            <a:spAutoFit/>
          </a:bodyPr>
          <a:p>
            <a:r>
              <a:rPr lang="zh-CN" altLang="en-US" sz="2800" b="1">
                <a:solidFill>
                  <a:srgbClr val="FF0000"/>
                </a:solidFill>
              </a:rPr>
              <a:t>（二）职业发展路径</a:t>
            </a:r>
            <a:endParaRPr lang="zh-CN" altLang="en-US" sz="2800" b="1">
              <a:solidFill>
                <a:srgbClr val="FF0000"/>
              </a:solidFill>
            </a:endParaRPr>
          </a:p>
        </p:txBody>
      </p:sp>
      <p:sp>
        <p:nvSpPr>
          <p:cNvPr id="6" name="文本框 5"/>
          <p:cNvSpPr txBox="1"/>
          <p:nvPr/>
        </p:nvSpPr>
        <p:spPr>
          <a:xfrm>
            <a:off x="2135505" y="3933190"/>
            <a:ext cx="8705215" cy="398780"/>
          </a:xfrm>
          <a:prstGeom prst="rect">
            <a:avLst/>
          </a:prstGeom>
          <a:noFill/>
        </p:spPr>
        <p:txBody>
          <a:bodyPr wrap="square" rtlCol="0" anchor="t">
            <a:spAutoFit/>
          </a:bodyPr>
          <a:p>
            <a:r>
              <a:rPr lang="en-US" altLang="zh-CN" sz="2000">
                <a:solidFill>
                  <a:srgbClr val="0070C0"/>
                </a:solidFill>
              </a:rPr>
              <a:t>     </a:t>
            </a:r>
            <a:r>
              <a:rPr lang="zh-CN" altLang="en-US" sz="2000">
                <a:solidFill>
                  <a:srgbClr val="0070C0"/>
                </a:solidFill>
              </a:rPr>
              <a:t>职业路径是指组织为内部员工设计的自我认知、成长和晋升的管理方案。</a:t>
            </a:r>
            <a:endParaRPr lang="zh-CN" altLang="en-US" sz="2000">
              <a:solidFill>
                <a:srgbClr val="0070C0"/>
              </a:solidFill>
            </a:endParaRPr>
          </a:p>
        </p:txBody>
      </p:sp>
      <p:pic>
        <p:nvPicPr>
          <p:cNvPr id="8" name="图片 7"/>
          <p:cNvPicPr>
            <a:picLocks noChangeAspect="1"/>
          </p:cNvPicPr>
          <p:nvPr>
            <p:custDataLst>
              <p:tags r:id="rId3"/>
            </p:custDataLst>
          </p:nvPr>
        </p:nvPicPr>
        <p:blipFill>
          <a:blip r:embed="rId4"/>
          <a:stretch>
            <a:fillRect/>
          </a:stretch>
        </p:blipFill>
        <p:spPr>
          <a:xfrm>
            <a:off x="4224020" y="4293235"/>
            <a:ext cx="4420870" cy="206375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直接连接符 60"/>
          <p:cNvCxnSpPr>
            <a:cxnSpLocks noChangeShapeType="1"/>
          </p:cNvCxnSpPr>
          <p:nvPr/>
        </p:nvCxnSpPr>
        <p:spPr bwMode="auto">
          <a:xfrm>
            <a:off x="3070226" y="2012950"/>
            <a:ext cx="2162175" cy="0"/>
          </a:xfrm>
          <a:prstGeom prst="line">
            <a:avLst/>
          </a:prstGeom>
          <a:noFill/>
          <a:ln w="6350">
            <a:solidFill>
              <a:srgbClr val="183A6A"/>
            </a:solidFill>
            <a:round/>
          </a:ln>
          <a:extLst>
            <a:ext uri="{909E8E84-426E-40DD-AFC4-6F175D3DCCD1}">
              <a14:hiddenFill xmlns:a14="http://schemas.microsoft.com/office/drawing/2010/main">
                <a:noFill/>
              </a14:hiddenFill>
            </a:ext>
          </a:extLst>
        </p:spPr>
      </p:cxnSp>
      <p:sp>
        <p:nvSpPr>
          <p:cNvPr id="35" name="TextBox 34"/>
          <p:cNvSpPr txBox="1"/>
          <p:nvPr/>
        </p:nvSpPr>
        <p:spPr>
          <a:xfrm>
            <a:off x="3215680" y="1523971"/>
            <a:ext cx="2430462" cy="400110"/>
          </a:xfrm>
          <a:prstGeom prst="rect">
            <a:avLst/>
          </a:prstGeom>
          <a:noFill/>
        </p:spPr>
        <p:txBody>
          <a:bodyPr>
            <a:spAutoFit/>
          </a:bodyPr>
          <a:lstStyle/>
          <a:p>
            <a:pPr>
              <a:defRPr/>
            </a:pPr>
            <a:r>
              <a:rPr lang="zh-CN" altLang="en-US" sz="2000" b="1" dirty="0">
                <a:solidFill>
                  <a:schemeClr val="accent5">
                    <a:lumMod val="75000"/>
                  </a:schemeClr>
                </a:solidFill>
                <a:latin typeface="+mn-ea"/>
              </a:rPr>
              <a:t>知识目标</a:t>
            </a:r>
            <a:endParaRPr lang="zh-CN" altLang="en-US" sz="2000" b="1" dirty="0">
              <a:solidFill>
                <a:schemeClr val="accent5">
                  <a:lumMod val="75000"/>
                </a:schemeClr>
              </a:solidFill>
              <a:latin typeface="+mn-ea"/>
            </a:endParaRPr>
          </a:p>
        </p:txBody>
      </p:sp>
      <p:sp>
        <p:nvSpPr>
          <p:cNvPr id="6" name="矩形 5"/>
          <p:cNvSpPr/>
          <p:nvPr/>
        </p:nvSpPr>
        <p:spPr>
          <a:xfrm>
            <a:off x="2423592" y="2487620"/>
            <a:ext cx="4541837" cy="1938020"/>
          </a:xfrm>
          <a:prstGeom prst="rect">
            <a:avLst/>
          </a:prstGeom>
        </p:spPr>
        <p:txBody>
          <a:bodyPr>
            <a:spAutoFit/>
          </a:bodyPr>
          <a:lstStyle/>
          <a:p>
            <a:r>
              <a:rPr sz="2000" dirty="0"/>
              <a:t>1.了解人力资源管理的目标和职责</a:t>
            </a:r>
            <a:endParaRPr sz="2000" dirty="0"/>
          </a:p>
          <a:p>
            <a:r>
              <a:rPr sz="2000" dirty="0"/>
              <a:t>2.掌握岗位分析的基本方法；</a:t>
            </a:r>
            <a:endParaRPr sz="2000" dirty="0"/>
          </a:p>
          <a:p>
            <a:r>
              <a:rPr sz="2000" dirty="0"/>
              <a:t>3.理解招聘的类型和优缺点；	</a:t>
            </a:r>
            <a:endParaRPr sz="2000" dirty="0"/>
          </a:p>
          <a:p>
            <a:r>
              <a:rPr sz="2000" dirty="0"/>
              <a:t>4.了解职业生涯管理的内容</a:t>
            </a:r>
            <a:endParaRPr sz="2000" dirty="0"/>
          </a:p>
          <a:p>
            <a:r>
              <a:rPr sz="2000" dirty="0"/>
              <a:t>5.掌握培训管理的基本流程；</a:t>
            </a:r>
            <a:endParaRPr sz="2000" dirty="0"/>
          </a:p>
          <a:p>
            <a:r>
              <a:rPr sz="2000" dirty="0"/>
              <a:t>6.掌握企业薪酬的构成</a:t>
            </a:r>
            <a:endParaRPr sz="2000" dirty="0"/>
          </a:p>
        </p:txBody>
      </p:sp>
      <p:sp>
        <p:nvSpPr>
          <p:cNvPr id="36" name="KSO_Shape"/>
          <p:cNvSpPr/>
          <p:nvPr/>
        </p:nvSpPr>
        <p:spPr bwMode="auto">
          <a:xfrm>
            <a:off x="5340350" y="1724026"/>
            <a:ext cx="431800" cy="352425"/>
          </a:xfrm>
          <a:custGeom>
            <a:avLst/>
            <a:gdLst>
              <a:gd name="T0" fmla="*/ 606640 w 2238376"/>
              <a:gd name="T1" fmla="*/ 1030848 h 1668463"/>
              <a:gd name="T2" fmla="*/ 650936 w 2238376"/>
              <a:gd name="T3" fmla="*/ 1070037 h 1668463"/>
              <a:gd name="T4" fmla="*/ 686049 w 2238376"/>
              <a:gd name="T5" fmla="*/ 1023010 h 1668463"/>
              <a:gd name="T6" fmla="*/ 630408 w 2238376"/>
              <a:gd name="T7" fmla="*/ 499769 h 1668463"/>
              <a:gd name="T8" fmla="*/ 503192 w 2238376"/>
              <a:gd name="T9" fmla="*/ 570309 h 1668463"/>
              <a:gd name="T10" fmla="*/ 469970 w 2238376"/>
              <a:gd name="T11" fmla="*/ 709497 h 1668463"/>
              <a:gd name="T12" fmla="*/ 521019 w 2238376"/>
              <a:gd name="T13" fmla="*/ 769497 h 1668463"/>
              <a:gd name="T14" fmla="*/ 555321 w 2238376"/>
              <a:gd name="T15" fmla="*/ 723822 h 1668463"/>
              <a:gd name="T16" fmla="*/ 549379 w 2238376"/>
              <a:gd name="T17" fmla="*/ 646525 h 1668463"/>
              <a:gd name="T18" fmla="*/ 603669 w 2238376"/>
              <a:gd name="T19" fmla="*/ 585444 h 1668463"/>
              <a:gd name="T20" fmla="*/ 689290 w 2238376"/>
              <a:gd name="T21" fmla="*/ 583282 h 1668463"/>
              <a:gd name="T22" fmla="*/ 746550 w 2238376"/>
              <a:gd name="T23" fmla="*/ 642201 h 1668463"/>
              <a:gd name="T24" fmla="*/ 740338 w 2238376"/>
              <a:gd name="T25" fmla="*/ 725713 h 1668463"/>
              <a:gd name="T26" fmla="*/ 674435 w 2238376"/>
              <a:gd name="T27" fmla="*/ 777065 h 1668463"/>
              <a:gd name="T28" fmla="*/ 613392 w 2238376"/>
              <a:gd name="T29" fmla="*/ 800849 h 1668463"/>
              <a:gd name="T30" fmla="*/ 628518 w 2238376"/>
              <a:gd name="T31" fmla="*/ 959767 h 1668463"/>
              <a:gd name="T32" fmla="*/ 681727 w 2238376"/>
              <a:gd name="T33" fmla="*/ 940848 h 1668463"/>
              <a:gd name="T34" fmla="*/ 767349 w 2238376"/>
              <a:gd name="T35" fmla="*/ 811660 h 1668463"/>
              <a:gd name="T36" fmla="*/ 829200 w 2238376"/>
              <a:gd name="T37" fmla="*/ 700849 h 1668463"/>
              <a:gd name="T38" fmla="*/ 789226 w 2238376"/>
              <a:gd name="T39" fmla="*/ 563552 h 1668463"/>
              <a:gd name="T40" fmla="*/ 658498 w 2238376"/>
              <a:gd name="T41" fmla="*/ 499228 h 1668463"/>
              <a:gd name="T42" fmla="*/ 1429976 w 2238376"/>
              <a:gd name="T43" fmla="*/ 440510 h 1668463"/>
              <a:gd name="T44" fmla="*/ 1473994 w 2238376"/>
              <a:gd name="T45" fmla="*/ 488615 h 1668463"/>
              <a:gd name="T46" fmla="*/ 1518283 w 2238376"/>
              <a:gd name="T47" fmla="*/ 440510 h 1668463"/>
              <a:gd name="T48" fmla="*/ 652556 w 2238376"/>
              <a:gd name="T49" fmla="*/ 313553 h 1668463"/>
              <a:gd name="T50" fmla="*/ 912120 w 2238376"/>
              <a:gd name="T51" fmla="*/ 354094 h 1668463"/>
              <a:gd name="T52" fmla="*/ 1117395 w 2238376"/>
              <a:gd name="T53" fmla="*/ 455985 h 1668463"/>
              <a:gd name="T54" fmla="*/ 1244071 w 2238376"/>
              <a:gd name="T55" fmla="*/ 603552 h 1668463"/>
              <a:gd name="T56" fmla="*/ 1269190 w 2238376"/>
              <a:gd name="T57" fmla="*/ 770038 h 1668463"/>
              <a:gd name="T58" fmla="*/ 1208959 w 2238376"/>
              <a:gd name="T59" fmla="*/ 906795 h 1668463"/>
              <a:gd name="T60" fmla="*/ 1057434 w 2238376"/>
              <a:gd name="T61" fmla="*/ 1035983 h 1668463"/>
              <a:gd name="T62" fmla="*/ 734937 w 2238376"/>
              <a:gd name="T63" fmla="*/ 1204631 h 1668463"/>
              <a:gd name="T64" fmla="*/ 505353 w 2238376"/>
              <a:gd name="T65" fmla="*/ 1352468 h 1668463"/>
              <a:gd name="T66" fmla="*/ 229583 w 2238376"/>
              <a:gd name="T67" fmla="*/ 1418414 h 1668463"/>
              <a:gd name="T68" fmla="*/ 339783 w 2238376"/>
              <a:gd name="T69" fmla="*/ 1328144 h 1668463"/>
              <a:gd name="T70" fmla="*/ 431887 w 2238376"/>
              <a:gd name="T71" fmla="*/ 1153280 h 1668463"/>
              <a:gd name="T72" fmla="*/ 153956 w 2238376"/>
              <a:gd name="T73" fmla="*/ 995983 h 1668463"/>
              <a:gd name="T74" fmla="*/ 36464 w 2238376"/>
              <a:gd name="T75" fmla="*/ 864903 h 1668463"/>
              <a:gd name="T76" fmla="*/ 0 w 2238376"/>
              <a:gd name="T77" fmla="*/ 726525 h 1668463"/>
              <a:gd name="T78" fmla="*/ 56180 w 2238376"/>
              <a:gd name="T79" fmla="*/ 556525 h 1668463"/>
              <a:gd name="T80" fmla="*/ 208516 w 2238376"/>
              <a:gd name="T81" fmla="*/ 420850 h 1668463"/>
              <a:gd name="T82" fmla="*/ 432156 w 2238376"/>
              <a:gd name="T83" fmla="*/ 335174 h 1668463"/>
              <a:gd name="T84" fmla="*/ 1461032 w 2238376"/>
              <a:gd name="T85" fmla="*/ 136207 h 1668463"/>
              <a:gd name="T86" fmla="*/ 1432947 w 2238376"/>
              <a:gd name="T87" fmla="*/ 348084 h 1668463"/>
              <a:gd name="T88" fmla="*/ 1490198 w 2238376"/>
              <a:gd name="T89" fmla="*/ 374298 h 1668463"/>
              <a:gd name="T90" fmla="*/ 1513153 w 2238376"/>
              <a:gd name="T91" fmla="*/ 159719 h 1668463"/>
              <a:gd name="T92" fmla="*/ 1485877 w 2238376"/>
              <a:gd name="T93" fmla="*/ 1621 h 1668463"/>
              <a:gd name="T94" fmla="*/ 1743778 w 2238376"/>
              <a:gd name="T95" fmla="*/ 74049 h 1668463"/>
              <a:gd name="T96" fmla="*/ 1858820 w 2238376"/>
              <a:gd name="T97" fmla="*/ 171880 h 1668463"/>
              <a:gd name="T98" fmla="*/ 1904730 w 2238376"/>
              <a:gd name="T99" fmla="*/ 295385 h 1668463"/>
              <a:gd name="T100" fmla="*/ 1834516 w 2238376"/>
              <a:gd name="T101" fmla="*/ 463481 h 1668463"/>
              <a:gd name="T102" fmla="*/ 1601460 w 2238376"/>
              <a:gd name="T103" fmla="*/ 587256 h 1668463"/>
              <a:gd name="T104" fmla="*/ 1635486 w 2238376"/>
              <a:gd name="T105" fmla="*/ 722382 h 1668463"/>
              <a:gd name="T106" fmla="*/ 1740808 w 2238376"/>
              <a:gd name="T107" fmla="*/ 811294 h 1668463"/>
              <a:gd name="T108" fmla="*/ 1505320 w 2238376"/>
              <a:gd name="T109" fmla="*/ 749407 h 1668463"/>
              <a:gd name="T110" fmla="*/ 1419444 w 2238376"/>
              <a:gd name="T111" fmla="*/ 586445 h 1668463"/>
              <a:gd name="T112" fmla="*/ 1350850 w 2238376"/>
              <a:gd name="T113" fmla="*/ 445104 h 1668463"/>
              <a:gd name="T114" fmla="*/ 1165593 w 2238376"/>
              <a:gd name="T115" fmla="*/ 293223 h 1668463"/>
              <a:gd name="T116" fmla="*/ 1061623 w 2238376"/>
              <a:gd name="T117" fmla="*/ 123775 h 1668463"/>
              <a:gd name="T118" fmla="*/ 1321144 w 2238376"/>
              <a:gd name="T119" fmla="*/ 9188 h 16684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238376" h="1668463">
                <a:moveTo>
                  <a:pt x="760090" y="1165810"/>
                </a:moveTo>
                <a:lnTo>
                  <a:pt x="755329" y="1166127"/>
                </a:lnTo>
                <a:lnTo>
                  <a:pt x="750569" y="1167081"/>
                </a:lnTo>
                <a:lnTo>
                  <a:pt x="746126" y="1168034"/>
                </a:lnTo>
                <a:lnTo>
                  <a:pt x="742000" y="1169622"/>
                </a:lnTo>
                <a:lnTo>
                  <a:pt x="737874" y="1171529"/>
                </a:lnTo>
                <a:lnTo>
                  <a:pt x="733748" y="1173753"/>
                </a:lnTo>
                <a:lnTo>
                  <a:pt x="730257" y="1176295"/>
                </a:lnTo>
                <a:lnTo>
                  <a:pt x="726766" y="1179472"/>
                </a:lnTo>
                <a:lnTo>
                  <a:pt x="723910" y="1182649"/>
                </a:lnTo>
                <a:lnTo>
                  <a:pt x="721054" y="1186145"/>
                </a:lnTo>
                <a:lnTo>
                  <a:pt x="718832" y="1189957"/>
                </a:lnTo>
                <a:lnTo>
                  <a:pt x="716611" y="1193770"/>
                </a:lnTo>
                <a:lnTo>
                  <a:pt x="715024" y="1198536"/>
                </a:lnTo>
                <a:lnTo>
                  <a:pt x="714072" y="1202667"/>
                </a:lnTo>
                <a:lnTo>
                  <a:pt x="713120" y="1207115"/>
                </a:lnTo>
                <a:lnTo>
                  <a:pt x="712802" y="1211881"/>
                </a:lnTo>
                <a:lnTo>
                  <a:pt x="713120" y="1216647"/>
                </a:lnTo>
                <a:lnTo>
                  <a:pt x="714072" y="1221095"/>
                </a:lnTo>
                <a:lnTo>
                  <a:pt x="715024" y="1225543"/>
                </a:lnTo>
                <a:lnTo>
                  <a:pt x="716611" y="1229674"/>
                </a:lnTo>
                <a:lnTo>
                  <a:pt x="718832" y="1233804"/>
                </a:lnTo>
                <a:lnTo>
                  <a:pt x="721054" y="1237617"/>
                </a:lnTo>
                <a:lnTo>
                  <a:pt x="723910" y="1241112"/>
                </a:lnTo>
                <a:lnTo>
                  <a:pt x="726766" y="1244607"/>
                </a:lnTo>
                <a:lnTo>
                  <a:pt x="730257" y="1247467"/>
                </a:lnTo>
                <a:lnTo>
                  <a:pt x="733748" y="1250327"/>
                </a:lnTo>
                <a:lnTo>
                  <a:pt x="737874" y="1252551"/>
                </a:lnTo>
                <a:lnTo>
                  <a:pt x="742000" y="1254457"/>
                </a:lnTo>
                <a:lnTo>
                  <a:pt x="746126" y="1256046"/>
                </a:lnTo>
                <a:lnTo>
                  <a:pt x="750569" y="1256999"/>
                </a:lnTo>
                <a:lnTo>
                  <a:pt x="755329" y="1257952"/>
                </a:lnTo>
                <a:lnTo>
                  <a:pt x="760090" y="1257952"/>
                </a:lnTo>
                <a:lnTo>
                  <a:pt x="764850" y="1257952"/>
                </a:lnTo>
                <a:lnTo>
                  <a:pt x="769611" y="1256999"/>
                </a:lnTo>
                <a:lnTo>
                  <a:pt x="774054" y="1256046"/>
                </a:lnTo>
                <a:lnTo>
                  <a:pt x="778497" y="1254457"/>
                </a:lnTo>
                <a:lnTo>
                  <a:pt x="782623" y="1252551"/>
                </a:lnTo>
                <a:lnTo>
                  <a:pt x="786431" y="1250327"/>
                </a:lnTo>
                <a:lnTo>
                  <a:pt x="789922" y="1247467"/>
                </a:lnTo>
                <a:lnTo>
                  <a:pt x="793413" y="1244607"/>
                </a:lnTo>
                <a:lnTo>
                  <a:pt x="796269" y="1241112"/>
                </a:lnTo>
                <a:lnTo>
                  <a:pt x="799126" y="1237617"/>
                </a:lnTo>
                <a:lnTo>
                  <a:pt x="801665" y="1233804"/>
                </a:lnTo>
                <a:lnTo>
                  <a:pt x="803569" y="1229674"/>
                </a:lnTo>
                <a:lnTo>
                  <a:pt x="805156" y="1225543"/>
                </a:lnTo>
                <a:lnTo>
                  <a:pt x="806108" y="1221095"/>
                </a:lnTo>
                <a:lnTo>
                  <a:pt x="807060" y="1216647"/>
                </a:lnTo>
                <a:lnTo>
                  <a:pt x="807377" y="1211881"/>
                </a:lnTo>
                <a:lnTo>
                  <a:pt x="807060" y="1207115"/>
                </a:lnTo>
                <a:lnTo>
                  <a:pt x="806108" y="1202667"/>
                </a:lnTo>
                <a:lnTo>
                  <a:pt x="805156" y="1198536"/>
                </a:lnTo>
                <a:lnTo>
                  <a:pt x="803569" y="1193770"/>
                </a:lnTo>
                <a:lnTo>
                  <a:pt x="801665" y="1189957"/>
                </a:lnTo>
                <a:lnTo>
                  <a:pt x="799126" y="1186145"/>
                </a:lnTo>
                <a:lnTo>
                  <a:pt x="796269" y="1182649"/>
                </a:lnTo>
                <a:lnTo>
                  <a:pt x="793413" y="1179472"/>
                </a:lnTo>
                <a:lnTo>
                  <a:pt x="789922" y="1176295"/>
                </a:lnTo>
                <a:lnTo>
                  <a:pt x="786431" y="1173753"/>
                </a:lnTo>
                <a:lnTo>
                  <a:pt x="782623" y="1171529"/>
                </a:lnTo>
                <a:lnTo>
                  <a:pt x="778497" y="1169622"/>
                </a:lnTo>
                <a:lnTo>
                  <a:pt x="774054" y="1168034"/>
                </a:lnTo>
                <a:lnTo>
                  <a:pt x="769611" y="1167081"/>
                </a:lnTo>
                <a:lnTo>
                  <a:pt x="764850" y="1166127"/>
                </a:lnTo>
                <a:lnTo>
                  <a:pt x="760090" y="1165810"/>
                </a:lnTo>
                <a:close/>
                <a:moveTo>
                  <a:pt x="762311" y="586583"/>
                </a:moveTo>
                <a:lnTo>
                  <a:pt x="751521" y="586900"/>
                </a:lnTo>
                <a:lnTo>
                  <a:pt x="740730" y="587536"/>
                </a:lnTo>
                <a:lnTo>
                  <a:pt x="729940" y="588807"/>
                </a:lnTo>
                <a:lnTo>
                  <a:pt x="719150" y="590713"/>
                </a:lnTo>
                <a:lnTo>
                  <a:pt x="708994" y="592937"/>
                </a:lnTo>
                <a:lnTo>
                  <a:pt x="698838" y="596115"/>
                </a:lnTo>
                <a:lnTo>
                  <a:pt x="689000" y="598974"/>
                </a:lnTo>
                <a:lnTo>
                  <a:pt x="679162" y="602787"/>
                </a:lnTo>
                <a:lnTo>
                  <a:pt x="669641" y="606917"/>
                </a:lnTo>
                <a:lnTo>
                  <a:pt x="660754" y="612001"/>
                </a:lnTo>
                <a:lnTo>
                  <a:pt x="651551" y="616767"/>
                </a:lnTo>
                <a:lnTo>
                  <a:pt x="642982" y="622169"/>
                </a:lnTo>
                <a:lnTo>
                  <a:pt x="634731" y="628206"/>
                </a:lnTo>
                <a:lnTo>
                  <a:pt x="626479" y="634243"/>
                </a:lnTo>
                <a:lnTo>
                  <a:pt x="618862" y="640915"/>
                </a:lnTo>
                <a:lnTo>
                  <a:pt x="611245" y="647905"/>
                </a:lnTo>
                <a:lnTo>
                  <a:pt x="603946" y="654895"/>
                </a:lnTo>
                <a:lnTo>
                  <a:pt x="597599" y="662521"/>
                </a:lnTo>
                <a:lnTo>
                  <a:pt x="591251" y="670464"/>
                </a:lnTo>
                <a:lnTo>
                  <a:pt x="585221" y="678725"/>
                </a:lnTo>
                <a:lnTo>
                  <a:pt x="579509" y="687304"/>
                </a:lnTo>
                <a:lnTo>
                  <a:pt x="574431" y="696200"/>
                </a:lnTo>
                <a:lnTo>
                  <a:pt x="569671" y="705097"/>
                </a:lnTo>
                <a:lnTo>
                  <a:pt x="565545" y="714311"/>
                </a:lnTo>
                <a:lnTo>
                  <a:pt x="561737" y="723843"/>
                </a:lnTo>
                <a:lnTo>
                  <a:pt x="558245" y="733693"/>
                </a:lnTo>
                <a:lnTo>
                  <a:pt x="555389" y="743543"/>
                </a:lnTo>
                <a:lnTo>
                  <a:pt x="553168" y="753710"/>
                </a:lnTo>
                <a:lnTo>
                  <a:pt x="551263" y="763878"/>
                </a:lnTo>
                <a:lnTo>
                  <a:pt x="549677" y="774680"/>
                </a:lnTo>
                <a:lnTo>
                  <a:pt x="548725" y="785166"/>
                </a:lnTo>
                <a:lnTo>
                  <a:pt x="548407" y="795651"/>
                </a:lnTo>
                <a:lnTo>
                  <a:pt x="548725" y="805501"/>
                </a:lnTo>
                <a:lnTo>
                  <a:pt x="549677" y="815033"/>
                </a:lnTo>
                <a:lnTo>
                  <a:pt x="550629" y="824565"/>
                </a:lnTo>
                <a:lnTo>
                  <a:pt x="552215" y="834096"/>
                </a:lnTo>
                <a:lnTo>
                  <a:pt x="554120" y="842993"/>
                </a:lnTo>
                <a:lnTo>
                  <a:pt x="556659" y="852207"/>
                </a:lnTo>
                <a:lnTo>
                  <a:pt x="559515" y="860786"/>
                </a:lnTo>
                <a:lnTo>
                  <a:pt x="562371" y="869683"/>
                </a:lnTo>
                <a:lnTo>
                  <a:pt x="563641" y="872542"/>
                </a:lnTo>
                <a:lnTo>
                  <a:pt x="564593" y="875720"/>
                </a:lnTo>
                <a:lnTo>
                  <a:pt x="567449" y="881439"/>
                </a:lnTo>
                <a:lnTo>
                  <a:pt x="567449" y="881756"/>
                </a:lnTo>
                <a:lnTo>
                  <a:pt x="570940" y="886522"/>
                </a:lnTo>
                <a:lnTo>
                  <a:pt x="574431" y="891288"/>
                </a:lnTo>
                <a:lnTo>
                  <a:pt x="579192" y="894783"/>
                </a:lnTo>
                <a:lnTo>
                  <a:pt x="583952" y="898279"/>
                </a:lnTo>
                <a:lnTo>
                  <a:pt x="589347" y="901138"/>
                </a:lnTo>
                <a:lnTo>
                  <a:pt x="595060" y="903362"/>
                </a:lnTo>
                <a:lnTo>
                  <a:pt x="601090" y="904315"/>
                </a:lnTo>
                <a:lnTo>
                  <a:pt x="607437" y="904633"/>
                </a:lnTo>
                <a:lnTo>
                  <a:pt x="612198" y="904633"/>
                </a:lnTo>
                <a:lnTo>
                  <a:pt x="616958" y="903998"/>
                </a:lnTo>
                <a:lnTo>
                  <a:pt x="621084" y="902727"/>
                </a:lnTo>
                <a:lnTo>
                  <a:pt x="625527" y="901456"/>
                </a:lnTo>
                <a:lnTo>
                  <a:pt x="629335" y="899549"/>
                </a:lnTo>
                <a:lnTo>
                  <a:pt x="633144" y="897325"/>
                </a:lnTo>
                <a:lnTo>
                  <a:pt x="636952" y="894466"/>
                </a:lnTo>
                <a:lnTo>
                  <a:pt x="639808" y="891606"/>
                </a:lnTo>
                <a:lnTo>
                  <a:pt x="642982" y="888429"/>
                </a:lnTo>
                <a:lnTo>
                  <a:pt x="645521" y="884934"/>
                </a:lnTo>
                <a:lnTo>
                  <a:pt x="647742" y="881439"/>
                </a:lnTo>
                <a:lnTo>
                  <a:pt x="649647" y="877626"/>
                </a:lnTo>
                <a:lnTo>
                  <a:pt x="651233" y="873495"/>
                </a:lnTo>
                <a:lnTo>
                  <a:pt x="652503" y="868729"/>
                </a:lnTo>
                <a:lnTo>
                  <a:pt x="653138" y="864281"/>
                </a:lnTo>
                <a:lnTo>
                  <a:pt x="653455" y="859833"/>
                </a:lnTo>
                <a:lnTo>
                  <a:pt x="653138" y="855067"/>
                </a:lnTo>
                <a:lnTo>
                  <a:pt x="652503" y="850936"/>
                </a:lnTo>
                <a:lnTo>
                  <a:pt x="651233" y="846488"/>
                </a:lnTo>
                <a:lnTo>
                  <a:pt x="649647" y="842675"/>
                </a:lnTo>
                <a:lnTo>
                  <a:pt x="649647" y="842358"/>
                </a:lnTo>
                <a:lnTo>
                  <a:pt x="647425" y="836638"/>
                </a:lnTo>
                <a:lnTo>
                  <a:pt x="645521" y="831237"/>
                </a:lnTo>
                <a:lnTo>
                  <a:pt x="644251" y="825835"/>
                </a:lnTo>
                <a:lnTo>
                  <a:pt x="642665" y="820116"/>
                </a:lnTo>
                <a:lnTo>
                  <a:pt x="641713" y="814079"/>
                </a:lnTo>
                <a:lnTo>
                  <a:pt x="641078" y="808042"/>
                </a:lnTo>
                <a:lnTo>
                  <a:pt x="640443" y="801688"/>
                </a:lnTo>
                <a:lnTo>
                  <a:pt x="640443" y="795651"/>
                </a:lnTo>
                <a:lnTo>
                  <a:pt x="640443" y="789614"/>
                </a:lnTo>
                <a:lnTo>
                  <a:pt x="641078" y="783577"/>
                </a:lnTo>
                <a:lnTo>
                  <a:pt x="641713" y="777540"/>
                </a:lnTo>
                <a:lnTo>
                  <a:pt x="642665" y="771821"/>
                </a:lnTo>
                <a:lnTo>
                  <a:pt x="644251" y="765784"/>
                </a:lnTo>
                <a:lnTo>
                  <a:pt x="645521" y="760065"/>
                </a:lnTo>
                <a:lnTo>
                  <a:pt x="647742" y="754981"/>
                </a:lnTo>
                <a:lnTo>
                  <a:pt x="649647" y="749262"/>
                </a:lnTo>
                <a:lnTo>
                  <a:pt x="652503" y="743860"/>
                </a:lnTo>
                <a:lnTo>
                  <a:pt x="655042" y="739094"/>
                </a:lnTo>
                <a:lnTo>
                  <a:pt x="658215" y="733693"/>
                </a:lnTo>
                <a:lnTo>
                  <a:pt x="661072" y="729245"/>
                </a:lnTo>
                <a:lnTo>
                  <a:pt x="664563" y="724161"/>
                </a:lnTo>
                <a:lnTo>
                  <a:pt x="668371" y="719713"/>
                </a:lnTo>
                <a:lnTo>
                  <a:pt x="672180" y="715582"/>
                </a:lnTo>
                <a:lnTo>
                  <a:pt x="676305" y="711452"/>
                </a:lnTo>
                <a:lnTo>
                  <a:pt x="680431" y="707321"/>
                </a:lnTo>
                <a:lnTo>
                  <a:pt x="684874" y="703826"/>
                </a:lnTo>
                <a:lnTo>
                  <a:pt x="689317" y="700013"/>
                </a:lnTo>
                <a:lnTo>
                  <a:pt x="694078" y="696518"/>
                </a:lnTo>
                <a:lnTo>
                  <a:pt x="699156" y="693659"/>
                </a:lnTo>
                <a:lnTo>
                  <a:pt x="704233" y="691117"/>
                </a:lnTo>
                <a:lnTo>
                  <a:pt x="709311" y="688257"/>
                </a:lnTo>
                <a:lnTo>
                  <a:pt x="714707" y="685715"/>
                </a:lnTo>
                <a:lnTo>
                  <a:pt x="720419" y="683809"/>
                </a:lnTo>
                <a:lnTo>
                  <a:pt x="726132" y="681902"/>
                </a:lnTo>
                <a:lnTo>
                  <a:pt x="732162" y="679996"/>
                </a:lnTo>
                <a:lnTo>
                  <a:pt x="737874" y="678725"/>
                </a:lnTo>
                <a:lnTo>
                  <a:pt x="743904" y="677772"/>
                </a:lnTo>
                <a:lnTo>
                  <a:pt x="749934" y="677136"/>
                </a:lnTo>
                <a:lnTo>
                  <a:pt x="756281" y="676501"/>
                </a:lnTo>
                <a:lnTo>
                  <a:pt x="762311" y="676183"/>
                </a:lnTo>
                <a:lnTo>
                  <a:pt x="768659" y="676501"/>
                </a:lnTo>
                <a:lnTo>
                  <a:pt x="774689" y="677136"/>
                </a:lnTo>
                <a:lnTo>
                  <a:pt x="781353" y="677772"/>
                </a:lnTo>
                <a:lnTo>
                  <a:pt x="787383" y="678725"/>
                </a:lnTo>
                <a:lnTo>
                  <a:pt x="793096" y="679996"/>
                </a:lnTo>
                <a:lnTo>
                  <a:pt x="799126" y="681902"/>
                </a:lnTo>
                <a:lnTo>
                  <a:pt x="804838" y="683809"/>
                </a:lnTo>
                <a:lnTo>
                  <a:pt x="809916" y="685715"/>
                </a:lnTo>
                <a:lnTo>
                  <a:pt x="815629" y="688257"/>
                </a:lnTo>
                <a:lnTo>
                  <a:pt x="821024" y="691117"/>
                </a:lnTo>
                <a:lnTo>
                  <a:pt x="825784" y="693659"/>
                </a:lnTo>
                <a:lnTo>
                  <a:pt x="830862" y="696518"/>
                </a:lnTo>
                <a:lnTo>
                  <a:pt x="835623" y="700013"/>
                </a:lnTo>
                <a:lnTo>
                  <a:pt x="840066" y="703826"/>
                </a:lnTo>
                <a:lnTo>
                  <a:pt x="844826" y="707321"/>
                </a:lnTo>
                <a:lnTo>
                  <a:pt x="848952" y="711452"/>
                </a:lnTo>
                <a:lnTo>
                  <a:pt x="853078" y="715582"/>
                </a:lnTo>
                <a:lnTo>
                  <a:pt x="856886" y="719713"/>
                </a:lnTo>
                <a:lnTo>
                  <a:pt x="860695" y="724161"/>
                </a:lnTo>
                <a:lnTo>
                  <a:pt x="863868" y="729245"/>
                </a:lnTo>
                <a:lnTo>
                  <a:pt x="867042" y="733693"/>
                </a:lnTo>
                <a:lnTo>
                  <a:pt x="869898" y="739094"/>
                </a:lnTo>
                <a:lnTo>
                  <a:pt x="872754" y="743860"/>
                </a:lnTo>
                <a:lnTo>
                  <a:pt x="874976" y="749262"/>
                </a:lnTo>
                <a:lnTo>
                  <a:pt x="877197" y="754981"/>
                </a:lnTo>
                <a:lnTo>
                  <a:pt x="879102" y="760065"/>
                </a:lnTo>
                <a:lnTo>
                  <a:pt x="881006" y="765784"/>
                </a:lnTo>
                <a:lnTo>
                  <a:pt x="882275" y="771821"/>
                </a:lnTo>
                <a:lnTo>
                  <a:pt x="883227" y="777540"/>
                </a:lnTo>
                <a:lnTo>
                  <a:pt x="884180" y="783577"/>
                </a:lnTo>
                <a:lnTo>
                  <a:pt x="884497" y="789614"/>
                </a:lnTo>
                <a:lnTo>
                  <a:pt x="884814" y="795651"/>
                </a:lnTo>
                <a:lnTo>
                  <a:pt x="884497" y="802323"/>
                </a:lnTo>
                <a:lnTo>
                  <a:pt x="884180" y="808360"/>
                </a:lnTo>
                <a:lnTo>
                  <a:pt x="883227" y="814397"/>
                </a:lnTo>
                <a:lnTo>
                  <a:pt x="882275" y="820116"/>
                </a:lnTo>
                <a:lnTo>
                  <a:pt x="881006" y="826153"/>
                </a:lnTo>
                <a:lnTo>
                  <a:pt x="879102" y="831872"/>
                </a:lnTo>
                <a:lnTo>
                  <a:pt x="877197" y="837274"/>
                </a:lnTo>
                <a:lnTo>
                  <a:pt x="874976" y="842675"/>
                </a:lnTo>
                <a:lnTo>
                  <a:pt x="872754" y="848077"/>
                </a:lnTo>
                <a:lnTo>
                  <a:pt x="869898" y="853160"/>
                </a:lnTo>
                <a:lnTo>
                  <a:pt x="867042" y="858562"/>
                </a:lnTo>
                <a:lnTo>
                  <a:pt x="863551" y="863646"/>
                </a:lnTo>
                <a:lnTo>
                  <a:pt x="860377" y="868094"/>
                </a:lnTo>
                <a:lnTo>
                  <a:pt x="856886" y="872542"/>
                </a:lnTo>
                <a:lnTo>
                  <a:pt x="852760" y="876990"/>
                </a:lnTo>
                <a:lnTo>
                  <a:pt x="848952" y="881439"/>
                </a:lnTo>
                <a:lnTo>
                  <a:pt x="844509" y="885569"/>
                </a:lnTo>
                <a:lnTo>
                  <a:pt x="840066" y="889382"/>
                </a:lnTo>
                <a:lnTo>
                  <a:pt x="835305" y="892877"/>
                </a:lnTo>
                <a:lnTo>
                  <a:pt x="830862" y="896372"/>
                </a:lnTo>
                <a:lnTo>
                  <a:pt x="825784" y="899549"/>
                </a:lnTo>
                <a:lnTo>
                  <a:pt x="820707" y="902409"/>
                </a:lnTo>
                <a:lnTo>
                  <a:pt x="815311" y="905269"/>
                </a:lnTo>
                <a:lnTo>
                  <a:pt x="809916" y="907811"/>
                </a:lnTo>
                <a:lnTo>
                  <a:pt x="804203" y="910035"/>
                </a:lnTo>
                <a:lnTo>
                  <a:pt x="798491" y="911941"/>
                </a:lnTo>
                <a:lnTo>
                  <a:pt x="792461" y="913530"/>
                </a:lnTo>
                <a:lnTo>
                  <a:pt x="787066" y="915118"/>
                </a:lnTo>
                <a:lnTo>
                  <a:pt x="780719" y="916072"/>
                </a:lnTo>
                <a:lnTo>
                  <a:pt x="774689" y="917025"/>
                </a:lnTo>
                <a:lnTo>
                  <a:pt x="768341" y="917343"/>
                </a:lnTo>
                <a:lnTo>
                  <a:pt x="762311" y="917660"/>
                </a:lnTo>
                <a:lnTo>
                  <a:pt x="759772" y="917343"/>
                </a:lnTo>
                <a:lnTo>
                  <a:pt x="755329" y="917660"/>
                </a:lnTo>
                <a:lnTo>
                  <a:pt x="750886" y="918296"/>
                </a:lnTo>
                <a:lnTo>
                  <a:pt x="746443" y="919567"/>
                </a:lnTo>
                <a:lnTo>
                  <a:pt x="742317" y="921155"/>
                </a:lnTo>
                <a:lnTo>
                  <a:pt x="738509" y="923062"/>
                </a:lnTo>
                <a:lnTo>
                  <a:pt x="734701" y="925286"/>
                </a:lnTo>
                <a:lnTo>
                  <a:pt x="731527" y="927828"/>
                </a:lnTo>
                <a:lnTo>
                  <a:pt x="728353" y="931005"/>
                </a:lnTo>
                <a:lnTo>
                  <a:pt x="725180" y="933865"/>
                </a:lnTo>
                <a:lnTo>
                  <a:pt x="722641" y="937677"/>
                </a:lnTo>
                <a:lnTo>
                  <a:pt x="720736" y="941490"/>
                </a:lnTo>
                <a:lnTo>
                  <a:pt x="718832" y="945303"/>
                </a:lnTo>
                <a:lnTo>
                  <a:pt x="717245" y="949434"/>
                </a:lnTo>
                <a:lnTo>
                  <a:pt x="716293" y="953882"/>
                </a:lnTo>
                <a:lnTo>
                  <a:pt x="715659" y="958648"/>
                </a:lnTo>
                <a:lnTo>
                  <a:pt x="715024" y="963096"/>
                </a:lnTo>
                <a:lnTo>
                  <a:pt x="715024" y="1088283"/>
                </a:lnTo>
                <a:lnTo>
                  <a:pt x="715659" y="1092731"/>
                </a:lnTo>
                <a:lnTo>
                  <a:pt x="716293" y="1097497"/>
                </a:lnTo>
                <a:lnTo>
                  <a:pt x="717245" y="1101945"/>
                </a:lnTo>
                <a:lnTo>
                  <a:pt x="718832" y="1106076"/>
                </a:lnTo>
                <a:lnTo>
                  <a:pt x="720736" y="1109889"/>
                </a:lnTo>
                <a:lnTo>
                  <a:pt x="722641" y="1113701"/>
                </a:lnTo>
                <a:lnTo>
                  <a:pt x="725180" y="1117514"/>
                </a:lnTo>
                <a:lnTo>
                  <a:pt x="728353" y="1120374"/>
                </a:lnTo>
                <a:lnTo>
                  <a:pt x="731527" y="1123551"/>
                </a:lnTo>
                <a:lnTo>
                  <a:pt x="734701" y="1126093"/>
                </a:lnTo>
                <a:lnTo>
                  <a:pt x="738509" y="1128317"/>
                </a:lnTo>
                <a:lnTo>
                  <a:pt x="742317" y="1130224"/>
                </a:lnTo>
                <a:lnTo>
                  <a:pt x="746443" y="1131812"/>
                </a:lnTo>
                <a:lnTo>
                  <a:pt x="750886" y="1133083"/>
                </a:lnTo>
                <a:lnTo>
                  <a:pt x="755329" y="1133719"/>
                </a:lnTo>
                <a:lnTo>
                  <a:pt x="759772" y="1134036"/>
                </a:lnTo>
                <a:lnTo>
                  <a:pt x="764215" y="1133719"/>
                </a:lnTo>
                <a:lnTo>
                  <a:pt x="768659" y="1133083"/>
                </a:lnTo>
                <a:lnTo>
                  <a:pt x="773419" y="1131812"/>
                </a:lnTo>
                <a:lnTo>
                  <a:pt x="777227" y="1130224"/>
                </a:lnTo>
                <a:lnTo>
                  <a:pt x="781353" y="1128317"/>
                </a:lnTo>
                <a:lnTo>
                  <a:pt x="784527" y="1126093"/>
                </a:lnTo>
                <a:lnTo>
                  <a:pt x="788335" y="1123551"/>
                </a:lnTo>
                <a:lnTo>
                  <a:pt x="791509" y="1120374"/>
                </a:lnTo>
                <a:lnTo>
                  <a:pt x="794365" y="1117514"/>
                </a:lnTo>
                <a:lnTo>
                  <a:pt x="796904" y="1113701"/>
                </a:lnTo>
                <a:lnTo>
                  <a:pt x="799126" y="1109889"/>
                </a:lnTo>
                <a:lnTo>
                  <a:pt x="801030" y="1106076"/>
                </a:lnTo>
                <a:lnTo>
                  <a:pt x="802299" y="1101945"/>
                </a:lnTo>
                <a:lnTo>
                  <a:pt x="803569" y="1097497"/>
                </a:lnTo>
                <a:lnTo>
                  <a:pt x="804203" y="1092731"/>
                </a:lnTo>
                <a:lnTo>
                  <a:pt x="804838" y="1088283"/>
                </a:lnTo>
                <a:lnTo>
                  <a:pt x="804838" y="1000906"/>
                </a:lnTo>
                <a:lnTo>
                  <a:pt x="813725" y="999000"/>
                </a:lnTo>
                <a:lnTo>
                  <a:pt x="822293" y="996458"/>
                </a:lnTo>
                <a:lnTo>
                  <a:pt x="831497" y="993598"/>
                </a:lnTo>
                <a:lnTo>
                  <a:pt x="840066" y="990739"/>
                </a:lnTo>
                <a:lnTo>
                  <a:pt x="848635" y="987244"/>
                </a:lnTo>
                <a:lnTo>
                  <a:pt x="856886" y="983431"/>
                </a:lnTo>
                <a:lnTo>
                  <a:pt x="864820" y="979300"/>
                </a:lnTo>
                <a:lnTo>
                  <a:pt x="872754" y="975170"/>
                </a:lnTo>
                <a:lnTo>
                  <a:pt x="880371" y="970086"/>
                </a:lnTo>
                <a:lnTo>
                  <a:pt x="887671" y="965320"/>
                </a:lnTo>
                <a:lnTo>
                  <a:pt x="894970" y="959919"/>
                </a:lnTo>
                <a:lnTo>
                  <a:pt x="901635" y="954200"/>
                </a:lnTo>
                <a:lnTo>
                  <a:pt x="908617" y="948163"/>
                </a:lnTo>
                <a:lnTo>
                  <a:pt x="914964" y="942126"/>
                </a:lnTo>
                <a:lnTo>
                  <a:pt x="921311" y="935771"/>
                </a:lnTo>
                <a:lnTo>
                  <a:pt x="927024" y="929416"/>
                </a:lnTo>
                <a:lnTo>
                  <a:pt x="932736" y="922109"/>
                </a:lnTo>
                <a:lnTo>
                  <a:pt x="938132" y="915436"/>
                </a:lnTo>
                <a:lnTo>
                  <a:pt x="942892" y="907811"/>
                </a:lnTo>
                <a:lnTo>
                  <a:pt x="947970" y="900185"/>
                </a:lnTo>
                <a:lnTo>
                  <a:pt x="952096" y="892559"/>
                </a:lnTo>
                <a:lnTo>
                  <a:pt x="956221" y="884616"/>
                </a:lnTo>
                <a:lnTo>
                  <a:pt x="960030" y="876355"/>
                </a:lnTo>
                <a:lnTo>
                  <a:pt x="963521" y="868094"/>
                </a:lnTo>
                <a:lnTo>
                  <a:pt x="966377" y="859515"/>
                </a:lnTo>
                <a:lnTo>
                  <a:pt x="968916" y="850619"/>
                </a:lnTo>
                <a:lnTo>
                  <a:pt x="971455" y="842040"/>
                </a:lnTo>
                <a:lnTo>
                  <a:pt x="973359" y="832826"/>
                </a:lnTo>
                <a:lnTo>
                  <a:pt x="974311" y="823929"/>
                </a:lnTo>
                <a:lnTo>
                  <a:pt x="975581" y="814715"/>
                </a:lnTo>
                <a:lnTo>
                  <a:pt x="976215" y="805183"/>
                </a:lnTo>
                <a:lnTo>
                  <a:pt x="976215" y="795651"/>
                </a:lnTo>
                <a:lnTo>
                  <a:pt x="976215" y="785166"/>
                </a:lnTo>
                <a:lnTo>
                  <a:pt x="975581" y="774680"/>
                </a:lnTo>
                <a:lnTo>
                  <a:pt x="973994" y="763878"/>
                </a:lnTo>
                <a:lnTo>
                  <a:pt x="972090" y="753710"/>
                </a:lnTo>
                <a:lnTo>
                  <a:pt x="969868" y="743543"/>
                </a:lnTo>
                <a:lnTo>
                  <a:pt x="966695" y="733693"/>
                </a:lnTo>
                <a:lnTo>
                  <a:pt x="963521" y="723843"/>
                </a:lnTo>
                <a:lnTo>
                  <a:pt x="959713" y="714311"/>
                </a:lnTo>
                <a:lnTo>
                  <a:pt x="955587" y="705097"/>
                </a:lnTo>
                <a:lnTo>
                  <a:pt x="950509" y="696200"/>
                </a:lnTo>
                <a:lnTo>
                  <a:pt x="945114" y="687304"/>
                </a:lnTo>
                <a:lnTo>
                  <a:pt x="940036" y="678725"/>
                </a:lnTo>
                <a:lnTo>
                  <a:pt x="934006" y="670464"/>
                </a:lnTo>
                <a:lnTo>
                  <a:pt x="927341" y="662521"/>
                </a:lnTo>
                <a:lnTo>
                  <a:pt x="920677" y="654895"/>
                </a:lnTo>
                <a:lnTo>
                  <a:pt x="914012" y="647905"/>
                </a:lnTo>
                <a:lnTo>
                  <a:pt x="906395" y="640915"/>
                </a:lnTo>
                <a:lnTo>
                  <a:pt x="898461" y="634243"/>
                </a:lnTo>
                <a:lnTo>
                  <a:pt x="890527" y="628206"/>
                </a:lnTo>
                <a:lnTo>
                  <a:pt x="882275" y="622169"/>
                </a:lnTo>
                <a:lnTo>
                  <a:pt x="873389" y="616767"/>
                </a:lnTo>
                <a:lnTo>
                  <a:pt x="864503" y="612001"/>
                </a:lnTo>
                <a:lnTo>
                  <a:pt x="855299" y="606917"/>
                </a:lnTo>
                <a:lnTo>
                  <a:pt x="845778" y="602787"/>
                </a:lnTo>
                <a:lnTo>
                  <a:pt x="835940" y="598974"/>
                </a:lnTo>
                <a:lnTo>
                  <a:pt x="826102" y="596115"/>
                </a:lnTo>
                <a:lnTo>
                  <a:pt x="815946" y="592937"/>
                </a:lnTo>
                <a:lnTo>
                  <a:pt x="805473" y="590713"/>
                </a:lnTo>
                <a:lnTo>
                  <a:pt x="795317" y="588807"/>
                </a:lnTo>
                <a:lnTo>
                  <a:pt x="784209" y="587536"/>
                </a:lnTo>
                <a:lnTo>
                  <a:pt x="773736" y="586900"/>
                </a:lnTo>
                <a:lnTo>
                  <a:pt x="762311" y="586583"/>
                </a:lnTo>
                <a:close/>
                <a:moveTo>
                  <a:pt x="1731944" y="472120"/>
                </a:moveTo>
                <a:lnTo>
                  <a:pt x="1726550" y="472437"/>
                </a:lnTo>
                <a:lnTo>
                  <a:pt x="1721155" y="473390"/>
                </a:lnTo>
                <a:lnTo>
                  <a:pt x="1716396" y="474344"/>
                </a:lnTo>
                <a:lnTo>
                  <a:pt x="1711953" y="475932"/>
                </a:lnTo>
                <a:lnTo>
                  <a:pt x="1706876" y="478156"/>
                </a:lnTo>
                <a:lnTo>
                  <a:pt x="1702751" y="480698"/>
                </a:lnTo>
                <a:lnTo>
                  <a:pt x="1698626" y="483875"/>
                </a:lnTo>
                <a:lnTo>
                  <a:pt x="1695136" y="486734"/>
                </a:lnTo>
                <a:lnTo>
                  <a:pt x="1691645" y="490547"/>
                </a:lnTo>
                <a:lnTo>
                  <a:pt x="1688789" y="494995"/>
                </a:lnTo>
                <a:lnTo>
                  <a:pt x="1686251" y="499125"/>
                </a:lnTo>
                <a:lnTo>
                  <a:pt x="1683713" y="503255"/>
                </a:lnTo>
                <a:lnTo>
                  <a:pt x="1681809" y="508021"/>
                </a:lnTo>
                <a:lnTo>
                  <a:pt x="1680857" y="513104"/>
                </a:lnTo>
                <a:lnTo>
                  <a:pt x="1680222" y="517870"/>
                </a:lnTo>
                <a:lnTo>
                  <a:pt x="1679587" y="523271"/>
                </a:lnTo>
                <a:lnTo>
                  <a:pt x="1680222" y="528355"/>
                </a:lnTo>
                <a:lnTo>
                  <a:pt x="1680857" y="533438"/>
                </a:lnTo>
                <a:lnTo>
                  <a:pt x="1681809" y="538204"/>
                </a:lnTo>
                <a:lnTo>
                  <a:pt x="1683713" y="543287"/>
                </a:lnTo>
                <a:lnTo>
                  <a:pt x="1686251" y="547735"/>
                </a:lnTo>
                <a:lnTo>
                  <a:pt x="1688789" y="551865"/>
                </a:lnTo>
                <a:lnTo>
                  <a:pt x="1691645" y="555678"/>
                </a:lnTo>
                <a:lnTo>
                  <a:pt x="1695136" y="559490"/>
                </a:lnTo>
                <a:lnTo>
                  <a:pt x="1698626" y="562667"/>
                </a:lnTo>
                <a:lnTo>
                  <a:pt x="1702751" y="565527"/>
                </a:lnTo>
                <a:lnTo>
                  <a:pt x="1706876" y="568386"/>
                </a:lnTo>
                <a:lnTo>
                  <a:pt x="1711953" y="570610"/>
                </a:lnTo>
                <a:lnTo>
                  <a:pt x="1716396" y="571881"/>
                </a:lnTo>
                <a:lnTo>
                  <a:pt x="1721155" y="573470"/>
                </a:lnTo>
                <a:lnTo>
                  <a:pt x="1726550" y="574423"/>
                </a:lnTo>
                <a:lnTo>
                  <a:pt x="1731944" y="574423"/>
                </a:lnTo>
                <a:lnTo>
                  <a:pt x="1737338" y="574423"/>
                </a:lnTo>
                <a:lnTo>
                  <a:pt x="1742415" y="573470"/>
                </a:lnTo>
                <a:lnTo>
                  <a:pt x="1747810" y="571881"/>
                </a:lnTo>
                <a:lnTo>
                  <a:pt x="1752252" y="570610"/>
                </a:lnTo>
                <a:lnTo>
                  <a:pt x="1756695" y="568386"/>
                </a:lnTo>
                <a:lnTo>
                  <a:pt x="1761137" y="565527"/>
                </a:lnTo>
                <a:lnTo>
                  <a:pt x="1765579" y="562667"/>
                </a:lnTo>
                <a:lnTo>
                  <a:pt x="1768752" y="559490"/>
                </a:lnTo>
                <a:lnTo>
                  <a:pt x="1772243" y="555678"/>
                </a:lnTo>
                <a:lnTo>
                  <a:pt x="1775416" y="551865"/>
                </a:lnTo>
                <a:lnTo>
                  <a:pt x="1777955" y="547735"/>
                </a:lnTo>
                <a:lnTo>
                  <a:pt x="1780176" y="543287"/>
                </a:lnTo>
                <a:lnTo>
                  <a:pt x="1782080" y="538204"/>
                </a:lnTo>
                <a:lnTo>
                  <a:pt x="1783349" y="533438"/>
                </a:lnTo>
                <a:lnTo>
                  <a:pt x="1783983" y="528355"/>
                </a:lnTo>
                <a:lnTo>
                  <a:pt x="1784301" y="523271"/>
                </a:lnTo>
                <a:lnTo>
                  <a:pt x="1783983" y="517870"/>
                </a:lnTo>
                <a:lnTo>
                  <a:pt x="1783349" y="513104"/>
                </a:lnTo>
                <a:lnTo>
                  <a:pt x="1782080" y="508021"/>
                </a:lnTo>
                <a:lnTo>
                  <a:pt x="1780176" y="503255"/>
                </a:lnTo>
                <a:lnTo>
                  <a:pt x="1777955" y="499125"/>
                </a:lnTo>
                <a:lnTo>
                  <a:pt x="1775416" y="494995"/>
                </a:lnTo>
                <a:lnTo>
                  <a:pt x="1772243" y="490547"/>
                </a:lnTo>
                <a:lnTo>
                  <a:pt x="1768752" y="486734"/>
                </a:lnTo>
                <a:lnTo>
                  <a:pt x="1765579" y="483875"/>
                </a:lnTo>
                <a:lnTo>
                  <a:pt x="1761137" y="480698"/>
                </a:lnTo>
                <a:lnTo>
                  <a:pt x="1756695" y="478156"/>
                </a:lnTo>
                <a:lnTo>
                  <a:pt x="1752252" y="475932"/>
                </a:lnTo>
                <a:lnTo>
                  <a:pt x="1747810" y="474344"/>
                </a:lnTo>
                <a:lnTo>
                  <a:pt x="1742415" y="473390"/>
                </a:lnTo>
                <a:lnTo>
                  <a:pt x="1737338" y="472437"/>
                </a:lnTo>
                <a:lnTo>
                  <a:pt x="1731944" y="472120"/>
                </a:lnTo>
                <a:close/>
                <a:moveTo>
                  <a:pt x="747713" y="368300"/>
                </a:moveTo>
                <a:lnTo>
                  <a:pt x="766754" y="368618"/>
                </a:lnTo>
                <a:lnTo>
                  <a:pt x="786114" y="368936"/>
                </a:lnTo>
                <a:lnTo>
                  <a:pt x="805156" y="369889"/>
                </a:lnTo>
                <a:lnTo>
                  <a:pt x="823880" y="370842"/>
                </a:lnTo>
                <a:lnTo>
                  <a:pt x="842922" y="372431"/>
                </a:lnTo>
                <a:lnTo>
                  <a:pt x="861329" y="374019"/>
                </a:lnTo>
                <a:lnTo>
                  <a:pt x="879736" y="375926"/>
                </a:lnTo>
                <a:lnTo>
                  <a:pt x="898461" y="378150"/>
                </a:lnTo>
                <a:lnTo>
                  <a:pt x="916551" y="380692"/>
                </a:lnTo>
                <a:lnTo>
                  <a:pt x="934641" y="383869"/>
                </a:lnTo>
                <a:lnTo>
                  <a:pt x="952413" y="386729"/>
                </a:lnTo>
                <a:lnTo>
                  <a:pt x="969868" y="390224"/>
                </a:lnTo>
                <a:lnTo>
                  <a:pt x="987641" y="394036"/>
                </a:lnTo>
                <a:lnTo>
                  <a:pt x="1004461" y="397849"/>
                </a:lnTo>
                <a:lnTo>
                  <a:pt x="1021916" y="401980"/>
                </a:lnTo>
                <a:lnTo>
                  <a:pt x="1038419" y="406428"/>
                </a:lnTo>
                <a:lnTo>
                  <a:pt x="1055239" y="411512"/>
                </a:lnTo>
                <a:lnTo>
                  <a:pt x="1071742" y="416278"/>
                </a:lnTo>
                <a:lnTo>
                  <a:pt x="1087928" y="421679"/>
                </a:lnTo>
                <a:lnTo>
                  <a:pt x="1103796" y="426763"/>
                </a:lnTo>
                <a:lnTo>
                  <a:pt x="1119665" y="432482"/>
                </a:lnTo>
                <a:lnTo>
                  <a:pt x="1135215" y="438519"/>
                </a:lnTo>
                <a:lnTo>
                  <a:pt x="1150766" y="444556"/>
                </a:lnTo>
                <a:lnTo>
                  <a:pt x="1165683" y="451228"/>
                </a:lnTo>
                <a:lnTo>
                  <a:pt x="1180281" y="457901"/>
                </a:lnTo>
                <a:lnTo>
                  <a:pt x="1194880" y="464573"/>
                </a:lnTo>
                <a:lnTo>
                  <a:pt x="1209479" y="471881"/>
                </a:lnTo>
                <a:lnTo>
                  <a:pt x="1223443" y="479189"/>
                </a:lnTo>
                <a:lnTo>
                  <a:pt x="1237090" y="486497"/>
                </a:lnTo>
                <a:lnTo>
                  <a:pt x="1250102" y="494758"/>
                </a:lnTo>
                <a:lnTo>
                  <a:pt x="1263431" y="502701"/>
                </a:lnTo>
                <a:lnTo>
                  <a:pt x="1276126" y="510644"/>
                </a:lnTo>
                <a:lnTo>
                  <a:pt x="1288820" y="518905"/>
                </a:lnTo>
                <a:lnTo>
                  <a:pt x="1301197" y="527484"/>
                </a:lnTo>
                <a:lnTo>
                  <a:pt x="1312940" y="536063"/>
                </a:lnTo>
                <a:lnTo>
                  <a:pt x="1324683" y="544960"/>
                </a:lnTo>
                <a:lnTo>
                  <a:pt x="1335790" y="553856"/>
                </a:lnTo>
                <a:lnTo>
                  <a:pt x="1346898" y="563388"/>
                </a:lnTo>
                <a:lnTo>
                  <a:pt x="1357371" y="572920"/>
                </a:lnTo>
                <a:lnTo>
                  <a:pt x="1367527" y="582452"/>
                </a:lnTo>
                <a:lnTo>
                  <a:pt x="1377365" y="592302"/>
                </a:lnTo>
                <a:lnTo>
                  <a:pt x="1386886" y="602151"/>
                </a:lnTo>
                <a:lnTo>
                  <a:pt x="1396090" y="612319"/>
                </a:lnTo>
                <a:lnTo>
                  <a:pt x="1404976" y="622486"/>
                </a:lnTo>
                <a:lnTo>
                  <a:pt x="1413545" y="632972"/>
                </a:lnTo>
                <a:lnTo>
                  <a:pt x="1421796" y="643457"/>
                </a:lnTo>
                <a:lnTo>
                  <a:pt x="1429413" y="654260"/>
                </a:lnTo>
                <a:lnTo>
                  <a:pt x="1436395" y="664745"/>
                </a:lnTo>
                <a:lnTo>
                  <a:pt x="1443377" y="675866"/>
                </a:lnTo>
                <a:lnTo>
                  <a:pt x="1450042" y="687304"/>
                </a:lnTo>
                <a:lnTo>
                  <a:pt x="1456072" y="698107"/>
                </a:lnTo>
                <a:lnTo>
                  <a:pt x="1461784" y="709545"/>
                </a:lnTo>
                <a:lnTo>
                  <a:pt x="1467179" y="721301"/>
                </a:lnTo>
                <a:lnTo>
                  <a:pt x="1471623" y="732740"/>
                </a:lnTo>
                <a:lnTo>
                  <a:pt x="1476066" y="744178"/>
                </a:lnTo>
                <a:lnTo>
                  <a:pt x="1479874" y="755934"/>
                </a:lnTo>
                <a:lnTo>
                  <a:pt x="1483683" y="768326"/>
                </a:lnTo>
                <a:lnTo>
                  <a:pt x="1486856" y="779764"/>
                </a:lnTo>
                <a:lnTo>
                  <a:pt x="1489395" y="792156"/>
                </a:lnTo>
                <a:lnTo>
                  <a:pt x="1491299" y="804547"/>
                </a:lnTo>
                <a:lnTo>
                  <a:pt x="1493203" y="816621"/>
                </a:lnTo>
                <a:lnTo>
                  <a:pt x="1494155" y="829013"/>
                </a:lnTo>
                <a:lnTo>
                  <a:pt x="1495108" y="841722"/>
                </a:lnTo>
                <a:lnTo>
                  <a:pt x="1495425" y="854114"/>
                </a:lnTo>
                <a:lnTo>
                  <a:pt x="1495108" y="864281"/>
                </a:lnTo>
                <a:lnTo>
                  <a:pt x="1494790" y="874449"/>
                </a:lnTo>
                <a:lnTo>
                  <a:pt x="1493838" y="884616"/>
                </a:lnTo>
                <a:lnTo>
                  <a:pt x="1492886" y="894783"/>
                </a:lnTo>
                <a:lnTo>
                  <a:pt x="1491299" y="905269"/>
                </a:lnTo>
                <a:lnTo>
                  <a:pt x="1489395" y="915436"/>
                </a:lnTo>
                <a:lnTo>
                  <a:pt x="1487491" y="925286"/>
                </a:lnTo>
                <a:lnTo>
                  <a:pt x="1484952" y="935136"/>
                </a:lnTo>
                <a:lnTo>
                  <a:pt x="1482096" y="944985"/>
                </a:lnTo>
                <a:lnTo>
                  <a:pt x="1479239" y="954835"/>
                </a:lnTo>
                <a:lnTo>
                  <a:pt x="1475748" y="964685"/>
                </a:lnTo>
                <a:lnTo>
                  <a:pt x="1472257" y="973899"/>
                </a:lnTo>
                <a:lnTo>
                  <a:pt x="1468132" y="983431"/>
                </a:lnTo>
                <a:lnTo>
                  <a:pt x="1464006" y="992963"/>
                </a:lnTo>
                <a:lnTo>
                  <a:pt x="1459563" y="1002495"/>
                </a:lnTo>
                <a:lnTo>
                  <a:pt x="1455120" y="1011709"/>
                </a:lnTo>
                <a:lnTo>
                  <a:pt x="1450042" y="1020923"/>
                </a:lnTo>
                <a:lnTo>
                  <a:pt x="1444329" y="1030138"/>
                </a:lnTo>
                <a:lnTo>
                  <a:pt x="1438934" y="1039034"/>
                </a:lnTo>
                <a:lnTo>
                  <a:pt x="1432904" y="1048248"/>
                </a:lnTo>
                <a:lnTo>
                  <a:pt x="1426874" y="1056827"/>
                </a:lnTo>
                <a:lnTo>
                  <a:pt x="1420527" y="1066042"/>
                </a:lnTo>
                <a:lnTo>
                  <a:pt x="1413862" y="1074620"/>
                </a:lnTo>
                <a:lnTo>
                  <a:pt x="1406880" y="1082881"/>
                </a:lnTo>
                <a:lnTo>
                  <a:pt x="1399898" y="1091778"/>
                </a:lnTo>
                <a:lnTo>
                  <a:pt x="1392599" y="1100039"/>
                </a:lnTo>
                <a:lnTo>
                  <a:pt x="1384665" y="1108300"/>
                </a:lnTo>
                <a:lnTo>
                  <a:pt x="1376730" y="1116243"/>
                </a:lnTo>
                <a:lnTo>
                  <a:pt x="1368796" y="1124187"/>
                </a:lnTo>
                <a:lnTo>
                  <a:pt x="1360545" y="1132130"/>
                </a:lnTo>
                <a:lnTo>
                  <a:pt x="1351659" y="1140073"/>
                </a:lnTo>
                <a:lnTo>
                  <a:pt x="1342772" y="1147699"/>
                </a:lnTo>
                <a:lnTo>
                  <a:pt x="1333569" y="1155642"/>
                </a:lnTo>
                <a:lnTo>
                  <a:pt x="1324683" y="1162950"/>
                </a:lnTo>
                <a:lnTo>
                  <a:pt x="1315161" y="1170258"/>
                </a:lnTo>
                <a:lnTo>
                  <a:pt x="1305323" y="1177566"/>
                </a:lnTo>
                <a:lnTo>
                  <a:pt x="1285329" y="1191546"/>
                </a:lnTo>
                <a:lnTo>
                  <a:pt x="1264066" y="1205209"/>
                </a:lnTo>
                <a:lnTo>
                  <a:pt x="1242485" y="1217918"/>
                </a:lnTo>
                <a:lnTo>
                  <a:pt x="1219952" y="1230627"/>
                </a:lnTo>
                <a:lnTo>
                  <a:pt x="1196467" y="1242383"/>
                </a:lnTo>
                <a:lnTo>
                  <a:pt x="1172665" y="1253504"/>
                </a:lnTo>
                <a:lnTo>
                  <a:pt x="1148227" y="1264307"/>
                </a:lnTo>
                <a:lnTo>
                  <a:pt x="1122521" y="1274474"/>
                </a:lnTo>
                <a:lnTo>
                  <a:pt x="1096497" y="1283371"/>
                </a:lnTo>
                <a:lnTo>
                  <a:pt x="1069838" y="1292267"/>
                </a:lnTo>
                <a:lnTo>
                  <a:pt x="1042862" y="1300528"/>
                </a:lnTo>
                <a:lnTo>
                  <a:pt x="1014617" y="1307836"/>
                </a:lnTo>
                <a:lnTo>
                  <a:pt x="986371" y="1314509"/>
                </a:lnTo>
                <a:lnTo>
                  <a:pt x="957808" y="1320228"/>
                </a:lnTo>
                <a:lnTo>
                  <a:pt x="942257" y="1337703"/>
                </a:lnTo>
                <a:lnTo>
                  <a:pt x="926707" y="1354543"/>
                </a:lnTo>
                <a:lnTo>
                  <a:pt x="910838" y="1371065"/>
                </a:lnTo>
                <a:lnTo>
                  <a:pt x="895287" y="1386316"/>
                </a:lnTo>
                <a:lnTo>
                  <a:pt x="879419" y="1401567"/>
                </a:lnTo>
                <a:lnTo>
                  <a:pt x="863551" y="1416183"/>
                </a:lnTo>
                <a:lnTo>
                  <a:pt x="847683" y="1430481"/>
                </a:lnTo>
                <a:lnTo>
                  <a:pt x="831497" y="1443826"/>
                </a:lnTo>
                <a:lnTo>
                  <a:pt x="815629" y="1456853"/>
                </a:lnTo>
                <a:lnTo>
                  <a:pt x="799443" y="1469245"/>
                </a:lnTo>
                <a:lnTo>
                  <a:pt x="783575" y="1481319"/>
                </a:lnTo>
                <a:lnTo>
                  <a:pt x="767389" y="1492757"/>
                </a:lnTo>
                <a:lnTo>
                  <a:pt x="751521" y="1503878"/>
                </a:lnTo>
                <a:lnTo>
                  <a:pt x="735018" y="1514363"/>
                </a:lnTo>
                <a:lnTo>
                  <a:pt x="719150" y="1524530"/>
                </a:lnTo>
                <a:lnTo>
                  <a:pt x="703281" y="1534380"/>
                </a:lnTo>
                <a:lnTo>
                  <a:pt x="687413" y="1543594"/>
                </a:lnTo>
                <a:lnTo>
                  <a:pt x="671545" y="1552173"/>
                </a:lnTo>
                <a:lnTo>
                  <a:pt x="655677" y="1560434"/>
                </a:lnTo>
                <a:lnTo>
                  <a:pt x="640443" y="1568377"/>
                </a:lnTo>
                <a:lnTo>
                  <a:pt x="624575" y="1576003"/>
                </a:lnTo>
                <a:lnTo>
                  <a:pt x="609024" y="1583311"/>
                </a:lnTo>
                <a:lnTo>
                  <a:pt x="593790" y="1589983"/>
                </a:lnTo>
                <a:lnTo>
                  <a:pt x="578874" y="1596338"/>
                </a:lnTo>
                <a:lnTo>
                  <a:pt x="563641" y="1602375"/>
                </a:lnTo>
                <a:lnTo>
                  <a:pt x="548725" y="1608094"/>
                </a:lnTo>
                <a:lnTo>
                  <a:pt x="534126" y="1613813"/>
                </a:lnTo>
                <a:lnTo>
                  <a:pt x="519527" y="1618897"/>
                </a:lnTo>
                <a:lnTo>
                  <a:pt x="504928" y="1623345"/>
                </a:lnTo>
                <a:lnTo>
                  <a:pt x="490964" y="1627793"/>
                </a:lnTo>
                <a:lnTo>
                  <a:pt x="463353" y="1635737"/>
                </a:lnTo>
                <a:lnTo>
                  <a:pt x="437012" y="1642727"/>
                </a:lnTo>
                <a:lnTo>
                  <a:pt x="411305" y="1648764"/>
                </a:lnTo>
                <a:lnTo>
                  <a:pt x="386868" y="1653530"/>
                </a:lnTo>
                <a:lnTo>
                  <a:pt x="363701" y="1657343"/>
                </a:lnTo>
                <a:lnTo>
                  <a:pt x="341802" y="1660838"/>
                </a:lnTo>
                <a:lnTo>
                  <a:pt x="321491" y="1663379"/>
                </a:lnTo>
                <a:lnTo>
                  <a:pt x="302449" y="1665286"/>
                </a:lnTo>
                <a:lnTo>
                  <a:pt x="284994" y="1666557"/>
                </a:lnTo>
                <a:lnTo>
                  <a:pt x="269760" y="1667510"/>
                </a:lnTo>
                <a:lnTo>
                  <a:pt x="255796" y="1667828"/>
                </a:lnTo>
                <a:lnTo>
                  <a:pt x="244054" y="1668463"/>
                </a:lnTo>
                <a:lnTo>
                  <a:pt x="233898" y="1668463"/>
                </a:lnTo>
                <a:lnTo>
                  <a:pt x="220251" y="1667828"/>
                </a:lnTo>
                <a:lnTo>
                  <a:pt x="215174" y="1667510"/>
                </a:lnTo>
                <a:lnTo>
                  <a:pt x="226281" y="1664333"/>
                </a:lnTo>
                <a:lnTo>
                  <a:pt x="236754" y="1660520"/>
                </a:lnTo>
                <a:lnTo>
                  <a:pt x="257701" y="1652577"/>
                </a:lnTo>
                <a:lnTo>
                  <a:pt x="276743" y="1643998"/>
                </a:lnTo>
                <a:lnTo>
                  <a:pt x="295467" y="1635101"/>
                </a:lnTo>
                <a:lnTo>
                  <a:pt x="313239" y="1625887"/>
                </a:lnTo>
                <a:lnTo>
                  <a:pt x="329742" y="1616037"/>
                </a:lnTo>
                <a:lnTo>
                  <a:pt x="345293" y="1605870"/>
                </a:lnTo>
                <a:lnTo>
                  <a:pt x="359892" y="1595385"/>
                </a:lnTo>
                <a:lnTo>
                  <a:pt x="373856" y="1584264"/>
                </a:lnTo>
                <a:lnTo>
                  <a:pt x="387186" y="1573143"/>
                </a:lnTo>
                <a:lnTo>
                  <a:pt x="399245" y="1561387"/>
                </a:lnTo>
                <a:lnTo>
                  <a:pt x="410671" y="1549631"/>
                </a:lnTo>
                <a:lnTo>
                  <a:pt x="421461" y="1537875"/>
                </a:lnTo>
                <a:lnTo>
                  <a:pt x="431299" y="1525166"/>
                </a:lnTo>
                <a:lnTo>
                  <a:pt x="440503" y="1513092"/>
                </a:lnTo>
                <a:lnTo>
                  <a:pt x="449072" y="1500700"/>
                </a:lnTo>
                <a:lnTo>
                  <a:pt x="457006" y="1488309"/>
                </a:lnTo>
                <a:lnTo>
                  <a:pt x="464305" y="1475599"/>
                </a:lnTo>
                <a:lnTo>
                  <a:pt x="470653" y="1463208"/>
                </a:lnTo>
                <a:lnTo>
                  <a:pt x="476683" y="1450816"/>
                </a:lnTo>
                <a:lnTo>
                  <a:pt x="482395" y="1438425"/>
                </a:lnTo>
                <a:lnTo>
                  <a:pt x="487156" y="1426033"/>
                </a:lnTo>
                <a:lnTo>
                  <a:pt x="491916" y="1413641"/>
                </a:lnTo>
                <a:lnTo>
                  <a:pt x="495725" y="1401567"/>
                </a:lnTo>
                <a:lnTo>
                  <a:pt x="498898" y="1389811"/>
                </a:lnTo>
                <a:lnTo>
                  <a:pt x="502389" y="1378055"/>
                </a:lnTo>
                <a:lnTo>
                  <a:pt x="504928" y="1366617"/>
                </a:lnTo>
                <a:lnTo>
                  <a:pt x="507467" y="1355814"/>
                </a:lnTo>
                <a:lnTo>
                  <a:pt x="509054" y="1345329"/>
                </a:lnTo>
                <a:lnTo>
                  <a:pt x="510641" y="1334844"/>
                </a:lnTo>
                <a:lnTo>
                  <a:pt x="513497" y="1315462"/>
                </a:lnTo>
                <a:lnTo>
                  <a:pt x="485251" y="1308789"/>
                </a:lnTo>
                <a:lnTo>
                  <a:pt x="458275" y="1302117"/>
                </a:lnTo>
                <a:lnTo>
                  <a:pt x="431617" y="1294491"/>
                </a:lnTo>
                <a:lnTo>
                  <a:pt x="405593" y="1286230"/>
                </a:lnTo>
                <a:lnTo>
                  <a:pt x="379886" y="1277016"/>
                </a:lnTo>
                <a:lnTo>
                  <a:pt x="355132" y="1267484"/>
                </a:lnTo>
                <a:lnTo>
                  <a:pt x="331012" y="1257317"/>
                </a:lnTo>
                <a:lnTo>
                  <a:pt x="307527" y="1246514"/>
                </a:lnTo>
                <a:lnTo>
                  <a:pt x="284359" y="1235075"/>
                </a:lnTo>
                <a:lnTo>
                  <a:pt x="262144" y="1223319"/>
                </a:lnTo>
                <a:lnTo>
                  <a:pt x="240563" y="1210928"/>
                </a:lnTo>
                <a:lnTo>
                  <a:pt x="219617" y="1197901"/>
                </a:lnTo>
                <a:lnTo>
                  <a:pt x="199623" y="1184238"/>
                </a:lnTo>
                <a:lnTo>
                  <a:pt x="180898" y="1170893"/>
                </a:lnTo>
                <a:lnTo>
                  <a:pt x="162491" y="1156278"/>
                </a:lnTo>
                <a:lnTo>
                  <a:pt x="145036" y="1141344"/>
                </a:lnTo>
                <a:lnTo>
                  <a:pt x="136150" y="1133719"/>
                </a:lnTo>
                <a:lnTo>
                  <a:pt x="128216" y="1126093"/>
                </a:lnTo>
                <a:lnTo>
                  <a:pt x="120282" y="1118150"/>
                </a:lnTo>
                <a:lnTo>
                  <a:pt x="112348" y="1110206"/>
                </a:lnTo>
                <a:lnTo>
                  <a:pt x="105048" y="1102263"/>
                </a:lnTo>
                <a:lnTo>
                  <a:pt x="97749" y="1094320"/>
                </a:lnTo>
                <a:lnTo>
                  <a:pt x="90449" y="1086059"/>
                </a:lnTo>
                <a:lnTo>
                  <a:pt x="83785" y="1077798"/>
                </a:lnTo>
                <a:lnTo>
                  <a:pt x="77437" y="1069219"/>
                </a:lnTo>
                <a:lnTo>
                  <a:pt x="70773" y="1060640"/>
                </a:lnTo>
                <a:lnTo>
                  <a:pt x="64743" y="1052379"/>
                </a:lnTo>
                <a:lnTo>
                  <a:pt x="58713" y="1043482"/>
                </a:lnTo>
                <a:lnTo>
                  <a:pt x="53635" y="1034586"/>
                </a:lnTo>
                <a:lnTo>
                  <a:pt x="48240" y="1025689"/>
                </a:lnTo>
                <a:lnTo>
                  <a:pt x="42845" y="1016793"/>
                </a:lnTo>
                <a:lnTo>
                  <a:pt x="38401" y="1008214"/>
                </a:lnTo>
                <a:lnTo>
                  <a:pt x="33958" y="998682"/>
                </a:lnTo>
                <a:lnTo>
                  <a:pt x="29198" y="989468"/>
                </a:lnTo>
                <a:lnTo>
                  <a:pt x="25707" y="980571"/>
                </a:lnTo>
                <a:lnTo>
                  <a:pt x="21898" y="971039"/>
                </a:lnTo>
                <a:lnTo>
                  <a:pt x="18407" y="961507"/>
                </a:lnTo>
                <a:lnTo>
                  <a:pt x="15234" y="951975"/>
                </a:lnTo>
                <a:lnTo>
                  <a:pt x="12377" y="942761"/>
                </a:lnTo>
                <a:lnTo>
                  <a:pt x="9839" y="933229"/>
                </a:lnTo>
                <a:lnTo>
                  <a:pt x="7300" y="923379"/>
                </a:lnTo>
                <a:lnTo>
                  <a:pt x="5395" y="913530"/>
                </a:lnTo>
                <a:lnTo>
                  <a:pt x="4126" y="903998"/>
                </a:lnTo>
                <a:lnTo>
                  <a:pt x="2539" y="893830"/>
                </a:lnTo>
                <a:lnTo>
                  <a:pt x="1270" y="883981"/>
                </a:lnTo>
                <a:lnTo>
                  <a:pt x="635" y="874131"/>
                </a:lnTo>
                <a:lnTo>
                  <a:pt x="318" y="864281"/>
                </a:lnTo>
                <a:lnTo>
                  <a:pt x="0" y="854114"/>
                </a:lnTo>
                <a:lnTo>
                  <a:pt x="318" y="841722"/>
                </a:lnTo>
                <a:lnTo>
                  <a:pt x="952" y="829013"/>
                </a:lnTo>
                <a:lnTo>
                  <a:pt x="2222" y="816621"/>
                </a:lnTo>
                <a:lnTo>
                  <a:pt x="4126" y="804547"/>
                </a:lnTo>
                <a:lnTo>
                  <a:pt x="6030" y="792156"/>
                </a:lnTo>
                <a:lnTo>
                  <a:pt x="8569" y="779764"/>
                </a:lnTo>
                <a:lnTo>
                  <a:pt x="11425" y="768326"/>
                </a:lnTo>
                <a:lnTo>
                  <a:pt x="15234" y="755934"/>
                </a:lnTo>
                <a:lnTo>
                  <a:pt x="19042" y="744178"/>
                </a:lnTo>
                <a:lnTo>
                  <a:pt x="23803" y="732740"/>
                </a:lnTo>
                <a:lnTo>
                  <a:pt x="28246" y="721301"/>
                </a:lnTo>
                <a:lnTo>
                  <a:pt x="33641" y="709545"/>
                </a:lnTo>
                <a:lnTo>
                  <a:pt x="39036" y="698107"/>
                </a:lnTo>
                <a:lnTo>
                  <a:pt x="45066" y="687304"/>
                </a:lnTo>
                <a:lnTo>
                  <a:pt x="52048" y="675866"/>
                </a:lnTo>
                <a:lnTo>
                  <a:pt x="58713" y="664745"/>
                </a:lnTo>
                <a:lnTo>
                  <a:pt x="66012" y="654260"/>
                </a:lnTo>
                <a:lnTo>
                  <a:pt x="73629" y="643457"/>
                </a:lnTo>
                <a:lnTo>
                  <a:pt x="81880" y="632972"/>
                </a:lnTo>
                <a:lnTo>
                  <a:pt x="90132" y="622486"/>
                </a:lnTo>
                <a:lnTo>
                  <a:pt x="98701" y="612319"/>
                </a:lnTo>
                <a:lnTo>
                  <a:pt x="108222" y="602151"/>
                </a:lnTo>
                <a:lnTo>
                  <a:pt x="117743" y="592302"/>
                </a:lnTo>
                <a:lnTo>
                  <a:pt x="127581" y="582452"/>
                </a:lnTo>
                <a:lnTo>
                  <a:pt x="137737" y="572920"/>
                </a:lnTo>
                <a:lnTo>
                  <a:pt x="148210" y="563388"/>
                </a:lnTo>
                <a:lnTo>
                  <a:pt x="159318" y="553856"/>
                </a:lnTo>
                <a:lnTo>
                  <a:pt x="170743" y="544960"/>
                </a:lnTo>
                <a:lnTo>
                  <a:pt x="182485" y="536063"/>
                </a:lnTo>
                <a:lnTo>
                  <a:pt x="194228" y="527484"/>
                </a:lnTo>
                <a:lnTo>
                  <a:pt x="206605" y="518905"/>
                </a:lnTo>
                <a:lnTo>
                  <a:pt x="218982" y="510644"/>
                </a:lnTo>
                <a:lnTo>
                  <a:pt x="231994" y="502701"/>
                </a:lnTo>
                <a:lnTo>
                  <a:pt x="245006" y="494758"/>
                </a:lnTo>
                <a:lnTo>
                  <a:pt x="258335" y="486497"/>
                </a:lnTo>
                <a:lnTo>
                  <a:pt x="271982" y="479189"/>
                </a:lnTo>
                <a:lnTo>
                  <a:pt x="285946" y="471881"/>
                </a:lnTo>
                <a:lnTo>
                  <a:pt x="300227" y="464573"/>
                </a:lnTo>
                <a:lnTo>
                  <a:pt x="315144" y="457901"/>
                </a:lnTo>
                <a:lnTo>
                  <a:pt x="329742" y="451228"/>
                </a:lnTo>
                <a:lnTo>
                  <a:pt x="344976" y="444556"/>
                </a:lnTo>
                <a:lnTo>
                  <a:pt x="359892" y="438519"/>
                </a:lnTo>
                <a:lnTo>
                  <a:pt x="375443" y="432482"/>
                </a:lnTo>
                <a:lnTo>
                  <a:pt x="391311" y="426763"/>
                </a:lnTo>
                <a:lnTo>
                  <a:pt x="407180" y="421679"/>
                </a:lnTo>
                <a:lnTo>
                  <a:pt x="423365" y="416278"/>
                </a:lnTo>
                <a:lnTo>
                  <a:pt x="440186" y="411512"/>
                </a:lnTo>
                <a:lnTo>
                  <a:pt x="456689" y="406428"/>
                </a:lnTo>
                <a:lnTo>
                  <a:pt x="473192" y="401980"/>
                </a:lnTo>
                <a:lnTo>
                  <a:pt x="490647" y="397849"/>
                </a:lnTo>
                <a:lnTo>
                  <a:pt x="507784" y="394036"/>
                </a:lnTo>
                <a:lnTo>
                  <a:pt x="525557" y="390224"/>
                </a:lnTo>
                <a:lnTo>
                  <a:pt x="542695" y="386729"/>
                </a:lnTo>
                <a:lnTo>
                  <a:pt x="561102" y="383869"/>
                </a:lnTo>
                <a:lnTo>
                  <a:pt x="578874" y="380692"/>
                </a:lnTo>
                <a:lnTo>
                  <a:pt x="596964" y="378150"/>
                </a:lnTo>
                <a:lnTo>
                  <a:pt x="615371" y="375926"/>
                </a:lnTo>
                <a:lnTo>
                  <a:pt x="633778" y="374019"/>
                </a:lnTo>
                <a:lnTo>
                  <a:pt x="652503" y="372431"/>
                </a:lnTo>
                <a:lnTo>
                  <a:pt x="671227" y="370842"/>
                </a:lnTo>
                <a:lnTo>
                  <a:pt x="690269" y="369889"/>
                </a:lnTo>
                <a:lnTo>
                  <a:pt x="708994" y="368936"/>
                </a:lnTo>
                <a:lnTo>
                  <a:pt x="728353" y="368618"/>
                </a:lnTo>
                <a:lnTo>
                  <a:pt x="747713" y="368300"/>
                </a:lnTo>
                <a:close/>
                <a:moveTo>
                  <a:pt x="1731944" y="157585"/>
                </a:moveTo>
                <a:lnTo>
                  <a:pt x="1726550" y="158220"/>
                </a:lnTo>
                <a:lnTo>
                  <a:pt x="1721473" y="158856"/>
                </a:lnTo>
                <a:lnTo>
                  <a:pt x="1716713" y="160127"/>
                </a:lnTo>
                <a:lnTo>
                  <a:pt x="1712271" y="161397"/>
                </a:lnTo>
                <a:lnTo>
                  <a:pt x="1708146" y="163621"/>
                </a:lnTo>
                <a:lnTo>
                  <a:pt x="1704021" y="166163"/>
                </a:lnTo>
                <a:lnTo>
                  <a:pt x="1699578" y="169023"/>
                </a:lnTo>
                <a:lnTo>
                  <a:pt x="1696405" y="172200"/>
                </a:lnTo>
                <a:lnTo>
                  <a:pt x="1692915" y="175377"/>
                </a:lnTo>
                <a:lnTo>
                  <a:pt x="1690376" y="179189"/>
                </a:lnTo>
                <a:lnTo>
                  <a:pt x="1687520" y="183320"/>
                </a:lnTo>
                <a:lnTo>
                  <a:pt x="1685616" y="187768"/>
                </a:lnTo>
                <a:lnTo>
                  <a:pt x="1683713" y="192215"/>
                </a:lnTo>
                <a:lnTo>
                  <a:pt x="1682761" y="196981"/>
                </a:lnTo>
                <a:lnTo>
                  <a:pt x="1681809" y="202065"/>
                </a:lnTo>
                <a:lnTo>
                  <a:pt x="1681491" y="206830"/>
                </a:lnTo>
                <a:lnTo>
                  <a:pt x="1681491" y="394598"/>
                </a:lnTo>
                <a:lnTo>
                  <a:pt x="1681809" y="399999"/>
                </a:lnTo>
                <a:lnTo>
                  <a:pt x="1682761" y="404765"/>
                </a:lnTo>
                <a:lnTo>
                  <a:pt x="1683713" y="409213"/>
                </a:lnTo>
                <a:lnTo>
                  <a:pt x="1685616" y="413978"/>
                </a:lnTo>
                <a:lnTo>
                  <a:pt x="1687520" y="418109"/>
                </a:lnTo>
                <a:lnTo>
                  <a:pt x="1690376" y="422239"/>
                </a:lnTo>
                <a:lnTo>
                  <a:pt x="1692915" y="426051"/>
                </a:lnTo>
                <a:lnTo>
                  <a:pt x="1696405" y="429228"/>
                </a:lnTo>
                <a:lnTo>
                  <a:pt x="1699578" y="432406"/>
                </a:lnTo>
                <a:lnTo>
                  <a:pt x="1704021" y="435583"/>
                </a:lnTo>
                <a:lnTo>
                  <a:pt x="1708146" y="437807"/>
                </a:lnTo>
                <a:lnTo>
                  <a:pt x="1712271" y="440031"/>
                </a:lnTo>
                <a:lnTo>
                  <a:pt x="1716713" y="441619"/>
                </a:lnTo>
                <a:lnTo>
                  <a:pt x="1721473" y="442572"/>
                </a:lnTo>
                <a:lnTo>
                  <a:pt x="1726550" y="443526"/>
                </a:lnTo>
                <a:lnTo>
                  <a:pt x="1731944" y="443843"/>
                </a:lnTo>
                <a:lnTo>
                  <a:pt x="1736704" y="443526"/>
                </a:lnTo>
                <a:lnTo>
                  <a:pt x="1741781" y="442572"/>
                </a:lnTo>
                <a:lnTo>
                  <a:pt x="1746541" y="441619"/>
                </a:lnTo>
                <a:lnTo>
                  <a:pt x="1750983" y="440031"/>
                </a:lnTo>
                <a:lnTo>
                  <a:pt x="1755743" y="437807"/>
                </a:lnTo>
                <a:lnTo>
                  <a:pt x="1759868" y="435583"/>
                </a:lnTo>
                <a:lnTo>
                  <a:pt x="1763675" y="432406"/>
                </a:lnTo>
                <a:lnTo>
                  <a:pt x="1767483" y="429228"/>
                </a:lnTo>
                <a:lnTo>
                  <a:pt x="1770339" y="426051"/>
                </a:lnTo>
                <a:lnTo>
                  <a:pt x="1773512" y="422239"/>
                </a:lnTo>
                <a:lnTo>
                  <a:pt x="1775733" y="418109"/>
                </a:lnTo>
                <a:lnTo>
                  <a:pt x="1777955" y="413978"/>
                </a:lnTo>
                <a:lnTo>
                  <a:pt x="1779541" y="409213"/>
                </a:lnTo>
                <a:lnTo>
                  <a:pt x="1780810" y="404765"/>
                </a:lnTo>
                <a:lnTo>
                  <a:pt x="1781762" y="399999"/>
                </a:lnTo>
                <a:lnTo>
                  <a:pt x="1781762" y="394598"/>
                </a:lnTo>
                <a:lnTo>
                  <a:pt x="1781762" y="206830"/>
                </a:lnTo>
                <a:lnTo>
                  <a:pt x="1781762" y="202065"/>
                </a:lnTo>
                <a:lnTo>
                  <a:pt x="1780810" y="196981"/>
                </a:lnTo>
                <a:lnTo>
                  <a:pt x="1779541" y="192215"/>
                </a:lnTo>
                <a:lnTo>
                  <a:pt x="1777955" y="187768"/>
                </a:lnTo>
                <a:lnTo>
                  <a:pt x="1775733" y="183320"/>
                </a:lnTo>
                <a:lnTo>
                  <a:pt x="1773512" y="179189"/>
                </a:lnTo>
                <a:lnTo>
                  <a:pt x="1770339" y="175377"/>
                </a:lnTo>
                <a:lnTo>
                  <a:pt x="1767483" y="172200"/>
                </a:lnTo>
                <a:lnTo>
                  <a:pt x="1763675" y="169023"/>
                </a:lnTo>
                <a:lnTo>
                  <a:pt x="1759868" y="166163"/>
                </a:lnTo>
                <a:lnTo>
                  <a:pt x="1755743" y="163621"/>
                </a:lnTo>
                <a:lnTo>
                  <a:pt x="1750983" y="161397"/>
                </a:lnTo>
                <a:lnTo>
                  <a:pt x="1746541" y="160127"/>
                </a:lnTo>
                <a:lnTo>
                  <a:pt x="1741781" y="158856"/>
                </a:lnTo>
                <a:lnTo>
                  <a:pt x="1736704" y="158220"/>
                </a:lnTo>
                <a:lnTo>
                  <a:pt x="1731944" y="157585"/>
                </a:lnTo>
                <a:close/>
                <a:moveTo>
                  <a:pt x="1689424" y="0"/>
                </a:moveTo>
                <a:lnTo>
                  <a:pt x="1704021" y="0"/>
                </a:lnTo>
                <a:lnTo>
                  <a:pt x="1717982" y="318"/>
                </a:lnTo>
                <a:lnTo>
                  <a:pt x="1731944" y="635"/>
                </a:lnTo>
                <a:lnTo>
                  <a:pt x="1745906" y="1906"/>
                </a:lnTo>
                <a:lnTo>
                  <a:pt x="1759550" y="2542"/>
                </a:lnTo>
                <a:lnTo>
                  <a:pt x="1772877" y="4130"/>
                </a:lnTo>
                <a:lnTo>
                  <a:pt x="1800166" y="6990"/>
                </a:lnTo>
                <a:lnTo>
                  <a:pt x="1826503" y="10802"/>
                </a:lnTo>
                <a:lnTo>
                  <a:pt x="1852840" y="15886"/>
                </a:lnTo>
                <a:lnTo>
                  <a:pt x="1877908" y="21604"/>
                </a:lnTo>
                <a:lnTo>
                  <a:pt x="1902976" y="27959"/>
                </a:lnTo>
                <a:lnTo>
                  <a:pt x="1927409" y="35266"/>
                </a:lnTo>
                <a:lnTo>
                  <a:pt x="1950890" y="42573"/>
                </a:lnTo>
                <a:lnTo>
                  <a:pt x="1974054" y="51469"/>
                </a:lnTo>
                <a:lnTo>
                  <a:pt x="1985477" y="55917"/>
                </a:lnTo>
                <a:lnTo>
                  <a:pt x="1996266" y="61001"/>
                </a:lnTo>
                <a:lnTo>
                  <a:pt x="2007372" y="65766"/>
                </a:lnTo>
                <a:lnTo>
                  <a:pt x="2017843" y="70850"/>
                </a:lnTo>
                <a:lnTo>
                  <a:pt x="2028315" y="75933"/>
                </a:lnTo>
                <a:lnTo>
                  <a:pt x="2038469" y="81334"/>
                </a:lnTo>
                <a:lnTo>
                  <a:pt x="2048940" y="87053"/>
                </a:lnTo>
                <a:lnTo>
                  <a:pt x="2058459" y="92772"/>
                </a:lnTo>
                <a:lnTo>
                  <a:pt x="2067979" y="98173"/>
                </a:lnTo>
                <a:lnTo>
                  <a:pt x="2077498" y="104527"/>
                </a:lnTo>
                <a:lnTo>
                  <a:pt x="2087018" y="110564"/>
                </a:lnTo>
                <a:lnTo>
                  <a:pt x="2095585" y="116918"/>
                </a:lnTo>
                <a:lnTo>
                  <a:pt x="2104470" y="122954"/>
                </a:lnTo>
                <a:lnTo>
                  <a:pt x="2113037" y="129626"/>
                </a:lnTo>
                <a:lnTo>
                  <a:pt x="2121287" y="136298"/>
                </a:lnTo>
                <a:lnTo>
                  <a:pt x="2129220" y="142970"/>
                </a:lnTo>
                <a:lnTo>
                  <a:pt x="2137153" y="150278"/>
                </a:lnTo>
                <a:lnTo>
                  <a:pt x="2144769" y="156950"/>
                </a:lnTo>
                <a:lnTo>
                  <a:pt x="2152067" y="164257"/>
                </a:lnTo>
                <a:lnTo>
                  <a:pt x="2158730" y="171564"/>
                </a:lnTo>
                <a:lnTo>
                  <a:pt x="2165394" y="178872"/>
                </a:lnTo>
                <a:lnTo>
                  <a:pt x="2172058" y="186497"/>
                </a:lnTo>
                <a:lnTo>
                  <a:pt x="2178404" y="194122"/>
                </a:lnTo>
                <a:lnTo>
                  <a:pt x="2184115" y="202065"/>
                </a:lnTo>
                <a:lnTo>
                  <a:pt x="2189827" y="209690"/>
                </a:lnTo>
                <a:lnTo>
                  <a:pt x="2195221" y="217632"/>
                </a:lnTo>
                <a:lnTo>
                  <a:pt x="2200298" y="225893"/>
                </a:lnTo>
                <a:lnTo>
                  <a:pt x="2205058" y="233836"/>
                </a:lnTo>
                <a:lnTo>
                  <a:pt x="2209501" y="242096"/>
                </a:lnTo>
                <a:lnTo>
                  <a:pt x="2213626" y="250357"/>
                </a:lnTo>
                <a:lnTo>
                  <a:pt x="2217751" y="258617"/>
                </a:lnTo>
                <a:lnTo>
                  <a:pt x="2220924" y="267513"/>
                </a:lnTo>
                <a:lnTo>
                  <a:pt x="2224414" y="275774"/>
                </a:lnTo>
                <a:lnTo>
                  <a:pt x="2226953" y="284352"/>
                </a:lnTo>
                <a:lnTo>
                  <a:pt x="2229809" y="293248"/>
                </a:lnTo>
                <a:lnTo>
                  <a:pt x="2232030" y="302144"/>
                </a:lnTo>
                <a:lnTo>
                  <a:pt x="2233934" y="311040"/>
                </a:lnTo>
                <a:lnTo>
                  <a:pt x="2235520" y="319936"/>
                </a:lnTo>
                <a:lnTo>
                  <a:pt x="2236472" y="329149"/>
                </a:lnTo>
                <a:lnTo>
                  <a:pt x="2237741" y="338045"/>
                </a:lnTo>
                <a:lnTo>
                  <a:pt x="2238059" y="347259"/>
                </a:lnTo>
                <a:lnTo>
                  <a:pt x="2238376" y="356472"/>
                </a:lnTo>
                <a:lnTo>
                  <a:pt x="2238059" y="363780"/>
                </a:lnTo>
                <a:lnTo>
                  <a:pt x="2237741" y="371087"/>
                </a:lnTo>
                <a:lnTo>
                  <a:pt x="2237424" y="378712"/>
                </a:lnTo>
                <a:lnTo>
                  <a:pt x="2236472" y="386020"/>
                </a:lnTo>
                <a:lnTo>
                  <a:pt x="2234251" y="400317"/>
                </a:lnTo>
                <a:lnTo>
                  <a:pt x="2231395" y="414296"/>
                </a:lnTo>
                <a:lnTo>
                  <a:pt x="2226953" y="428593"/>
                </a:lnTo>
                <a:lnTo>
                  <a:pt x="2222193" y="442255"/>
                </a:lnTo>
                <a:lnTo>
                  <a:pt x="2216481" y="455916"/>
                </a:lnTo>
                <a:lnTo>
                  <a:pt x="2210135" y="469578"/>
                </a:lnTo>
                <a:lnTo>
                  <a:pt x="2202837" y="482604"/>
                </a:lnTo>
                <a:lnTo>
                  <a:pt x="2194904" y="495630"/>
                </a:lnTo>
                <a:lnTo>
                  <a:pt x="2186337" y="508021"/>
                </a:lnTo>
                <a:lnTo>
                  <a:pt x="2176817" y="520412"/>
                </a:lnTo>
                <a:lnTo>
                  <a:pt x="2166663" y="532802"/>
                </a:lnTo>
                <a:lnTo>
                  <a:pt x="2155557" y="544876"/>
                </a:lnTo>
                <a:lnTo>
                  <a:pt x="2144451" y="555995"/>
                </a:lnTo>
                <a:lnTo>
                  <a:pt x="2131759" y="567433"/>
                </a:lnTo>
                <a:lnTo>
                  <a:pt x="2119066" y="578553"/>
                </a:lnTo>
                <a:lnTo>
                  <a:pt x="2105739" y="589037"/>
                </a:lnTo>
                <a:lnTo>
                  <a:pt x="2091460" y="599204"/>
                </a:lnTo>
                <a:lnTo>
                  <a:pt x="2076864" y="609053"/>
                </a:lnTo>
                <a:lnTo>
                  <a:pt x="2061633" y="618585"/>
                </a:lnTo>
                <a:lnTo>
                  <a:pt x="2045767" y="627481"/>
                </a:lnTo>
                <a:lnTo>
                  <a:pt x="2029584" y="636376"/>
                </a:lnTo>
                <a:lnTo>
                  <a:pt x="2012766" y="644637"/>
                </a:lnTo>
                <a:lnTo>
                  <a:pt x="1995631" y="652580"/>
                </a:lnTo>
                <a:lnTo>
                  <a:pt x="1977862" y="660205"/>
                </a:lnTo>
                <a:lnTo>
                  <a:pt x="1959140" y="666877"/>
                </a:lnTo>
                <a:lnTo>
                  <a:pt x="1940736" y="673866"/>
                </a:lnTo>
                <a:lnTo>
                  <a:pt x="1921380" y="679903"/>
                </a:lnTo>
                <a:lnTo>
                  <a:pt x="1901707" y="685622"/>
                </a:lnTo>
                <a:lnTo>
                  <a:pt x="1881716" y="690387"/>
                </a:lnTo>
                <a:lnTo>
                  <a:pt x="1861408" y="694835"/>
                </a:lnTo>
                <a:lnTo>
                  <a:pt x="1863312" y="709450"/>
                </a:lnTo>
                <a:lnTo>
                  <a:pt x="1865850" y="725018"/>
                </a:lnTo>
                <a:lnTo>
                  <a:pt x="1867754" y="732961"/>
                </a:lnTo>
                <a:lnTo>
                  <a:pt x="1869658" y="741221"/>
                </a:lnTo>
                <a:lnTo>
                  <a:pt x="1871879" y="749800"/>
                </a:lnTo>
                <a:lnTo>
                  <a:pt x="1874735" y="758695"/>
                </a:lnTo>
                <a:lnTo>
                  <a:pt x="1877274" y="767274"/>
                </a:lnTo>
                <a:lnTo>
                  <a:pt x="1880764" y="776487"/>
                </a:lnTo>
                <a:lnTo>
                  <a:pt x="1884572" y="785383"/>
                </a:lnTo>
                <a:lnTo>
                  <a:pt x="1888379" y="794597"/>
                </a:lnTo>
                <a:lnTo>
                  <a:pt x="1892822" y="803493"/>
                </a:lnTo>
                <a:lnTo>
                  <a:pt x="1897582" y="813024"/>
                </a:lnTo>
                <a:lnTo>
                  <a:pt x="1902976" y="822238"/>
                </a:lnTo>
                <a:lnTo>
                  <a:pt x="1908688" y="831134"/>
                </a:lnTo>
                <a:lnTo>
                  <a:pt x="1915034" y="840347"/>
                </a:lnTo>
                <a:lnTo>
                  <a:pt x="1921697" y="849243"/>
                </a:lnTo>
                <a:lnTo>
                  <a:pt x="1928996" y="858457"/>
                </a:lnTo>
                <a:lnTo>
                  <a:pt x="1936928" y="867035"/>
                </a:lnTo>
                <a:lnTo>
                  <a:pt x="1945179" y="875931"/>
                </a:lnTo>
                <a:lnTo>
                  <a:pt x="1954381" y="884192"/>
                </a:lnTo>
                <a:lnTo>
                  <a:pt x="1963900" y="892452"/>
                </a:lnTo>
                <a:lnTo>
                  <a:pt x="1974054" y="900395"/>
                </a:lnTo>
                <a:lnTo>
                  <a:pt x="1984843" y="908338"/>
                </a:lnTo>
                <a:lnTo>
                  <a:pt x="1996266" y="915963"/>
                </a:lnTo>
                <a:lnTo>
                  <a:pt x="2008324" y="923270"/>
                </a:lnTo>
                <a:lnTo>
                  <a:pt x="2021651" y="929942"/>
                </a:lnTo>
                <a:lnTo>
                  <a:pt x="2034661" y="936296"/>
                </a:lnTo>
                <a:lnTo>
                  <a:pt x="2049257" y="942333"/>
                </a:lnTo>
                <a:lnTo>
                  <a:pt x="2064171" y="948369"/>
                </a:lnTo>
                <a:lnTo>
                  <a:pt x="2080037" y="953770"/>
                </a:lnTo>
                <a:lnTo>
                  <a:pt x="2071152" y="954088"/>
                </a:lnTo>
                <a:lnTo>
                  <a:pt x="2060046" y="954088"/>
                </a:lnTo>
                <a:lnTo>
                  <a:pt x="2045450" y="953770"/>
                </a:lnTo>
                <a:lnTo>
                  <a:pt x="2027363" y="952500"/>
                </a:lnTo>
                <a:lnTo>
                  <a:pt x="2005785" y="950911"/>
                </a:lnTo>
                <a:lnTo>
                  <a:pt x="1993727" y="949640"/>
                </a:lnTo>
                <a:lnTo>
                  <a:pt x="1981035" y="947734"/>
                </a:lnTo>
                <a:lnTo>
                  <a:pt x="1968025" y="945828"/>
                </a:lnTo>
                <a:lnTo>
                  <a:pt x="1954063" y="943286"/>
                </a:lnTo>
                <a:lnTo>
                  <a:pt x="1939150" y="940109"/>
                </a:lnTo>
                <a:lnTo>
                  <a:pt x="1924236" y="937249"/>
                </a:lnTo>
                <a:lnTo>
                  <a:pt x="1908688" y="933437"/>
                </a:lnTo>
                <a:lnTo>
                  <a:pt x="1892505" y="928671"/>
                </a:lnTo>
                <a:lnTo>
                  <a:pt x="1875687" y="923905"/>
                </a:lnTo>
                <a:lnTo>
                  <a:pt x="1858869" y="918504"/>
                </a:lnTo>
                <a:lnTo>
                  <a:pt x="1841417" y="912468"/>
                </a:lnTo>
                <a:lnTo>
                  <a:pt x="1823648" y="905796"/>
                </a:lnTo>
                <a:lnTo>
                  <a:pt x="1805878" y="898171"/>
                </a:lnTo>
                <a:lnTo>
                  <a:pt x="1787474" y="890228"/>
                </a:lnTo>
                <a:lnTo>
                  <a:pt x="1768752" y="881014"/>
                </a:lnTo>
                <a:lnTo>
                  <a:pt x="1750031" y="871801"/>
                </a:lnTo>
                <a:lnTo>
                  <a:pt x="1730992" y="860999"/>
                </a:lnTo>
                <a:lnTo>
                  <a:pt x="1712271" y="849879"/>
                </a:lnTo>
                <a:lnTo>
                  <a:pt x="1692915" y="837488"/>
                </a:lnTo>
                <a:lnTo>
                  <a:pt x="1673876" y="824779"/>
                </a:lnTo>
                <a:lnTo>
                  <a:pt x="1675462" y="812389"/>
                </a:lnTo>
                <a:lnTo>
                  <a:pt x="1676732" y="799680"/>
                </a:lnTo>
                <a:lnTo>
                  <a:pt x="1677366" y="787289"/>
                </a:lnTo>
                <a:lnTo>
                  <a:pt x="1677684" y="774581"/>
                </a:lnTo>
                <a:lnTo>
                  <a:pt x="1677366" y="763779"/>
                </a:lnTo>
                <a:lnTo>
                  <a:pt x="1677049" y="752977"/>
                </a:lnTo>
                <a:lnTo>
                  <a:pt x="1676414" y="742174"/>
                </a:lnTo>
                <a:lnTo>
                  <a:pt x="1675145" y="731690"/>
                </a:lnTo>
                <a:lnTo>
                  <a:pt x="1673558" y="721205"/>
                </a:lnTo>
                <a:lnTo>
                  <a:pt x="1672289" y="710403"/>
                </a:lnTo>
                <a:lnTo>
                  <a:pt x="1670385" y="699919"/>
                </a:lnTo>
                <a:lnTo>
                  <a:pt x="1667847" y="689434"/>
                </a:lnTo>
                <a:lnTo>
                  <a:pt x="1665308" y="678950"/>
                </a:lnTo>
                <a:lnTo>
                  <a:pt x="1662453" y="668783"/>
                </a:lnTo>
                <a:lnTo>
                  <a:pt x="1659279" y="658616"/>
                </a:lnTo>
                <a:lnTo>
                  <a:pt x="1655789" y="648450"/>
                </a:lnTo>
                <a:lnTo>
                  <a:pt x="1651981" y="638283"/>
                </a:lnTo>
                <a:lnTo>
                  <a:pt x="1648491" y="628116"/>
                </a:lnTo>
                <a:lnTo>
                  <a:pt x="1644048" y="618267"/>
                </a:lnTo>
                <a:lnTo>
                  <a:pt x="1639606" y="608418"/>
                </a:lnTo>
                <a:lnTo>
                  <a:pt x="1634846" y="598569"/>
                </a:lnTo>
                <a:lnTo>
                  <a:pt x="1629769" y="588720"/>
                </a:lnTo>
                <a:lnTo>
                  <a:pt x="1624692" y="579188"/>
                </a:lnTo>
                <a:lnTo>
                  <a:pt x="1618981" y="569657"/>
                </a:lnTo>
                <a:lnTo>
                  <a:pt x="1613269" y="560443"/>
                </a:lnTo>
                <a:lnTo>
                  <a:pt x="1606923" y="550912"/>
                </a:lnTo>
                <a:lnTo>
                  <a:pt x="1600576" y="541381"/>
                </a:lnTo>
                <a:lnTo>
                  <a:pt x="1593913" y="532167"/>
                </a:lnTo>
                <a:lnTo>
                  <a:pt x="1587249" y="523271"/>
                </a:lnTo>
                <a:lnTo>
                  <a:pt x="1580268" y="514057"/>
                </a:lnTo>
                <a:lnTo>
                  <a:pt x="1572653" y="505479"/>
                </a:lnTo>
                <a:lnTo>
                  <a:pt x="1565355" y="496583"/>
                </a:lnTo>
                <a:lnTo>
                  <a:pt x="1557739" y="488005"/>
                </a:lnTo>
                <a:lnTo>
                  <a:pt x="1549806" y="479427"/>
                </a:lnTo>
                <a:lnTo>
                  <a:pt x="1541556" y="470531"/>
                </a:lnTo>
                <a:lnTo>
                  <a:pt x="1532671" y="462270"/>
                </a:lnTo>
                <a:lnTo>
                  <a:pt x="1524104" y="454010"/>
                </a:lnTo>
                <a:lnTo>
                  <a:pt x="1515219" y="446067"/>
                </a:lnTo>
                <a:lnTo>
                  <a:pt x="1506334" y="438124"/>
                </a:lnTo>
                <a:lnTo>
                  <a:pt x="1496815" y="430182"/>
                </a:lnTo>
                <a:lnTo>
                  <a:pt x="1477459" y="414614"/>
                </a:lnTo>
                <a:lnTo>
                  <a:pt x="1457468" y="399364"/>
                </a:lnTo>
                <a:lnTo>
                  <a:pt x="1436843" y="384749"/>
                </a:lnTo>
                <a:lnTo>
                  <a:pt x="1414948" y="370770"/>
                </a:lnTo>
                <a:lnTo>
                  <a:pt x="1392419" y="357426"/>
                </a:lnTo>
                <a:lnTo>
                  <a:pt x="1369572" y="344717"/>
                </a:lnTo>
                <a:lnTo>
                  <a:pt x="1345774" y="332009"/>
                </a:lnTo>
                <a:lnTo>
                  <a:pt x="1321023" y="320571"/>
                </a:lnTo>
                <a:lnTo>
                  <a:pt x="1295956" y="309133"/>
                </a:lnTo>
                <a:lnTo>
                  <a:pt x="1269936" y="298331"/>
                </a:lnTo>
                <a:lnTo>
                  <a:pt x="1243282" y="288164"/>
                </a:lnTo>
                <a:lnTo>
                  <a:pt x="1216627" y="279268"/>
                </a:lnTo>
                <a:lnTo>
                  <a:pt x="1189021" y="270055"/>
                </a:lnTo>
                <a:lnTo>
                  <a:pt x="1160463" y="262112"/>
                </a:lnTo>
                <a:lnTo>
                  <a:pt x="1167127" y="248133"/>
                </a:lnTo>
                <a:lnTo>
                  <a:pt x="1174107" y="234154"/>
                </a:lnTo>
                <a:lnTo>
                  <a:pt x="1182675" y="220810"/>
                </a:lnTo>
                <a:lnTo>
                  <a:pt x="1191242" y="207783"/>
                </a:lnTo>
                <a:lnTo>
                  <a:pt x="1201079" y="194439"/>
                </a:lnTo>
                <a:lnTo>
                  <a:pt x="1211550" y="182049"/>
                </a:lnTo>
                <a:lnTo>
                  <a:pt x="1222656" y="169340"/>
                </a:lnTo>
                <a:lnTo>
                  <a:pt x="1234714" y="157267"/>
                </a:lnTo>
                <a:lnTo>
                  <a:pt x="1247407" y="145512"/>
                </a:lnTo>
                <a:lnTo>
                  <a:pt x="1260734" y="134392"/>
                </a:lnTo>
                <a:lnTo>
                  <a:pt x="1274696" y="123272"/>
                </a:lnTo>
                <a:lnTo>
                  <a:pt x="1289292" y="112788"/>
                </a:lnTo>
                <a:lnTo>
                  <a:pt x="1304523" y="102621"/>
                </a:lnTo>
                <a:lnTo>
                  <a:pt x="1320706" y="92772"/>
                </a:lnTo>
                <a:lnTo>
                  <a:pt x="1336889" y="83240"/>
                </a:lnTo>
                <a:lnTo>
                  <a:pt x="1354024" y="74344"/>
                </a:lnTo>
                <a:lnTo>
                  <a:pt x="1371794" y="65766"/>
                </a:lnTo>
                <a:lnTo>
                  <a:pt x="1389880" y="57823"/>
                </a:lnTo>
                <a:lnTo>
                  <a:pt x="1408919" y="50198"/>
                </a:lnTo>
                <a:lnTo>
                  <a:pt x="1427958" y="43209"/>
                </a:lnTo>
                <a:lnTo>
                  <a:pt x="1447631" y="36219"/>
                </a:lnTo>
                <a:lnTo>
                  <a:pt x="1467622" y="30183"/>
                </a:lnTo>
                <a:lnTo>
                  <a:pt x="1488248" y="24464"/>
                </a:lnTo>
                <a:lnTo>
                  <a:pt x="1509190" y="19698"/>
                </a:lnTo>
                <a:lnTo>
                  <a:pt x="1530450" y="14932"/>
                </a:lnTo>
                <a:lnTo>
                  <a:pt x="1552345" y="10802"/>
                </a:lnTo>
                <a:lnTo>
                  <a:pt x="1574239" y="7625"/>
                </a:lnTo>
                <a:lnTo>
                  <a:pt x="1597086" y="4766"/>
                </a:lnTo>
                <a:lnTo>
                  <a:pt x="1619615" y="2542"/>
                </a:lnTo>
                <a:lnTo>
                  <a:pt x="1642779" y="953"/>
                </a:lnTo>
                <a:lnTo>
                  <a:pt x="1665943" y="318"/>
                </a:lnTo>
                <a:lnTo>
                  <a:pt x="1689424" y="0"/>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bwMode="auto">
          <a:xfrm>
            <a:off x="7399339" y="2730500"/>
            <a:ext cx="2517775" cy="167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par>
                                <p:cTn id="14" presetID="23" presetClass="entr" presetSubtype="16" fill="hold" nodeType="withEffect">
                                  <p:stCondLst>
                                    <p:cond delay="0"/>
                                  </p:stCondLst>
                                  <p:childTnLst>
                                    <p:set>
                                      <p:cBhvr>
                                        <p:cTn id="15" dur="1" fill="hold">
                                          <p:stCondLst>
                                            <p:cond delay="0"/>
                                          </p:stCondLst>
                                        </p:cTn>
                                        <p:tgtEl>
                                          <p:spTgt spid="36"/>
                                        </p:tgtEl>
                                        <p:attrNameLst>
                                          <p:attrName>style.visibility</p:attrName>
                                        </p:attrNameLst>
                                      </p:cBhvr>
                                      <p:to>
                                        <p:strVal val="visible"/>
                                      </p:to>
                                    </p:set>
                                    <p:anim calcmode="lin" valueType="num">
                                      <p:cBhvr>
                                        <p:cTn id="16" dur="500" fill="hold"/>
                                        <p:tgtEl>
                                          <p:spTgt spid="36"/>
                                        </p:tgtEl>
                                        <p:attrNameLst>
                                          <p:attrName>ppt_w</p:attrName>
                                        </p:attrNameLst>
                                      </p:cBhvr>
                                      <p:tavLst>
                                        <p:tav tm="0">
                                          <p:val>
                                            <p:fltVal val="0"/>
                                          </p:val>
                                        </p:tav>
                                        <p:tav tm="100000">
                                          <p:val>
                                            <p:strVal val="#ppt_w"/>
                                          </p:val>
                                        </p:tav>
                                      </p:tavLst>
                                    </p:anim>
                                    <p:anim calcmode="lin" valueType="num">
                                      <p:cBhvr>
                                        <p:cTn id="17" dur="500" fill="hold"/>
                                        <p:tgtEl>
                                          <p:spTgt spid="36"/>
                                        </p:tgtEl>
                                        <p:attrNameLst>
                                          <p:attrName>ppt_h</p:attrName>
                                        </p:attrNameLst>
                                      </p:cBhvr>
                                      <p:tavLst>
                                        <p:tav tm="0">
                                          <p:val>
                                            <p:fltVal val="0"/>
                                          </p:val>
                                        </p:tav>
                                        <p:tav tm="100000">
                                          <p:val>
                                            <p:strVal val="#ppt_h"/>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anim calcmode="lin" valueType="num">
                                      <p:cBhvr>
                                        <p:cTn id="26" dur="500" fill="hold"/>
                                        <p:tgtEl>
                                          <p:spTgt spid="3"/>
                                        </p:tgtEl>
                                        <p:attrNameLst>
                                          <p:attrName>ppt_x</p:attrName>
                                        </p:attrNameLst>
                                      </p:cBhvr>
                                      <p:tavLst>
                                        <p:tav tm="0">
                                          <p:val>
                                            <p:strVal val="#ppt_x"/>
                                          </p:val>
                                        </p:tav>
                                        <p:tav tm="100000">
                                          <p:val>
                                            <p:strVal val="#ppt_x"/>
                                          </p:val>
                                        </p:tav>
                                      </p:tavLst>
                                    </p:anim>
                                    <p:anim calcmode="lin" valueType="num">
                                      <p:cBhvr>
                                        <p:cTn id="27"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1991678" y="1059498"/>
            <a:ext cx="3434080" cy="583565"/>
          </a:xfrm>
          <a:prstGeom prst="rect">
            <a:avLst/>
          </a:prstGeom>
          <a:noFill/>
          <a:ln w="9525">
            <a:noFill/>
          </a:ln>
        </p:spPr>
        <p:txBody>
          <a:bodyPr wrap="none" anchor="ctr" anchorCtr="0">
            <a:spAutoFit/>
          </a:bodyPr>
          <a:p>
            <a:pPr algn="l"/>
            <a:r>
              <a:rPr lang="zh-CN" altLang="en-US" sz="3200" b="1">
                <a:solidFill>
                  <a:srgbClr val="0070C0"/>
                </a:solidFill>
                <a:latin typeface="微软雅黑" panose="020B0503020204020204" pitchFamily="34" charset="-122"/>
                <a:ea typeface="微软雅黑" panose="020B0503020204020204" pitchFamily="34" charset="-122"/>
              </a:rPr>
              <a:t>四、职业生涯规划</a:t>
            </a:r>
            <a:endParaRPr lang="zh-CN" altLang="en-US" sz="3200" b="1">
              <a:solidFill>
                <a:srgbClr val="0070C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207895" y="2060575"/>
            <a:ext cx="2896870" cy="1814830"/>
          </a:xfrm>
          <a:prstGeom prst="rect">
            <a:avLst/>
          </a:prstGeom>
          <a:noFill/>
        </p:spPr>
        <p:txBody>
          <a:bodyPr wrap="square" rtlCol="0" anchor="t">
            <a:spAutoFit/>
          </a:bodyPr>
          <a:p>
            <a:r>
              <a:rPr lang="zh-CN" altLang="en-US" sz="2800" b="1">
                <a:solidFill>
                  <a:srgbClr val="FF0000"/>
                </a:solidFill>
              </a:rPr>
              <a:t>（一）自我评价</a:t>
            </a:r>
            <a:endParaRPr lang="zh-CN" altLang="en-US" sz="2800" b="1">
              <a:solidFill>
                <a:srgbClr val="FF0000"/>
              </a:solidFill>
            </a:endParaRPr>
          </a:p>
          <a:p>
            <a:r>
              <a:rPr lang="zh-CN" altLang="en-US" sz="2800" b="1">
                <a:solidFill>
                  <a:srgbClr val="FF0000"/>
                </a:solidFill>
              </a:rPr>
              <a:t>（二）目标设定</a:t>
            </a:r>
            <a:endParaRPr lang="zh-CN" altLang="en-US" sz="2800" b="1">
              <a:solidFill>
                <a:srgbClr val="FF0000"/>
              </a:solidFill>
            </a:endParaRPr>
          </a:p>
          <a:p>
            <a:r>
              <a:rPr lang="zh-CN" altLang="en-US" sz="2800" b="1">
                <a:solidFill>
                  <a:srgbClr val="FF0000"/>
                </a:solidFill>
              </a:rPr>
              <a:t>（三）现实审查</a:t>
            </a:r>
            <a:endParaRPr lang="zh-CN" altLang="en-US" sz="2800" b="1">
              <a:solidFill>
                <a:srgbClr val="FF0000"/>
              </a:solidFill>
            </a:endParaRPr>
          </a:p>
          <a:p>
            <a:r>
              <a:rPr lang="zh-CN" altLang="en-US" sz="2800" b="1">
                <a:solidFill>
                  <a:srgbClr val="FF0000"/>
                </a:solidFill>
              </a:rPr>
              <a:t>（四）行动规划</a:t>
            </a:r>
            <a:endParaRPr lang="zh-CN" altLang="en-US" sz="2800" b="1">
              <a:solidFill>
                <a:srgbClr val="FF0000"/>
              </a:solidFill>
            </a:endParaRPr>
          </a:p>
        </p:txBody>
      </p:sp>
      <p:pic>
        <p:nvPicPr>
          <p:cNvPr id="3" name="图片 2"/>
          <p:cNvPicPr>
            <a:picLocks noChangeAspect="1"/>
          </p:cNvPicPr>
          <p:nvPr>
            <p:custDataLst>
              <p:tags r:id="rId2"/>
            </p:custDataLst>
          </p:nvPr>
        </p:nvPicPr>
        <p:blipFill>
          <a:blip r:embed="rId3"/>
          <a:stretch>
            <a:fillRect/>
          </a:stretch>
        </p:blipFill>
        <p:spPr>
          <a:xfrm>
            <a:off x="6240145" y="980440"/>
            <a:ext cx="4376420" cy="3253105"/>
          </a:xfrm>
          <a:prstGeom prst="rect">
            <a:avLst/>
          </a:prstGeom>
        </p:spPr>
      </p:pic>
      <p:pic>
        <p:nvPicPr>
          <p:cNvPr id="6" name="图片 5"/>
          <p:cNvPicPr>
            <a:picLocks noChangeAspect="1"/>
          </p:cNvPicPr>
          <p:nvPr>
            <p:custDataLst>
              <p:tags r:id="rId4"/>
            </p:custDataLst>
          </p:nvPr>
        </p:nvPicPr>
        <p:blipFill>
          <a:blip r:embed="rId5"/>
          <a:stretch>
            <a:fillRect/>
          </a:stretch>
        </p:blipFill>
        <p:spPr>
          <a:xfrm>
            <a:off x="3432175" y="4436745"/>
            <a:ext cx="5660390" cy="1886585"/>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258" b="3088"/>
          <a:stretch>
            <a:fillRect/>
          </a:stretch>
        </p:blipFill>
        <p:spPr>
          <a:xfrm>
            <a:off x="1566276" y="-1"/>
            <a:ext cx="10596085" cy="6863669"/>
          </a:xfrm>
          <a:prstGeom prst="rect">
            <a:avLst/>
          </a:prstGeom>
        </p:spPr>
      </p:pic>
      <p:sp>
        <p:nvSpPr>
          <p:cNvPr id="7" name="矩形 6"/>
          <p:cNvSpPr/>
          <p:nvPr/>
        </p:nvSpPr>
        <p:spPr>
          <a:xfrm>
            <a:off x="1596541" y="0"/>
            <a:ext cx="10629250" cy="687251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5" name="文本框 14"/>
          <p:cNvSpPr txBox="1"/>
          <p:nvPr>
            <p:custDataLst>
              <p:tags r:id="rId3"/>
            </p:custDataLst>
          </p:nvPr>
        </p:nvSpPr>
        <p:spPr>
          <a:xfrm>
            <a:off x="7827181" y="3726339"/>
            <a:ext cx="2053767" cy="646331"/>
          </a:xfrm>
          <a:prstGeom prst="rect">
            <a:avLst/>
          </a:prstGeom>
          <a:noFill/>
        </p:spPr>
        <p:txBody>
          <a:bodyPr vert="horz" wrap="none" rtlCol="0">
            <a:noAutofit/>
          </a:bodyPr>
          <a:lstStyle/>
          <a:p>
            <a:pPr defTabSz="1088390"/>
            <a:r>
              <a:rPr lang="en-US" altLang="zh-CN"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6" name="文本框 15"/>
          <p:cNvSpPr txBox="1"/>
          <p:nvPr>
            <p:custDataLst>
              <p:tags r:id="rId4"/>
            </p:custDataLst>
          </p:nvPr>
        </p:nvSpPr>
        <p:spPr>
          <a:xfrm>
            <a:off x="3218815" y="4654550"/>
            <a:ext cx="7722870" cy="1294765"/>
          </a:xfrm>
          <a:prstGeom prst="rect">
            <a:avLst/>
          </a:prstGeom>
          <a:noFill/>
        </p:spPr>
        <p:txBody>
          <a:bodyPr wrap="square" rtlCol="0">
            <a:noAutofit/>
            <a:scene3d>
              <a:camera prst="orthographicFront"/>
              <a:lightRig rig="threePt" dir="t"/>
            </a:scene3d>
          </a:bodyPr>
          <a:lstStyle/>
          <a:p>
            <a:pPr algn="r" defTabSz="1088390">
              <a:lnSpc>
                <a:spcPct val="150000"/>
              </a:lnSpc>
            </a:pPr>
            <a:r>
              <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rPr>
              <a:t>绩效考核与薪酬</a:t>
            </a:r>
            <a:r>
              <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rPr>
              <a:t>管理</a:t>
            </a:r>
            <a:endPar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endParaRPr>
          </a:p>
        </p:txBody>
      </p:sp>
      <p:cxnSp>
        <p:nvCxnSpPr>
          <p:cNvPr id="17" name="直接连接符 16"/>
          <p:cNvCxnSpPr/>
          <p:nvPr>
            <p:custDataLst>
              <p:tags r:id="rId5"/>
            </p:custDataLst>
          </p:nvPr>
        </p:nvCxnSpPr>
        <p:spPr>
          <a:xfrm>
            <a:off x="7362828" y="4540172"/>
            <a:ext cx="3578645" cy="0"/>
          </a:xfrm>
          <a:prstGeom prst="line">
            <a:avLst/>
          </a:prstGeom>
          <a:noFill/>
          <a:ln w="38100" cap="flat" cmpd="sng" algn="ctr">
            <a:solidFill>
              <a:schemeClr val="bg1">
                <a:lumMod val="75000"/>
              </a:schemeClr>
            </a:solidFill>
            <a:prstDash val="solid"/>
            <a:miter lim="800000"/>
          </a:ln>
          <a:effectLst/>
        </p:spPr>
      </p:cxnSp>
      <p:sp>
        <p:nvSpPr>
          <p:cNvPr id="18" name="矩形 30"/>
          <p:cNvSpPr/>
          <p:nvPr/>
        </p:nvSpPr>
        <p:spPr>
          <a:xfrm>
            <a:off x="1560546" y="3953522"/>
            <a:ext cx="71991" cy="143983"/>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9" name="文本框 18"/>
          <p:cNvSpPr txBox="1"/>
          <p:nvPr>
            <p:custDataLst>
              <p:tags r:id="rId6"/>
            </p:custDataLst>
          </p:nvPr>
        </p:nvSpPr>
        <p:spPr>
          <a:xfrm>
            <a:off x="9623575" y="1701208"/>
            <a:ext cx="1943766" cy="2879653"/>
          </a:xfrm>
          <a:prstGeom prst="rect">
            <a:avLst/>
          </a:prstGeom>
          <a:solidFill>
            <a:schemeClr val="bg1"/>
          </a:solidFill>
        </p:spPr>
        <p:txBody>
          <a:bodyPr vert="horz" wrap="none" rtlCol="0">
            <a:noAutofit/>
          </a:bodyPr>
          <a:lstStyle/>
          <a:p>
            <a:pPr defTabSz="1088390"/>
            <a:r>
              <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4</a:t>
            </a:r>
            <a:endParaRPr lang="zh-CN" altLang="en-US"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p:bldP spid="16" grpId="0"/>
      <p:bldP spid="19"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4294967295"/>
          </p:nvPr>
        </p:nvSpPr>
        <p:spPr>
          <a:xfrm>
            <a:off x="0" y="6356350"/>
            <a:ext cx="2844800" cy="365125"/>
          </a:xfrm>
        </p:spPr>
        <p:txBody>
          <a:bodyPr/>
          <a:p>
            <a:pPr lvl="0" eaLnBrk="1" hangingPunct="1"/>
            <a:fld id="{BB962C8B-B14F-4D97-AF65-F5344CB8AC3E}" type="datetime2">
              <a:rPr lang="zh-CN" altLang="en-US" dirty="0"/>
            </a:fld>
            <a:endParaRPr lang="zh-CN" altLang="en-US" dirty="0"/>
          </a:p>
        </p:txBody>
      </p:sp>
      <p:sp>
        <p:nvSpPr>
          <p:cNvPr id="3" name="灯片编号占位符 2"/>
          <p:cNvSpPr/>
          <p:nvPr>
            <p:ph type="sldNum" sz="quarter" idx="4294967295"/>
          </p:nvPr>
        </p:nvSpPr>
        <p:spPr>
          <a:xfrm>
            <a:off x="9347200" y="6356350"/>
            <a:ext cx="2844800" cy="365125"/>
          </a:xfrm>
        </p:spPr>
        <p:txBody>
          <a:bodyPr/>
          <a:p>
            <a:pPr lvl="0" eaLnBrk="1" hangingPunct="1"/>
            <a:fld id="{9A0DB2DC-4C9A-4742-B13C-FB6460FD3503}" type="slidenum">
              <a:rPr lang="zh-CN" altLang="en-US" dirty="0"/>
            </a:fld>
            <a:endParaRPr lang="zh-CN" altLang="en-US" dirty="0"/>
          </a:p>
        </p:txBody>
      </p:sp>
      <p:sp>
        <p:nvSpPr>
          <p:cNvPr id="5" name="矩形 4"/>
          <p:cNvSpPr/>
          <p:nvPr>
            <p:custDataLst>
              <p:tags r:id="rId1"/>
            </p:custDataLst>
          </p:nvPr>
        </p:nvSpPr>
        <p:spPr>
          <a:xfrm>
            <a:off x="1919288" y="548323"/>
            <a:ext cx="2621280" cy="583565"/>
          </a:xfrm>
          <a:prstGeom prst="rect">
            <a:avLst/>
          </a:prstGeom>
          <a:noFill/>
          <a:ln w="9525">
            <a:noFill/>
          </a:ln>
        </p:spPr>
        <p:txBody>
          <a:bodyPr wrap="none" anchor="ctr" anchorCtr="0">
            <a:spAutoFit/>
          </a:bodyPr>
          <a:p>
            <a:pPr algn="l"/>
            <a:r>
              <a:rPr lang="zh-CN" altLang="en-US" sz="3200" b="1">
                <a:solidFill>
                  <a:srgbClr val="0070C0"/>
                </a:solidFill>
                <a:latin typeface="微软雅黑" panose="020B0503020204020204" pitchFamily="34" charset="-122"/>
                <a:ea typeface="微软雅黑" panose="020B0503020204020204" pitchFamily="34" charset="-122"/>
              </a:rPr>
              <a:t>一、绩效考核</a:t>
            </a:r>
            <a:endParaRPr lang="zh-CN" altLang="en-US" sz="3200" b="1">
              <a:solidFill>
                <a:srgbClr val="0070C0"/>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2"/>
            </p:custDataLst>
          </p:nvPr>
        </p:nvSpPr>
        <p:spPr>
          <a:xfrm>
            <a:off x="1847215" y="1196340"/>
            <a:ext cx="6096000" cy="521970"/>
          </a:xfrm>
          <a:prstGeom prst="rect">
            <a:avLst/>
          </a:prstGeom>
          <a:noFill/>
        </p:spPr>
        <p:txBody>
          <a:bodyPr wrap="square" rtlCol="0" anchor="t">
            <a:spAutoFit/>
          </a:bodyPr>
          <a:p>
            <a:r>
              <a:rPr lang="zh-CN" altLang="en-US" sz="2800" b="1">
                <a:solidFill>
                  <a:srgbClr val="FF0000"/>
                </a:solidFill>
              </a:rPr>
              <a:t>（一）绩效考核的含义与作用</a:t>
            </a:r>
            <a:endParaRPr lang="zh-CN" altLang="en-US" sz="2800" b="1">
              <a:solidFill>
                <a:srgbClr val="FF0000"/>
              </a:solidFill>
            </a:endParaRPr>
          </a:p>
        </p:txBody>
      </p:sp>
      <p:sp>
        <p:nvSpPr>
          <p:cNvPr id="6" name="文本框 5"/>
          <p:cNvSpPr txBox="1"/>
          <p:nvPr/>
        </p:nvSpPr>
        <p:spPr>
          <a:xfrm>
            <a:off x="2135505" y="1844675"/>
            <a:ext cx="8607425" cy="2245360"/>
          </a:xfrm>
          <a:prstGeom prst="rect">
            <a:avLst/>
          </a:prstGeom>
          <a:noFill/>
        </p:spPr>
        <p:txBody>
          <a:bodyPr wrap="square" rtlCol="0" anchor="t">
            <a:spAutoFit/>
          </a:bodyPr>
          <a:p>
            <a:r>
              <a:rPr lang="en-US" altLang="zh-CN" sz="2000" b="1">
                <a:solidFill>
                  <a:srgbClr val="0070C0"/>
                </a:solidFill>
              </a:rPr>
              <a:t>       </a:t>
            </a:r>
            <a:r>
              <a:rPr lang="zh-CN" altLang="en-US" sz="2000" b="1">
                <a:solidFill>
                  <a:srgbClr val="0070C0"/>
                </a:solidFill>
              </a:rPr>
              <a:t>绩效考核</a:t>
            </a:r>
            <a:r>
              <a:rPr lang="zh-CN" altLang="en-US" sz="2000">
                <a:solidFill>
                  <a:srgbClr val="0070C0"/>
                </a:solidFill>
              </a:rPr>
              <a:t>指企业在既定的战略目标下，运用特定的标准和指标，对员工的工作行为及取得的工作业绩进行评估，并运用评估的结果对员工将来的工作行为和工作业绩产生正面引导的过程和方法。</a:t>
            </a:r>
            <a:endParaRPr lang="zh-CN" altLang="en-US" sz="2000">
              <a:solidFill>
                <a:srgbClr val="0070C0"/>
              </a:solidFill>
            </a:endParaRPr>
          </a:p>
          <a:p>
            <a:endParaRPr lang="zh-CN" altLang="en-US" sz="2000">
              <a:solidFill>
                <a:srgbClr val="0070C0"/>
              </a:solidFill>
            </a:endParaRPr>
          </a:p>
          <a:p>
            <a:r>
              <a:rPr lang="en-US" altLang="zh-CN" sz="2000" b="1">
                <a:solidFill>
                  <a:srgbClr val="0070C0"/>
                </a:solidFill>
              </a:rPr>
              <a:t>       </a:t>
            </a:r>
            <a:r>
              <a:rPr lang="zh-CN" altLang="en-US" sz="2000" b="1">
                <a:solidFill>
                  <a:srgbClr val="0070C0"/>
                </a:solidFill>
              </a:rPr>
              <a:t>绩效考核</a:t>
            </a:r>
            <a:r>
              <a:rPr lang="zh-CN" altLang="en-US" sz="2000">
                <a:solidFill>
                  <a:srgbClr val="0070C0"/>
                </a:solidFill>
              </a:rPr>
              <a:t>是对部门或个人某一阶段工作成果的评估和等级确定过程，绩效考核是绩效管理的核心环节。绩效考核的目的是对组织、个人绩效进行准确识别和有效区分，为激励机制的应用提供基础依据。</a:t>
            </a:r>
            <a:endParaRPr lang="zh-CN" altLang="en-US" sz="2000">
              <a:solidFill>
                <a:srgbClr val="0070C0"/>
              </a:solidFill>
            </a:endParaRPr>
          </a:p>
        </p:txBody>
      </p:sp>
      <p:pic>
        <p:nvPicPr>
          <p:cNvPr id="7" name="图片 6"/>
          <p:cNvPicPr>
            <a:picLocks noChangeAspect="1"/>
          </p:cNvPicPr>
          <p:nvPr>
            <p:custDataLst>
              <p:tags r:id="rId3"/>
            </p:custDataLst>
          </p:nvPr>
        </p:nvPicPr>
        <p:blipFill>
          <a:blip r:embed="rId4"/>
          <a:stretch>
            <a:fillRect/>
          </a:stretch>
        </p:blipFill>
        <p:spPr>
          <a:xfrm>
            <a:off x="3359785" y="4224655"/>
            <a:ext cx="6296025" cy="1997075"/>
          </a:xfrm>
          <a:prstGeom prst="rect">
            <a:avLst/>
          </a:prstGeom>
        </p:spPr>
      </p:pic>
    </p:spTree>
  </p:cSld>
  <p:clrMapOvr>
    <a:masterClrMapping/>
  </p:clrMapOvr>
  <p:transition spd="med">
    <p:wheel spokes="8"/>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custDataLst>
              <p:tags r:id="rId1"/>
            </p:custDataLst>
          </p:nvPr>
        </p:nvSpPr>
        <p:spPr>
          <a:xfrm>
            <a:off x="1991995" y="836295"/>
            <a:ext cx="6096000" cy="521970"/>
          </a:xfrm>
          <a:prstGeom prst="rect">
            <a:avLst/>
          </a:prstGeom>
          <a:noFill/>
        </p:spPr>
        <p:txBody>
          <a:bodyPr wrap="square" rtlCol="0" anchor="t">
            <a:spAutoFit/>
          </a:bodyPr>
          <a:p>
            <a:r>
              <a:rPr lang="zh-CN" altLang="en-US" sz="2800" b="1">
                <a:solidFill>
                  <a:srgbClr val="FF0000"/>
                </a:solidFill>
              </a:rPr>
              <a:t>（二）绩效考核的程序</a:t>
            </a:r>
            <a:endParaRPr lang="zh-CN" altLang="en-US" sz="2800" b="1">
              <a:solidFill>
                <a:srgbClr val="FF0000"/>
              </a:solidFill>
            </a:endParaRPr>
          </a:p>
        </p:txBody>
      </p:sp>
      <p:sp>
        <p:nvSpPr>
          <p:cNvPr id="2" name="文本框 1"/>
          <p:cNvSpPr txBox="1"/>
          <p:nvPr/>
        </p:nvSpPr>
        <p:spPr>
          <a:xfrm>
            <a:off x="2999740" y="1700530"/>
            <a:ext cx="2640965" cy="1322070"/>
          </a:xfrm>
          <a:prstGeom prst="rect">
            <a:avLst/>
          </a:prstGeom>
          <a:noFill/>
        </p:spPr>
        <p:txBody>
          <a:bodyPr wrap="square" rtlCol="0" anchor="t">
            <a:spAutoFit/>
          </a:bodyPr>
          <a:p>
            <a:r>
              <a:rPr lang="zh-CN" altLang="en-US" sz="2000">
                <a:solidFill>
                  <a:srgbClr val="0070C0"/>
                </a:solidFill>
              </a:rPr>
              <a:t>1.制定绩效考核标准。</a:t>
            </a:r>
            <a:endParaRPr lang="zh-CN" altLang="en-US" sz="2000">
              <a:solidFill>
                <a:srgbClr val="0070C0"/>
              </a:solidFill>
            </a:endParaRPr>
          </a:p>
          <a:p>
            <a:r>
              <a:rPr lang="zh-CN" altLang="en-US" sz="2000">
                <a:solidFill>
                  <a:srgbClr val="0070C0"/>
                </a:solidFill>
              </a:rPr>
              <a:t>2.评定绩效。</a:t>
            </a:r>
            <a:endParaRPr lang="zh-CN" altLang="en-US" sz="2000">
              <a:solidFill>
                <a:srgbClr val="0070C0"/>
              </a:solidFill>
            </a:endParaRPr>
          </a:p>
          <a:p>
            <a:r>
              <a:rPr lang="zh-CN" altLang="en-US" sz="2000">
                <a:solidFill>
                  <a:srgbClr val="0070C0"/>
                </a:solidFill>
              </a:rPr>
              <a:t>3.绩效考核反馈。</a:t>
            </a:r>
            <a:endParaRPr lang="zh-CN" altLang="en-US" sz="2000">
              <a:solidFill>
                <a:srgbClr val="0070C0"/>
              </a:solidFill>
            </a:endParaRPr>
          </a:p>
          <a:p>
            <a:r>
              <a:rPr lang="zh-CN" altLang="en-US" sz="2000">
                <a:solidFill>
                  <a:srgbClr val="0070C0"/>
                </a:solidFill>
              </a:rPr>
              <a:t>4.考核结果的运用。</a:t>
            </a:r>
            <a:endParaRPr lang="zh-CN" altLang="en-US" sz="2000">
              <a:solidFill>
                <a:srgbClr val="0070C0"/>
              </a:solidFill>
            </a:endParaRPr>
          </a:p>
        </p:txBody>
      </p:sp>
      <p:sp>
        <p:nvSpPr>
          <p:cNvPr id="3" name="文本框 2"/>
          <p:cNvSpPr txBox="1"/>
          <p:nvPr>
            <p:custDataLst>
              <p:tags r:id="rId2"/>
            </p:custDataLst>
          </p:nvPr>
        </p:nvSpPr>
        <p:spPr>
          <a:xfrm>
            <a:off x="6481445" y="3429000"/>
            <a:ext cx="3968115" cy="521970"/>
          </a:xfrm>
          <a:prstGeom prst="rect">
            <a:avLst/>
          </a:prstGeom>
          <a:noFill/>
        </p:spPr>
        <p:txBody>
          <a:bodyPr wrap="square" rtlCol="0" anchor="t">
            <a:spAutoFit/>
          </a:bodyPr>
          <a:p>
            <a:r>
              <a:rPr lang="zh-CN" altLang="en-US" sz="2800" b="1">
                <a:solidFill>
                  <a:srgbClr val="FF0000"/>
                </a:solidFill>
              </a:rPr>
              <a:t>（三）绩效考核的方法</a:t>
            </a:r>
            <a:endParaRPr lang="zh-CN" altLang="en-US" sz="2800" b="1">
              <a:solidFill>
                <a:srgbClr val="FF0000"/>
              </a:solidFill>
            </a:endParaRPr>
          </a:p>
        </p:txBody>
      </p:sp>
      <p:sp>
        <p:nvSpPr>
          <p:cNvPr id="5" name="文本框 4"/>
          <p:cNvSpPr txBox="1"/>
          <p:nvPr/>
        </p:nvSpPr>
        <p:spPr>
          <a:xfrm>
            <a:off x="7680325" y="4076700"/>
            <a:ext cx="1945640" cy="1938020"/>
          </a:xfrm>
          <a:prstGeom prst="rect">
            <a:avLst/>
          </a:prstGeom>
          <a:noFill/>
        </p:spPr>
        <p:txBody>
          <a:bodyPr wrap="square" rtlCol="0" anchor="t">
            <a:spAutoFit/>
          </a:bodyPr>
          <a:p>
            <a:pPr algn="l">
              <a:buClrTx/>
              <a:buSzTx/>
              <a:buNone/>
            </a:pPr>
            <a:r>
              <a:rPr lang="zh-CN" altLang="en-US" sz="2000">
                <a:solidFill>
                  <a:srgbClr val="0070C0"/>
                </a:solidFill>
              </a:rPr>
              <a:t>1.等级评估法</a:t>
            </a:r>
            <a:endParaRPr lang="zh-CN" altLang="en-US" sz="2000">
              <a:solidFill>
                <a:srgbClr val="0070C0"/>
              </a:solidFill>
            </a:endParaRPr>
          </a:p>
          <a:p>
            <a:pPr algn="l">
              <a:buClrTx/>
              <a:buSzTx/>
              <a:buNone/>
            </a:pPr>
            <a:r>
              <a:rPr lang="zh-CN" altLang="en-US" sz="2000">
                <a:solidFill>
                  <a:srgbClr val="0070C0"/>
                </a:solidFill>
              </a:rPr>
              <a:t>2.序列比较法</a:t>
            </a:r>
            <a:endParaRPr lang="zh-CN" altLang="en-US" sz="2000">
              <a:solidFill>
                <a:srgbClr val="0070C0"/>
              </a:solidFill>
            </a:endParaRPr>
          </a:p>
          <a:p>
            <a:pPr algn="l">
              <a:buClrTx/>
              <a:buSzTx/>
              <a:buNone/>
            </a:pPr>
            <a:r>
              <a:rPr lang="zh-CN" altLang="en-US" sz="2000">
                <a:solidFill>
                  <a:srgbClr val="0070C0"/>
                </a:solidFill>
              </a:rPr>
              <a:t>3.小组评价法</a:t>
            </a:r>
            <a:endParaRPr lang="zh-CN" altLang="en-US" sz="2000">
              <a:solidFill>
                <a:srgbClr val="0070C0"/>
              </a:solidFill>
            </a:endParaRPr>
          </a:p>
          <a:p>
            <a:pPr algn="l">
              <a:buClrTx/>
              <a:buSzTx/>
              <a:buNone/>
            </a:pPr>
            <a:r>
              <a:rPr lang="zh-CN" altLang="en-US" sz="2000">
                <a:solidFill>
                  <a:srgbClr val="0070C0"/>
                </a:solidFill>
              </a:rPr>
              <a:t>4.目标考核法</a:t>
            </a:r>
            <a:endParaRPr lang="zh-CN" altLang="en-US" sz="2000">
              <a:solidFill>
                <a:srgbClr val="0070C0"/>
              </a:solidFill>
            </a:endParaRPr>
          </a:p>
          <a:p>
            <a:pPr algn="l">
              <a:buClrTx/>
              <a:buSzTx/>
              <a:buNone/>
            </a:pPr>
            <a:r>
              <a:rPr lang="zh-CN" altLang="en-US" sz="2000">
                <a:solidFill>
                  <a:srgbClr val="0070C0"/>
                </a:solidFill>
              </a:rPr>
              <a:t>5.KPI考核法</a:t>
            </a:r>
            <a:endParaRPr lang="zh-CN" altLang="en-US" sz="2000">
              <a:solidFill>
                <a:srgbClr val="0070C0"/>
              </a:solidFill>
            </a:endParaRPr>
          </a:p>
          <a:p>
            <a:pPr algn="l">
              <a:buClrTx/>
              <a:buSzTx/>
              <a:buNone/>
            </a:pPr>
            <a:r>
              <a:rPr lang="zh-CN" altLang="en-US" sz="2000">
                <a:solidFill>
                  <a:srgbClr val="0070C0"/>
                </a:solidFill>
              </a:rPr>
              <a:t>6.强制比例法</a:t>
            </a:r>
            <a:endParaRPr lang="zh-CN" altLang="en-US" sz="2000">
              <a:solidFill>
                <a:srgbClr val="0070C0"/>
              </a:solidFill>
            </a:endParaRPr>
          </a:p>
        </p:txBody>
      </p:sp>
      <p:pic>
        <p:nvPicPr>
          <p:cNvPr id="6" name="图片 5"/>
          <p:cNvPicPr>
            <a:picLocks noChangeAspect="1"/>
          </p:cNvPicPr>
          <p:nvPr>
            <p:custDataLst>
              <p:tags r:id="rId3"/>
            </p:custDataLst>
          </p:nvPr>
        </p:nvPicPr>
        <p:blipFill>
          <a:blip r:embed="rId4"/>
          <a:stretch>
            <a:fillRect/>
          </a:stretch>
        </p:blipFill>
        <p:spPr>
          <a:xfrm>
            <a:off x="2352040" y="3482340"/>
            <a:ext cx="4159885" cy="2532380"/>
          </a:xfrm>
          <a:prstGeom prst="rect">
            <a:avLst/>
          </a:prstGeom>
        </p:spPr>
      </p:pic>
      <p:pic>
        <p:nvPicPr>
          <p:cNvPr id="7" name="图片 6"/>
          <p:cNvPicPr>
            <a:picLocks noChangeAspect="1"/>
          </p:cNvPicPr>
          <p:nvPr>
            <p:custDataLst>
              <p:tags r:id="rId5"/>
            </p:custDataLst>
          </p:nvPr>
        </p:nvPicPr>
        <p:blipFill>
          <a:blip r:embed="rId6"/>
          <a:stretch>
            <a:fillRect/>
          </a:stretch>
        </p:blipFill>
        <p:spPr>
          <a:xfrm>
            <a:off x="6116320" y="918845"/>
            <a:ext cx="3980180" cy="2239645"/>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矩形 4"/>
          <p:cNvSpPr/>
          <p:nvPr>
            <p:custDataLst>
              <p:tags r:id="rId1"/>
            </p:custDataLst>
          </p:nvPr>
        </p:nvSpPr>
        <p:spPr>
          <a:xfrm>
            <a:off x="1919288" y="548323"/>
            <a:ext cx="2621280" cy="583565"/>
          </a:xfrm>
          <a:prstGeom prst="rect">
            <a:avLst/>
          </a:prstGeom>
          <a:noFill/>
          <a:ln w="9525">
            <a:noFill/>
          </a:ln>
        </p:spPr>
        <p:txBody>
          <a:bodyPr wrap="none" anchor="ctr" anchorCtr="0">
            <a:spAutoFit/>
          </a:bodyPr>
          <a:p>
            <a:pPr algn="l"/>
            <a:r>
              <a:rPr lang="zh-CN" altLang="en-US" sz="3200" b="1">
                <a:solidFill>
                  <a:srgbClr val="0070C0"/>
                </a:solidFill>
                <a:latin typeface="微软雅黑" panose="020B0503020204020204" pitchFamily="34" charset="-122"/>
                <a:ea typeface="微软雅黑" panose="020B0503020204020204" pitchFamily="34" charset="-122"/>
              </a:rPr>
              <a:t>二、薪酬管理</a:t>
            </a:r>
            <a:endParaRPr lang="zh-CN" altLang="en-US" sz="3200" b="1">
              <a:solidFill>
                <a:srgbClr val="0070C0"/>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2"/>
            </p:custDataLst>
          </p:nvPr>
        </p:nvSpPr>
        <p:spPr>
          <a:xfrm>
            <a:off x="1847850" y="1124585"/>
            <a:ext cx="6096000" cy="521970"/>
          </a:xfrm>
          <a:prstGeom prst="rect">
            <a:avLst/>
          </a:prstGeom>
          <a:noFill/>
        </p:spPr>
        <p:txBody>
          <a:bodyPr wrap="square" rtlCol="0" anchor="t">
            <a:spAutoFit/>
          </a:bodyPr>
          <a:p>
            <a:r>
              <a:rPr lang="zh-CN" altLang="en-US" sz="2800" b="1">
                <a:solidFill>
                  <a:srgbClr val="FF0000"/>
                </a:solidFill>
              </a:rPr>
              <a:t>（一）薪酬的含义及其内容</a:t>
            </a:r>
            <a:endParaRPr lang="zh-CN" altLang="en-US" sz="2800" b="1">
              <a:solidFill>
                <a:srgbClr val="FF0000"/>
              </a:solidFill>
            </a:endParaRPr>
          </a:p>
        </p:txBody>
      </p:sp>
      <p:sp>
        <p:nvSpPr>
          <p:cNvPr id="2" name="文本框 1"/>
          <p:cNvSpPr txBox="1"/>
          <p:nvPr/>
        </p:nvSpPr>
        <p:spPr>
          <a:xfrm>
            <a:off x="2135505" y="1700530"/>
            <a:ext cx="8629650" cy="1322070"/>
          </a:xfrm>
          <a:prstGeom prst="rect">
            <a:avLst/>
          </a:prstGeom>
          <a:noFill/>
        </p:spPr>
        <p:txBody>
          <a:bodyPr wrap="square" rtlCol="0" anchor="t">
            <a:spAutoFit/>
          </a:bodyPr>
          <a:p>
            <a:r>
              <a:rPr lang="en-US" altLang="zh-CN" sz="2000">
                <a:solidFill>
                  <a:srgbClr val="0070C0"/>
                </a:solidFill>
              </a:rPr>
              <a:t>       </a:t>
            </a:r>
            <a:r>
              <a:rPr lang="zh-CN" altLang="en-US" sz="2000">
                <a:solidFill>
                  <a:srgbClr val="0070C0"/>
                </a:solidFill>
              </a:rPr>
              <a:t>从广义理解，薪酬是员工为企业付出的劳动的回报。</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从狭义理解，薪酬是由于就业关系的存在，员工从企业得到的各种形式的财务收益、服务和福利。它可以分为直接薪酬和间接薪酬。</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直接薪酬包括工资、奖金、津贴、补贴和股权，间接薪酬即指福利。   </a:t>
            </a:r>
            <a:endParaRPr lang="zh-CN" altLang="en-US" sz="2000">
              <a:solidFill>
                <a:srgbClr val="0070C0"/>
              </a:solidFill>
            </a:endParaRPr>
          </a:p>
        </p:txBody>
      </p:sp>
      <p:pic>
        <p:nvPicPr>
          <p:cNvPr id="3" name="图片 2"/>
          <p:cNvPicPr>
            <a:picLocks noChangeAspect="1"/>
          </p:cNvPicPr>
          <p:nvPr>
            <p:custDataLst>
              <p:tags r:id="rId3"/>
            </p:custDataLst>
          </p:nvPr>
        </p:nvPicPr>
        <p:blipFill>
          <a:blip r:embed="rId4"/>
          <a:stretch>
            <a:fillRect/>
          </a:stretch>
        </p:blipFill>
        <p:spPr>
          <a:xfrm>
            <a:off x="4069080" y="3284855"/>
            <a:ext cx="4762500" cy="3143250"/>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4294967295"/>
          </p:nvPr>
        </p:nvSpPr>
        <p:spPr>
          <a:xfrm>
            <a:off x="0" y="6356350"/>
            <a:ext cx="2844800" cy="365125"/>
          </a:xfrm>
        </p:spPr>
        <p:txBody>
          <a:bodyPr/>
          <a:p>
            <a:pPr lvl="0" eaLnBrk="1" hangingPunct="1"/>
            <a:fld id="{BB962C8B-B14F-4D97-AF65-F5344CB8AC3E}" type="datetime2">
              <a:rPr lang="zh-CN" altLang="en-US" dirty="0"/>
            </a:fld>
            <a:endParaRPr lang="zh-CN" altLang="en-US" dirty="0"/>
          </a:p>
        </p:txBody>
      </p:sp>
      <p:sp>
        <p:nvSpPr>
          <p:cNvPr id="3" name="灯片编号占位符 2"/>
          <p:cNvSpPr/>
          <p:nvPr>
            <p:ph type="sldNum" sz="quarter" idx="4294967295"/>
          </p:nvPr>
        </p:nvSpPr>
        <p:spPr>
          <a:xfrm>
            <a:off x="9347200" y="6356350"/>
            <a:ext cx="2844800" cy="365125"/>
          </a:xfrm>
        </p:spPr>
        <p:txBody>
          <a:bodyPr/>
          <a:p>
            <a:pPr lvl="0" eaLnBrk="1" hangingPunct="1"/>
            <a:fld id="{9A0DB2DC-4C9A-4742-B13C-FB6460FD3503}" type="slidenum">
              <a:rPr lang="zh-CN" altLang="en-US" dirty="0"/>
            </a:fld>
            <a:endParaRPr lang="zh-CN" altLang="en-US" dirty="0"/>
          </a:p>
        </p:txBody>
      </p:sp>
      <p:sp>
        <p:nvSpPr>
          <p:cNvPr id="4" name="文本框 3"/>
          <p:cNvSpPr txBox="1"/>
          <p:nvPr>
            <p:custDataLst>
              <p:tags r:id="rId1"/>
            </p:custDataLst>
          </p:nvPr>
        </p:nvSpPr>
        <p:spPr>
          <a:xfrm>
            <a:off x="1775460" y="764540"/>
            <a:ext cx="6096000" cy="521970"/>
          </a:xfrm>
          <a:prstGeom prst="rect">
            <a:avLst/>
          </a:prstGeom>
          <a:noFill/>
        </p:spPr>
        <p:txBody>
          <a:bodyPr wrap="square" rtlCol="0" anchor="t">
            <a:spAutoFit/>
          </a:bodyPr>
          <a:p>
            <a:r>
              <a:rPr lang="zh-CN" altLang="en-US" sz="2800" b="1">
                <a:solidFill>
                  <a:srgbClr val="FF0000"/>
                </a:solidFill>
              </a:rPr>
              <a:t>（二）影响企业薪酬的因素</a:t>
            </a:r>
            <a:endParaRPr lang="zh-CN" altLang="en-US" sz="2800" b="1">
              <a:solidFill>
                <a:srgbClr val="FF0000"/>
              </a:solidFill>
            </a:endParaRPr>
          </a:p>
        </p:txBody>
      </p:sp>
      <p:sp>
        <p:nvSpPr>
          <p:cNvPr id="6" name="文本框 5"/>
          <p:cNvSpPr txBox="1"/>
          <p:nvPr>
            <p:custDataLst>
              <p:tags r:id="rId2"/>
            </p:custDataLst>
          </p:nvPr>
        </p:nvSpPr>
        <p:spPr>
          <a:xfrm>
            <a:off x="6887845" y="1412875"/>
            <a:ext cx="2263775" cy="521970"/>
          </a:xfrm>
          <a:prstGeom prst="rect">
            <a:avLst/>
          </a:prstGeom>
          <a:noFill/>
        </p:spPr>
        <p:txBody>
          <a:bodyPr wrap="square" rtlCol="0" anchor="t">
            <a:spAutoFit/>
          </a:bodyPr>
          <a:p>
            <a:r>
              <a:rPr lang="en-US" altLang="zh-CN" sz="2800" b="1">
                <a:solidFill>
                  <a:srgbClr val="0070C0"/>
                </a:solidFill>
              </a:rPr>
              <a:t>2.</a:t>
            </a:r>
            <a:r>
              <a:rPr lang="zh-CN" altLang="en-US" sz="2800" b="1">
                <a:solidFill>
                  <a:srgbClr val="0070C0"/>
                </a:solidFill>
              </a:rPr>
              <a:t>外部因素</a:t>
            </a:r>
            <a:endParaRPr lang="zh-CN" altLang="en-US" sz="2800" b="1">
              <a:solidFill>
                <a:srgbClr val="0070C0"/>
              </a:solidFill>
            </a:endParaRPr>
          </a:p>
        </p:txBody>
      </p:sp>
      <p:sp>
        <p:nvSpPr>
          <p:cNvPr id="7" name="文本框 6"/>
          <p:cNvSpPr txBox="1"/>
          <p:nvPr>
            <p:custDataLst>
              <p:tags r:id="rId3"/>
            </p:custDataLst>
          </p:nvPr>
        </p:nvSpPr>
        <p:spPr>
          <a:xfrm>
            <a:off x="2927350" y="1412875"/>
            <a:ext cx="2263775" cy="521970"/>
          </a:xfrm>
          <a:prstGeom prst="rect">
            <a:avLst/>
          </a:prstGeom>
          <a:noFill/>
        </p:spPr>
        <p:txBody>
          <a:bodyPr wrap="square" rtlCol="0" anchor="t">
            <a:spAutoFit/>
          </a:bodyPr>
          <a:p>
            <a:r>
              <a:rPr lang="en-US" altLang="zh-CN" sz="2800" b="1">
                <a:solidFill>
                  <a:srgbClr val="0070C0"/>
                </a:solidFill>
              </a:rPr>
              <a:t>1.</a:t>
            </a:r>
            <a:r>
              <a:rPr lang="zh-CN" altLang="en-US" sz="2800" b="1">
                <a:solidFill>
                  <a:srgbClr val="0070C0"/>
                </a:solidFill>
              </a:rPr>
              <a:t>内部因素</a:t>
            </a:r>
            <a:endParaRPr lang="zh-CN" altLang="en-US" sz="2800" b="1">
              <a:solidFill>
                <a:srgbClr val="0070C0"/>
              </a:solidFill>
            </a:endParaRPr>
          </a:p>
        </p:txBody>
      </p:sp>
      <p:sp>
        <p:nvSpPr>
          <p:cNvPr id="8" name="文本框 7"/>
          <p:cNvSpPr txBox="1"/>
          <p:nvPr/>
        </p:nvSpPr>
        <p:spPr>
          <a:xfrm>
            <a:off x="3071495" y="1988820"/>
            <a:ext cx="1938020" cy="1322070"/>
          </a:xfrm>
          <a:prstGeom prst="rect">
            <a:avLst/>
          </a:prstGeom>
          <a:noFill/>
        </p:spPr>
        <p:txBody>
          <a:bodyPr wrap="square" rtlCol="0" anchor="t">
            <a:spAutoFit/>
          </a:bodyPr>
          <a:p>
            <a:r>
              <a:rPr lang="zh-CN" altLang="en-US" sz="2000">
                <a:solidFill>
                  <a:srgbClr val="0070C0"/>
                </a:solidFill>
              </a:rPr>
              <a:t>（1）企业实力。</a:t>
            </a:r>
            <a:endParaRPr lang="zh-CN" altLang="en-US" sz="2000">
              <a:solidFill>
                <a:srgbClr val="0070C0"/>
              </a:solidFill>
            </a:endParaRPr>
          </a:p>
          <a:p>
            <a:r>
              <a:rPr lang="zh-CN" altLang="en-US" sz="2000">
                <a:solidFill>
                  <a:srgbClr val="0070C0"/>
                </a:solidFill>
              </a:rPr>
              <a:t>（2）工作状况。</a:t>
            </a:r>
            <a:endParaRPr lang="zh-CN" altLang="en-US" sz="2000">
              <a:solidFill>
                <a:srgbClr val="0070C0"/>
              </a:solidFill>
            </a:endParaRPr>
          </a:p>
          <a:p>
            <a:r>
              <a:rPr lang="zh-CN" altLang="en-US" sz="2000">
                <a:solidFill>
                  <a:srgbClr val="0070C0"/>
                </a:solidFill>
              </a:rPr>
              <a:t>（3）员工特征。</a:t>
            </a:r>
            <a:endParaRPr lang="zh-CN" altLang="en-US" sz="2000">
              <a:solidFill>
                <a:srgbClr val="0070C0"/>
              </a:solidFill>
            </a:endParaRPr>
          </a:p>
          <a:p>
            <a:r>
              <a:rPr lang="zh-CN" altLang="en-US" sz="2000">
                <a:solidFill>
                  <a:srgbClr val="0070C0"/>
                </a:solidFill>
              </a:rPr>
              <a:t>（4）组织规模。</a:t>
            </a:r>
            <a:endParaRPr lang="zh-CN" altLang="en-US" sz="2000">
              <a:solidFill>
                <a:srgbClr val="0070C0"/>
              </a:solidFill>
            </a:endParaRPr>
          </a:p>
        </p:txBody>
      </p:sp>
      <p:sp>
        <p:nvSpPr>
          <p:cNvPr id="9" name="文本框 8"/>
          <p:cNvSpPr txBox="1"/>
          <p:nvPr/>
        </p:nvSpPr>
        <p:spPr>
          <a:xfrm>
            <a:off x="6959600" y="1988820"/>
            <a:ext cx="3103245" cy="1322070"/>
          </a:xfrm>
          <a:prstGeom prst="rect">
            <a:avLst/>
          </a:prstGeom>
          <a:noFill/>
        </p:spPr>
        <p:txBody>
          <a:bodyPr wrap="square" rtlCol="0" anchor="t">
            <a:spAutoFit/>
          </a:bodyPr>
          <a:p>
            <a:pPr algn="l">
              <a:buClrTx/>
              <a:buSzTx/>
              <a:buNone/>
            </a:pPr>
            <a:r>
              <a:rPr lang="zh-CN" altLang="en-US" sz="2000">
                <a:solidFill>
                  <a:srgbClr val="0070C0"/>
                </a:solidFill>
              </a:rPr>
              <a:t>（1）政府法规，</a:t>
            </a:r>
            <a:endParaRPr lang="zh-CN" altLang="en-US" sz="2000">
              <a:solidFill>
                <a:srgbClr val="0070C0"/>
              </a:solidFill>
            </a:endParaRPr>
          </a:p>
          <a:p>
            <a:pPr algn="l">
              <a:buClrTx/>
              <a:buSzTx/>
              <a:buNone/>
            </a:pPr>
            <a:r>
              <a:rPr lang="zh-CN" altLang="en-US" sz="2000">
                <a:solidFill>
                  <a:srgbClr val="0070C0"/>
                </a:solidFill>
              </a:rPr>
              <a:t>（2）区域经济发展水平。</a:t>
            </a:r>
            <a:endParaRPr lang="zh-CN" altLang="en-US" sz="2000">
              <a:solidFill>
                <a:srgbClr val="0070C0"/>
              </a:solidFill>
            </a:endParaRPr>
          </a:p>
          <a:p>
            <a:pPr algn="l">
              <a:buClrTx/>
              <a:buSzTx/>
              <a:buNone/>
            </a:pPr>
            <a:r>
              <a:rPr lang="zh-CN" altLang="en-US" sz="2000">
                <a:solidFill>
                  <a:srgbClr val="0070C0"/>
                </a:solidFill>
              </a:rPr>
              <a:t>（3）行业水平。</a:t>
            </a:r>
            <a:endParaRPr lang="zh-CN" altLang="en-US" sz="2000">
              <a:solidFill>
                <a:srgbClr val="0070C0"/>
              </a:solidFill>
            </a:endParaRPr>
          </a:p>
          <a:p>
            <a:pPr algn="l">
              <a:buClrTx/>
              <a:buSzTx/>
              <a:buNone/>
            </a:pPr>
            <a:r>
              <a:rPr lang="zh-CN" altLang="en-US" sz="2000">
                <a:solidFill>
                  <a:srgbClr val="0070C0"/>
                </a:solidFill>
              </a:rPr>
              <a:t>（4）市场压力</a:t>
            </a:r>
            <a:r>
              <a:rPr lang="zh-CN" altLang="en-US">
                <a:solidFill>
                  <a:srgbClr val="0070C0"/>
                </a:solidFill>
              </a:rPr>
              <a:t>。</a:t>
            </a:r>
            <a:endParaRPr lang="zh-CN" altLang="en-US">
              <a:solidFill>
                <a:srgbClr val="0070C0"/>
              </a:solidFill>
            </a:endParaRPr>
          </a:p>
        </p:txBody>
      </p:sp>
      <p:pic>
        <p:nvPicPr>
          <p:cNvPr id="10" name="图片 9"/>
          <p:cNvPicPr>
            <a:picLocks noChangeAspect="1"/>
          </p:cNvPicPr>
          <p:nvPr>
            <p:custDataLst>
              <p:tags r:id="rId4"/>
            </p:custDataLst>
          </p:nvPr>
        </p:nvPicPr>
        <p:blipFill>
          <a:blip r:embed="rId5"/>
          <a:stretch>
            <a:fillRect/>
          </a:stretch>
        </p:blipFill>
        <p:spPr>
          <a:xfrm>
            <a:off x="2314575" y="3644900"/>
            <a:ext cx="4107180" cy="2381250"/>
          </a:xfrm>
          <a:prstGeom prst="rect">
            <a:avLst/>
          </a:prstGeom>
        </p:spPr>
      </p:pic>
      <p:pic>
        <p:nvPicPr>
          <p:cNvPr id="11" name="图片 10"/>
          <p:cNvPicPr>
            <a:picLocks noChangeAspect="1"/>
          </p:cNvPicPr>
          <p:nvPr>
            <p:custDataLst>
              <p:tags r:id="rId6"/>
            </p:custDataLst>
          </p:nvPr>
        </p:nvPicPr>
        <p:blipFill>
          <a:blip r:embed="rId7"/>
          <a:stretch>
            <a:fillRect/>
          </a:stretch>
        </p:blipFill>
        <p:spPr>
          <a:xfrm>
            <a:off x="6583045" y="3612515"/>
            <a:ext cx="4157980" cy="2402840"/>
          </a:xfrm>
          <a:prstGeom prst="rect">
            <a:avLst/>
          </a:prstGeom>
        </p:spPr>
      </p:pic>
    </p:spTree>
  </p:cSld>
  <p:clrMapOvr>
    <a:masterClrMapping/>
  </p:clrMapOvr>
  <p:transition spd="med">
    <p:wheel spokes="8"/>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日期占位符 1"/>
          <p:cNvSpPr/>
          <p:nvPr>
            <p:ph type="dt" sz="half" idx="4294967295"/>
          </p:nvPr>
        </p:nvSpPr>
        <p:spPr>
          <a:xfrm>
            <a:off x="0" y="6356350"/>
            <a:ext cx="2844800" cy="365125"/>
          </a:xfrm>
        </p:spPr>
        <p:txBody>
          <a:bodyPr/>
          <a:p>
            <a:pPr lvl="0" eaLnBrk="1" hangingPunct="1"/>
            <a:fld id="{BB962C8B-B14F-4D97-AF65-F5344CB8AC3E}" type="datetime2">
              <a:rPr lang="zh-CN" altLang="en-US" dirty="0"/>
            </a:fld>
            <a:endParaRPr lang="zh-CN" altLang="en-US" dirty="0"/>
          </a:p>
        </p:txBody>
      </p:sp>
      <p:sp>
        <p:nvSpPr>
          <p:cNvPr id="3" name="灯片编号占位符 2"/>
          <p:cNvSpPr/>
          <p:nvPr>
            <p:ph type="sldNum" sz="quarter" idx="4294967295"/>
          </p:nvPr>
        </p:nvSpPr>
        <p:spPr>
          <a:xfrm>
            <a:off x="9347200" y="6356350"/>
            <a:ext cx="2844800" cy="365125"/>
          </a:xfrm>
        </p:spPr>
        <p:txBody>
          <a:bodyPr/>
          <a:p>
            <a:pPr lvl="0" eaLnBrk="1" hangingPunct="1"/>
            <a:fld id="{9A0DB2DC-4C9A-4742-B13C-FB6460FD3503}" type="slidenum">
              <a:rPr lang="zh-CN" altLang="en-US" dirty="0"/>
            </a:fld>
            <a:endParaRPr lang="zh-CN" altLang="en-US" dirty="0"/>
          </a:p>
        </p:txBody>
      </p:sp>
      <p:sp>
        <p:nvSpPr>
          <p:cNvPr id="4" name="文本框 3"/>
          <p:cNvSpPr txBox="1"/>
          <p:nvPr>
            <p:custDataLst>
              <p:tags r:id="rId1"/>
            </p:custDataLst>
          </p:nvPr>
        </p:nvSpPr>
        <p:spPr>
          <a:xfrm>
            <a:off x="1775460" y="600710"/>
            <a:ext cx="6096000" cy="521970"/>
          </a:xfrm>
          <a:prstGeom prst="rect">
            <a:avLst/>
          </a:prstGeom>
          <a:noFill/>
        </p:spPr>
        <p:txBody>
          <a:bodyPr wrap="square" rtlCol="0" anchor="t">
            <a:spAutoFit/>
          </a:bodyPr>
          <a:p>
            <a:r>
              <a:rPr lang="zh-CN" altLang="en-US" sz="2800" b="1">
                <a:solidFill>
                  <a:srgbClr val="FF0000"/>
                </a:solidFill>
              </a:rPr>
              <a:t>（三）工资制度</a:t>
            </a:r>
            <a:endParaRPr lang="zh-CN" altLang="en-US" sz="2800" b="1">
              <a:solidFill>
                <a:srgbClr val="FF0000"/>
              </a:solidFill>
            </a:endParaRPr>
          </a:p>
        </p:txBody>
      </p:sp>
      <p:sp>
        <p:nvSpPr>
          <p:cNvPr id="5" name="文本框 4"/>
          <p:cNvSpPr txBox="1"/>
          <p:nvPr/>
        </p:nvSpPr>
        <p:spPr>
          <a:xfrm>
            <a:off x="2069465" y="1268730"/>
            <a:ext cx="8657590" cy="1014730"/>
          </a:xfrm>
          <a:prstGeom prst="rect">
            <a:avLst/>
          </a:prstGeom>
          <a:noFill/>
        </p:spPr>
        <p:txBody>
          <a:bodyPr wrap="square" rtlCol="0" anchor="t">
            <a:spAutoFit/>
          </a:bodyPr>
          <a:p>
            <a:r>
              <a:rPr lang="zh-CN" altLang="en-US" sz="2000" b="1">
                <a:solidFill>
                  <a:srgbClr val="0070C0"/>
                </a:solidFill>
              </a:rPr>
              <a:t>1．技术等级工资制</a:t>
            </a:r>
            <a:endParaRPr lang="zh-CN" altLang="en-US" sz="2000" b="1">
              <a:solidFill>
                <a:srgbClr val="0070C0"/>
              </a:solidFill>
            </a:endParaRPr>
          </a:p>
          <a:p>
            <a:r>
              <a:rPr lang="en-US" altLang="zh-CN" sz="2000">
                <a:solidFill>
                  <a:srgbClr val="0070C0"/>
                </a:solidFill>
              </a:rPr>
              <a:t>      </a:t>
            </a:r>
            <a:r>
              <a:rPr lang="zh-CN" altLang="en-US" sz="2000">
                <a:solidFill>
                  <a:srgbClr val="0070C0"/>
                </a:solidFill>
              </a:rPr>
              <a:t>根据劳动的复杂程度、繁重程度、精确程度和工作责任大小等因素划分技术等级，按等级规定工资标准的一种制度。</a:t>
            </a:r>
            <a:endParaRPr lang="zh-CN" altLang="en-US" sz="2000">
              <a:solidFill>
                <a:srgbClr val="0070C0"/>
              </a:solidFill>
            </a:endParaRPr>
          </a:p>
        </p:txBody>
      </p:sp>
      <p:sp>
        <p:nvSpPr>
          <p:cNvPr id="6" name="文本框 5"/>
          <p:cNvSpPr txBox="1"/>
          <p:nvPr/>
        </p:nvSpPr>
        <p:spPr>
          <a:xfrm>
            <a:off x="2135505" y="2283460"/>
            <a:ext cx="8447405" cy="1014730"/>
          </a:xfrm>
          <a:prstGeom prst="rect">
            <a:avLst/>
          </a:prstGeom>
          <a:noFill/>
        </p:spPr>
        <p:txBody>
          <a:bodyPr wrap="square" rtlCol="0" anchor="t">
            <a:spAutoFit/>
          </a:bodyPr>
          <a:p>
            <a:r>
              <a:rPr lang="zh-CN" altLang="en-US" sz="2000" b="1">
                <a:solidFill>
                  <a:srgbClr val="0070C0"/>
                </a:solidFill>
              </a:rPr>
              <a:t>2．职务等级工资制</a:t>
            </a:r>
            <a:endParaRPr lang="zh-CN" altLang="en-US" sz="2000" b="1">
              <a:solidFill>
                <a:srgbClr val="0070C0"/>
              </a:solidFill>
            </a:endParaRPr>
          </a:p>
          <a:p>
            <a:r>
              <a:rPr lang="en-US" altLang="zh-CN" sz="2000">
                <a:solidFill>
                  <a:srgbClr val="0070C0"/>
                </a:solidFill>
              </a:rPr>
              <a:t>     </a:t>
            </a:r>
            <a:r>
              <a:rPr lang="zh-CN" altLang="en-US" sz="2000">
                <a:solidFill>
                  <a:srgbClr val="0070C0"/>
                </a:solidFill>
              </a:rPr>
              <a:t>是政府机关、企事业单位的行政人员和技术人员所实行的按职务等级规定工资的制度。</a:t>
            </a:r>
            <a:endParaRPr lang="zh-CN" altLang="en-US" sz="2000">
              <a:solidFill>
                <a:srgbClr val="0070C0"/>
              </a:solidFill>
            </a:endParaRPr>
          </a:p>
        </p:txBody>
      </p:sp>
      <p:sp>
        <p:nvSpPr>
          <p:cNvPr id="7" name="文本框 6"/>
          <p:cNvSpPr txBox="1"/>
          <p:nvPr/>
        </p:nvSpPr>
        <p:spPr>
          <a:xfrm>
            <a:off x="2207260" y="3298190"/>
            <a:ext cx="8746490" cy="1322070"/>
          </a:xfrm>
          <a:prstGeom prst="rect">
            <a:avLst/>
          </a:prstGeom>
          <a:noFill/>
        </p:spPr>
        <p:txBody>
          <a:bodyPr wrap="square" rtlCol="0" anchor="t">
            <a:spAutoFit/>
          </a:bodyPr>
          <a:p>
            <a:r>
              <a:rPr lang="zh-CN" altLang="en-US" sz="2000" b="1">
                <a:solidFill>
                  <a:srgbClr val="0070C0"/>
                </a:solidFill>
              </a:rPr>
              <a:t>3．结构工资制</a:t>
            </a:r>
            <a:endParaRPr lang="zh-CN" altLang="en-US" sz="2000" b="1">
              <a:solidFill>
                <a:srgbClr val="0070C0"/>
              </a:solidFill>
            </a:endParaRPr>
          </a:p>
          <a:p>
            <a:r>
              <a:rPr lang="en-US" altLang="zh-CN" sz="2000">
                <a:solidFill>
                  <a:srgbClr val="0070C0"/>
                </a:solidFill>
              </a:rPr>
              <a:t>     </a:t>
            </a:r>
            <a:r>
              <a:rPr lang="zh-CN" altLang="en-US" sz="2000">
                <a:solidFill>
                  <a:srgbClr val="0070C0"/>
                </a:solidFill>
              </a:rPr>
              <a:t>是根据决定工资的不同因素和工资的不同作用，将工资划分为几个部分，通过对各部分工资数额的合理确定，构成劳动者的全部报酬。一般结构工资由基础工资、职务工资、年功工资和浮动工资四部分组成。</a:t>
            </a:r>
            <a:endParaRPr lang="zh-CN" altLang="en-US" sz="2000">
              <a:solidFill>
                <a:srgbClr val="0070C0"/>
              </a:solidFill>
            </a:endParaRPr>
          </a:p>
        </p:txBody>
      </p:sp>
      <p:sp>
        <p:nvSpPr>
          <p:cNvPr id="8" name="文本框 7"/>
          <p:cNvSpPr txBox="1"/>
          <p:nvPr/>
        </p:nvSpPr>
        <p:spPr>
          <a:xfrm>
            <a:off x="2207260" y="4620260"/>
            <a:ext cx="8422005" cy="1014730"/>
          </a:xfrm>
          <a:prstGeom prst="rect">
            <a:avLst/>
          </a:prstGeom>
          <a:noFill/>
        </p:spPr>
        <p:txBody>
          <a:bodyPr wrap="square" rtlCol="0" anchor="t">
            <a:spAutoFit/>
          </a:bodyPr>
          <a:p>
            <a:r>
              <a:rPr lang="zh-CN" altLang="en-US" sz="2000" b="1">
                <a:solidFill>
                  <a:srgbClr val="0070C0"/>
                </a:solidFill>
              </a:rPr>
              <a:t>4．提成工资制</a:t>
            </a:r>
            <a:endParaRPr lang="zh-CN" altLang="en-US" sz="2000" b="1">
              <a:solidFill>
                <a:srgbClr val="0070C0"/>
              </a:solidFill>
            </a:endParaRPr>
          </a:p>
          <a:p>
            <a:r>
              <a:rPr lang="en-US" altLang="zh-CN" sz="2000">
                <a:solidFill>
                  <a:srgbClr val="0070C0"/>
                </a:solidFill>
              </a:rPr>
              <a:t>     </a:t>
            </a:r>
            <a:r>
              <a:rPr lang="zh-CN" altLang="en-US" sz="2000">
                <a:solidFill>
                  <a:srgbClr val="0070C0"/>
                </a:solidFill>
              </a:rPr>
              <a:t>是指企业实际销售收入减去成本开支和应缴纳的各种税费以后，剩余部分在企业和职工之间按不同比例分成。</a:t>
            </a:r>
            <a:endParaRPr lang="zh-CN" altLang="en-US" sz="2000">
              <a:solidFill>
                <a:srgbClr val="0070C0"/>
              </a:solidFill>
            </a:endParaRPr>
          </a:p>
        </p:txBody>
      </p:sp>
      <p:sp>
        <p:nvSpPr>
          <p:cNvPr id="9" name="文本框 8"/>
          <p:cNvSpPr txBox="1"/>
          <p:nvPr/>
        </p:nvSpPr>
        <p:spPr>
          <a:xfrm>
            <a:off x="2207260" y="5661025"/>
            <a:ext cx="8503920" cy="1014730"/>
          </a:xfrm>
          <a:prstGeom prst="rect">
            <a:avLst/>
          </a:prstGeom>
          <a:noFill/>
        </p:spPr>
        <p:txBody>
          <a:bodyPr wrap="square" rtlCol="0" anchor="t">
            <a:spAutoFit/>
          </a:bodyPr>
          <a:p>
            <a:r>
              <a:rPr lang="zh-CN" altLang="en-US" sz="2000" b="1">
                <a:solidFill>
                  <a:srgbClr val="0070C0"/>
                </a:solidFill>
              </a:rPr>
              <a:t>5．谈判工资制</a:t>
            </a:r>
            <a:endParaRPr lang="zh-CN" altLang="en-US" sz="2000" b="1">
              <a:solidFill>
                <a:srgbClr val="0070C0"/>
              </a:solidFill>
            </a:endParaRPr>
          </a:p>
          <a:p>
            <a:r>
              <a:rPr lang="en-US" altLang="zh-CN" sz="2000">
                <a:solidFill>
                  <a:srgbClr val="0070C0"/>
                </a:solidFill>
              </a:rPr>
              <a:t>      </a:t>
            </a:r>
            <a:r>
              <a:rPr lang="zh-CN" altLang="en-US" sz="2000">
                <a:solidFill>
                  <a:srgbClr val="0070C0"/>
                </a:solidFill>
              </a:rPr>
              <a:t>是一种灵活反映企业经营状况和劳务市场供求状况并对员工的工资收人实行保密的一种工资制度。</a:t>
            </a:r>
            <a:endParaRPr lang="zh-CN" altLang="en-US" sz="2000">
              <a:solidFill>
                <a:srgbClr val="0070C0"/>
              </a:solidFill>
            </a:endParaRPr>
          </a:p>
        </p:txBody>
      </p:sp>
    </p:spTree>
  </p:cSld>
  <p:clrMapOvr>
    <a:masterClrMapping/>
  </p:clrMapOvr>
  <p:transition spd="med">
    <p:wheel spokes="8"/>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custDataLst>
              <p:tags r:id="rId1"/>
            </p:custDataLst>
          </p:nvPr>
        </p:nvSpPr>
        <p:spPr>
          <a:xfrm>
            <a:off x="1703705" y="476250"/>
            <a:ext cx="6096000" cy="521970"/>
          </a:xfrm>
          <a:prstGeom prst="rect">
            <a:avLst/>
          </a:prstGeom>
          <a:noFill/>
        </p:spPr>
        <p:txBody>
          <a:bodyPr wrap="square" rtlCol="0" anchor="t">
            <a:spAutoFit/>
          </a:bodyPr>
          <a:p>
            <a:r>
              <a:rPr lang="zh-CN" altLang="en-US" sz="2800" b="1">
                <a:solidFill>
                  <a:srgbClr val="FF0000"/>
                </a:solidFill>
              </a:rPr>
              <a:t>（四）激励性薪酬计划</a:t>
            </a:r>
            <a:endParaRPr lang="zh-CN" altLang="en-US" sz="2800" b="1">
              <a:solidFill>
                <a:srgbClr val="FF0000"/>
              </a:solidFill>
            </a:endParaRPr>
          </a:p>
        </p:txBody>
      </p:sp>
      <p:sp>
        <p:nvSpPr>
          <p:cNvPr id="2" name="文本框 1"/>
          <p:cNvSpPr txBox="1"/>
          <p:nvPr/>
        </p:nvSpPr>
        <p:spPr>
          <a:xfrm>
            <a:off x="1991995" y="1052830"/>
            <a:ext cx="8957945" cy="1014730"/>
          </a:xfrm>
          <a:prstGeom prst="rect">
            <a:avLst/>
          </a:prstGeom>
          <a:noFill/>
        </p:spPr>
        <p:txBody>
          <a:bodyPr wrap="square" rtlCol="0" anchor="t">
            <a:spAutoFit/>
          </a:bodyPr>
          <a:p>
            <a:r>
              <a:rPr lang="en-US" altLang="zh-CN" sz="2000">
                <a:solidFill>
                  <a:srgbClr val="0070C0"/>
                </a:solidFill>
              </a:rPr>
              <a:t>       </a:t>
            </a:r>
            <a:r>
              <a:rPr lang="zh-CN" altLang="en-US" sz="2000">
                <a:solidFill>
                  <a:srgbClr val="0070C0"/>
                </a:solidFill>
              </a:rPr>
              <a:t>战略性的薪酬管理越来越要求企业为员工提供多样化的、非结构化的变动式薪酬，这种激励性薪酬计划主要考虑的是薪酬与员工绩效的联系和员工薪酬与企业目标相结合两大问题。</a:t>
            </a:r>
            <a:endParaRPr lang="zh-CN" altLang="en-US" sz="2000">
              <a:solidFill>
                <a:srgbClr val="0070C0"/>
              </a:solidFill>
            </a:endParaRPr>
          </a:p>
        </p:txBody>
      </p:sp>
      <p:sp>
        <p:nvSpPr>
          <p:cNvPr id="3" name="文本框 2"/>
          <p:cNvSpPr txBox="1"/>
          <p:nvPr/>
        </p:nvSpPr>
        <p:spPr>
          <a:xfrm>
            <a:off x="1991995" y="2060575"/>
            <a:ext cx="8958580" cy="1014730"/>
          </a:xfrm>
          <a:prstGeom prst="rect">
            <a:avLst/>
          </a:prstGeom>
          <a:noFill/>
        </p:spPr>
        <p:txBody>
          <a:bodyPr wrap="square" rtlCol="0" anchor="t">
            <a:spAutoFit/>
          </a:bodyPr>
          <a:p>
            <a:r>
              <a:rPr lang="zh-CN" altLang="en-US" sz="2000" b="1">
                <a:solidFill>
                  <a:srgbClr val="0070C0"/>
                </a:solidFill>
              </a:rPr>
              <a:t>1．短期激励性薪酬计划</a:t>
            </a:r>
            <a:endParaRPr lang="zh-CN" altLang="en-US" sz="2000" b="1">
              <a:solidFill>
                <a:srgbClr val="0070C0"/>
              </a:solidFill>
            </a:endParaRPr>
          </a:p>
          <a:p>
            <a:r>
              <a:rPr lang="en-US" altLang="zh-CN" sz="2000">
                <a:solidFill>
                  <a:srgbClr val="0070C0"/>
                </a:solidFill>
              </a:rPr>
              <a:t>       </a:t>
            </a:r>
            <a:r>
              <a:rPr lang="zh-CN" altLang="en-US" sz="2000">
                <a:solidFill>
                  <a:srgbClr val="0070C0"/>
                </a:solidFill>
              </a:rPr>
              <a:t>短期激励性薪酬计划旨在激励企业员工提高短期绩效，大多数企业选择年终分红这种方式。</a:t>
            </a:r>
            <a:endParaRPr lang="zh-CN" altLang="en-US" sz="2000">
              <a:solidFill>
                <a:srgbClr val="0070C0"/>
              </a:solidFill>
            </a:endParaRPr>
          </a:p>
        </p:txBody>
      </p:sp>
      <p:sp>
        <p:nvSpPr>
          <p:cNvPr id="5" name="文本框 4"/>
          <p:cNvSpPr txBox="1"/>
          <p:nvPr/>
        </p:nvSpPr>
        <p:spPr>
          <a:xfrm>
            <a:off x="1991995" y="3140710"/>
            <a:ext cx="8870950" cy="1322070"/>
          </a:xfrm>
          <a:prstGeom prst="rect">
            <a:avLst/>
          </a:prstGeom>
          <a:noFill/>
        </p:spPr>
        <p:txBody>
          <a:bodyPr wrap="square" rtlCol="0" anchor="t">
            <a:spAutoFit/>
          </a:bodyPr>
          <a:p>
            <a:r>
              <a:rPr lang="zh-CN" altLang="en-US" sz="2000" b="1">
                <a:solidFill>
                  <a:srgbClr val="0070C0"/>
                </a:solidFill>
              </a:rPr>
              <a:t>2．长期激励性薪酬计划</a:t>
            </a:r>
            <a:endParaRPr lang="zh-CN" altLang="en-US" sz="2000" b="1">
              <a:solidFill>
                <a:srgbClr val="0070C0"/>
              </a:solidFill>
            </a:endParaRPr>
          </a:p>
          <a:p>
            <a:r>
              <a:rPr lang="en-US" altLang="zh-CN" sz="2000">
                <a:solidFill>
                  <a:srgbClr val="0070C0"/>
                </a:solidFill>
              </a:rPr>
              <a:t>       </a:t>
            </a:r>
            <a:r>
              <a:rPr lang="zh-CN" altLang="en-US" sz="2000">
                <a:solidFill>
                  <a:srgbClr val="0070C0"/>
                </a:solidFill>
              </a:rPr>
              <a:t>长期激励性薪酬计划旨在通过为员工提供积累财富的机会，鼓励员工与企业共同奋年，同时满足企业的长期繁荣发展和个人物质方面的需求。长期激励性薪酬计划通常有股票期权计划、员工持股计划等，</a:t>
            </a:r>
            <a:endParaRPr lang="zh-CN" altLang="en-US" sz="2000">
              <a:solidFill>
                <a:srgbClr val="0070C0"/>
              </a:solidFill>
            </a:endParaRPr>
          </a:p>
        </p:txBody>
      </p:sp>
      <p:pic>
        <p:nvPicPr>
          <p:cNvPr id="6" name="图片 5"/>
          <p:cNvPicPr>
            <a:picLocks noChangeAspect="1"/>
          </p:cNvPicPr>
          <p:nvPr>
            <p:custDataLst>
              <p:tags r:id="rId2"/>
            </p:custDataLst>
          </p:nvPr>
        </p:nvPicPr>
        <p:blipFill>
          <a:blip r:embed="rId3"/>
          <a:stretch>
            <a:fillRect/>
          </a:stretch>
        </p:blipFill>
        <p:spPr>
          <a:xfrm>
            <a:off x="2495550" y="4471035"/>
            <a:ext cx="8001000" cy="1870075"/>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048337" y="126335"/>
            <a:ext cx="9904342" cy="6622787"/>
            <a:chOff x="2206626" y="-4018"/>
            <a:chExt cx="9324974" cy="6863606"/>
          </a:xfrm>
          <a:solidFill>
            <a:schemeClr val="accent5">
              <a:lumMod val="60000"/>
              <a:lumOff val="40000"/>
            </a:schemeClr>
          </a:solidFill>
        </p:grpSpPr>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t="7028"/>
            <a:stretch>
              <a:fillRect/>
            </a:stretch>
          </p:blipFill>
          <p:spPr>
            <a:xfrm>
              <a:off x="4117121" y="1587500"/>
              <a:ext cx="7414479" cy="4595590"/>
            </a:xfrm>
            <a:prstGeom prst="rect">
              <a:avLst/>
            </a:prstGeom>
            <a:grpFill/>
          </p:spPr>
        </p:pic>
        <p:sp>
          <p:nvSpPr>
            <p:cNvPr id="16" name="MH_Text_1"/>
            <p:cNvSpPr/>
            <p:nvPr>
              <p:custDataLst>
                <p:tags r:id="rId2"/>
              </p:custDataLst>
            </p:nvPr>
          </p:nvSpPr>
          <p:spPr>
            <a:xfrm>
              <a:off x="2206626" y="1125537"/>
              <a:ext cx="4755365" cy="5057553"/>
            </a:xfrm>
            <a:custGeom>
              <a:avLst/>
              <a:gdLst>
                <a:gd name="connsiteX0" fmla="*/ 0 w 3905250"/>
                <a:gd name="connsiteY0" fmla="*/ 0 h 4204068"/>
                <a:gd name="connsiteX1" fmla="*/ 1314884 w 3905250"/>
                <a:gd name="connsiteY1" fmla="*/ 0 h 4204068"/>
                <a:gd name="connsiteX2" fmla="*/ 3905250 w 3905250"/>
                <a:gd name="connsiteY2" fmla="*/ 4204068 h 4204068"/>
                <a:gd name="connsiteX3" fmla="*/ 0 w 3905250"/>
                <a:gd name="connsiteY3" fmla="*/ 4204068 h 4204068"/>
                <a:gd name="connsiteX0-1" fmla="*/ 0 w 3905250"/>
                <a:gd name="connsiteY0-2" fmla="*/ 0 h 4204068"/>
                <a:gd name="connsiteX1-3" fmla="*/ 1350085 w 3905250"/>
                <a:gd name="connsiteY1-4" fmla="*/ 3958 h 4204068"/>
                <a:gd name="connsiteX2-5" fmla="*/ 3905250 w 3905250"/>
                <a:gd name="connsiteY2-6" fmla="*/ 4204068 h 4204068"/>
                <a:gd name="connsiteX3-7" fmla="*/ 0 w 3905250"/>
                <a:gd name="connsiteY3-8" fmla="*/ 4204068 h 4204068"/>
                <a:gd name="connsiteX4" fmla="*/ 0 w 3905250"/>
                <a:gd name="connsiteY4" fmla="*/ 0 h 4204068"/>
              </a:gdLst>
              <a:ahLst/>
              <a:cxnLst>
                <a:cxn ang="0">
                  <a:pos x="connsiteX0-1" y="connsiteY0-2"/>
                </a:cxn>
                <a:cxn ang="0">
                  <a:pos x="connsiteX1-3" y="connsiteY1-4"/>
                </a:cxn>
                <a:cxn ang="0">
                  <a:pos x="connsiteX2-5" y="connsiteY2-6"/>
                </a:cxn>
                <a:cxn ang="0">
                  <a:pos x="connsiteX3-7" y="connsiteY3-8"/>
                </a:cxn>
                <a:cxn ang="0">
                  <a:pos x="connsiteX4" y="connsiteY4"/>
                </a:cxn>
              </a:cxnLst>
              <a:rect l="l" t="t" r="r" b="b"/>
              <a:pathLst>
                <a:path w="3905250" h="4204068">
                  <a:moveTo>
                    <a:pt x="0" y="0"/>
                  </a:moveTo>
                  <a:lnTo>
                    <a:pt x="1350085" y="3958"/>
                  </a:lnTo>
                  <a:lnTo>
                    <a:pt x="3905250" y="4204068"/>
                  </a:lnTo>
                  <a:lnTo>
                    <a:pt x="0" y="4204068"/>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0" rIns="0" bIns="144000" rtlCol="0" anchor="b" anchorCtr="0">
              <a:normAutofit/>
            </a:bodyPr>
            <a:lstStyle/>
            <a:p>
              <a:pPr defTabSz="1088390">
                <a:lnSpc>
                  <a:spcPct val="120000"/>
                </a:lnSpc>
              </a:pPr>
              <a:endParaRPr lang="en-US" altLang="zh-CN" sz="2000" dirty="0">
                <a:solidFill>
                  <a:srgbClr val="292929"/>
                </a:solidFill>
                <a:latin typeface="Calibri" panose="020F0502020204030204" charset="0"/>
                <a:ea typeface="微软雅黑" panose="020B0503020204020204" pitchFamily="34" charset="-122"/>
              </a:endParaRPr>
            </a:p>
          </p:txBody>
        </p:sp>
        <p:cxnSp>
          <p:nvCxnSpPr>
            <p:cNvPr id="17" name="MH_Other_2"/>
            <p:cNvCxnSpPr/>
            <p:nvPr>
              <p:custDataLst>
                <p:tags r:id="rId3"/>
              </p:custDataLst>
            </p:nvPr>
          </p:nvCxnSpPr>
          <p:spPr>
            <a:xfrm>
              <a:off x="3142878" y="-4018"/>
              <a:ext cx="4248472" cy="6863606"/>
            </a:xfrm>
            <a:prstGeom prst="line">
              <a:avLst/>
            </a:prstGeom>
            <a:grpFill/>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9295144" y="849256"/>
            <a:ext cx="2236510" cy="707758"/>
          </a:xfrm>
          <a:prstGeom prst="rect">
            <a:avLst/>
          </a:prstGeom>
        </p:spPr>
        <p:txBody>
          <a:bodyPr wrap="none">
            <a:spAutoFit/>
          </a:bodyPr>
          <a:lstStyle/>
          <a:p>
            <a:pPr defTabSz="1088390"/>
            <a:r>
              <a:rPr lang="zh-CN" altLang="en-US" sz="4000" dirty="0">
                <a:solidFill>
                  <a:prstClr val="white">
                    <a:lumMod val="75000"/>
                  </a:prstClr>
                </a:solidFill>
                <a:latin typeface="微软雅黑" panose="020B0503020204020204" pitchFamily="34" charset="-122"/>
                <a:ea typeface="微软雅黑" panose="020B0503020204020204" pitchFamily="34" charset="-122"/>
              </a:rPr>
              <a:t>课后活动</a:t>
            </a:r>
            <a:endParaRPr lang="zh-CN" altLang="en-US" sz="4000" dirty="0">
              <a:solidFill>
                <a:prstClr val="white">
                  <a:lumMod val="75000"/>
                </a:prst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6862418" y="5228780"/>
            <a:ext cx="5090261" cy="412957"/>
            <a:chOff x="6861801" y="5229994"/>
            <a:chExt cx="5091439" cy="413053"/>
          </a:xfrm>
        </p:grpSpPr>
        <p:sp>
          <p:nvSpPr>
            <p:cNvPr id="18" name="MH_Other_3"/>
            <p:cNvSpPr/>
            <p:nvPr>
              <p:custDataLst>
                <p:tags r:id="rId4"/>
              </p:custDataLst>
            </p:nvPr>
          </p:nvSpPr>
          <p:spPr>
            <a:xfrm>
              <a:off x="6861801" y="5257411"/>
              <a:ext cx="5091439" cy="385636"/>
            </a:xfrm>
            <a:custGeom>
              <a:avLst/>
              <a:gdLst>
                <a:gd name="connsiteX0" fmla="*/ 0 w 5090261"/>
                <a:gd name="connsiteY0" fmla="*/ 0 h 385547"/>
                <a:gd name="connsiteX1" fmla="*/ 5090261 w 5090261"/>
                <a:gd name="connsiteY1" fmla="*/ 0 h 385547"/>
                <a:gd name="connsiteX2" fmla="*/ 5090261 w 5090261"/>
                <a:gd name="connsiteY2" fmla="*/ 385547 h 385547"/>
                <a:gd name="connsiteX3" fmla="*/ 240311 w 5090261"/>
                <a:gd name="connsiteY3" fmla="*/ 385547 h 385547"/>
              </a:gdLst>
              <a:ahLst/>
              <a:cxnLst>
                <a:cxn ang="0">
                  <a:pos x="connsiteX0" y="connsiteY0"/>
                </a:cxn>
                <a:cxn ang="0">
                  <a:pos x="connsiteX1" y="connsiteY1"/>
                </a:cxn>
                <a:cxn ang="0">
                  <a:pos x="connsiteX2" y="connsiteY2"/>
                </a:cxn>
                <a:cxn ang="0">
                  <a:pos x="connsiteX3" y="connsiteY3"/>
                </a:cxn>
              </a:cxnLst>
              <a:rect l="l" t="t" r="r" b="b"/>
              <a:pathLst>
                <a:path w="5090261" h="385547">
                  <a:moveTo>
                    <a:pt x="0" y="0"/>
                  </a:moveTo>
                  <a:lnTo>
                    <a:pt x="5090261" y="0"/>
                  </a:lnTo>
                  <a:lnTo>
                    <a:pt x="5090261" y="385547"/>
                  </a:lnTo>
                  <a:lnTo>
                    <a:pt x="240311" y="385547"/>
                  </a:lnTo>
                  <a:close/>
                </a:path>
              </a:pathLst>
            </a:cu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rIns="324000" rtlCol="0" anchor="ctr"/>
            <a:lstStyle/>
            <a:p>
              <a:pPr algn="r" defTabSz="1088390"/>
              <a:endParaRPr lang="zh-CN" altLang="en-US" sz="2100" dirty="0">
                <a:solidFill>
                  <a:srgbClr val="292929"/>
                </a:solidFill>
                <a:latin typeface="Arial" panose="020B0604020202020204"/>
                <a:ea typeface="微软雅黑" panose="020B0503020204020204" pitchFamily="34" charset="-122"/>
              </a:endParaRPr>
            </a:p>
          </p:txBody>
        </p:sp>
        <p:sp>
          <p:nvSpPr>
            <p:cNvPr id="3" name="矩形 2"/>
            <p:cNvSpPr/>
            <p:nvPr/>
          </p:nvSpPr>
          <p:spPr>
            <a:xfrm>
              <a:off x="9047534" y="5229994"/>
              <a:ext cx="1210868" cy="400203"/>
            </a:xfrm>
            <a:prstGeom prst="rect">
              <a:avLst/>
            </a:prstGeom>
          </p:spPr>
          <p:txBody>
            <a:bodyPr wrap="none">
              <a:spAutoFit/>
            </a:bodyPr>
            <a:lstStyle/>
            <a:p>
              <a:pPr defTabSz="1088390">
                <a:spcBef>
                  <a:spcPct val="0"/>
                </a:spcBef>
              </a:pPr>
              <a:r>
                <a:rPr lang="zh-CN" altLang="en-US" sz="2000" b="1" dirty="0">
                  <a:solidFill>
                    <a:prstClr val="white"/>
                  </a:solidFill>
                  <a:latin typeface="微软雅黑" panose="020B0503020204020204" pitchFamily="34" charset="-122"/>
                  <a:ea typeface="微软雅黑" panose="020B0503020204020204" pitchFamily="34" charset="-122"/>
                </a:rPr>
                <a:t>任务要求</a:t>
              </a:r>
              <a:endParaRPr lang="zh-CN" altLang="en-US" sz="2000" b="1" dirty="0">
                <a:solidFill>
                  <a:prstClr val="white"/>
                </a:solidFill>
                <a:latin typeface="微软雅黑" panose="020B0503020204020204" pitchFamily="34" charset="-122"/>
                <a:ea typeface="微软雅黑" panose="020B0503020204020204" pitchFamily="34" charset="-122"/>
              </a:endParaRPr>
            </a:p>
          </p:txBody>
        </p:sp>
      </p:grpSp>
      <p:sp>
        <p:nvSpPr>
          <p:cNvPr id="24" name="矩形 3"/>
          <p:cNvSpPr>
            <a:spLocks noChangeArrowheads="1"/>
          </p:cNvSpPr>
          <p:nvPr/>
        </p:nvSpPr>
        <p:spPr bwMode="auto">
          <a:xfrm>
            <a:off x="2742374" y="3767248"/>
            <a:ext cx="2519697" cy="987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just">
              <a:lnSpc>
                <a:spcPct val="110000"/>
              </a:lnSpc>
              <a:spcBef>
                <a:spcPts val="600"/>
              </a:spcBef>
              <a:buClr>
                <a:schemeClr val="accent1"/>
              </a:buClr>
              <a:buSzPct val="60000"/>
              <a:buFont typeface="Wingdings 2" panose="05020102010507070707" pitchFamily="18" charset="2"/>
              <a:buChar char=""/>
              <a:defRPr sz="2800" b="1">
                <a:solidFill>
                  <a:schemeClr val="accent1"/>
                </a:solidFill>
                <a:latin typeface="幼圆" panose="02010509060101010101" pitchFamily="49" charset="-122"/>
                <a:ea typeface="幼圆" panose="02010509060101010101" pitchFamily="49" charset="-122"/>
                <a:sym typeface="Calibri" panose="020F0502020204030204" charset="0"/>
              </a:defRPr>
            </a:lvl1pPr>
            <a:lvl2pPr marL="742950" indent="-285750" algn="just">
              <a:lnSpc>
                <a:spcPct val="120000"/>
              </a:lnSpc>
              <a:spcAft>
                <a:spcPts val="600"/>
              </a:spcAft>
              <a:buClr>
                <a:srgbClr val="8EB4E4"/>
              </a:buClr>
              <a:buSzPct val="60000"/>
              <a:buFont typeface="幼圆" panose="02010509060101010101" pitchFamily="49" charset="-122"/>
              <a:buChar char=" "/>
              <a:defRPr b="1">
                <a:solidFill>
                  <a:schemeClr val="tx1"/>
                </a:solidFill>
                <a:latin typeface="幼圆" panose="02010509060101010101" pitchFamily="49" charset="-122"/>
                <a:ea typeface="幼圆" panose="02010509060101010101" pitchFamily="49" charset="-122"/>
                <a:sym typeface="Calibri" panose="020F0502020204030204" charset="0"/>
              </a:defRPr>
            </a:lvl2pPr>
            <a:lvl3pPr marL="1143000" indent="-228600">
              <a:lnSpc>
                <a:spcPct val="90000"/>
              </a:lnSpc>
              <a:spcBef>
                <a:spcPts val="500"/>
              </a:spcBef>
              <a:spcAft>
                <a:spcPts val="600"/>
              </a:spcAft>
              <a:buClr>
                <a:srgbClr val="8EB4E4"/>
              </a:buClr>
              <a:buSzPct val="60000"/>
              <a:buFont typeface="Arial" panose="020B0604020202020204" pitchFamily="34" charset="0"/>
              <a:buChar char="•"/>
              <a:defRPr sz="2000" b="1">
                <a:solidFill>
                  <a:schemeClr val="tx1"/>
                </a:solidFill>
                <a:latin typeface="Calibri" panose="020F0502020204030204" charset="0"/>
                <a:ea typeface="幼圆" panose="02010509060101010101" pitchFamily="49" charset="-122"/>
                <a:sym typeface="Calibri" panose="020F0502020204030204" charset="0"/>
              </a:defRPr>
            </a:lvl3pPr>
            <a:lvl4pPr marL="1600200" indent="-22860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4pPr>
            <a:lvl5pPr marL="2057400" indent="-22860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5pPr>
            <a:lvl6pPr marL="2514600" indent="-228600" eaLnBrk="0" fontAlgn="base" hangingPunct="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6pPr>
            <a:lvl7pPr marL="2971800" indent="-228600" eaLnBrk="0" fontAlgn="base" hangingPunct="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7pPr>
            <a:lvl8pPr marL="3429000" indent="-228600" eaLnBrk="0" fontAlgn="base" hangingPunct="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8pPr>
            <a:lvl9pPr marL="3886200" indent="-228600" eaLnBrk="0" fontAlgn="base" hangingPunct="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9pPr>
          </a:lstStyle>
          <a:p>
            <a:pPr defTabSz="1088390">
              <a:lnSpc>
                <a:spcPct val="150000"/>
              </a:lnSpc>
              <a:buClr>
                <a:srgbClr val="3FB2D2"/>
              </a:buClr>
              <a:buNone/>
            </a:pPr>
            <a:r>
              <a:rPr lang="zh-CN" altLang="en-US" sz="4400" b="0" dirty="0">
                <a:solidFill>
                  <a:prstClr val="white"/>
                </a:solidFill>
                <a:latin typeface="微软雅黑" panose="020B0503020204020204" pitchFamily="34" charset="-122"/>
                <a:ea typeface="微软雅黑" panose="020B0503020204020204" pitchFamily="34" charset="-122"/>
              </a:rPr>
              <a:t>任务训练</a:t>
            </a:r>
            <a:endParaRPr lang="zh-CN" altLang="en-US" sz="4400" b="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right)">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2135505" y="1196340"/>
            <a:ext cx="8784590" cy="4215765"/>
          </a:xfrm>
          <a:prstGeom prst="rect">
            <a:avLst/>
          </a:prstGeom>
          <a:noFill/>
        </p:spPr>
        <p:txBody>
          <a:bodyPr wrap="square" rtlCol="0" anchor="t">
            <a:spAutoFit/>
          </a:bodyPr>
          <a:p>
            <a:r>
              <a:rPr lang="zh-CN" altLang="en-US" sz="2400" b="1">
                <a:solidFill>
                  <a:srgbClr val="FF0000"/>
                </a:solidFill>
              </a:rPr>
              <a:t>任务描述：</a:t>
            </a:r>
            <a:endParaRPr lang="zh-CN" altLang="en-US" sz="2400" b="1">
              <a:solidFill>
                <a:srgbClr val="FF0000"/>
              </a:solidFill>
            </a:endParaRPr>
          </a:p>
          <a:p>
            <a:r>
              <a:rPr lang="en-US" altLang="zh-CN" sz="2000">
                <a:solidFill>
                  <a:srgbClr val="0070C0"/>
                </a:solidFill>
              </a:rPr>
              <a:t>       </a:t>
            </a:r>
            <a:r>
              <a:rPr lang="zh-CN" altLang="en-US" sz="2000">
                <a:solidFill>
                  <a:srgbClr val="0070C0"/>
                </a:solidFill>
              </a:rPr>
              <a:t>国内供应链金融业务需求量逐年增加，某知名供应链管理服务企业供应链金融部门业务发展迅速，决定新招20名供应链金融专员，负责市场调研与客户管理、供应链金融产品设计、运营风险控制、与保理.券商.银行.基金等渠道机构开展业务合作等。鉴于供应链金融市场发展的新趋势与供应链金融具有的新业态新模式新技术的特点，需要对入职新员工开展全面系统的培训。</a:t>
            </a:r>
            <a:endParaRPr lang="zh-CN" altLang="en-US" sz="2000">
              <a:solidFill>
                <a:srgbClr val="0070C0"/>
              </a:solidFill>
            </a:endParaRPr>
          </a:p>
          <a:p>
            <a:endParaRPr lang="zh-CN" altLang="en-US" sz="2000">
              <a:solidFill>
                <a:srgbClr val="0070C0"/>
              </a:solidFill>
            </a:endParaRPr>
          </a:p>
          <a:p>
            <a:r>
              <a:rPr lang="zh-CN" altLang="en-US" sz="2400" b="1">
                <a:solidFill>
                  <a:srgbClr val="FF0000"/>
                </a:solidFill>
              </a:rPr>
              <a:t>任务要求：</a:t>
            </a:r>
            <a:endParaRPr lang="zh-CN" altLang="en-US" sz="2400" b="1">
              <a:solidFill>
                <a:srgbClr val="FF0000"/>
              </a:solidFill>
            </a:endParaRPr>
          </a:p>
          <a:p>
            <a:r>
              <a:rPr lang="en-US" altLang="zh-CN" sz="2000">
                <a:solidFill>
                  <a:srgbClr val="0070C0"/>
                </a:solidFill>
              </a:rPr>
              <a:t>      </a:t>
            </a:r>
            <a:r>
              <a:rPr sz="2000">
                <a:solidFill>
                  <a:srgbClr val="0070C0"/>
                </a:solidFill>
              </a:rPr>
              <a:t>通过培训，使新员工熟悉公司情况和企业文化；了解公司供应链金融业务的主要领域；掌握公司现有供应链金融服务产品的内容和业务流程；熟悉供应链金融的发展趋势；熟悉国际贸易，货代，国际物流，大宗商品.粮食贸易进出口等相关业务；尽快融入公司团队等，</a:t>
            </a:r>
            <a:endParaRPr sz="2000">
              <a:solidFill>
                <a:srgbClr val="0070C0"/>
              </a:solidFill>
            </a:endParaRPr>
          </a:p>
          <a:p>
            <a:endParaRPr lang="zh-CN" altLang="en-US" sz="2000">
              <a:solidFill>
                <a:srgbClr val="0070C0"/>
              </a:solidFill>
            </a:endParaRPr>
          </a:p>
        </p:txBody>
      </p:sp>
      <p:sp>
        <p:nvSpPr>
          <p:cNvPr id="7" name="对角圆角矩形 6"/>
          <p:cNvSpPr/>
          <p:nvPr>
            <p:custDataLst>
              <p:tags r:id="rId1"/>
            </p:custDataLst>
          </p:nvPr>
        </p:nvSpPr>
        <p:spPr>
          <a:xfrm>
            <a:off x="2063750" y="476250"/>
            <a:ext cx="2567940" cy="674370"/>
          </a:xfrm>
          <a:prstGeom prst="round2Diag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1088390"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6" name="标题 58369"/>
          <p:cNvSpPr>
            <a:spLocks noGrp="1"/>
          </p:cNvSpPr>
          <p:nvPr>
            <p:custDataLst>
              <p:tags r:id="rId2"/>
            </p:custDataLst>
          </p:nvPr>
        </p:nvSpPr>
        <p:spPr>
          <a:xfrm>
            <a:off x="2495550" y="548640"/>
            <a:ext cx="2305050" cy="609600"/>
          </a:xfrm>
          <a:prstGeom prst="rect">
            <a:avLst/>
          </a:prstGeom>
        </p:spPr>
        <p:txBody>
          <a:bodyPr vert="horz" lIns="108850" tIns="54425" rIns="108850" bIns="54425" rtlCol="0" anchor="ctr" anchorCtr="0">
            <a:no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任务训练</a:t>
            </a:r>
            <a:endParaRPr lang="zh-CN" altLang="en-US" sz="3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custDataLst>
              <p:tags r:id="rId3"/>
            </p:custDataLst>
          </p:nvPr>
        </p:nvSpPr>
        <p:spPr>
          <a:xfrm>
            <a:off x="2135505" y="4940935"/>
            <a:ext cx="6096000" cy="460375"/>
          </a:xfrm>
          <a:prstGeom prst="rect">
            <a:avLst/>
          </a:prstGeom>
          <a:noFill/>
        </p:spPr>
        <p:txBody>
          <a:bodyPr wrap="square" rtlCol="0" anchor="t">
            <a:spAutoFit/>
          </a:bodyPr>
          <a:p>
            <a:r>
              <a:rPr lang="zh-CN" altLang="en-US" sz="2400" b="1">
                <a:solidFill>
                  <a:srgbClr val="FF0000"/>
                </a:solidFill>
                <a:sym typeface="+mn-ea"/>
              </a:rPr>
              <a:t>任务清单：</a:t>
            </a:r>
            <a:endParaRPr lang="zh-CN" altLang="en-US" sz="2400" b="1">
              <a:solidFill>
                <a:srgbClr val="FF0000"/>
              </a:solidFill>
              <a:sym typeface="+mn-ea"/>
            </a:endParaRPr>
          </a:p>
        </p:txBody>
      </p:sp>
      <p:sp>
        <p:nvSpPr>
          <p:cNvPr id="2" name="文本框 1"/>
          <p:cNvSpPr txBox="1"/>
          <p:nvPr/>
        </p:nvSpPr>
        <p:spPr>
          <a:xfrm>
            <a:off x="2207895" y="5445125"/>
            <a:ext cx="8529955" cy="706755"/>
          </a:xfrm>
          <a:prstGeom prst="rect">
            <a:avLst/>
          </a:prstGeom>
          <a:noFill/>
        </p:spPr>
        <p:txBody>
          <a:bodyPr wrap="square" rtlCol="0" anchor="t">
            <a:spAutoFit/>
          </a:bodyPr>
          <a:p>
            <a:r>
              <a:rPr lang="en-US" sz="2000">
                <a:solidFill>
                  <a:srgbClr val="0070C0"/>
                </a:solidFill>
              </a:rPr>
              <a:t>       </a:t>
            </a:r>
            <a:r>
              <a:rPr sz="2000">
                <a:solidFill>
                  <a:srgbClr val="0070C0"/>
                </a:solidFill>
              </a:rPr>
              <a:t>根据供应链金融岗位要求制定新员工培训计划，包括：培训目标、培训课程、培训时间、培训师资、培训场地、考核方案等。</a:t>
            </a:r>
            <a:endParaRPr sz="2000">
              <a:solidFill>
                <a:srgbClr val="0070C0"/>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2" name="组合 7"/>
          <p:cNvGrpSpPr/>
          <p:nvPr/>
        </p:nvGrpSpPr>
        <p:grpSpPr bwMode="auto">
          <a:xfrm>
            <a:off x="1775460" y="1052830"/>
            <a:ext cx="9623425" cy="3996281"/>
            <a:chOff x="527" y="2629"/>
            <a:chExt cx="22118" cy="6772"/>
          </a:xfrm>
        </p:grpSpPr>
        <p:sp>
          <p:nvSpPr>
            <p:cNvPr id="10" name="TextBox 9"/>
            <p:cNvSpPr txBox="1"/>
            <p:nvPr/>
          </p:nvSpPr>
          <p:spPr>
            <a:xfrm>
              <a:off x="3777" y="2629"/>
              <a:ext cx="6180" cy="676"/>
            </a:xfrm>
            <a:prstGeom prst="rect">
              <a:avLst/>
            </a:prstGeom>
            <a:noFill/>
          </p:spPr>
          <p:txBody>
            <a:bodyPr>
              <a:spAutoFit/>
            </a:bodyPr>
            <a:lstStyle/>
            <a:p>
              <a:pPr>
                <a:defRPr/>
              </a:pPr>
              <a:r>
                <a:rPr lang="zh-CN" altLang="en-US" sz="2000" b="1" dirty="0">
                  <a:solidFill>
                    <a:schemeClr val="accent5">
                      <a:lumMod val="75000"/>
                    </a:schemeClr>
                  </a:solidFill>
                  <a:latin typeface="+mn-ea"/>
                </a:rPr>
                <a:t>能力目标</a:t>
              </a:r>
              <a:endParaRPr lang="zh-CN" altLang="en-US" sz="2000" b="1" dirty="0">
                <a:solidFill>
                  <a:schemeClr val="accent5">
                    <a:lumMod val="75000"/>
                  </a:schemeClr>
                </a:solidFill>
                <a:latin typeface="+mn-ea"/>
              </a:endParaRPr>
            </a:p>
          </p:txBody>
        </p:sp>
        <p:grpSp>
          <p:nvGrpSpPr>
            <p:cNvPr id="25609" name="组合 4"/>
            <p:cNvGrpSpPr/>
            <p:nvPr/>
          </p:nvGrpSpPr>
          <p:grpSpPr bwMode="auto">
            <a:xfrm>
              <a:off x="2344" y="2668"/>
              <a:ext cx="904" cy="594"/>
              <a:chOff x="1283260" y="1736400"/>
              <a:chExt cx="779351" cy="511273"/>
            </a:xfrm>
          </p:grpSpPr>
          <p:sp>
            <p:nvSpPr>
              <p:cNvPr id="4" name="矩形 3"/>
              <p:cNvSpPr/>
              <p:nvPr/>
            </p:nvSpPr>
            <p:spPr>
              <a:xfrm>
                <a:off x="1283260" y="1736400"/>
                <a:ext cx="142972" cy="502988"/>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矩形 19"/>
              <p:cNvSpPr/>
              <p:nvPr/>
            </p:nvSpPr>
            <p:spPr>
              <a:xfrm>
                <a:off x="1654117" y="1744687"/>
                <a:ext cx="408494" cy="50298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sp>
          <p:nvSpPr>
            <p:cNvPr id="25610" name="文本框 2"/>
            <p:cNvSpPr txBox="1">
              <a:spLocks noChangeArrowheads="1"/>
            </p:cNvSpPr>
            <p:nvPr/>
          </p:nvSpPr>
          <p:spPr bwMode="auto">
            <a:xfrm>
              <a:off x="527" y="3585"/>
              <a:ext cx="13280" cy="32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sz="2000" dirty="0">
                  <a:latin typeface="+mn-ea"/>
                  <a:ea typeface="+mn-ea"/>
                </a:rPr>
                <a:t>1.能够进行工作分析并编制岗位说明书；</a:t>
              </a:r>
              <a:endParaRPr sz="2000" dirty="0">
                <a:latin typeface="+mn-ea"/>
                <a:ea typeface="+mn-ea"/>
              </a:endParaRPr>
            </a:p>
            <a:p>
              <a:pPr>
                <a:lnSpc>
                  <a:spcPct val="150000"/>
                </a:lnSpc>
              </a:pPr>
              <a:r>
                <a:rPr sz="2000" dirty="0">
                  <a:latin typeface="+mn-ea"/>
                  <a:ea typeface="+mn-ea"/>
                </a:rPr>
                <a:t>2.能够进行简单的岗位面试选拔；</a:t>
              </a:r>
              <a:endParaRPr sz="2000" dirty="0">
                <a:latin typeface="+mn-ea"/>
                <a:ea typeface="+mn-ea"/>
              </a:endParaRPr>
            </a:p>
            <a:p>
              <a:pPr>
                <a:lnSpc>
                  <a:spcPct val="150000"/>
                </a:lnSpc>
              </a:pPr>
              <a:r>
                <a:rPr sz="2000" dirty="0">
                  <a:latin typeface="+mn-ea"/>
                  <a:ea typeface="+mn-ea"/>
                </a:rPr>
                <a:t>3.能够进行培训策划，编制培训方案</a:t>
              </a:r>
              <a:endParaRPr sz="2000" dirty="0">
                <a:latin typeface="+mn-ea"/>
                <a:ea typeface="+mn-ea"/>
              </a:endParaRPr>
            </a:p>
            <a:p>
              <a:pPr>
                <a:lnSpc>
                  <a:spcPct val="150000"/>
                </a:lnSpc>
              </a:pPr>
              <a:r>
                <a:rPr sz="2000" dirty="0">
                  <a:latin typeface="+mn-ea"/>
                  <a:ea typeface="+mn-ea"/>
                </a:rPr>
                <a:t>4.能够设计绩效考核方案</a:t>
              </a:r>
              <a:endParaRPr sz="2000" dirty="0">
                <a:latin typeface="+mn-ea"/>
                <a:ea typeface="+mn-ea"/>
              </a:endParaRPr>
            </a:p>
          </p:txBody>
        </p:sp>
        <p:sp>
          <p:nvSpPr>
            <p:cNvPr id="49" name="Text Box 10"/>
            <p:cNvSpPr txBox="1">
              <a:spLocks noChangeArrowheads="1"/>
            </p:cNvSpPr>
            <p:nvPr/>
          </p:nvSpPr>
          <p:spPr bwMode="auto">
            <a:xfrm>
              <a:off x="17803" y="8581"/>
              <a:ext cx="4842" cy="820"/>
            </a:xfrm>
            <a:prstGeom prst="rect">
              <a:avLst/>
            </a:prstGeom>
            <a:noFill/>
            <a:ln w="9525">
              <a:noFill/>
              <a:miter lim="800000"/>
            </a:ln>
          </p:spPr>
          <p:txBody>
            <a:bodyPr lIns="34294" tIns="17147" rIns="34294" bIns="17147">
              <a:spAutoFit/>
            </a:bodyPr>
            <a:lstStyle/>
            <a:p>
              <a:pPr>
                <a:lnSpc>
                  <a:spcPct val="150000"/>
                </a:lnSpc>
                <a:defRPr/>
              </a:pPr>
              <a:r>
                <a:rPr lang="zh-CN" altLang="en-US" sz="1950" b="1" dirty="0">
                  <a:solidFill>
                    <a:schemeClr val="accent5">
                      <a:lumMod val="75000"/>
                    </a:schemeClr>
                  </a:solidFill>
                  <a:latin typeface="+mn-ea"/>
                </a:rPr>
                <a:t>让我们共同学习</a:t>
              </a:r>
              <a:endParaRPr lang="zh-CN" altLang="en-US" sz="1950" b="1" dirty="0">
                <a:solidFill>
                  <a:schemeClr val="accent5">
                    <a:lumMod val="75000"/>
                  </a:schemeClr>
                </a:solidFill>
                <a:latin typeface="+mn-ea"/>
              </a:endParaRPr>
            </a:p>
          </p:txBody>
        </p:sp>
      </p:grpSp>
      <p:pic>
        <p:nvPicPr>
          <p:cNvPr id="11" name="图片 10"/>
          <p:cNvPicPr>
            <a:picLocks noChangeAspect="1"/>
          </p:cNvPicPr>
          <p:nvPr/>
        </p:nvPicPr>
        <p:blipFill>
          <a:blip r:embed="rId1">
            <a:extLst>
              <a:ext uri="{28A0092B-C50C-407E-A947-70E740481C1C}">
                <a14:useLocalDpi xmlns:a14="http://schemas.microsoft.com/office/drawing/2010/main" val="0"/>
              </a:ext>
            </a:extLst>
          </a:blip>
          <a:srcRect t="5168"/>
          <a:stretch>
            <a:fillRect/>
          </a:stretch>
        </p:blipFill>
        <p:spPr bwMode="auto">
          <a:xfrm>
            <a:off x="7896225" y="2204721"/>
            <a:ext cx="3390900" cy="214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9"/>
          <p:cNvSpPr txBox="1"/>
          <p:nvPr/>
        </p:nvSpPr>
        <p:spPr>
          <a:xfrm>
            <a:off x="3338414" y="3774146"/>
            <a:ext cx="2944813" cy="400110"/>
          </a:xfrm>
          <a:prstGeom prst="rect">
            <a:avLst/>
          </a:prstGeom>
          <a:noFill/>
        </p:spPr>
        <p:txBody>
          <a:bodyPr>
            <a:spAutoFit/>
          </a:bodyPr>
          <a:lstStyle/>
          <a:p>
            <a:pPr>
              <a:defRPr/>
            </a:pPr>
            <a:r>
              <a:rPr lang="zh-CN" altLang="en-US" sz="2000" b="1" dirty="0">
                <a:solidFill>
                  <a:schemeClr val="accent5">
                    <a:lumMod val="75000"/>
                  </a:schemeClr>
                </a:solidFill>
                <a:latin typeface="+mn-ea"/>
              </a:rPr>
              <a:t>素质目标</a:t>
            </a:r>
            <a:endParaRPr lang="zh-CN" altLang="en-US" sz="2000" b="1" dirty="0">
              <a:solidFill>
                <a:schemeClr val="accent5">
                  <a:lumMod val="75000"/>
                </a:schemeClr>
              </a:solidFill>
              <a:latin typeface="+mn-ea"/>
            </a:endParaRPr>
          </a:p>
        </p:txBody>
      </p:sp>
      <p:sp>
        <p:nvSpPr>
          <p:cNvPr id="25607" name="矩形 11"/>
          <p:cNvSpPr>
            <a:spLocks noChangeArrowheads="1"/>
          </p:cNvSpPr>
          <p:nvPr/>
        </p:nvSpPr>
        <p:spPr bwMode="auto">
          <a:xfrm>
            <a:off x="1918970" y="4295775"/>
            <a:ext cx="5551805"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nSpc>
                <a:spcPct val="150000"/>
              </a:lnSpc>
            </a:pPr>
            <a:r>
              <a:rPr altLang="zh-CN" sz="2000" dirty="0">
                <a:latin typeface="+mn-ea"/>
                <a:ea typeface="+mn-ea"/>
              </a:rPr>
              <a:t>1.树立以人为本的人力资源管理理念；</a:t>
            </a:r>
            <a:endParaRPr altLang="zh-CN" sz="2000" dirty="0">
              <a:latin typeface="+mn-ea"/>
              <a:ea typeface="+mn-ea"/>
            </a:endParaRPr>
          </a:p>
          <a:p>
            <a:pPr lvl="0">
              <a:lnSpc>
                <a:spcPct val="150000"/>
              </a:lnSpc>
            </a:pPr>
            <a:r>
              <a:rPr altLang="zh-CN" sz="2000" dirty="0">
                <a:latin typeface="+mn-ea"/>
                <a:ea typeface="+mn-ea"/>
              </a:rPr>
              <a:t>2.培养遵纪守法的职业道德素养</a:t>
            </a:r>
            <a:endParaRPr altLang="zh-CN" sz="2000" dirty="0">
              <a:latin typeface="+mn-ea"/>
              <a:ea typeface="+mn-ea"/>
            </a:endParaRPr>
          </a:p>
          <a:p>
            <a:pPr lvl="0">
              <a:lnSpc>
                <a:spcPct val="150000"/>
              </a:lnSpc>
            </a:pPr>
            <a:r>
              <a:rPr altLang="zh-CN" sz="2000" dirty="0">
                <a:latin typeface="+mn-ea"/>
                <a:ea typeface="+mn-ea"/>
              </a:rPr>
              <a:t>2.培养注重细节、持续改进、讲究专业的工匠精神</a:t>
            </a:r>
            <a:endParaRPr altLang="zh-CN" sz="2000" dirty="0">
              <a:latin typeface="+mn-ea"/>
              <a:ea typeface="+mn-ea"/>
            </a:endParaRPr>
          </a:p>
        </p:txBody>
      </p:sp>
      <p:sp>
        <p:nvSpPr>
          <p:cNvPr id="15" name="矩形 14"/>
          <p:cNvSpPr/>
          <p:nvPr/>
        </p:nvSpPr>
        <p:spPr bwMode="auto">
          <a:xfrm>
            <a:off x="2935316" y="3771932"/>
            <a:ext cx="190473" cy="344849"/>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6" name="矩形 15"/>
          <p:cNvSpPr/>
          <p:nvPr/>
        </p:nvSpPr>
        <p:spPr bwMode="auto">
          <a:xfrm>
            <a:off x="2729060" y="3758329"/>
            <a:ext cx="66665" cy="344851"/>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对角圆角矩形 6"/>
          <p:cNvSpPr/>
          <p:nvPr/>
        </p:nvSpPr>
        <p:spPr>
          <a:xfrm>
            <a:off x="2135505" y="620395"/>
            <a:ext cx="2637790" cy="840105"/>
          </a:xfrm>
          <a:prstGeom prst="round2Diag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390"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文本框 7"/>
          <p:cNvSpPr txBox="1"/>
          <p:nvPr/>
        </p:nvSpPr>
        <p:spPr>
          <a:xfrm>
            <a:off x="2423795" y="692785"/>
            <a:ext cx="2481580" cy="554355"/>
          </a:xfrm>
          <a:prstGeom prst="rect">
            <a:avLst/>
          </a:prstGeom>
          <a:noFill/>
        </p:spPr>
        <p:txBody>
          <a:bodyPr wrap="square" rtlCol="0">
            <a:noAutofit/>
          </a:bodyPr>
          <a:lstStyle/>
          <a:p>
            <a:pPr marR="0" indent="0" defTabSz="1088390" fontAlgn="auto">
              <a:lnSpc>
                <a:spcPct val="100000"/>
              </a:lnSpc>
              <a:spcBef>
                <a:spcPts val="0"/>
              </a:spcBef>
              <a:spcAft>
                <a:spcPts val="0"/>
              </a:spcAft>
              <a:buClrTx/>
              <a:buSzTx/>
              <a:buFontTx/>
              <a:buNone/>
              <a:defRPr/>
            </a:pPr>
            <a:r>
              <a:rPr kumimoji="0" lang="zh-CN" altLang="en-US" sz="3600" b="1" i="0" kern="1200" cap="none" spc="0" normalizeH="0" baseline="0" noProof="0" dirty="0">
                <a:solidFill>
                  <a:prstClr val="white"/>
                </a:solidFill>
                <a:latin typeface="Arial" panose="020B0604020202020204"/>
                <a:ea typeface="微软雅黑" panose="020B0503020204020204" pitchFamily="34" charset="-122"/>
                <a:cs typeface="+mn-cs"/>
              </a:rPr>
              <a:t>课程思政</a:t>
            </a:r>
            <a:endParaRPr kumimoji="0" lang="zh-CN" altLang="en-US" sz="3600" b="1" i="0" kern="1200" cap="none" spc="0" normalizeH="0" baseline="0" noProof="0" dirty="0">
              <a:solidFill>
                <a:prstClr val="white"/>
              </a:solidFill>
              <a:latin typeface="Arial" panose="020B0604020202020204"/>
              <a:ea typeface="微软雅黑" panose="020B0503020204020204" pitchFamily="34" charset="-122"/>
              <a:cs typeface="+mn-cs"/>
            </a:endParaRPr>
          </a:p>
        </p:txBody>
      </p:sp>
      <p:sp>
        <p:nvSpPr>
          <p:cNvPr id="1108995" name="文本占位符 1108994"/>
          <p:cNvSpPr>
            <a:spLocks noGrp="1"/>
          </p:cNvSpPr>
          <p:nvPr>
            <p:ph type="body" idx="1"/>
            <p:custDataLst>
              <p:tags r:id="rId1"/>
            </p:custDataLst>
          </p:nvPr>
        </p:nvSpPr>
        <p:spPr>
          <a:xfrm>
            <a:off x="1991995" y="1628775"/>
            <a:ext cx="8878570" cy="2376805"/>
          </a:xfrm>
        </p:spPr>
        <p:txBody>
          <a:bodyPr lIns="0" rIns="0">
            <a:normAutofit lnSpcReduction="10000"/>
          </a:bodyPr>
          <a:p>
            <a:pPr lvl="1">
              <a:buNone/>
            </a:pPr>
            <a:r>
              <a:rPr lang="en-US" altLang="zh-CN"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1</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、阅读案例</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满足新时代产业工人技能需求与成长的中车模式</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，结合中车集团技能人才成长模型，对自己的职业规划有何启发</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P153</a:t>
            </a:r>
            <a:endPar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lvl="1">
              <a:buNone/>
            </a:pP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2</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阅读案例</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企业的薪，员工的心</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，你认为格力电器视员工为战略资源体现了怎样的企业人力资源观念和管理理念？</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 P160</a:t>
            </a:r>
            <a:endPar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 name="图片 1"/>
          <p:cNvPicPr>
            <a:picLocks noChangeAspect="1"/>
          </p:cNvPicPr>
          <p:nvPr>
            <p:custDataLst>
              <p:tags r:id="rId2"/>
            </p:custDataLst>
          </p:nvPr>
        </p:nvPicPr>
        <p:blipFill>
          <a:blip r:embed="rId3"/>
          <a:stretch>
            <a:fillRect/>
          </a:stretch>
        </p:blipFill>
        <p:spPr>
          <a:xfrm>
            <a:off x="6869430" y="3860800"/>
            <a:ext cx="3786505" cy="2498090"/>
          </a:xfrm>
          <a:prstGeom prst="rect">
            <a:avLst/>
          </a:prstGeom>
        </p:spPr>
      </p:pic>
      <p:pic>
        <p:nvPicPr>
          <p:cNvPr id="3" name="图片 2"/>
          <p:cNvPicPr>
            <a:picLocks noChangeAspect="1"/>
          </p:cNvPicPr>
          <p:nvPr>
            <p:custDataLst>
              <p:tags r:id="rId4"/>
            </p:custDataLst>
          </p:nvPr>
        </p:nvPicPr>
        <p:blipFill>
          <a:blip r:embed="rId5"/>
          <a:stretch>
            <a:fillRect/>
          </a:stretch>
        </p:blipFill>
        <p:spPr>
          <a:xfrm>
            <a:off x="2855595" y="3860800"/>
            <a:ext cx="4013835" cy="2418080"/>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对角圆角矩形 6"/>
          <p:cNvSpPr/>
          <p:nvPr>
            <p:custDataLst>
              <p:tags r:id="rId1"/>
            </p:custDataLst>
          </p:nvPr>
        </p:nvSpPr>
        <p:spPr>
          <a:xfrm>
            <a:off x="1919605" y="332740"/>
            <a:ext cx="2637790" cy="840105"/>
          </a:xfrm>
          <a:prstGeom prst="round2Diag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1088390"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文本框 7"/>
          <p:cNvSpPr txBox="1"/>
          <p:nvPr>
            <p:custDataLst>
              <p:tags r:id="rId2"/>
            </p:custDataLst>
          </p:nvPr>
        </p:nvSpPr>
        <p:spPr>
          <a:xfrm>
            <a:off x="2207895" y="475615"/>
            <a:ext cx="2481580" cy="554355"/>
          </a:xfrm>
          <a:prstGeom prst="rect">
            <a:avLst/>
          </a:prstGeom>
          <a:noFill/>
        </p:spPr>
        <p:txBody>
          <a:bodyPr wrap="square" rtlCol="0">
            <a:noAutofit/>
          </a:bodyPr>
          <a:p>
            <a:pPr marL="0" marR="0" lvl="0" indent="0" algn="l" defTabSz="108839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cs"/>
              </a:rPr>
              <a:t>课程总结</a:t>
            </a:r>
            <a:endParaRPr kumimoji="0" lang="zh-CN" altLang="en-US" sz="3600" b="1"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cs"/>
            </a:endParaRPr>
          </a:p>
        </p:txBody>
      </p:sp>
      <p:pic>
        <p:nvPicPr>
          <p:cNvPr id="6" name="图片 1"/>
          <p:cNvPicPr>
            <a:picLocks noChangeAspect="1"/>
          </p:cNvPicPr>
          <p:nvPr>
            <p:custDataLst>
              <p:tags r:id="rId3"/>
            </p:custDataLst>
          </p:nvPr>
        </p:nvPicPr>
        <p:blipFill>
          <a:blip r:embed="rId4"/>
          <a:stretch>
            <a:fillRect/>
          </a:stretch>
        </p:blipFill>
        <p:spPr>
          <a:xfrm>
            <a:off x="3575685" y="1268730"/>
            <a:ext cx="6335395" cy="5178425"/>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 name="图片 149"/>
          <p:cNvPicPr>
            <a:picLocks noChangeAspect="1"/>
          </p:cNvPicPr>
          <p:nvPr/>
        </p:nvPicPr>
        <p:blipFill rotWithShape="1">
          <a:blip r:embed="rId1" cstate="print">
            <a:extLst>
              <a:ext uri="{28A0092B-C50C-407E-A947-70E740481C1C}">
                <a14:useLocalDpi xmlns:a14="http://schemas.microsoft.com/office/drawing/2010/main" val="0"/>
              </a:ext>
            </a:extLst>
          </a:blip>
          <a:srcRect t="7180" b="8199"/>
          <a:stretch>
            <a:fillRect/>
          </a:stretch>
        </p:blipFill>
        <p:spPr>
          <a:xfrm>
            <a:off x="2205" y="-19046"/>
            <a:ext cx="12187592" cy="6875458"/>
          </a:xfrm>
          <a:prstGeom prst="rect">
            <a:avLst/>
          </a:prstGeom>
        </p:spPr>
      </p:pic>
      <p:sp>
        <p:nvSpPr>
          <p:cNvPr id="13" name="矩形 12"/>
          <p:cNvSpPr/>
          <p:nvPr/>
        </p:nvSpPr>
        <p:spPr>
          <a:xfrm>
            <a:off x="-32121" y="-36483"/>
            <a:ext cx="12245353" cy="6879873"/>
          </a:xfrm>
          <a:prstGeom prst="rect">
            <a:avLst/>
          </a:prstGeom>
          <a:gradFill flip="none" rotWithShape="1">
            <a:gsLst>
              <a:gs pos="0">
                <a:schemeClr val="accent1">
                  <a:lumMod val="5000"/>
                  <a:lumOff val="95000"/>
                </a:schemeClr>
              </a:gs>
              <a:gs pos="48000">
                <a:schemeClr val="bg1">
                  <a:alpha val="20000"/>
                </a:schemeClr>
              </a:gs>
              <a:gs pos="100000">
                <a:schemeClr val="bg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grpSp>
        <p:nvGrpSpPr>
          <p:cNvPr id="31" name="组合 30"/>
          <p:cNvGrpSpPr/>
          <p:nvPr/>
        </p:nvGrpSpPr>
        <p:grpSpPr>
          <a:xfrm>
            <a:off x="5325709" y="1341252"/>
            <a:ext cx="1540584" cy="1540584"/>
            <a:chOff x="1832348" y="1053530"/>
            <a:chExt cx="1540941" cy="1540941"/>
          </a:xfrm>
          <a:solidFill>
            <a:schemeClr val="accent5">
              <a:lumMod val="75000"/>
            </a:schemeClr>
          </a:solidFill>
        </p:grpSpPr>
        <p:sp>
          <p:nvSpPr>
            <p:cNvPr id="32" name="椭圆 31"/>
            <p:cNvSpPr/>
            <p:nvPr/>
          </p:nvSpPr>
          <p:spPr>
            <a:xfrm>
              <a:off x="1832348" y="1053530"/>
              <a:ext cx="1540941" cy="154094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36" name="TextBox 32"/>
            <p:cNvSpPr>
              <a:spLocks noChangeArrowheads="1"/>
            </p:cNvSpPr>
            <p:nvPr/>
          </p:nvSpPr>
          <p:spPr bwMode="auto">
            <a:xfrm>
              <a:off x="1999499" y="1470057"/>
              <a:ext cx="1151277" cy="707886"/>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defTabSz="1088390">
                <a:defRPr/>
              </a:pPr>
              <a:r>
                <a:rPr lang="en-US" altLang="zh-CN" sz="4000" b="1" dirty="0">
                  <a:solidFill>
                    <a:prstClr val="white"/>
                  </a:solidFill>
                  <a:latin typeface="微软雅黑" panose="020B0503020204020204" pitchFamily="34" charset="-122"/>
                  <a:ea typeface="微软雅黑" panose="020B0503020204020204" pitchFamily="34" charset="-122"/>
                  <a:sym typeface="经典特黑简" pitchFamily="1" charset="-122"/>
                </a:rPr>
                <a:t>End</a:t>
              </a:r>
              <a:endParaRPr lang="zh-CN" altLang="en-US" sz="4000" b="1" dirty="0">
                <a:solidFill>
                  <a:prstClr val="white"/>
                </a:solidFill>
                <a:latin typeface="微软雅黑" panose="020B0503020204020204" pitchFamily="34" charset="-122"/>
                <a:ea typeface="微软雅黑" panose="020B0503020204020204" pitchFamily="34" charset="-122"/>
                <a:sym typeface="经典特黑简" pitchFamily="1" charset="-122"/>
              </a:endParaRPr>
            </a:p>
          </p:txBody>
        </p:sp>
      </p:grpSp>
      <p:sp>
        <p:nvSpPr>
          <p:cNvPr id="42" name="TextBox 32"/>
          <p:cNvSpPr>
            <a:spLocks noChangeArrowheads="1"/>
          </p:cNvSpPr>
          <p:nvPr/>
        </p:nvSpPr>
        <p:spPr bwMode="auto">
          <a:xfrm>
            <a:off x="3281469" y="3225231"/>
            <a:ext cx="6204226" cy="16309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defTabSz="1088390">
              <a:defRPr/>
            </a:pPr>
            <a:r>
              <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rPr>
              <a:t>努力学习  德技并修</a:t>
            </a:r>
            <a:endPar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endParaRPr>
          </a:p>
          <a:p>
            <a:pPr defTabSz="1088390">
              <a:defRPr/>
            </a:pPr>
            <a:endParaRPr lang="en-US" altLang="zh-CN" sz="5000" b="1" dirty="0">
              <a:solidFill>
                <a:prstClr val="black">
                  <a:lumMod val="85000"/>
                  <a:lumOff val="15000"/>
                </a:prstClr>
              </a:solidFill>
              <a:latin typeface="微软雅黑" panose="020B0503020204020204" pitchFamily="34" charset="-122"/>
              <a:ea typeface="微软雅黑" panose="020B0503020204020204" pitchFamily="34" charset="-122"/>
              <a:sym typeface="经典特黑简" pitchFamily="1" charset="-122"/>
            </a:endParaRPr>
          </a:p>
        </p:txBody>
      </p:sp>
      <p:cxnSp>
        <p:nvCxnSpPr>
          <p:cNvPr id="44" name="直接连接符 43"/>
          <p:cNvCxnSpPr/>
          <p:nvPr/>
        </p:nvCxnSpPr>
        <p:spPr>
          <a:xfrm>
            <a:off x="4007768" y="4206188"/>
            <a:ext cx="1727792" cy="0"/>
          </a:xfrm>
          <a:prstGeom prst="line">
            <a:avLst/>
          </a:prstGeom>
          <a:ln w="190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101" name="等腰三角形 100"/>
          <p:cNvSpPr/>
          <p:nvPr/>
        </p:nvSpPr>
        <p:spPr>
          <a:xfrm rot="10800000">
            <a:off x="5979690" y="4105920"/>
            <a:ext cx="232620" cy="200535"/>
          </a:xfrm>
          <a:prstGeom prst="triangle">
            <a:avLst>
              <a:gd name="adj" fmla="val 48955"/>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cxnSp>
        <p:nvCxnSpPr>
          <p:cNvPr id="103" name="直接连接符 102"/>
          <p:cNvCxnSpPr/>
          <p:nvPr/>
        </p:nvCxnSpPr>
        <p:spPr>
          <a:xfrm>
            <a:off x="6447229" y="4206188"/>
            <a:ext cx="1727792" cy="0"/>
          </a:xfrm>
          <a:prstGeom prst="line">
            <a:avLst/>
          </a:prstGeom>
          <a:ln w="190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grpSp>
        <p:nvGrpSpPr>
          <p:cNvPr id="86" name="组合 85"/>
          <p:cNvGrpSpPr/>
          <p:nvPr/>
        </p:nvGrpSpPr>
        <p:grpSpPr>
          <a:xfrm>
            <a:off x="2205" y="4609480"/>
            <a:ext cx="3884180" cy="2248521"/>
            <a:chOff x="0" y="4653930"/>
            <a:chExt cx="3885079" cy="2249041"/>
          </a:xfrm>
          <a:solidFill>
            <a:schemeClr val="accent5">
              <a:lumMod val="75000"/>
            </a:schemeClr>
          </a:solidFill>
        </p:grpSpPr>
        <p:grpSp>
          <p:nvGrpSpPr>
            <p:cNvPr id="87" name="组合 86"/>
            <p:cNvGrpSpPr/>
            <p:nvPr/>
          </p:nvGrpSpPr>
          <p:grpSpPr>
            <a:xfrm>
              <a:off x="0" y="4653930"/>
              <a:ext cx="3885079" cy="2249041"/>
              <a:chOff x="0" y="4653930"/>
              <a:chExt cx="3885079" cy="2249041"/>
            </a:xfrm>
            <a:grpFill/>
          </p:grpSpPr>
          <p:sp>
            <p:nvSpPr>
              <p:cNvPr id="89" name="椭圆 88"/>
              <p:cNvSpPr/>
              <p:nvPr/>
            </p:nvSpPr>
            <p:spPr>
              <a:xfrm>
                <a:off x="2062758" y="465393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0" name="椭圆 89"/>
              <p:cNvSpPr/>
              <p:nvPr/>
            </p:nvSpPr>
            <p:spPr>
              <a:xfrm>
                <a:off x="3291483" y="57302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1" name="椭圆 90"/>
              <p:cNvSpPr/>
              <p:nvPr/>
            </p:nvSpPr>
            <p:spPr>
              <a:xfrm>
                <a:off x="1729383" y="62128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2" name="椭圆 91"/>
              <p:cNvSpPr/>
              <p:nvPr/>
            </p:nvSpPr>
            <p:spPr>
              <a:xfrm>
                <a:off x="319683" y="67589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3" name="椭圆 92"/>
              <p:cNvSpPr/>
              <p:nvPr/>
            </p:nvSpPr>
            <p:spPr>
              <a:xfrm>
                <a:off x="1424583" y="53873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4" name="椭圆 93"/>
              <p:cNvSpPr/>
              <p:nvPr/>
            </p:nvSpPr>
            <p:spPr>
              <a:xfrm>
                <a:off x="761643" y="657607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5" name="椭圆 94"/>
              <p:cNvSpPr/>
              <p:nvPr/>
            </p:nvSpPr>
            <p:spPr>
              <a:xfrm>
                <a:off x="2575203" y="58978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6" name="椭圆 95"/>
              <p:cNvSpPr/>
              <p:nvPr/>
            </p:nvSpPr>
            <p:spPr>
              <a:xfrm>
                <a:off x="3741063" y="65455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cxnSp>
            <p:nvCxnSpPr>
              <p:cNvPr id="97" name="直接连接符 96"/>
              <p:cNvCxnSpPr>
                <a:endCxn id="93" idx="2"/>
              </p:cNvCxnSpPr>
              <p:nvPr/>
            </p:nvCxnSpPr>
            <p:spPr>
              <a:xfrm>
                <a:off x="0" y="5229994"/>
                <a:ext cx="1424583" cy="2293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93" idx="6"/>
                <a:endCxn id="95" idx="1"/>
              </p:cNvCxnSpPr>
              <p:nvPr/>
            </p:nvCxnSpPr>
            <p:spPr>
              <a:xfrm>
                <a:off x="1568599" y="5459363"/>
                <a:ext cx="1027695" cy="4596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a:stCxn id="95" idx="6"/>
                <a:endCxn id="96" idx="1"/>
              </p:cNvCxnSpPr>
              <p:nvPr/>
            </p:nvCxnSpPr>
            <p:spPr>
              <a:xfrm>
                <a:off x="2719219" y="5969903"/>
                <a:ext cx="1042935" cy="59678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a:stCxn id="93" idx="3"/>
                <a:endCxn id="94" idx="0"/>
              </p:cNvCxnSpPr>
              <p:nvPr/>
            </p:nvCxnSpPr>
            <p:spPr>
              <a:xfrm flipH="1">
                <a:off x="833651" y="5510280"/>
                <a:ext cx="612023" cy="106579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a:endCxn id="94" idx="2"/>
              </p:cNvCxnSpPr>
              <p:nvPr/>
            </p:nvCxnSpPr>
            <p:spPr>
              <a:xfrm flipV="1">
                <a:off x="0" y="6648083"/>
                <a:ext cx="761643" cy="22071"/>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94" idx="6"/>
                <a:endCxn id="91" idx="3"/>
              </p:cNvCxnSpPr>
              <p:nvPr/>
            </p:nvCxnSpPr>
            <p:spPr>
              <a:xfrm flipV="1">
                <a:off x="905659" y="6335780"/>
                <a:ext cx="844815" cy="31230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stCxn id="91" idx="4"/>
              </p:cNvCxnSpPr>
              <p:nvPr/>
            </p:nvCxnSpPr>
            <p:spPr>
              <a:xfrm flipH="1">
                <a:off x="1486694" y="6356871"/>
                <a:ext cx="314697" cy="50271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a:endCxn id="94" idx="5"/>
              </p:cNvCxnSpPr>
              <p:nvPr/>
            </p:nvCxnSpPr>
            <p:spPr>
              <a:xfrm flipH="1" flipV="1">
                <a:off x="884568" y="6699000"/>
                <a:ext cx="602126" cy="16058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a:stCxn id="96" idx="2"/>
              </p:cNvCxnSpPr>
              <p:nvPr/>
            </p:nvCxnSpPr>
            <p:spPr>
              <a:xfrm flipH="1">
                <a:off x="2782838" y="6617603"/>
                <a:ext cx="958225" cy="24198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flipV="1">
                <a:off x="0" y="4725938"/>
                <a:ext cx="694606" cy="50405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a:endCxn id="91" idx="1"/>
              </p:cNvCxnSpPr>
              <p:nvPr/>
            </p:nvCxnSpPr>
            <p:spPr>
              <a:xfrm>
                <a:off x="694606" y="4725938"/>
                <a:ext cx="1055868" cy="15080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a:endCxn id="89" idx="1"/>
              </p:cNvCxnSpPr>
              <p:nvPr/>
            </p:nvCxnSpPr>
            <p:spPr>
              <a:xfrm flipV="1">
                <a:off x="694606" y="4675021"/>
                <a:ext cx="1389243" cy="509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a:stCxn id="89" idx="5"/>
                <a:endCxn id="90" idx="1"/>
              </p:cNvCxnSpPr>
              <p:nvPr/>
            </p:nvCxnSpPr>
            <p:spPr>
              <a:xfrm>
                <a:off x="2185683" y="4776855"/>
                <a:ext cx="1126891" cy="97449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a:stCxn id="90" idx="2"/>
                <a:endCxn id="95" idx="7"/>
              </p:cNvCxnSpPr>
              <p:nvPr/>
            </p:nvCxnSpPr>
            <p:spPr>
              <a:xfrm flipH="1">
                <a:off x="2698128" y="5802263"/>
                <a:ext cx="593355" cy="11672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a:stCxn id="90" idx="4"/>
              </p:cNvCxnSpPr>
              <p:nvPr/>
            </p:nvCxnSpPr>
            <p:spPr>
              <a:xfrm flipH="1">
                <a:off x="3286894" y="5874271"/>
                <a:ext cx="76597" cy="9853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91" idx="5"/>
              </p:cNvCxnSpPr>
              <p:nvPr/>
            </p:nvCxnSpPr>
            <p:spPr>
              <a:xfrm>
                <a:off x="1852308" y="6335780"/>
                <a:ext cx="426474" cy="5238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89" idx="4"/>
                <a:endCxn id="91" idx="0"/>
              </p:cNvCxnSpPr>
              <p:nvPr/>
            </p:nvCxnSpPr>
            <p:spPr>
              <a:xfrm flipH="1">
                <a:off x="1801391" y="4797946"/>
                <a:ext cx="333375" cy="141490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a:stCxn id="91" idx="2"/>
              </p:cNvCxnSpPr>
              <p:nvPr/>
            </p:nvCxnSpPr>
            <p:spPr>
              <a:xfrm flipH="1" flipV="1">
                <a:off x="0" y="5662042"/>
                <a:ext cx="1729383" cy="62282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a:stCxn id="92" idx="1"/>
              </p:cNvCxnSpPr>
              <p:nvPr/>
            </p:nvCxnSpPr>
            <p:spPr>
              <a:xfrm flipH="1" flipV="1">
                <a:off x="0" y="6166098"/>
                <a:ext cx="340774" cy="61394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cxnSp>
          <p:nvCxnSpPr>
            <p:cNvPr id="88" name="直接连接符 87"/>
            <p:cNvCxnSpPr>
              <a:stCxn id="91" idx="6"/>
              <a:endCxn id="95" idx="2"/>
            </p:cNvCxnSpPr>
            <p:nvPr/>
          </p:nvCxnSpPr>
          <p:spPr>
            <a:xfrm flipV="1">
              <a:off x="1873399" y="5969903"/>
              <a:ext cx="701804" cy="314960"/>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grpSp>
        <p:nvGrpSpPr>
          <p:cNvPr id="118" name="组合 117"/>
          <p:cNvGrpSpPr/>
          <p:nvPr/>
        </p:nvGrpSpPr>
        <p:grpSpPr>
          <a:xfrm>
            <a:off x="9119637" y="0"/>
            <a:ext cx="3145491" cy="2906742"/>
            <a:chOff x="9119542" y="0"/>
            <a:chExt cx="3146219" cy="2907415"/>
          </a:xfrm>
          <a:solidFill>
            <a:schemeClr val="accent5">
              <a:lumMod val="75000"/>
            </a:schemeClr>
          </a:solidFill>
        </p:grpSpPr>
        <p:sp>
          <p:nvSpPr>
            <p:cNvPr id="119" name="椭圆 118"/>
            <p:cNvSpPr/>
            <p:nvPr/>
          </p:nvSpPr>
          <p:spPr>
            <a:xfrm>
              <a:off x="9119542" y="90951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0" name="椭圆 119"/>
            <p:cNvSpPr/>
            <p:nvPr/>
          </p:nvSpPr>
          <p:spPr>
            <a:xfrm>
              <a:off x="10948342" y="21282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1" name="椭圆 120"/>
            <p:cNvSpPr/>
            <p:nvPr/>
          </p:nvSpPr>
          <p:spPr>
            <a:xfrm>
              <a:off x="10396799" y="15045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2" name="椭圆 121"/>
            <p:cNvSpPr/>
            <p:nvPr/>
          </p:nvSpPr>
          <p:spPr>
            <a:xfrm>
              <a:off x="11615999" y="19109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3" name="椭圆 122"/>
            <p:cNvSpPr/>
            <p:nvPr/>
          </p:nvSpPr>
          <p:spPr>
            <a:xfrm>
              <a:off x="9407574" y="141357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4" name="椭圆 123"/>
            <p:cNvSpPr/>
            <p:nvPr/>
          </p:nvSpPr>
          <p:spPr>
            <a:xfrm>
              <a:off x="10539688" y="26037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5" name="椭圆 124"/>
            <p:cNvSpPr/>
            <p:nvPr/>
          </p:nvSpPr>
          <p:spPr>
            <a:xfrm>
              <a:off x="12121745" y="27633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6" name="椭圆 125"/>
            <p:cNvSpPr/>
            <p:nvPr/>
          </p:nvSpPr>
          <p:spPr>
            <a:xfrm>
              <a:off x="11062203" y="9781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cxnSp>
          <p:nvCxnSpPr>
            <p:cNvPr id="127" name="直接连接符 126"/>
            <p:cNvCxnSpPr>
              <a:stCxn id="123" idx="0"/>
            </p:cNvCxnSpPr>
            <p:nvPr/>
          </p:nvCxnSpPr>
          <p:spPr>
            <a:xfrm flipV="1">
              <a:off x="9479582" y="1"/>
              <a:ext cx="216024" cy="14135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a:stCxn id="123" idx="5"/>
              <a:endCxn id="124" idx="1"/>
            </p:cNvCxnSpPr>
            <p:nvPr/>
          </p:nvCxnSpPr>
          <p:spPr>
            <a:xfrm>
              <a:off x="9530499" y="1536495"/>
              <a:ext cx="1030280" cy="108833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a:stCxn id="124" idx="6"/>
              <a:endCxn id="125" idx="2"/>
            </p:cNvCxnSpPr>
            <p:nvPr/>
          </p:nvCxnSpPr>
          <p:spPr>
            <a:xfrm>
              <a:off x="10683704" y="2675750"/>
              <a:ext cx="1438041" cy="15965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a:stCxn id="126" idx="1"/>
            </p:cNvCxnSpPr>
            <p:nvPr/>
          </p:nvCxnSpPr>
          <p:spPr>
            <a:xfrm flipH="1" flipV="1">
              <a:off x="10343678" y="0"/>
              <a:ext cx="739616" cy="99923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a:stCxn id="126" idx="7"/>
            </p:cNvCxnSpPr>
            <p:nvPr/>
          </p:nvCxnSpPr>
          <p:spPr>
            <a:xfrm flipV="1">
              <a:off x="11185128" y="0"/>
              <a:ext cx="670718" cy="999233"/>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a:stCxn id="123" idx="6"/>
              <a:endCxn id="126" idx="2"/>
            </p:cNvCxnSpPr>
            <p:nvPr/>
          </p:nvCxnSpPr>
          <p:spPr>
            <a:xfrm flipV="1">
              <a:off x="9551590" y="1050150"/>
              <a:ext cx="1510613" cy="435428"/>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a:stCxn id="126" idx="3"/>
              <a:endCxn id="124" idx="7"/>
            </p:cNvCxnSpPr>
            <p:nvPr/>
          </p:nvCxnSpPr>
          <p:spPr>
            <a:xfrm flipH="1">
              <a:off x="10662613" y="1101067"/>
              <a:ext cx="420681" cy="1523766"/>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a:stCxn id="122" idx="4"/>
              <a:endCxn id="125" idx="1"/>
            </p:cNvCxnSpPr>
            <p:nvPr/>
          </p:nvCxnSpPr>
          <p:spPr>
            <a:xfrm>
              <a:off x="11688007" y="2055015"/>
              <a:ext cx="454829" cy="72947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a:stCxn id="122" idx="1"/>
              <a:endCxn id="126" idx="5"/>
            </p:cNvCxnSpPr>
            <p:nvPr/>
          </p:nvCxnSpPr>
          <p:spPr>
            <a:xfrm flipH="1" flipV="1">
              <a:off x="11185128" y="1101067"/>
              <a:ext cx="451962" cy="8310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a:stCxn id="126" idx="6"/>
            </p:cNvCxnSpPr>
            <p:nvPr/>
          </p:nvCxnSpPr>
          <p:spPr>
            <a:xfrm>
              <a:off x="11206219" y="1050150"/>
              <a:ext cx="984194" cy="43542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a:endCxn id="119" idx="1"/>
            </p:cNvCxnSpPr>
            <p:nvPr/>
          </p:nvCxnSpPr>
          <p:spPr>
            <a:xfrm flipH="1">
              <a:off x="9140633" y="0"/>
              <a:ext cx="122925"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a:stCxn id="119" idx="5"/>
              <a:endCxn id="121" idx="2"/>
            </p:cNvCxnSpPr>
            <p:nvPr/>
          </p:nvCxnSpPr>
          <p:spPr>
            <a:xfrm>
              <a:off x="9242467" y="1032439"/>
              <a:ext cx="1154332" cy="54416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a:stCxn id="121" idx="4"/>
              <a:endCxn id="124" idx="0"/>
            </p:cNvCxnSpPr>
            <p:nvPr/>
          </p:nvCxnSpPr>
          <p:spPr>
            <a:xfrm>
              <a:off x="10468807" y="1648615"/>
              <a:ext cx="142889" cy="9551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a:stCxn id="119" idx="6"/>
              <a:endCxn id="120"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a:stCxn id="121" idx="5"/>
              <a:endCxn id="122" idx="2"/>
            </p:cNvCxnSpPr>
            <p:nvPr/>
          </p:nvCxnSpPr>
          <p:spPr>
            <a:xfrm>
              <a:off x="10519724" y="1627524"/>
              <a:ext cx="1096275" cy="35548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a:stCxn id="122" idx="3"/>
              <a:endCxn id="124" idx="6"/>
            </p:cNvCxnSpPr>
            <p:nvPr/>
          </p:nvCxnSpPr>
          <p:spPr>
            <a:xfrm flipH="1">
              <a:off x="10683704" y="2033924"/>
              <a:ext cx="953386" cy="64182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a:stCxn id="122" idx="6"/>
            </p:cNvCxnSpPr>
            <p:nvPr/>
          </p:nvCxnSpPr>
          <p:spPr>
            <a:xfrm>
              <a:off x="11760015" y="1983007"/>
              <a:ext cx="430398" cy="66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a:stCxn id="120" idx="1"/>
            </p:cNvCxnSpPr>
            <p:nvPr/>
          </p:nvCxnSpPr>
          <p:spPr>
            <a:xfrm flipH="1" flipV="1">
              <a:off x="10703718" y="0"/>
              <a:ext cx="265715"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a:stCxn id="120" idx="7"/>
            </p:cNvCxnSpPr>
            <p:nvPr/>
          </p:nvCxnSpPr>
          <p:spPr>
            <a:xfrm flipV="1">
              <a:off x="11071267" y="0"/>
              <a:ext cx="136507"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a:stCxn id="120" idx="5"/>
            </p:cNvCxnSpPr>
            <p:nvPr/>
          </p:nvCxnSpPr>
          <p:spPr>
            <a:xfrm>
              <a:off x="11071267" y="335753"/>
              <a:ext cx="1119146" cy="28572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a:endCxn id="122" idx="0"/>
            </p:cNvCxnSpPr>
            <p:nvPr/>
          </p:nvCxnSpPr>
          <p:spPr>
            <a:xfrm flipH="1">
              <a:off x="11688007" y="837506"/>
              <a:ext cx="502406" cy="107349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a:stCxn id="119" idx="6"/>
              <a:endCxn id="120"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a:stCxn id="119" idx="7"/>
            </p:cNvCxnSpPr>
            <p:nvPr/>
          </p:nvCxnSpPr>
          <p:spPr>
            <a:xfrm flipV="1">
              <a:off x="9242467" y="0"/>
              <a:ext cx="669163"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8"/>
                                        </p:tgtEl>
                                        <p:attrNameLst>
                                          <p:attrName>style.visibility</p:attrName>
                                        </p:attrNameLst>
                                      </p:cBhvr>
                                      <p:to>
                                        <p:strVal val="visible"/>
                                      </p:to>
                                    </p:set>
                                    <p:animEffect transition="in" filter="fade">
                                      <p:cBhvr>
                                        <p:cTn id="7" dur="500"/>
                                        <p:tgtEl>
                                          <p:spTgt spid="118"/>
                                        </p:tgtEl>
                                      </p:cBhvr>
                                    </p:animEffect>
                                  </p:childTnLst>
                                </p:cTn>
                              </p:par>
                              <p:par>
                                <p:cTn id="8" presetID="10" presetClass="entr" presetSubtype="0" fill="hold" nodeType="withEffect">
                                  <p:stCondLst>
                                    <p:cond delay="0"/>
                                  </p:stCondLst>
                                  <p:childTnLst>
                                    <p:set>
                                      <p:cBhvr>
                                        <p:cTn id="9" dur="1" fill="hold">
                                          <p:stCondLst>
                                            <p:cond delay="0"/>
                                          </p:stCondLst>
                                        </p:cTn>
                                        <p:tgtEl>
                                          <p:spTgt spid="86"/>
                                        </p:tgtEl>
                                        <p:attrNameLst>
                                          <p:attrName>style.visibility</p:attrName>
                                        </p:attrNameLst>
                                      </p:cBhvr>
                                      <p:to>
                                        <p:strVal val="visible"/>
                                      </p:to>
                                    </p:set>
                                    <p:animEffect transition="in" filter="fade">
                                      <p:cBhvr>
                                        <p:cTn id="10" dur="500"/>
                                        <p:tgtEl>
                                          <p:spTgt spid="86"/>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p:cTn id="14" dur="500" fill="hold"/>
                                        <p:tgtEl>
                                          <p:spTgt spid="31"/>
                                        </p:tgtEl>
                                        <p:attrNameLst>
                                          <p:attrName>ppt_w</p:attrName>
                                        </p:attrNameLst>
                                      </p:cBhvr>
                                      <p:tavLst>
                                        <p:tav tm="0">
                                          <p:val>
                                            <p:fltVal val="0"/>
                                          </p:val>
                                        </p:tav>
                                        <p:tav tm="100000">
                                          <p:val>
                                            <p:strVal val="#ppt_w"/>
                                          </p:val>
                                        </p:tav>
                                      </p:tavLst>
                                    </p:anim>
                                    <p:anim calcmode="lin" valueType="num">
                                      <p:cBhvr>
                                        <p:cTn id="15" dur="500" fill="hold"/>
                                        <p:tgtEl>
                                          <p:spTgt spid="31"/>
                                        </p:tgtEl>
                                        <p:attrNameLst>
                                          <p:attrName>ppt_h</p:attrName>
                                        </p:attrNameLst>
                                      </p:cBhvr>
                                      <p:tavLst>
                                        <p:tav tm="0">
                                          <p:val>
                                            <p:fltVal val="0"/>
                                          </p:val>
                                        </p:tav>
                                        <p:tav tm="100000">
                                          <p:val>
                                            <p:strVal val="#ppt_h"/>
                                          </p:val>
                                        </p:tav>
                                      </p:tavLst>
                                    </p:anim>
                                    <p:animEffect transition="in" filter="fade">
                                      <p:cBhvr>
                                        <p:cTn id="16" dur="500"/>
                                        <p:tgtEl>
                                          <p:spTgt spid="31"/>
                                        </p:tgtEl>
                                      </p:cBhvr>
                                    </p:animEffect>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wipe(up)">
                                      <p:cBhvr>
                                        <p:cTn id="20" dur="500"/>
                                        <p:tgtEl>
                                          <p:spTgt spid="42"/>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wipe(left)">
                                      <p:cBhvr>
                                        <p:cTn id="24" dur="500"/>
                                        <p:tgtEl>
                                          <p:spTgt spid="44"/>
                                        </p:tgtEl>
                                      </p:cBhvr>
                                    </p:animEffect>
                                  </p:childTnLst>
                                </p:cTn>
                              </p:par>
                              <p:par>
                                <p:cTn id="25" presetID="22" presetClass="entr" presetSubtype="2" fill="hold" nodeType="withEffect">
                                  <p:stCondLst>
                                    <p:cond delay="0"/>
                                  </p:stCondLst>
                                  <p:childTnLst>
                                    <p:set>
                                      <p:cBhvr>
                                        <p:cTn id="26" dur="1" fill="hold">
                                          <p:stCondLst>
                                            <p:cond delay="0"/>
                                          </p:stCondLst>
                                        </p:cTn>
                                        <p:tgtEl>
                                          <p:spTgt spid="103"/>
                                        </p:tgtEl>
                                        <p:attrNameLst>
                                          <p:attrName>style.visibility</p:attrName>
                                        </p:attrNameLst>
                                      </p:cBhvr>
                                      <p:to>
                                        <p:strVal val="visible"/>
                                      </p:to>
                                    </p:set>
                                    <p:animEffect transition="in" filter="wipe(right)">
                                      <p:cBhvr>
                                        <p:cTn id="27" dur="500"/>
                                        <p:tgtEl>
                                          <p:spTgt spid="103"/>
                                        </p:tgtEl>
                                      </p:cBhvr>
                                    </p:animEffect>
                                  </p:childTnLst>
                                </p:cTn>
                              </p:par>
                            </p:childTnLst>
                          </p:cTn>
                        </p:par>
                        <p:par>
                          <p:cTn id="28" fill="hold">
                            <p:stCondLst>
                              <p:cond delay="2000"/>
                            </p:stCondLst>
                            <p:childTnLst>
                              <p:par>
                                <p:cTn id="29" presetID="31" presetClass="entr" presetSubtype="0" fill="hold" grpId="0" nodeType="afterEffect">
                                  <p:stCondLst>
                                    <p:cond delay="0"/>
                                  </p:stCondLst>
                                  <p:childTnLst>
                                    <p:set>
                                      <p:cBhvr>
                                        <p:cTn id="30" dur="1" fill="hold">
                                          <p:stCondLst>
                                            <p:cond delay="0"/>
                                          </p:stCondLst>
                                        </p:cTn>
                                        <p:tgtEl>
                                          <p:spTgt spid="101"/>
                                        </p:tgtEl>
                                        <p:attrNameLst>
                                          <p:attrName>style.visibility</p:attrName>
                                        </p:attrNameLst>
                                      </p:cBhvr>
                                      <p:to>
                                        <p:strVal val="visible"/>
                                      </p:to>
                                    </p:set>
                                    <p:anim calcmode="lin" valueType="num">
                                      <p:cBhvr>
                                        <p:cTn id="31" dur="500" fill="hold"/>
                                        <p:tgtEl>
                                          <p:spTgt spid="101"/>
                                        </p:tgtEl>
                                        <p:attrNameLst>
                                          <p:attrName>ppt_w</p:attrName>
                                        </p:attrNameLst>
                                      </p:cBhvr>
                                      <p:tavLst>
                                        <p:tav tm="0">
                                          <p:val>
                                            <p:fltVal val="0"/>
                                          </p:val>
                                        </p:tav>
                                        <p:tav tm="100000">
                                          <p:val>
                                            <p:strVal val="#ppt_w"/>
                                          </p:val>
                                        </p:tav>
                                      </p:tavLst>
                                    </p:anim>
                                    <p:anim calcmode="lin" valueType="num">
                                      <p:cBhvr>
                                        <p:cTn id="32" dur="500" fill="hold"/>
                                        <p:tgtEl>
                                          <p:spTgt spid="101"/>
                                        </p:tgtEl>
                                        <p:attrNameLst>
                                          <p:attrName>ppt_h</p:attrName>
                                        </p:attrNameLst>
                                      </p:cBhvr>
                                      <p:tavLst>
                                        <p:tav tm="0">
                                          <p:val>
                                            <p:fltVal val="0"/>
                                          </p:val>
                                        </p:tav>
                                        <p:tav tm="100000">
                                          <p:val>
                                            <p:strVal val="#ppt_h"/>
                                          </p:val>
                                        </p:tav>
                                      </p:tavLst>
                                    </p:anim>
                                    <p:anim calcmode="lin" valueType="num">
                                      <p:cBhvr>
                                        <p:cTn id="33" dur="500" fill="hold"/>
                                        <p:tgtEl>
                                          <p:spTgt spid="101"/>
                                        </p:tgtEl>
                                        <p:attrNameLst>
                                          <p:attrName>style.rotation</p:attrName>
                                        </p:attrNameLst>
                                      </p:cBhvr>
                                      <p:tavLst>
                                        <p:tav tm="0">
                                          <p:val>
                                            <p:fltVal val="90"/>
                                          </p:val>
                                        </p:tav>
                                        <p:tav tm="100000">
                                          <p:val>
                                            <p:fltVal val="0"/>
                                          </p:val>
                                        </p:tav>
                                      </p:tavLst>
                                    </p:anim>
                                    <p:animEffect transition="in" filter="fade">
                                      <p:cBhvr>
                                        <p:cTn id="34"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p:bldP spid="10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44" name="文本框 317443">
            <a:hlinkClick r:id="rId1" action="ppaction://hlinksldjump"/>
          </p:cNvPr>
          <p:cNvSpPr txBox="1"/>
          <p:nvPr/>
        </p:nvSpPr>
        <p:spPr>
          <a:xfrm>
            <a:off x="3431540" y="1730693"/>
            <a:ext cx="6524625" cy="398780"/>
          </a:xfrm>
          <a:prstGeom prst="rect">
            <a:avLst/>
          </a:prstGeom>
          <a:solidFill>
            <a:schemeClr val="accent5">
              <a:lumMod val="40000"/>
              <a:lumOff val="60000"/>
            </a:schemeClr>
          </a:solidFill>
          <a:ln w="12700" cap="flat" cmpd="sng">
            <a:solidFill>
              <a:srgbClr val="CC99FF"/>
            </a:solidFill>
            <a:prstDash val="solid"/>
            <a:miter/>
            <a:headEnd type="none" w="sm" len="sm"/>
            <a:tailEnd type="none" w="sm" len="sm"/>
          </a:ln>
        </p:spPr>
        <p:txBody>
          <a:bodyPr>
            <a:spAutoFit/>
          </a:bodyPr>
          <a:p>
            <a:pPr algn="ctr">
              <a:spcBef>
                <a:spcPct val="50000"/>
              </a:spcBef>
            </a:pPr>
            <a:r>
              <a:rPr lang="zh-CN" altLang="en-US" sz="2000" b="1" dirty="0">
                <a:latin typeface="黑体" panose="02010609060101010101" charset="-122"/>
                <a:ea typeface="黑体" panose="02010609060101010101" charset="-122"/>
              </a:rPr>
              <a:t>第二</a:t>
            </a:r>
            <a:r>
              <a:rPr lang="zh-CN" altLang="en-US" sz="2000" b="1" dirty="0">
                <a:latin typeface="黑体" panose="02010609060101010101" charset="-122"/>
                <a:ea typeface="黑体" panose="02010609060101010101" charset="-122"/>
              </a:rPr>
              <a:t>种</a:t>
            </a:r>
            <a:r>
              <a:rPr lang="zh-CN" altLang="en-US" sz="2000" b="1" dirty="0">
                <a:latin typeface="黑体" panose="02010609060101010101" charset="-122"/>
                <a:ea typeface="黑体" panose="02010609060101010101" charset="-122"/>
              </a:rPr>
              <a:t>人        </a:t>
            </a:r>
            <a:r>
              <a:rPr lang="zh-CN" altLang="en-US" sz="2000" b="1" dirty="0">
                <a:latin typeface="黑体" panose="02010609060101010101" charset="-122"/>
                <a:ea typeface="黑体" panose="02010609060101010101" charset="-122"/>
              </a:rPr>
              <a:t>团结</a:t>
            </a:r>
            <a:r>
              <a:rPr lang="zh-CN" altLang="en-US" sz="2000" b="1" dirty="0">
                <a:latin typeface="黑体" panose="02010609060101010101" charset="-122"/>
                <a:ea typeface="黑体" panose="02010609060101010101" charset="-122"/>
              </a:rPr>
              <a:t>合作的</a:t>
            </a:r>
            <a:r>
              <a:rPr lang="zh-CN" altLang="en-US" sz="2000" b="1" dirty="0">
                <a:latin typeface="黑体" panose="02010609060101010101" charset="-122"/>
                <a:ea typeface="黑体" panose="02010609060101010101" charset="-122"/>
              </a:rPr>
              <a:t>蚂蚁</a:t>
            </a:r>
            <a:endParaRPr lang="zh-CN" altLang="en-US" sz="2000" b="1" dirty="0">
              <a:latin typeface="黑体" panose="02010609060101010101" charset="-122"/>
              <a:ea typeface="黑体" panose="02010609060101010101" charset="-122"/>
            </a:endParaRPr>
          </a:p>
        </p:txBody>
      </p:sp>
      <p:sp>
        <p:nvSpPr>
          <p:cNvPr id="317445" name="文本框 317444">
            <a:hlinkClick r:id="rId2" action="ppaction://hlinksldjump"/>
          </p:cNvPr>
          <p:cNvSpPr txBox="1"/>
          <p:nvPr/>
        </p:nvSpPr>
        <p:spPr>
          <a:xfrm>
            <a:off x="3431540" y="2162493"/>
            <a:ext cx="6524625" cy="398780"/>
          </a:xfrm>
          <a:prstGeom prst="rect">
            <a:avLst/>
          </a:prstGeom>
          <a:solidFill>
            <a:schemeClr val="accent5">
              <a:lumMod val="40000"/>
              <a:lumOff val="60000"/>
            </a:schemeClr>
          </a:solidFill>
          <a:ln w="12700" cap="flat" cmpd="sng">
            <a:solidFill>
              <a:srgbClr val="CC99FF"/>
            </a:solidFill>
            <a:prstDash val="solid"/>
            <a:miter/>
            <a:headEnd type="none" w="sm" len="sm"/>
            <a:tailEnd type="none" w="sm" len="sm"/>
          </a:ln>
        </p:spPr>
        <p:txBody>
          <a:bodyPr>
            <a:spAutoFit/>
          </a:bodyPr>
          <a:p>
            <a:pPr algn="ctr">
              <a:spcBef>
                <a:spcPct val="50000"/>
              </a:spcBef>
            </a:pPr>
            <a:r>
              <a:rPr lang="zh-CN" altLang="en-US" sz="2000" b="1" dirty="0">
                <a:latin typeface="黑体" panose="02010609060101010101" charset="-122"/>
                <a:ea typeface="黑体" panose="02010609060101010101" charset="-122"/>
              </a:rPr>
              <a:t>第三</a:t>
            </a:r>
            <a:r>
              <a:rPr lang="zh-CN" altLang="en-US" sz="2000" b="1" dirty="0">
                <a:latin typeface="黑体" panose="02010609060101010101" charset="-122"/>
                <a:ea typeface="黑体" panose="02010609060101010101" charset="-122"/>
              </a:rPr>
              <a:t>种</a:t>
            </a:r>
            <a:r>
              <a:rPr lang="zh-CN" altLang="en-US" sz="2000" b="1" dirty="0">
                <a:latin typeface="黑体" panose="02010609060101010101" charset="-122"/>
                <a:ea typeface="黑体" panose="02010609060101010101" charset="-122"/>
              </a:rPr>
              <a:t>人        </a:t>
            </a:r>
            <a:r>
              <a:rPr lang="zh-CN" altLang="en-US" sz="2000" b="1" dirty="0">
                <a:latin typeface="黑体" panose="02010609060101010101" charset="-122"/>
                <a:ea typeface="黑体" panose="02010609060101010101" charset="-122"/>
              </a:rPr>
              <a:t>目标远大</a:t>
            </a:r>
            <a:r>
              <a:rPr lang="zh-CN" altLang="en-US" sz="2000" b="1" dirty="0">
                <a:latin typeface="黑体" panose="02010609060101010101" charset="-122"/>
                <a:ea typeface="黑体" panose="02010609060101010101" charset="-122"/>
              </a:rPr>
              <a:t>的鴻</a:t>
            </a:r>
            <a:r>
              <a:rPr lang="zh-CN" altLang="en-US" sz="2000" b="1" dirty="0">
                <a:latin typeface="黑体" panose="02010609060101010101" charset="-122"/>
                <a:ea typeface="黑体" panose="02010609060101010101" charset="-122"/>
              </a:rPr>
              <a:t>雁</a:t>
            </a:r>
            <a:endParaRPr lang="zh-CN" altLang="en-US" sz="2000" b="1" dirty="0">
              <a:latin typeface="黑体" panose="02010609060101010101" charset="-122"/>
              <a:ea typeface="黑体" panose="02010609060101010101" charset="-122"/>
            </a:endParaRPr>
          </a:p>
        </p:txBody>
      </p:sp>
      <p:sp>
        <p:nvSpPr>
          <p:cNvPr id="317446" name="文本框 317445">
            <a:hlinkClick r:id="rId3" action="ppaction://hlinksldjump"/>
          </p:cNvPr>
          <p:cNvSpPr txBox="1"/>
          <p:nvPr/>
        </p:nvSpPr>
        <p:spPr>
          <a:xfrm>
            <a:off x="3431540" y="2522855"/>
            <a:ext cx="6524625" cy="398780"/>
          </a:xfrm>
          <a:prstGeom prst="rect">
            <a:avLst/>
          </a:prstGeom>
          <a:solidFill>
            <a:schemeClr val="accent5">
              <a:lumMod val="40000"/>
              <a:lumOff val="60000"/>
            </a:schemeClr>
          </a:solidFill>
          <a:ln w="12700" cap="flat" cmpd="sng">
            <a:solidFill>
              <a:srgbClr val="CC99FF"/>
            </a:solidFill>
            <a:prstDash val="solid"/>
            <a:miter/>
            <a:headEnd type="none" w="sm" len="sm"/>
            <a:tailEnd type="none" w="sm" len="sm"/>
          </a:ln>
        </p:spPr>
        <p:txBody>
          <a:bodyPr>
            <a:spAutoFit/>
          </a:bodyPr>
          <a:p>
            <a:pPr algn="ctr">
              <a:spcBef>
                <a:spcPct val="50000"/>
              </a:spcBef>
            </a:pPr>
            <a:r>
              <a:rPr lang="zh-CN" altLang="en-US" sz="2000" b="1" dirty="0">
                <a:latin typeface="黑体" panose="02010609060101010101" charset="-122"/>
                <a:ea typeface="黑体" panose="02010609060101010101" charset="-122"/>
              </a:rPr>
              <a:t>第四</a:t>
            </a:r>
            <a:r>
              <a:rPr lang="zh-CN" altLang="en-US" sz="2000" b="1" dirty="0">
                <a:latin typeface="黑体" panose="02010609060101010101" charset="-122"/>
                <a:ea typeface="黑体" panose="02010609060101010101" charset="-122"/>
              </a:rPr>
              <a:t>种</a:t>
            </a:r>
            <a:r>
              <a:rPr lang="zh-CN" altLang="en-US" sz="2000" b="1" dirty="0">
                <a:latin typeface="黑体" panose="02010609060101010101" charset="-122"/>
                <a:ea typeface="黑体" panose="02010609060101010101" charset="-122"/>
              </a:rPr>
              <a:t>人        </a:t>
            </a:r>
            <a:r>
              <a:rPr lang="zh-CN" altLang="en-US" sz="2000" b="1" dirty="0">
                <a:latin typeface="黑体" panose="02010609060101010101" charset="-122"/>
                <a:ea typeface="黑体" panose="02010609060101010101" charset="-122"/>
              </a:rPr>
              <a:t>脚踏实地</a:t>
            </a:r>
            <a:r>
              <a:rPr lang="zh-CN" altLang="en-US" sz="2000" b="1" dirty="0">
                <a:latin typeface="黑体" panose="02010609060101010101" charset="-122"/>
                <a:ea typeface="黑体" panose="02010609060101010101" charset="-122"/>
              </a:rPr>
              <a:t>的大象</a:t>
            </a:r>
            <a:endParaRPr lang="zh-CN" altLang="en-US" sz="2000" b="1" dirty="0">
              <a:latin typeface="黑体" panose="02010609060101010101" charset="-122"/>
              <a:ea typeface="黑体" panose="02010609060101010101" charset="-122"/>
            </a:endParaRPr>
          </a:p>
        </p:txBody>
      </p:sp>
      <p:sp>
        <p:nvSpPr>
          <p:cNvPr id="317447" name="文本框 317446">
            <a:hlinkClick r:id="rId4" action="ppaction://hlinksldjump"/>
          </p:cNvPr>
          <p:cNvSpPr txBox="1"/>
          <p:nvPr/>
        </p:nvSpPr>
        <p:spPr>
          <a:xfrm>
            <a:off x="3431540" y="2954655"/>
            <a:ext cx="6524625" cy="398780"/>
          </a:xfrm>
          <a:prstGeom prst="rect">
            <a:avLst/>
          </a:prstGeom>
          <a:solidFill>
            <a:schemeClr val="accent5">
              <a:lumMod val="40000"/>
              <a:lumOff val="60000"/>
            </a:schemeClr>
          </a:solidFill>
          <a:ln w="12700" cap="flat" cmpd="sng">
            <a:solidFill>
              <a:srgbClr val="CC99FF"/>
            </a:solidFill>
            <a:prstDash val="solid"/>
            <a:miter/>
            <a:headEnd type="none" w="sm" len="sm"/>
            <a:tailEnd type="none" w="sm" len="sm"/>
          </a:ln>
        </p:spPr>
        <p:txBody>
          <a:bodyPr>
            <a:spAutoFit/>
          </a:bodyPr>
          <a:p>
            <a:pPr algn="ctr">
              <a:spcBef>
                <a:spcPct val="50000"/>
              </a:spcBef>
            </a:pPr>
            <a:r>
              <a:rPr lang="zh-CN" altLang="en-US" sz="2000" b="1" dirty="0">
                <a:latin typeface="黑体" panose="02010609060101010101" charset="-122"/>
                <a:ea typeface="黑体" panose="02010609060101010101" charset="-122"/>
              </a:rPr>
              <a:t>第五</a:t>
            </a:r>
            <a:r>
              <a:rPr lang="zh-CN" altLang="en-US" sz="2000" b="1" dirty="0">
                <a:latin typeface="黑体" panose="02010609060101010101" charset="-122"/>
                <a:ea typeface="黑体" panose="02010609060101010101" charset="-122"/>
              </a:rPr>
              <a:t>种</a:t>
            </a:r>
            <a:r>
              <a:rPr lang="zh-CN" altLang="en-US" sz="2000" b="1" dirty="0">
                <a:latin typeface="黑体" panose="02010609060101010101" charset="-122"/>
                <a:ea typeface="黑体" panose="02010609060101010101" charset="-122"/>
              </a:rPr>
              <a:t>人        善解人意的海豚</a:t>
            </a:r>
            <a:endParaRPr lang="zh-CN" altLang="en-US" sz="2000" b="1" dirty="0">
              <a:latin typeface="黑体" panose="02010609060101010101" charset="-122"/>
              <a:ea typeface="黑体" panose="02010609060101010101" charset="-122"/>
            </a:endParaRPr>
          </a:p>
        </p:txBody>
      </p:sp>
      <p:sp>
        <p:nvSpPr>
          <p:cNvPr id="317448" name="文本框 317447">
            <a:hlinkClick r:id="rId5" action="ppaction://hlinksldjump"/>
          </p:cNvPr>
          <p:cNvSpPr txBox="1"/>
          <p:nvPr/>
        </p:nvSpPr>
        <p:spPr>
          <a:xfrm>
            <a:off x="3431540" y="3386455"/>
            <a:ext cx="6524625" cy="398780"/>
          </a:xfrm>
          <a:prstGeom prst="rect">
            <a:avLst/>
          </a:prstGeom>
          <a:solidFill>
            <a:schemeClr val="accent5">
              <a:lumMod val="40000"/>
              <a:lumOff val="60000"/>
            </a:schemeClr>
          </a:solidFill>
          <a:ln w="12700" cap="flat" cmpd="sng">
            <a:solidFill>
              <a:srgbClr val="CC99FF"/>
            </a:solidFill>
            <a:prstDash val="solid"/>
            <a:miter/>
            <a:headEnd type="none" w="sm" len="sm"/>
            <a:tailEnd type="none" w="sm" len="sm"/>
          </a:ln>
        </p:spPr>
        <p:txBody>
          <a:bodyPr>
            <a:spAutoFit/>
          </a:bodyPr>
          <a:p>
            <a:pPr algn="ctr">
              <a:spcBef>
                <a:spcPct val="50000"/>
              </a:spcBef>
            </a:pPr>
            <a:r>
              <a:rPr lang="zh-CN" altLang="en-US" sz="2000" b="1" dirty="0">
                <a:latin typeface="黑体" panose="02010609060101010101" charset="-122"/>
                <a:ea typeface="黑体" panose="02010609060101010101" charset="-122"/>
              </a:rPr>
              <a:t>  第六</a:t>
            </a:r>
            <a:r>
              <a:rPr lang="zh-CN" altLang="en-US" sz="2000" b="1" dirty="0">
                <a:latin typeface="黑体" panose="02010609060101010101" charset="-122"/>
                <a:ea typeface="黑体" panose="02010609060101010101" charset="-122"/>
              </a:rPr>
              <a:t>种</a:t>
            </a:r>
            <a:r>
              <a:rPr lang="zh-CN" altLang="en-US" sz="2000" b="1" dirty="0">
                <a:latin typeface="黑体" panose="02010609060101010101" charset="-122"/>
                <a:ea typeface="黑体" panose="02010609060101010101" charset="-122"/>
              </a:rPr>
              <a:t>人        </a:t>
            </a:r>
            <a:r>
              <a:rPr lang="zh-CN" altLang="en-US" sz="2000" b="1" dirty="0">
                <a:latin typeface="黑体" panose="02010609060101010101" charset="-122"/>
                <a:ea typeface="黑体" panose="02010609060101010101" charset="-122"/>
              </a:rPr>
              <a:t>适应环境</a:t>
            </a:r>
            <a:r>
              <a:rPr lang="zh-CN" altLang="en-US" sz="2000" b="1" dirty="0">
                <a:latin typeface="黑体" panose="02010609060101010101" charset="-122"/>
                <a:ea typeface="黑体" panose="02010609060101010101" charset="-122"/>
              </a:rPr>
              <a:t>的</a:t>
            </a:r>
            <a:r>
              <a:rPr lang="zh-CN" altLang="en-US" sz="2000" b="1" dirty="0">
                <a:latin typeface="黑体" panose="02010609060101010101" charset="-122"/>
                <a:ea typeface="黑体" panose="02010609060101010101" charset="-122"/>
              </a:rPr>
              <a:t>变色龙</a:t>
            </a:r>
            <a:endParaRPr lang="zh-CN" altLang="en-US" sz="2000" b="1" dirty="0">
              <a:latin typeface="黑体" panose="02010609060101010101" charset="-122"/>
              <a:ea typeface="黑体" panose="02010609060101010101" charset="-122"/>
            </a:endParaRPr>
          </a:p>
        </p:txBody>
      </p:sp>
      <p:sp>
        <p:nvSpPr>
          <p:cNvPr id="317449" name="文本框 317448">
            <a:hlinkClick r:id="rId6" action="ppaction://hlinksldjump"/>
          </p:cNvPr>
          <p:cNvSpPr txBox="1"/>
          <p:nvPr/>
        </p:nvSpPr>
        <p:spPr>
          <a:xfrm>
            <a:off x="3431540" y="3746818"/>
            <a:ext cx="6524625" cy="398780"/>
          </a:xfrm>
          <a:prstGeom prst="rect">
            <a:avLst/>
          </a:prstGeom>
          <a:solidFill>
            <a:schemeClr val="accent5">
              <a:lumMod val="40000"/>
              <a:lumOff val="60000"/>
            </a:schemeClr>
          </a:solidFill>
          <a:ln w="12700" cap="flat" cmpd="sng">
            <a:solidFill>
              <a:srgbClr val="CC99FF"/>
            </a:solidFill>
            <a:prstDash val="solid"/>
            <a:miter/>
            <a:headEnd type="none" w="sm" len="sm"/>
            <a:tailEnd type="none" w="sm" len="sm"/>
          </a:ln>
        </p:spPr>
        <p:txBody>
          <a:bodyPr>
            <a:spAutoFit/>
          </a:bodyPr>
          <a:p>
            <a:pPr algn="ctr">
              <a:spcBef>
                <a:spcPct val="50000"/>
              </a:spcBef>
            </a:pPr>
            <a:r>
              <a:rPr lang="zh-CN" altLang="en-US" sz="2000" b="1" dirty="0">
                <a:latin typeface="黑体" panose="02010609060101010101" charset="-122"/>
                <a:ea typeface="黑体" panose="02010609060101010101" charset="-122"/>
              </a:rPr>
              <a:t>第七</a:t>
            </a:r>
            <a:r>
              <a:rPr lang="zh-CN" altLang="en-US" sz="2000" b="1" dirty="0">
                <a:latin typeface="黑体" panose="02010609060101010101" charset="-122"/>
                <a:ea typeface="黑体" panose="02010609060101010101" charset="-122"/>
              </a:rPr>
              <a:t>种</a:t>
            </a:r>
            <a:r>
              <a:rPr lang="zh-CN" altLang="en-US" sz="2000" b="1" dirty="0">
                <a:latin typeface="黑体" panose="02010609060101010101" charset="-122"/>
                <a:ea typeface="黑体" panose="02010609060101010101" charset="-122"/>
              </a:rPr>
              <a:t>人        目光</a:t>
            </a:r>
            <a:r>
              <a:rPr lang="zh-CN" altLang="en-US" sz="2000" b="1" dirty="0">
                <a:latin typeface="黑体" panose="02010609060101010101" charset="-122"/>
                <a:ea typeface="黑体" panose="02010609060101010101" charset="-122"/>
              </a:rPr>
              <a:t>锐利</a:t>
            </a:r>
            <a:r>
              <a:rPr lang="zh-CN" altLang="en-US" sz="2000" b="1" dirty="0">
                <a:latin typeface="黑体" panose="02010609060101010101" charset="-122"/>
                <a:ea typeface="黑体" panose="02010609060101010101" charset="-122"/>
              </a:rPr>
              <a:t>的</a:t>
            </a:r>
            <a:r>
              <a:rPr lang="zh-CN" altLang="en-US" sz="2000" b="1" dirty="0">
                <a:latin typeface="黑体" panose="02010609060101010101" charset="-122"/>
                <a:ea typeface="黑体" panose="02010609060101010101" charset="-122"/>
              </a:rPr>
              <a:t>老鹰</a:t>
            </a:r>
            <a:endParaRPr lang="zh-CN" altLang="en-US" sz="2000" b="1" dirty="0">
              <a:latin typeface="黑体" panose="02010609060101010101" charset="-122"/>
              <a:ea typeface="黑体" panose="02010609060101010101" charset="-122"/>
            </a:endParaRPr>
          </a:p>
        </p:txBody>
      </p:sp>
      <p:sp>
        <p:nvSpPr>
          <p:cNvPr id="317450" name="文本框 317449">
            <a:hlinkClick r:id="rId6" action="ppaction://hlinksldjump"/>
          </p:cNvPr>
          <p:cNvSpPr txBox="1"/>
          <p:nvPr/>
        </p:nvSpPr>
        <p:spPr>
          <a:xfrm>
            <a:off x="3431540" y="4178618"/>
            <a:ext cx="6524625" cy="398780"/>
          </a:xfrm>
          <a:prstGeom prst="rect">
            <a:avLst/>
          </a:prstGeom>
          <a:solidFill>
            <a:schemeClr val="accent5">
              <a:lumMod val="40000"/>
              <a:lumOff val="60000"/>
            </a:schemeClr>
          </a:solidFill>
          <a:ln w="12700" cap="flat" cmpd="sng">
            <a:solidFill>
              <a:srgbClr val="CC99FF"/>
            </a:solidFill>
            <a:prstDash val="solid"/>
            <a:miter/>
            <a:headEnd type="none" w="sm" len="sm"/>
            <a:tailEnd type="none" w="sm" len="sm"/>
          </a:ln>
        </p:spPr>
        <p:txBody>
          <a:bodyPr>
            <a:spAutoFit/>
          </a:bodyPr>
          <a:p>
            <a:pPr algn="ctr">
              <a:spcBef>
                <a:spcPct val="50000"/>
              </a:spcBef>
            </a:pPr>
            <a:r>
              <a:rPr lang="zh-CN" altLang="en-US" sz="2000" b="1" dirty="0">
                <a:latin typeface="黑体" panose="02010609060101010101" charset="-122"/>
                <a:ea typeface="黑体" panose="02010609060101010101" charset="-122"/>
              </a:rPr>
              <a:t>第八</a:t>
            </a:r>
            <a:r>
              <a:rPr lang="zh-CN" altLang="en-US" sz="2000" b="1" dirty="0">
                <a:latin typeface="黑体" panose="02010609060101010101" charset="-122"/>
                <a:ea typeface="黑体" panose="02010609060101010101" charset="-122"/>
              </a:rPr>
              <a:t>种</a:t>
            </a:r>
            <a:r>
              <a:rPr lang="zh-CN" altLang="en-US" sz="2000" b="1" dirty="0">
                <a:latin typeface="黑体" panose="02010609060101010101" charset="-122"/>
                <a:ea typeface="黑体" panose="02010609060101010101" charset="-122"/>
              </a:rPr>
              <a:t>人        忍辱負重的</a:t>
            </a:r>
            <a:r>
              <a:rPr lang="zh-CN" altLang="en-US" sz="2000" b="1" dirty="0">
                <a:latin typeface="黑体" panose="02010609060101010101" charset="-122"/>
                <a:ea typeface="黑体" panose="02010609060101010101" charset="-122"/>
              </a:rPr>
              <a:t>骆驼</a:t>
            </a:r>
            <a:endParaRPr lang="zh-CN" altLang="en-US" sz="2000" b="1" dirty="0">
              <a:latin typeface="黑体" panose="02010609060101010101" charset="-122"/>
              <a:ea typeface="黑体" panose="02010609060101010101" charset="-122"/>
            </a:endParaRPr>
          </a:p>
        </p:txBody>
      </p:sp>
      <p:sp>
        <p:nvSpPr>
          <p:cNvPr id="317451" name="文本框 317450">
            <a:hlinkClick r:id="rId6" action="ppaction://hlinksldjump"/>
          </p:cNvPr>
          <p:cNvSpPr txBox="1"/>
          <p:nvPr/>
        </p:nvSpPr>
        <p:spPr>
          <a:xfrm>
            <a:off x="3431540" y="1268730"/>
            <a:ext cx="6524625" cy="398780"/>
          </a:xfrm>
          <a:prstGeom prst="rect">
            <a:avLst/>
          </a:prstGeom>
          <a:solidFill>
            <a:schemeClr val="accent5">
              <a:lumMod val="40000"/>
              <a:lumOff val="60000"/>
            </a:schemeClr>
          </a:solidFill>
          <a:ln w="12700" cap="flat" cmpd="sng">
            <a:solidFill>
              <a:srgbClr val="CC99FF"/>
            </a:solidFill>
            <a:prstDash val="solid"/>
            <a:miter/>
            <a:headEnd type="none" w="sm" len="sm"/>
            <a:tailEnd type="none" w="sm" len="sm"/>
          </a:ln>
        </p:spPr>
        <p:txBody>
          <a:bodyPr>
            <a:spAutoFit/>
          </a:bodyPr>
          <a:p>
            <a:pPr algn="ctr">
              <a:spcBef>
                <a:spcPct val="50000"/>
              </a:spcBef>
            </a:pPr>
            <a:r>
              <a:rPr lang="zh-CN" altLang="en-US" sz="2000" b="1" dirty="0">
                <a:latin typeface="黑体" panose="02010609060101010101" charset="-122"/>
                <a:ea typeface="黑体" panose="02010609060101010101" charset="-122"/>
              </a:rPr>
              <a:t>第一</a:t>
            </a:r>
            <a:r>
              <a:rPr lang="zh-CN" altLang="en-US" sz="2000" b="1" dirty="0">
                <a:latin typeface="黑体" panose="02010609060101010101" charset="-122"/>
                <a:ea typeface="黑体" panose="02010609060101010101" charset="-122"/>
              </a:rPr>
              <a:t>种</a:t>
            </a:r>
            <a:r>
              <a:rPr lang="zh-CN" altLang="en-US" sz="2000" b="1" dirty="0">
                <a:latin typeface="黑体" panose="02010609060101010101" charset="-122"/>
                <a:ea typeface="黑体" panose="02010609060101010101" charset="-122"/>
              </a:rPr>
              <a:t>人      </a:t>
            </a:r>
            <a:r>
              <a:rPr lang="zh-CN" altLang="en-US" sz="2000" b="1" dirty="0">
                <a:latin typeface="黑体" panose="02010609060101010101" charset="-122"/>
                <a:ea typeface="黑体" panose="02010609060101010101" charset="-122"/>
              </a:rPr>
              <a:t>尽职尽责</a:t>
            </a:r>
            <a:r>
              <a:rPr lang="zh-CN" altLang="en-US" sz="2000" b="1" dirty="0">
                <a:latin typeface="黑体" panose="02010609060101010101" charset="-122"/>
                <a:ea typeface="黑体" panose="02010609060101010101" charset="-122"/>
              </a:rPr>
              <a:t>的牧羊犬</a:t>
            </a:r>
            <a:endParaRPr lang="zh-CN" altLang="en-US" sz="2000" b="1" dirty="0">
              <a:latin typeface="黑体" panose="02010609060101010101" charset="-122"/>
              <a:ea typeface="黑体" panose="02010609060101010101" charset="-122"/>
            </a:endParaRPr>
          </a:p>
        </p:txBody>
      </p:sp>
      <p:sp>
        <p:nvSpPr>
          <p:cNvPr id="317452" name="文本框 317451">
            <a:hlinkClick r:id="rId6" action="ppaction://hlinksldjump"/>
          </p:cNvPr>
          <p:cNvSpPr txBox="1"/>
          <p:nvPr/>
        </p:nvSpPr>
        <p:spPr>
          <a:xfrm>
            <a:off x="3431540" y="4610418"/>
            <a:ext cx="6524625" cy="398780"/>
          </a:xfrm>
          <a:prstGeom prst="rect">
            <a:avLst/>
          </a:prstGeom>
          <a:solidFill>
            <a:schemeClr val="accent5">
              <a:lumMod val="40000"/>
              <a:lumOff val="60000"/>
            </a:schemeClr>
          </a:solidFill>
          <a:ln w="12700" cap="flat" cmpd="sng">
            <a:solidFill>
              <a:srgbClr val="CC99FF"/>
            </a:solidFill>
            <a:prstDash val="solid"/>
            <a:miter/>
            <a:headEnd type="none" w="sm" len="sm"/>
            <a:tailEnd type="none" w="sm" len="sm"/>
          </a:ln>
        </p:spPr>
        <p:txBody>
          <a:bodyPr>
            <a:spAutoFit/>
          </a:bodyPr>
          <a:p>
            <a:pPr algn="ctr">
              <a:spcBef>
                <a:spcPct val="50000"/>
              </a:spcBef>
            </a:pPr>
            <a:r>
              <a:rPr lang="zh-CN" altLang="en-US" sz="2000" b="1" dirty="0">
                <a:latin typeface="黑体" panose="02010609060101010101" charset="-122"/>
                <a:ea typeface="黑体" panose="02010609060101010101" charset="-122"/>
              </a:rPr>
              <a:t>第九</a:t>
            </a:r>
            <a:r>
              <a:rPr lang="zh-CN" altLang="en-US" sz="2000" b="1" dirty="0">
                <a:latin typeface="黑体" panose="02010609060101010101" charset="-122"/>
                <a:ea typeface="黑体" panose="02010609060101010101" charset="-122"/>
              </a:rPr>
              <a:t>种</a:t>
            </a:r>
            <a:r>
              <a:rPr lang="zh-CN" altLang="en-US" sz="2000" b="1" dirty="0">
                <a:latin typeface="黑体" panose="02010609060101010101" charset="-122"/>
                <a:ea typeface="黑体" panose="02010609060101010101" charset="-122"/>
              </a:rPr>
              <a:t>人        </a:t>
            </a:r>
            <a:r>
              <a:rPr lang="zh-CN" altLang="en-US" sz="2000" b="1" dirty="0">
                <a:latin typeface="黑体" panose="02010609060101010101" charset="-122"/>
                <a:ea typeface="黑体" panose="02010609060101010101" charset="-122"/>
              </a:rPr>
              <a:t>严格</a:t>
            </a:r>
            <a:r>
              <a:rPr lang="zh-CN" altLang="en-US" sz="2000" b="1" dirty="0">
                <a:latin typeface="黑体" panose="02010609060101010101" charset="-122"/>
                <a:ea typeface="黑体" panose="02010609060101010101" charset="-122"/>
              </a:rPr>
              <a:t>守時的</a:t>
            </a:r>
            <a:r>
              <a:rPr lang="zh-CN" altLang="en-US" sz="2000" b="1" dirty="0">
                <a:latin typeface="黑体" panose="02010609060101010101" charset="-122"/>
                <a:ea typeface="黑体" panose="02010609060101010101" charset="-122"/>
              </a:rPr>
              <a:t>公鸡</a:t>
            </a:r>
            <a:endParaRPr lang="zh-CN" altLang="en-US" sz="2000" b="1" dirty="0">
              <a:latin typeface="黑体" panose="02010609060101010101" charset="-122"/>
              <a:ea typeface="黑体" panose="02010609060101010101" charset="-122"/>
            </a:endParaRPr>
          </a:p>
        </p:txBody>
      </p:sp>
      <p:sp>
        <p:nvSpPr>
          <p:cNvPr id="317453" name="文本框 317452">
            <a:hlinkClick r:id="rId6" action="ppaction://hlinksldjump"/>
          </p:cNvPr>
          <p:cNvSpPr txBox="1"/>
          <p:nvPr/>
        </p:nvSpPr>
        <p:spPr>
          <a:xfrm>
            <a:off x="3431540" y="5043805"/>
            <a:ext cx="6524625" cy="398780"/>
          </a:xfrm>
          <a:prstGeom prst="rect">
            <a:avLst/>
          </a:prstGeom>
          <a:solidFill>
            <a:schemeClr val="accent5">
              <a:lumMod val="40000"/>
              <a:lumOff val="60000"/>
            </a:schemeClr>
          </a:solidFill>
          <a:ln w="12700" cap="flat" cmpd="sng">
            <a:solidFill>
              <a:srgbClr val="CC99FF"/>
            </a:solidFill>
            <a:prstDash val="solid"/>
            <a:miter/>
            <a:headEnd type="none" w="sm" len="sm"/>
            <a:tailEnd type="none" w="sm" len="sm"/>
          </a:ln>
        </p:spPr>
        <p:txBody>
          <a:bodyPr>
            <a:spAutoFit/>
          </a:bodyPr>
          <a:p>
            <a:pPr algn="ctr">
              <a:spcBef>
                <a:spcPct val="50000"/>
              </a:spcBef>
            </a:pPr>
            <a:r>
              <a:rPr lang="zh-CN" altLang="en-US" sz="2000" b="1" dirty="0">
                <a:latin typeface="黑体" panose="02010609060101010101" charset="-122"/>
                <a:ea typeface="黑体" panose="02010609060101010101" charset="-122"/>
              </a:rPr>
              <a:t>  第十</a:t>
            </a:r>
            <a:r>
              <a:rPr lang="zh-CN" altLang="en-US" sz="2000" b="1" dirty="0">
                <a:latin typeface="黑体" panose="02010609060101010101" charset="-122"/>
                <a:ea typeface="黑体" panose="02010609060101010101" charset="-122"/>
              </a:rPr>
              <a:t>种</a:t>
            </a:r>
            <a:r>
              <a:rPr lang="zh-CN" altLang="en-US" sz="2000" b="1" dirty="0">
                <a:latin typeface="黑体" panose="02010609060101010101" charset="-122"/>
                <a:ea typeface="黑体" panose="02010609060101010101" charset="-122"/>
              </a:rPr>
              <a:t>人        感恩的山</a:t>
            </a:r>
            <a:r>
              <a:rPr lang="zh-CN" altLang="en-US" sz="2000" b="1" dirty="0">
                <a:latin typeface="黑体" panose="02010609060101010101" charset="-122"/>
                <a:ea typeface="黑体" panose="02010609060101010101" charset="-122"/>
              </a:rPr>
              <a:t>图报的</a:t>
            </a:r>
            <a:r>
              <a:rPr lang="zh-CN" altLang="en-US" sz="2000" b="1" dirty="0">
                <a:latin typeface="黑体" panose="02010609060101010101" charset="-122"/>
                <a:ea typeface="黑体" panose="02010609060101010101" charset="-122"/>
              </a:rPr>
              <a:t>羊</a:t>
            </a:r>
            <a:endParaRPr lang="zh-CN" altLang="en-US" sz="2000" b="1" dirty="0">
              <a:latin typeface="黑体" panose="02010609060101010101" charset="-122"/>
              <a:ea typeface="黑体" panose="02010609060101010101" charset="-122"/>
            </a:endParaRPr>
          </a:p>
        </p:txBody>
      </p:sp>
      <p:sp>
        <p:nvSpPr>
          <p:cNvPr id="317454" name="文本框 317453">
            <a:hlinkClick r:id="rId6" action="ppaction://hlinksldjump"/>
          </p:cNvPr>
          <p:cNvSpPr txBox="1"/>
          <p:nvPr/>
        </p:nvSpPr>
        <p:spPr>
          <a:xfrm>
            <a:off x="3431540" y="5497830"/>
            <a:ext cx="6524625" cy="398780"/>
          </a:xfrm>
          <a:prstGeom prst="rect">
            <a:avLst/>
          </a:prstGeom>
          <a:solidFill>
            <a:schemeClr val="accent5">
              <a:lumMod val="40000"/>
              <a:lumOff val="60000"/>
            </a:schemeClr>
          </a:solidFill>
          <a:ln w="12700" cap="flat" cmpd="sng">
            <a:solidFill>
              <a:srgbClr val="CC99FF"/>
            </a:solidFill>
            <a:prstDash val="solid"/>
            <a:miter/>
            <a:headEnd type="none" w="sm" len="sm"/>
            <a:tailEnd type="none" w="sm" len="sm"/>
          </a:ln>
        </p:spPr>
        <p:txBody>
          <a:bodyPr>
            <a:spAutoFit/>
          </a:bodyPr>
          <a:p>
            <a:pPr algn="ctr">
              <a:spcBef>
                <a:spcPct val="50000"/>
              </a:spcBef>
            </a:pPr>
            <a:r>
              <a:rPr lang="zh-CN" altLang="en-US" sz="2000" b="1" dirty="0">
                <a:latin typeface="黑体" panose="02010609060101010101" charset="-122"/>
                <a:ea typeface="黑体" panose="02010609060101010101" charset="-122"/>
              </a:rPr>
              <a:t>第十一</a:t>
            </a:r>
            <a:r>
              <a:rPr lang="zh-CN" altLang="en-US" sz="2000" b="1" dirty="0">
                <a:latin typeface="黑体" panose="02010609060101010101" charset="-122"/>
                <a:ea typeface="黑体" panose="02010609060101010101" charset="-122"/>
              </a:rPr>
              <a:t>种</a:t>
            </a:r>
            <a:r>
              <a:rPr lang="zh-CN" altLang="en-US" sz="2000" b="1" dirty="0">
                <a:latin typeface="黑体" panose="02010609060101010101" charset="-122"/>
                <a:ea typeface="黑体" panose="02010609060101010101" charset="-122"/>
              </a:rPr>
              <a:t>人      </a:t>
            </a:r>
            <a:r>
              <a:rPr lang="zh-CN" altLang="en-US" sz="2000" b="1" dirty="0">
                <a:latin typeface="黑体" panose="02010609060101010101" charset="-122"/>
                <a:ea typeface="黑体" panose="02010609060101010101" charset="-122"/>
              </a:rPr>
              <a:t>机智应变</a:t>
            </a:r>
            <a:r>
              <a:rPr lang="zh-CN" altLang="en-US" sz="2000" b="1" dirty="0">
                <a:latin typeface="黑体" panose="02010609060101010101" charset="-122"/>
                <a:ea typeface="黑体" panose="02010609060101010101" charset="-122"/>
              </a:rPr>
              <a:t>的猴子</a:t>
            </a:r>
            <a:endParaRPr lang="zh-CN" altLang="en-US" sz="2000" b="1" dirty="0">
              <a:latin typeface="黑体" panose="02010609060101010101" charset="-122"/>
              <a:ea typeface="黑体" panose="02010609060101010101" charset="-122"/>
            </a:endParaRPr>
          </a:p>
        </p:txBody>
      </p:sp>
      <p:sp>
        <p:nvSpPr>
          <p:cNvPr id="317455" name="文本框 317454">
            <a:hlinkClick r:id="rId6" action="ppaction://hlinksldjump"/>
          </p:cNvPr>
          <p:cNvSpPr txBox="1"/>
          <p:nvPr/>
        </p:nvSpPr>
        <p:spPr>
          <a:xfrm>
            <a:off x="3431540" y="5907405"/>
            <a:ext cx="6524625" cy="398780"/>
          </a:xfrm>
          <a:prstGeom prst="rect">
            <a:avLst/>
          </a:prstGeom>
          <a:solidFill>
            <a:schemeClr val="accent5">
              <a:lumMod val="40000"/>
              <a:lumOff val="60000"/>
            </a:schemeClr>
          </a:solidFill>
          <a:ln w="12700" cap="flat" cmpd="sng">
            <a:solidFill>
              <a:srgbClr val="CC99FF"/>
            </a:solidFill>
            <a:prstDash val="solid"/>
            <a:miter/>
            <a:headEnd type="none" w="sm" len="sm"/>
            <a:tailEnd type="none" w="sm" len="sm"/>
          </a:ln>
        </p:spPr>
        <p:txBody>
          <a:bodyPr>
            <a:spAutoFit/>
          </a:bodyPr>
          <a:p>
            <a:pPr algn="ctr">
              <a:spcBef>
                <a:spcPct val="50000"/>
              </a:spcBef>
            </a:pPr>
            <a:r>
              <a:rPr lang="zh-CN" altLang="en-US" sz="2000" b="1" dirty="0">
                <a:latin typeface="黑体" panose="02010609060101010101" charset="-122"/>
                <a:ea typeface="黑体" panose="02010609060101010101" charset="-122"/>
              </a:rPr>
              <a:t>第十二</a:t>
            </a:r>
            <a:r>
              <a:rPr lang="zh-CN" altLang="en-US" sz="2000" b="1" dirty="0">
                <a:latin typeface="黑体" panose="02010609060101010101" charset="-122"/>
                <a:ea typeface="黑体" panose="02010609060101010101" charset="-122"/>
              </a:rPr>
              <a:t>种</a:t>
            </a:r>
            <a:r>
              <a:rPr lang="zh-CN" altLang="en-US" sz="2000" b="1" dirty="0">
                <a:latin typeface="黑体" panose="02010609060101010101" charset="-122"/>
                <a:ea typeface="黑体" panose="02010609060101010101" charset="-122"/>
              </a:rPr>
              <a:t>人      勇</a:t>
            </a:r>
            <a:r>
              <a:rPr lang="zh-CN" altLang="en-US" sz="2000" b="1" dirty="0">
                <a:latin typeface="黑体" panose="02010609060101010101" charset="-122"/>
                <a:ea typeface="黑体" panose="02010609060101010101" charset="-122"/>
              </a:rPr>
              <a:t>于创新</a:t>
            </a:r>
            <a:r>
              <a:rPr lang="zh-CN" altLang="en-US" sz="2000" b="1" dirty="0">
                <a:latin typeface="黑体" panose="02010609060101010101" charset="-122"/>
                <a:ea typeface="黑体" panose="02010609060101010101" charset="-122"/>
              </a:rPr>
              <a:t>的猩猩</a:t>
            </a:r>
            <a:endParaRPr lang="zh-CN" altLang="en-US" sz="2000" b="1" dirty="0">
              <a:latin typeface="黑体" panose="02010609060101010101" charset="-122"/>
              <a:ea typeface="黑体" panose="02010609060101010101" charset="-122"/>
            </a:endParaRPr>
          </a:p>
        </p:txBody>
      </p:sp>
      <p:sp>
        <p:nvSpPr>
          <p:cNvPr id="317457" name="文本框 317456">
            <a:hlinkClick r:id="rId6" action="ppaction://hlinksldjump"/>
          </p:cNvPr>
          <p:cNvSpPr txBox="1"/>
          <p:nvPr/>
        </p:nvSpPr>
        <p:spPr>
          <a:xfrm>
            <a:off x="3431540" y="6336030"/>
            <a:ext cx="6524625" cy="398780"/>
          </a:xfrm>
          <a:prstGeom prst="rect">
            <a:avLst/>
          </a:prstGeom>
          <a:solidFill>
            <a:schemeClr val="accent5">
              <a:lumMod val="40000"/>
              <a:lumOff val="60000"/>
            </a:schemeClr>
          </a:solidFill>
          <a:ln w="12700" cap="flat" cmpd="sng">
            <a:solidFill>
              <a:srgbClr val="CC99FF"/>
            </a:solidFill>
            <a:prstDash val="solid"/>
            <a:miter/>
            <a:headEnd type="none" w="sm" len="sm"/>
            <a:tailEnd type="none" w="sm" len="sm"/>
          </a:ln>
        </p:spPr>
        <p:txBody>
          <a:bodyPr>
            <a:spAutoFit/>
          </a:bodyPr>
          <a:p>
            <a:pPr algn="ctr">
              <a:spcBef>
                <a:spcPct val="50000"/>
              </a:spcBef>
            </a:pPr>
            <a:r>
              <a:rPr lang="zh-CN" altLang="en-US" sz="2000" b="1" dirty="0">
                <a:latin typeface="黑体" panose="02010609060101010101" charset="-122"/>
                <a:ea typeface="黑体" panose="02010609060101010101" charset="-122"/>
              </a:rPr>
              <a:t>第十三种人      勇敢挑战的獅子</a:t>
            </a:r>
            <a:endParaRPr lang="zh-CN" altLang="en-US" sz="2000" b="1" dirty="0">
              <a:latin typeface="黑体" panose="02010609060101010101" charset="-122"/>
              <a:ea typeface="黑体" panose="02010609060101010101" charset="-122"/>
            </a:endParaRPr>
          </a:p>
        </p:txBody>
      </p:sp>
      <p:sp>
        <p:nvSpPr>
          <p:cNvPr id="34879" name="文本框 34878"/>
          <p:cNvSpPr txBox="1"/>
          <p:nvPr>
            <p:custDataLst>
              <p:tags r:id="rId7"/>
            </p:custDataLst>
          </p:nvPr>
        </p:nvSpPr>
        <p:spPr>
          <a:xfrm>
            <a:off x="1991360" y="332740"/>
            <a:ext cx="9144000" cy="762000"/>
          </a:xfrm>
          <a:prstGeom prst="rect">
            <a:avLst/>
          </a:prstGeom>
          <a:noFill/>
          <a:ln w="12700">
            <a:noFill/>
          </a:ln>
        </p:spPr>
        <p:txBody>
          <a:bodyPr>
            <a:spAutoFit/>
          </a:bodyPr>
          <a:p>
            <a:pPr algn="ctr">
              <a:spcBef>
                <a:spcPct val="50000"/>
              </a:spcBef>
            </a:pPr>
            <a:r>
              <a:rPr lang="zh-CN" altLang="en-US" sz="4400" b="1" dirty="0">
                <a:solidFill>
                  <a:srgbClr val="FF0066"/>
                </a:solidFill>
                <a:effectLst>
                  <a:outerShdw blurRad="38100" dist="38100" dir="2700000">
                    <a:srgbClr val="000000"/>
                  </a:outerShdw>
                </a:effectLst>
                <a:latin typeface="標楷體" pitchFamily="65" charset="-120"/>
                <a:ea typeface="標楷體" pitchFamily="65" charset="-120"/>
              </a:rPr>
              <a:t>世界</a:t>
            </a:r>
            <a:r>
              <a:rPr lang="zh-TW" altLang="en-US" sz="4400" b="1" dirty="0">
                <a:solidFill>
                  <a:srgbClr val="FF0066"/>
                </a:solidFill>
                <a:effectLst>
                  <a:outerShdw blurRad="38100" dist="38100" dir="2700000">
                    <a:srgbClr val="000000"/>
                  </a:outerShdw>
                </a:effectLst>
                <a:latin typeface="標楷體" pitchFamily="65" charset="-120"/>
                <a:ea typeface="標楷體" pitchFamily="65" charset="-120"/>
              </a:rPr>
              <a:t>五百</a:t>
            </a:r>
            <a:r>
              <a:rPr lang="zh-CN" altLang="en-US" sz="4400" b="1" dirty="0">
                <a:solidFill>
                  <a:srgbClr val="FF0066"/>
                </a:solidFill>
                <a:effectLst>
                  <a:outerShdw blurRad="38100" dist="38100" dir="2700000">
                    <a:srgbClr val="000000"/>
                  </a:outerShdw>
                </a:effectLst>
                <a:latin typeface="標楷體" pitchFamily="65" charset="-120"/>
                <a:ea typeface="宋体" panose="02010600030101010101" pitchFamily="2" charset="-122"/>
              </a:rPr>
              <a:t>强企业</a:t>
            </a:r>
            <a:r>
              <a:rPr lang="zh-CN" altLang="en-US" sz="4400" b="1" dirty="0">
                <a:solidFill>
                  <a:srgbClr val="FF0066"/>
                </a:solidFill>
                <a:effectLst>
                  <a:outerShdw blurRad="38100" dist="38100" dir="2700000">
                    <a:srgbClr val="000000"/>
                  </a:outerShdw>
                </a:effectLst>
                <a:latin typeface="標楷體" pitchFamily="65" charset="-120"/>
                <a:ea typeface="標楷體" pitchFamily="65" charset="-120"/>
              </a:rPr>
              <a:t>最需要的</a:t>
            </a:r>
            <a:r>
              <a:rPr lang="en-US" altLang="zh-TW" sz="4400" b="1">
                <a:solidFill>
                  <a:srgbClr val="FF0066"/>
                </a:solidFill>
                <a:effectLst>
                  <a:outerShdw blurRad="38100" dist="38100" dir="2700000">
                    <a:srgbClr val="000000"/>
                  </a:outerShdw>
                </a:effectLst>
                <a:latin typeface="標楷體" pitchFamily="65" charset="-120"/>
                <a:ea typeface="標楷體" pitchFamily="65" charset="-120"/>
              </a:rPr>
              <a:t>13</a:t>
            </a:r>
            <a:r>
              <a:rPr lang="zh-CN" altLang="en-US" sz="4400" b="1" dirty="0">
                <a:solidFill>
                  <a:srgbClr val="FF0066"/>
                </a:solidFill>
                <a:effectLst>
                  <a:outerShdw blurRad="38100" dist="38100" dir="2700000">
                    <a:srgbClr val="000000"/>
                  </a:outerShdw>
                </a:effectLst>
                <a:latin typeface="標楷體" pitchFamily="65" charset="-120"/>
                <a:ea typeface="宋体" panose="02010600030101010101" pitchFamily="2" charset="-122"/>
              </a:rPr>
              <a:t>种</a:t>
            </a:r>
            <a:r>
              <a:rPr lang="zh-CN" altLang="en-US" sz="4400" b="1" dirty="0">
                <a:solidFill>
                  <a:srgbClr val="FF0066"/>
                </a:solidFill>
                <a:effectLst>
                  <a:outerShdw blurRad="38100" dist="38100" dir="2700000">
                    <a:srgbClr val="000000"/>
                  </a:outerShdw>
                </a:effectLst>
                <a:latin typeface="標楷體" pitchFamily="65" charset="-120"/>
                <a:ea typeface="標楷體" pitchFamily="65" charset="-120"/>
              </a:rPr>
              <a:t>人</a:t>
            </a:r>
            <a:r>
              <a:rPr lang="zh-CN" altLang="en-US" sz="4400" b="1" dirty="0">
                <a:solidFill>
                  <a:srgbClr val="FF0066"/>
                </a:solidFill>
                <a:effectLst>
                  <a:outerShdw blurRad="38100" dist="38100" dir="2700000">
                    <a:srgbClr val="000000"/>
                  </a:outerShdw>
                </a:effectLst>
                <a:latin typeface="標楷體" pitchFamily="65" charset="-120"/>
                <a:ea typeface="宋体" panose="02010600030101010101" pitchFamily="2" charset="-122"/>
              </a:rPr>
              <a:t>才</a:t>
            </a:r>
            <a:endParaRPr lang="en-US" altLang="zh-CN" sz="4400" b="1">
              <a:solidFill>
                <a:srgbClr val="FF0066"/>
              </a:solidFill>
              <a:effectLst>
                <a:outerShdw blurRad="38100" dist="38100" dir="2700000">
                  <a:srgbClr val="000000"/>
                </a:outerShdw>
              </a:effectLst>
              <a:latin typeface="標楷體" pitchFamily="65" charset="-120"/>
              <a:ea typeface="宋体" panose="02010600030101010101" pitchFamily="2" charset="-122"/>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258" b="3088"/>
          <a:stretch>
            <a:fillRect/>
          </a:stretch>
        </p:blipFill>
        <p:spPr>
          <a:xfrm>
            <a:off x="1566276" y="-1"/>
            <a:ext cx="10596085" cy="6863669"/>
          </a:xfrm>
          <a:prstGeom prst="rect">
            <a:avLst/>
          </a:prstGeom>
        </p:spPr>
      </p:pic>
      <p:sp>
        <p:nvSpPr>
          <p:cNvPr id="7" name="矩形 6"/>
          <p:cNvSpPr/>
          <p:nvPr/>
        </p:nvSpPr>
        <p:spPr>
          <a:xfrm>
            <a:off x="1596541" y="0"/>
            <a:ext cx="10629250" cy="687251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5" name="文本框 14"/>
          <p:cNvSpPr txBox="1"/>
          <p:nvPr>
            <p:custDataLst>
              <p:tags r:id="rId3"/>
            </p:custDataLst>
          </p:nvPr>
        </p:nvSpPr>
        <p:spPr>
          <a:xfrm>
            <a:off x="7827181" y="3726339"/>
            <a:ext cx="2053767" cy="646331"/>
          </a:xfrm>
          <a:prstGeom prst="rect">
            <a:avLst/>
          </a:prstGeom>
          <a:noFill/>
        </p:spPr>
        <p:txBody>
          <a:bodyPr vert="horz" wrap="none" rtlCol="0">
            <a:noAutofit/>
          </a:bodyPr>
          <a:lstStyle/>
          <a:p>
            <a:pPr defTabSz="1088390"/>
            <a:r>
              <a:rPr lang="en-US" altLang="zh-CN"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6" name="文本框 15"/>
          <p:cNvSpPr txBox="1"/>
          <p:nvPr>
            <p:custDataLst>
              <p:tags r:id="rId4"/>
            </p:custDataLst>
          </p:nvPr>
        </p:nvSpPr>
        <p:spPr>
          <a:xfrm>
            <a:off x="4980203" y="4654510"/>
            <a:ext cx="5961270" cy="1294767"/>
          </a:xfrm>
          <a:prstGeom prst="rect">
            <a:avLst/>
          </a:prstGeom>
          <a:noFill/>
        </p:spPr>
        <p:txBody>
          <a:bodyPr wrap="square" rtlCol="0">
            <a:noAutofit/>
            <a:scene3d>
              <a:camera prst="orthographicFront"/>
              <a:lightRig rig="threePt" dir="t"/>
            </a:scene3d>
          </a:bodyPr>
          <a:lstStyle/>
          <a:p>
            <a:pPr algn="r" defTabSz="1088390">
              <a:lnSpc>
                <a:spcPct val="150000"/>
              </a:lnSpc>
            </a:pPr>
            <a:r>
              <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rPr>
              <a:t>人力资源管理概述</a:t>
            </a:r>
            <a:endPar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endParaRPr>
          </a:p>
        </p:txBody>
      </p:sp>
      <p:cxnSp>
        <p:nvCxnSpPr>
          <p:cNvPr id="17" name="直接连接符 16"/>
          <p:cNvCxnSpPr/>
          <p:nvPr>
            <p:custDataLst>
              <p:tags r:id="rId5"/>
            </p:custDataLst>
          </p:nvPr>
        </p:nvCxnSpPr>
        <p:spPr>
          <a:xfrm>
            <a:off x="7362828" y="4540172"/>
            <a:ext cx="3578645" cy="0"/>
          </a:xfrm>
          <a:prstGeom prst="line">
            <a:avLst/>
          </a:prstGeom>
          <a:noFill/>
          <a:ln w="38100" cap="flat" cmpd="sng" algn="ctr">
            <a:solidFill>
              <a:schemeClr val="bg1">
                <a:lumMod val="75000"/>
              </a:schemeClr>
            </a:solidFill>
            <a:prstDash val="solid"/>
            <a:miter lim="800000"/>
          </a:ln>
          <a:effectLst/>
        </p:spPr>
      </p:cxnSp>
      <p:sp>
        <p:nvSpPr>
          <p:cNvPr id="18" name="矩形 30"/>
          <p:cNvSpPr/>
          <p:nvPr/>
        </p:nvSpPr>
        <p:spPr>
          <a:xfrm>
            <a:off x="1560546" y="3953522"/>
            <a:ext cx="71991" cy="143983"/>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9" name="文本框 18"/>
          <p:cNvSpPr txBox="1"/>
          <p:nvPr>
            <p:custDataLst>
              <p:tags r:id="rId6"/>
            </p:custDataLst>
          </p:nvPr>
        </p:nvSpPr>
        <p:spPr>
          <a:xfrm>
            <a:off x="9623575" y="1701208"/>
            <a:ext cx="1943766" cy="2879653"/>
          </a:xfrm>
          <a:prstGeom prst="rect">
            <a:avLst/>
          </a:prstGeom>
          <a:solidFill>
            <a:schemeClr val="bg1"/>
          </a:solidFill>
        </p:spPr>
        <p:txBody>
          <a:bodyPr vert="horz" wrap="none" rtlCol="0">
            <a:noAutofit/>
          </a:bodyPr>
          <a:lstStyle/>
          <a:p>
            <a:pPr defTabSz="1088390"/>
            <a:r>
              <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1</a:t>
            </a:r>
            <a:endParaRPr lang="zh-CN" altLang="en-US"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p:bldP spid="16" grpId="0"/>
      <p:bldP spid="1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95" name="矩形 2194"/>
          <p:cNvSpPr/>
          <p:nvPr/>
        </p:nvSpPr>
        <p:spPr>
          <a:xfrm>
            <a:off x="1919288" y="692468"/>
            <a:ext cx="3840480" cy="583565"/>
          </a:xfrm>
          <a:prstGeom prst="rect">
            <a:avLst/>
          </a:prstGeom>
          <a:noFill/>
          <a:ln w="9525">
            <a:noFill/>
          </a:ln>
        </p:spPr>
        <p:txBody>
          <a:bodyPr wrap="none" anchor="ctr" anchorCtr="0">
            <a:spAutoFit/>
          </a:bodyPr>
          <a:p>
            <a:r>
              <a:rPr lang="zh-CN" altLang="en-US" sz="3200" b="1">
                <a:solidFill>
                  <a:srgbClr val="0070C0"/>
                </a:solidFill>
                <a:latin typeface="微软雅黑" panose="020B0503020204020204" pitchFamily="34" charset="-122"/>
                <a:ea typeface="微软雅黑" panose="020B0503020204020204" pitchFamily="34" charset="-122"/>
              </a:rPr>
              <a:t>一、人力资源的内涵</a:t>
            </a:r>
            <a:endParaRPr lang="zh-CN" altLang="en-US" sz="3200" b="1">
              <a:solidFill>
                <a:srgbClr val="0070C0"/>
              </a:solidFill>
              <a:latin typeface="微软雅黑" panose="020B0503020204020204" pitchFamily="34" charset="-122"/>
              <a:ea typeface="微软雅黑" panose="020B0503020204020204" pitchFamily="34" charset="-122"/>
            </a:endParaRPr>
          </a:p>
        </p:txBody>
      </p:sp>
      <p:sp>
        <p:nvSpPr>
          <p:cNvPr id="2" name="矩形 1"/>
          <p:cNvSpPr/>
          <p:nvPr>
            <p:custDataLst>
              <p:tags r:id="rId1"/>
            </p:custDataLst>
          </p:nvPr>
        </p:nvSpPr>
        <p:spPr>
          <a:xfrm>
            <a:off x="1847533" y="1436053"/>
            <a:ext cx="4246880" cy="583565"/>
          </a:xfrm>
          <a:prstGeom prst="rect">
            <a:avLst/>
          </a:prstGeom>
          <a:noFill/>
          <a:ln w="9525">
            <a:noFill/>
          </a:ln>
        </p:spPr>
        <p:txBody>
          <a:bodyPr wrap="none" anchor="ctr" anchorCtr="0">
            <a:spAutoFit/>
          </a:bodyPr>
          <a:p>
            <a:r>
              <a:rPr lang="zh-CN" altLang="en-US" sz="3200" b="1">
                <a:solidFill>
                  <a:srgbClr val="FF0000"/>
                </a:solidFill>
                <a:latin typeface="微软雅黑" panose="020B0503020204020204" pitchFamily="34" charset="-122"/>
                <a:ea typeface="微软雅黑" panose="020B0503020204020204" pitchFamily="34" charset="-122"/>
              </a:rPr>
              <a:t>（一）人力资源的含义</a:t>
            </a:r>
            <a:endParaRPr lang="zh-CN" altLang="en-US" sz="3200" b="1">
              <a:solidFill>
                <a:srgbClr val="FF0000"/>
              </a:solidFill>
              <a:latin typeface="微软雅黑" panose="020B0503020204020204" pitchFamily="34" charset="-122"/>
              <a:ea typeface="微软雅黑" panose="020B0503020204020204" pitchFamily="34" charset="-122"/>
            </a:endParaRPr>
          </a:p>
        </p:txBody>
      </p:sp>
      <p:sp>
        <p:nvSpPr>
          <p:cNvPr id="100" name="文本框 99"/>
          <p:cNvSpPr txBox="1"/>
          <p:nvPr/>
        </p:nvSpPr>
        <p:spPr>
          <a:xfrm>
            <a:off x="1919605" y="1988820"/>
            <a:ext cx="9137650" cy="1383665"/>
          </a:xfrm>
          <a:prstGeom prst="rect">
            <a:avLst/>
          </a:prstGeom>
          <a:noFill/>
          <a:ln w="9525">
            <a:noFill/>
          </a:ln>
        </p:spPr>
        <p:txBody>
          <a:bodyPr wrap="square">
            <a:spAutoFit/>
          </a:bodyPr>
          <a:p>
            <a:pPr indent="0"/>
            <a:r>
              <a:rPr lang="en-US" altLang="zh-CN" sz="2800" b="0">
                <a:ea typeface="等线" panose="02010600030101010101" charset="-122"/>
              </a:rPr>
              <a:t>      </a:t>
            </a:r>
            <a:r>
              <a:rPr lang="en-US" altLang="zh-CN" sz="2800" b="0">
                <a:solidFill>
                  <a:srgbClr val="0070C0"/>
                </a:solidFill>
                <a:ea typeface="等线" panose="02010600030101010101" charset="-122"/>
              </a:rPr>
              <a:t> </a:t>
            </a:r>
            <a:r>
              <a:rPr sz="2800" b="1">
                <a:solidFill>
                  <a:srgbClr val="0070C0"/>
                </a:solidFill>
                <a:ea typeface="等线" panose="02010600030101010101" charset="-122"/>
              </a:rPr>
              <a:t>人力资源是指在一定时期内，一个国家或地区具有或将具有为社会创造物质和文化财富的从事体力劳动和智力劳动的人们的总称。</a:t>
            </a:r>
            <a:endParaRPr sz="2800" b="1">
              <a:solidFill>
                <a:srgbClr val="0070C0"/>
              </a:solidFill>
              <a:ea typeface="等线" panose="02010600030101010101" charset="-122"/>
            </a:endParaRPr>
          </a:p>
        </p:txBody>
      </p:sp>
      <p:pic>
        <p:nvPicPr>
          <p:cNvPr id="3" name="图片 2"/>
          <p:cNvPicPr>
            <a:picLocks noChangeAspect="1"/>
          </p:cNvPicPr>
          <p:nvPr>
            <p:custDataLst>
              <p:tags r:id="rId2"/>
            </p:custDataLst>
          </p:nvPr>
        </p:nvPicPr>
        <p:blipFill>
          <a:blip r:embed="rId3"/>
          <a:stretch>
            <a:fillRect/>
          </a:stretch>
        </p:blipFill>
        <p:spPr>
          <a:xfrm>
            <a:off x="3935730" y="3462020"/>
            <a:ext cx="4791075" cy="2949575"/>
          </a:xfrm>
          <a:prstGeom prst="rect">
            <a:avLst/>
          </a:prstGeom>
        </p:spPr>
      </p:pic>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custDataLst>
              <p:tags r:id="rId1"/>
            </p:custDataLst>
          </p:nvPr>
        </p:nvPicPr>
        <p:blipFill>
          <a:blip r:embed="rId2"/>
          <a:stretch>
            <a:fillRect/>
          </a:stretch>
        </p:blipFill>
        <p:spPr>
          <a:xfrm>
            <a:off x="6816090" y="2420620"/>
            <a:ext cx="5177790" cy="2449195"/>
          </a:xfrm>
          <a:prstGeom prst="rect">
            <a:avLst/>
          </a:prstGeom>
        </p:spPr>
      </p:pic>
      <p:sp>
        <p:nvSpPr>
          <p:cNvPr id="3" name="矩形 2"/>
          <p:cNvSpPr/>
          <p:nvPr>
            <p:custDataLst>
              <p:tags r:id="rId3"/>
            </p:custDataLst>
          </p:nvPr>
        </p:nvSpPr>
        <p:spPr>
          <a:xfrm>
            <a:off x="1919288" y="908368"/>
            <a:ext cx="4653280" cy="583565"/>
          </a:xfrm>
          <a:prstGeom prst="rect">
            <a:avLst/>
          </a:prstGeom>
          <a:noFill/>
          <a:ln w="9525">
            <a:noFill/>
          </a:ln>
        </p:spPr>
        <p:txBody>
          <a:bodyPr wrap="none" anchor="ctr" anchorCtr="0">
            <a:spAutoFit/>
          </a:bodyPr>
          <a:p>
            <a:r>
              <a:rPr lang="zh-CN" altLang="en-US" sz="3200" b="1">
                <a:solidFill>
                  <a:srgbClr val="FF0000"/>
                </a:solidFill>
                <a:latin typeface="微软雅黑" panose="020B0503020204020204" pitchFamily="34" charset="-122"/>
                <a:ea typeface="微软雅黑" panose="020B0503020204020204" pitchFamily="34" charset="-122"/>
              </a:rPr>
              <a:t>（二）人力资源相关概念</a:t>
            </a:r>
            <a:endParaRPr lang="zh-CN" altLang="en-US" sz="3200" b="1">
              <a:solidFill>
                <a:srgbClr val="FF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2172335" y="1659255"/>
            <a:ext cx="5115560" cy="3744595"/>
          </a:xfrm>
          <a:prstGeom prst="rect">
            <a:avLst/>
          </a:prstGeom>
          <a:noFill/>
          <a:ln w="9525">
            <a:noFill/>
          </a:ln>
        </p:spPr>
        <p:txBody>
          <a:bodyPr>
            <a:noAutofit/>
          </a:bodyPr>
          <a:p>
            <a:pPr indent="304800"/>
            <a:r>
              <a:rPr lang="en-US" sz="20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1.</a:t>
            </a:r>
            <a:r>
              <a:rPr lang="zh-CN" sz="20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人口资源是指在一定时期内一个国家或地区的人口总体。人口资源主要表明的是数量概念，劳动力资源、人力资源、人才资源都以其为基础。</a:t>
            </a:r>
            <a:r>
              <a:rPr lang="en-US" sz="20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    2.</a:t>
            </a:r>
            <a:r>
              <a:rPr lang="zh-CN" sz="20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劳动力资源是指在一定时期内以一个国家或地区有劳动能力并在劳动年龄范围内（例如16～60岁）的人口的总和，侧重于劳动者数量。</a:t>
            </a:r>
            <a:r>
              <a:rPr lang="en-US" sz="20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     3.</a:t>
            </a:r>
            <a:r>
              <a:rPr lang="zh-CN" sz="20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rPr>
              <a:t>人才资源是指一个国家或地区具有较强的管理能力、研究能力、创造能力和专门技术能力的人们的总称，是在一定时期内杰出的、优秀的人力资源，着重强调人力资源的质量。它反映了一个民族的素质和发展潜力，是人力资源中最为宝贵和精华的部分。</a:t>
            </a:r>
            <a:endParaRPr lang="zh-CN" altLang="en-US" sz="20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2495550" y="1412875"/>
            <a:ext cx="8938260" cy="3784600"/>
          </a:xfrm>
          <a:prstGeom prst="rect">
            <a:avLst/>
          </a:prstGeom>
          <a:noFill/>
          <a:ln w="9525">
            <a:noFill/>
          </a:ln>
        </p:spPr>
        <p:txBody>
          <a:bodyPr wrap="square">
            <a:spAutoFit/>
          </a:bodyPr>
          <a:p>
            <a:pPr indent="355600"/>
            <a:r>
              <a:rPr lang="zh-CN" sz="4000" b="1">
                <a:solidFill>
                  <a:srgbClr val="FF0000"/>
                </a:solidFill>
                <a:latin typeface="微软雅黑" panose="020B0503020204020204" pitchFamily="34" charset="-122"/>
                <a:ea typeface="微软雅黑" panose="020B0503020204020204" pitchFamily="34" charset="-122"/>
              </a:rPr>
              <a:t>司马光的</a:t>
            </a:r>
            <a:r>
              <a:rPr lang="zh-CN" sz="4000" b="1">
                <a:solidFill>
                  <a:srgbClr val="FF0000"/>
                </a:solidFill>
                <a:latin typeface="微软雅黑" panose="020B0503020204020204" pitchFamily="34" charset="-122"/>
                <a:ea typeface="微软雅黑" panose="020B0503020204020204" pitchFamily="34" charset="-122"/>
              </a:rPr>
              <a:t>人才观：</a:t>
            </a:r>
            <a:endParaRPr lang="zh-CN" sz="4000" b="1">
              <a:solidFill>
                <a:srgbClr val="FF0000"/>
              </a:solidFill>
              <a:latin typeface="微软雅黑" panose="020B0503020204020204" pitchFamily="34" charset="-122"/>
              <a:ea typeface="微软雅黑" panose="020B0503020204020204" pitchFamily="34" charset="-122"/>
            </a:endParaRPr>
          </a:p>
          <a:p>
            <a:pPr indent="355600"/>
            <a:r>
              <a:rPr lang="en-US" altLang="zh-CN" sz="4000" b="1">
                <a:solidFill>
                  <a:srgbClr val="FF0000"/>
                </a:solidFill>
                <a:latin typeface="微软雅黑" panose="020B0503020204020204" pitchFamily="34" charset="-122"/>
                <a:ea typeface="微软雅黑" panose="020B0503020204020204" pitchFamily="34" charset="-122"/>
              </a:rPr>
              <a:t>      </a:t>
            </a:r>
            <a:endParaRPr lang="en-US" altLang="zh-CN" sz="4000" b="1">
              <a:solidFill>
                <a:srgbClr val="FF0000"/>
              </a:solidFill>
              <a:latin typeface="微软雅黑" panose="020B0503020204020204" pitchFamily="34" charset="-122"/>
              <a:ea typeface="微软雅黑" panose="020B0503020204020204" pitchFamily="34" charset="-122"/>
            </a:endParaRPr>
          </a:p>
          <a:p>
            <a:pPr indent="355600"/>
            <a:r>
              <a:rPr lang="en-US" altLang="zh-CN" sz="4000" b="1">
                <a:solidFill>
                  <a:schemeClr val="accent1"/>
                </a:solidFill>
                <a:latin typeface="微软雅黑" panose="020B0503020204020204" pitchFamily="34" charset="-122"/>
                <a:ea typeface="微软雅黑" panose="020B0503020204020204" pitchFamily="34" charset="-122"/>
              </a:rPr>
              <a:t>      </a:t>
            </a:r>
            <a:r>
              <a:rPr lang="zh-CN" sz="4000" b="1">
                <a:solidFill>
                  <a:schemeClr val="accent1"/>
                </a:solidFill>
                <a:latin typeface="微软雅黑" panose="020B0503020204020204" pitchFamily="34" charset="-122"/>
                <a:ea typeface="微软雅黑" panose="020B0503020204020204" pitchFamily="34" charset="-122"/>
              </a:rPr>
              <a:t>才德全尽谓之圣人，</a:t>
            </a:r>
            <a:endParaRPr lang="zh-CN" sz="4000" b="1">
              <a:solidFill>
                <a:schemeClr val="accent1"/>
              </a:solidFill>
              <a:latin typeface="微软雅黑" panose="020B0503020204020204" pitchFamily="34" charset="-122"/>
              <a:ea typeface="微软雅黑" panose="020B0503020204020204" pitchFamily="34" charset="-122"/>
            </a:endParaRPr>
          </a:p>
          <a:p>
            <a:pPr indent="355600"/>
            <a:r>
              <a:rPr lang="en-US" altLang="zh-CN" sz="4000" b="1">
                <a:solidFill>
                  <a:schemeClr val="accent1"/>
                </a:solidFill>
                <a:latin typeface="微软雅黑" panose="020B0503020204020204" pitchFamily="34" charset="-122"/>
                <a:ea typeface="微软雅黑" panose="020B0503020204020204" pitchFamily="34" charset="-122"/>
              </a:rPr>
              <a:t>      </a:t>
            </a:r>
            <a:r>
              <a:rPr lang="zh-CN" sz="4000" b="1">
                <a:solidFill>
                  <a:schemeClr val="accent1"/>
                </a:solidFill>
                <a:latin typeface="微软雅黑" panose="020B0503020204020204" pitchFamily="34" charset="-122"/>
                <a:ea typeface="微软雅黑" panose="020B0503020204020204" pitchFamily="34" charset="-122"/>
              </a:rPr>
              <a:t>才德兼亡谓之愚人，</a:t>
            </a:r>
            <a:endParaRPr lang="zh-CN" sz="4000" b="1">
              <a:solidFill>
                <a:schemeClr val="accent1"/>
              </a:solidFill>
              <a:latin typeface="微软雅黑" panose="020B0503020204020204" pitchFamily="34" charset="-122"/>
              <a:ea typeface="微软雅黑" panose="020B0503020204020204" pitchFamily="34" charset="-122"/>
            </a:endParaRPr>
          </a:p>
          <a:p>
            <a:pPr indent="355600"/>
            <a:r>
              <a:rPr lang="en-US" altLang="zh-CN" sz="4000" b="1">
                <a:solidFill>
                  <a:schemeClr val="accent1"/>
                </a:solidFill>
                <a:latin typeface="微软雅黑" panose="020B0503020204020204" pitchFamily="34" charset="-122"/>
                <a:ea typeface="微软雅黑" panose="020B0503020204020204" pitchFamily="34" charset="-122"/>
              </a:rPr>
              <a:t>      </a:t>
            </a:r>
            <a:r>
              <a:rPr lang="zh-CN" sz="4000" b="1">
                <a:solidFill>
                  <a:schemeClr val="accent1"/>
                </a:solidFill>
                <a:latin typeface="微软雅黑" panose="020B0503020204020204" pitchFamily="34" charset="-122"/>
                <a:ea typeface="微软雅黑" panose="020B0503020204020204" pitchFamily="34" charset="-122"/>
              </a:rPr>
              <a:t>德胜才谓之君子，</a:t>
            </a:r>
            <a:endParaRPr lang="zh-CN" sz="4000" b="1">
              <a:solidFill>
                <a:schemeClr val="accent1"/>
              </a:solidFill>
              <a:latin typeface="微软雅黑" panose="020B0503020204020204" pitchFamily="34" charset="-122"/>
              <a:ea typeface="微软雅黑" panose="020B0503020204020204" pitchFamily="34" charset="-122"/>
            </a:endParaRPr>
          </a:p>
          <a:p>
            <a:pPr indent="355600"/>
            <a:r>
              <a:rPr lang="zh-CN" sz="4000" b="1">
                <a:solidFill>
                  <a:schemeClr val="accent1"/>
                </a:solidFill>
                <a:latin typeface="微软雅黑" panose="020B0503020204020204" pitchFamily="34" charset="-122"/>
                <a:ea typeface="微软雅黑" panose="020B0503020204020204" pitchFamily="34" charset="-122"/>
              </a:rPr>
              <a:t> </a:t>
            </a:r>
            <a:r>
              <a:rPr lang="en-US" altLang="zh-CN" sz="4000" b="1">
                <a:solidFill>
                  <a:schemeClr val="accent1"/>
                </a:solidFill>
                <a:latin typeface="微软雅黑" panose="020B0503020204020204" pitchFamily="34" charset="-122"/>
                <a:ea typeface="微软雅黑" panose="020B0503020204020204" pitchFamily="34" charset="-122"/>
              </a:rPr>
              <a:t>     </a:t>
            </a:r>
            <a:r>
              <a:rPr lang="zh-CN" sz="4000" b="1">
                <a:solidFill>
                  <a:schemeClr val="accent1"/>
                </a:solidFill>
                <a:latin typeface="微软雅黑" panose="020B0503020204020204" pitchFamily="34" charset="-122"/>
                <a:ea typeface="微软雅黑" panose="020B0503020204020204" pitchFamily="34" charset="-122"/>
              </a:rPr>
              <a:t>才胜德谓之小人。</a:t>
            </a:r>
            <a:endParaRPr lang="zh-CN" altLang="en-US" sz="4000" b="1">
              <a:solidFill>
                <a:schemeClr val="accent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矩形 1"/>
          <p:cNvSpPr/>
          <p:nvPr>
            <p:custDataLst>
              <p:tags r:id="rId1"/>
            </p:custDataLst>
          </p:nvPr>
        </p:nvSpPr>
        <p:spPr>
          <a:xfrm>
            <a:off x="2207578" y="620078"/>
            <a:ext cx="2214880" cy="583565"/>
          </a:xfrm>
          <a:prstGeom prst="rect">
            <a:avLst/>
          </a:prstGeom>
          <a:noFill/>
          <a:ln w="9525">
            <a:noFill/>
          </a:ln>
        </p:spPr>
        <p:txBody>
          <a:bodyPr wrap="none" anchor="ctr" anchorCtr="0">
            <a:spAutoFit/>
          </a:bodyPr>
          <a:p>
            <a:r>
              <a:rPr lang="zh-CN" altLang="en-US" sz="3200" b="1">
                <a:solidFill>
                  <a:schemeClr val="tx2"/>
                </a:solidFill>
                <a:latin typeface="微软雅黑" panose="020B0503020204020204" pitchFamily="34" charset="-122"/>
                <a:ea typeface="微软雅黑" panose="020B0503020204020204" pitchFamily="34" charset="-122"/>
              </a:rPr>
              <a:t>深度思考：</a:t>
            </a:r>
            <a:endParaRPr lang="zh-CN" altLang="en-US" sz="3200" b="1">
              <a:solidFill>
                <a:schemeClr val="tx2"/>
              </a:solidFill>
              <a:latin typeface="微软雅黑" panose="020B0503020204020204" pitchFamily="34" charset="-122"/>
              <a:ea typeface="微软雅黑" panose="020B0503020204020204" pitchFamily="34" charset="-122"/>
            </a:endParaRPr>
          </a:p>
        </p:txBody>
      </p:sp>
      <p:sp>
        <p:nvSpPr>
          <p:cNvPr id="3" name="矩形 2"/>
          <p:cNvSpPr/>
          <p:nvPr>
            <p:custDataLst>
              <p:tags r:id="rId2"/>
            </p:custDataLst>
          </p:nvPr>
        </p:nvSpPr>
        <p:spPr>
          <a:xfrm>
            <a:off x="2711450" y="5464810"/>
            <a:ext cx="8198485" cy="1076325"/>
          </a:xfrm>
          <a:prstGeom prst="rect">
            <a:avLst/>
          </a:prstGeom>
          <a:noFill/>
          <a:ln w="9525">
            <a:noFill/>
          </a:ln>
        </p:spPr>
        <p:txBody>
          <a:bodyPr wrap="square" anchor="ctr" anchorCtr="0">
            <a:spAutoFit/>
          </a:bodyPr>
          <a:p>
            <a:r>
              <a:rPr lang="en-US" altLang="zh-CN" sz="3200" b="1">
                <a:solidFill>
                  <a:schemeClr val="tx2"/>
                </a:solidFill>
                <a:latin typeface="微软雅黑" panose="020B0503020204020204" pitchFamily="34" charset="-122"/>
                <a:ea typeface="微软雅黑" panose="020B0503020204020204" pitchFamily="34" charset="-122"/>
              </a:rPr>
              <a:t>      </a:t>
            </a:r>
            <a:r>
              <a:rPr lang="zh-CN" altLang="en-US" sz="3200" b="1">
                <a:solidFill>
                  <a:schemeClr val="tx2"/>
                </a:solidFill>
                <a:latin typeface="微软雅黑" panose="020B0503020204020204" pitchFamily="34" charset="-122"/>
                <a:ea typeface="微软雅黑" panose="020B0503020204020204" pitchFamily="34" charset="-122"/>
              </a:rPr>
              <a:t>你是如何看待司马光的人才观的？</a:t>
            </a:r>
            <a:endParaRPr lang="zh-CN" altLang="en-US" sz="3200" b="1">
              <a:solidFill>
                <a:schemeClr val="tx2"/>
              </a:solidFill>
              <a:latin typeface="微软雅黑" panose="020B0503020204020204" pitchFamily="34" charset="-122"/>
              <a:ea typeface="微软雅黑" panose="020B0503020204020204" pitchFamily="34" charset="-122"/>
            </a:endParaRPr>
          </a:p>
          <a:p>
            <a:r>
              <a:rPr lang="zh-CN" altLang="en-US" sz="3200" b="1">
                <a:solidFill>
                  <a:schemeClr val="tx2"/>
                </a:solidFill>
                <a:latin typeface="微软雅黑" panose="020B0503020204020204" pitchFamily="34" charset="-122"/>
                <a:ea typeface="微软雅黑" panose="020B0503020204020204" pitchFamily="34" charset="-122"/>
              </a:rPr>
              <a:t>认同或是反对，</a:t>
            </a:r>
            <a:r>
              <a:rPr lang="zh-CN" altLang="en-US" sz="3200" b="1">
                <a:solidFill>
                  <a:schemeClr val="tx2"/>
                </a:solidFill>
                <a:latin typeface="微软雅黑" panose="020B0503020204020204" pitchFamily="34" charset="-122"/>
                <a:ea typeface="微软雅黑" panose="020B0503020204020204" pitchFamily="34" charset="-122"/>
              </a:rPr>
              <a:t>说明理由。</a:t>
            </a:r>
            <a:endParaRPr lang="zh-CN" altLang="en-US" sz="3200" b="1">
              <a:solidFill>
                <a:schemeClr val="tx2"/>
              </a:solidFill>
              <a:latin typeface="微软雅黑" panose="020B0503020204020204" pitchFamily="34" charset="-122"/>
              <a:ea typeface="微软雅黑" panose="020B0503020204020204" pitchFamily="34" charset="-122"/>
            </a:endParaRPr>
          </a:p>
        </p:txBody>
      </p:sp>
    </p:spTree>
  </p:cSld>
  <p:clrMapOvr>
    <a:masterClrMapping/>
  </p:clrMapOvr>
</p:sld>
</file>

<file path=ppt/tags/tag1.xml><?xml version="1.0" encoding="utf-8"?>
<p:tagLst xmlns:p="http://schemas.openxmlformats.org/presentationml/2006/main">
  <p:tag name="MH" val="20160418164542"/>
  <p:tag name="MH_LIBRARY" val="GRAPHIC"/>
  <p:tag name="MH_TYPE" val="SubTitle"/>
  <p:tag name="MH_ORDER" val="1"/>
</p:tagLst>
</file>

<file path=ppt/tags/tag10.xml><?xml version="1.0" encoding="utf-8"?>
<p:tagLst xmlns:p="http://schemas.openxmlformats.org/presentationml/2006/main">
  <p:tag name="MH" val="20160418164542"/>
  <p:tag name="MH_LIBRARY" val="GRAPHIC"/>
  <p:tag name="MH_TYPE" val="SubTitle"/>
  <p:tag name="MH_ORDER" val="1"/>
</p:tagLst>
</file>

<file path=ppt/tags/tag11.xml><?xml version="1.0" encoding="utf-8"?>
<p:tagLst xmlns:p="http://schemas.openxmlformats.org/presentationml/2006/main">
  <p:tag name="REFSHAPE" val="808719020"/>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MH" val="20161028152942"/>
  <p:tag name="MH_LIBRARY" val="GRAPHIC"/>
  <p:tag name="MH_ORDER" val="TextBox 13"/>
</p:tagLst>
</file>

<file path=ppt/tags/tag14.xml><?xml version="1.0" encoding="utf-8"?>
<p:tagLst xmlns:p="http://schemas.openxmlformats.org/presentationml/2006/main">
  <p:tag name="MH" val="20161028152942"/>
  <p:tag name="MH_LIBRARY" val="GRAPHIC"/>
  <p:tag name="MH_ORDER" val="TextBox 14"/>
</p:tagLst>
</file>

<file path=ppt/tags/tag15.xml><?xml version="1.0" encoding="utf-8"?>
<p:tagLst xmlns:p="http://schemas.openxmlformats.org/presentationml/2006/main">
  <p:tag name="MH" val="20161028152942"/>
  <p:tag name="MH_LIBRARY" val="GRAPHIC"/>
  <p:tag name="MH_ORDER" val="Straight Connector 15"/>
</p:tagLst>
</file>

<file path=ppt/tags/tag16.xml><?xml version="1.0" encoding="utf-8"?>
<p:tagLst xmlns:p="http://schemas.openxmlformats.org/presentationml/2006/main">
  <p:tag name="MH" val="20161028152942"/>
  <p:tag name="MH_LIBRARY" val="GRAPHIC"/>
  <p:tag name="MH_ORDER" val="TextBox 13"/>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MH" val="20160418164542"/>
  <p:tag name="MH_LIBRARY" val="GRAPHIC"/>
  <p:tag name="MH_TYPE" val="SubTitle"/>
  <p:tag name="MH_ORDER" val="1"/>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MH" val="20160418164542"/>
  <p:tag name="MH_LIBRARY" val="GRAPHIC"/>
  <p:tag name="MH_TYPE" val="SubTitle"/>
  <p:tag name="MH_ORDER" val="1"/>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MH" val="20161028152942"/>
  <p:tag name="MH_LIBRARY" val="GRAPHIC"/>
  <p:tag name="MH_ORDER" val="TextBox 13"/>
</p:tagLst>
</file>

<file path=ppt/tags/tag4.xml><?xml version="1.0" encoding="utf-8"?>
<p:tagLst xmlns:p="http://schemas.openxmlformats.org/presentationml/2006/main">
  <p:tag name="MH" val="20160418164542"/>
  <p:tag name="MH_LIBRARY" val="GRAPHIC"/>
  <p:tag name="MH_TYPE" val="SubTitle"/>
  <p:tag name="MH_ORDER" val="1"/>
</p:tagLst>
</file>

<file path=ppt/tags/tag40.xml><?xml version="1.0" encoding="utf-8"?>
<p:tagLst xmlns:p="http://schemas.openxmlformats.org/presentationml/2006/main">
  <p:tag name="MH" val="20161028152942"/>
  <p:tag name="MH_LIBRARY" val="GRAPHIC"/>
  <p:tag name="MH_ORDER" val="TextBox 14"/>
</p:tagLst>
</file>

<file path=ppt/tags/tag41.xml><?xml version="1.0" encoding="utf-8"?>
<p:tagLst xmlns:p="http://schemas.openxmlformats.org/presentationml/2006/main">
  <p:tag name="MH" val="20161028152942"/>
  <p:tag name="MH_LIBRARY" val="GRAPHIC"/>
  <p:tag name="MH_ORDER" val="Straight Connector 15"/>
</p:tagLst>
</file>

<file path=ppt/tags/tag42.xml><?xml version="1.0" encoding="utf-8"?>
<p:tagLst xmlns:p="http://schemas.openxmlformats.org/presentationml/2006/main">
  <p:tag name="MH" val="20161028152942"/>
  <p:tag name="MH_LIBRARY" val="GRAPHIC"/>
  <p:tag name="MH_ORDER" val="TextBox 13"/>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MH" val="20160418164542"/>
  <p:tag name="MH_LIBRARY" val="GRAPHIC"/>
  <p:tag name="MH_TYPE" val="SubTitle"/>
  <p:tag name="MH_ORDER" val="1"/>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MH" val="20161028152942"/>
  <p:tag name="MH_LIBRARY" val="GRAPHIC"/>
  <p:tag name="MH_ORDER" val="TextBox 13"/>
</p:tagLst>
</file>

<file path=ppt/tags/tag53.xml><?xml version="1.0" encoding="utf-8"?>
<p:tagLst xmlns:p="http://schemas.openxmlformats.org/presentationml/2006/main">
  <p:tag name="MH" val="20161028152942"/>
  <p:tag name="MH_LIBRARY" val="GRAPHIC"/>
  <p:tag name="MH_ORDER" val="TextBox 14"/>
</p:tagLst>
</file>

<file path=ppt/tags/tag54.xml><?xml version="1.0" encoding="utf-8"?>
<p:tagLst xmlns:p="http://schemas.openxmlformats.org/presentationml/2006/main">
  <p:tag name="MH" val="20161028152942"/>
  <p:tag name="MH_LIBRARY" val="GRAPHIC"/>
  <p:tag name="MH_ORDER" val="Straight Connector 15"/>
</p:tagLst>
</file>

<file path=ppt/tags/tag55.xml><?xml version="1.0" encoding="utf-8"?>
<p:tagLst xmlns:p="http://schemas.openxmlformats.org/presentationml/2006/main">
  <p:tag name="MH" val="20161028152942"/>
  <p:tag name="MH_LIBRARY" val="GRAPHIC"/>
  <p:tag name="MH_ORDER" val="TextBox 13"/>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MH" val="20160418164542"/>
  <p:tag name="MH_LIBRARY" val="GRAPHIC"/>
  <p:tag name="MH_TYPE" val="SubTitle"/>
  <p:tag name="MH_ORDER" val="1"/>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MH" val="20161028152942"/>
  <p:tag name="MH_LIBRARY" val="GRAPHIC"/>
  <p:tag name="MH_ORDER" val="TextBox 13"/>
</p:tagLst>
</file>

<file path=ppt/tags/tag66.xml><?xml version="1.0" encoding="utf-8"?>
<p:tagLst xmlns:p="http://schemas.openxmlformats.org/presentationml/2006/main">
  <p:tag name="MH" val="20161028152942"/>
  <p:tag name="MH_LIBRARY" val="GRAPHIC"/>
  <p:tag name="MH_ORDER" val="TextBox 14"/>
</p:tagLst>
</file>

<file path=ppt/tags/tag67.xml><?xml version="1.0" encoding="utf-8"?>
<p:tagLst xmlns:p="http://schemas.openxmlformats.org/presentationml/2006/main">
  <p:tag name="MH" val="20161028152942"/>
  <p:tag name="MH_LIBRARY" val="GRAPHIC"/>
  <p:tag name="MH_ORDER" val="Straight Connector 15"/>
</p:tagLst>
</file>

<file path=ppt/tags/tag68.xml><?xml version="1.0" encoding="utf-8"?>
<p:tagLst xmlns:p="http://schemas.openxmlformats.org/presentationml/2006/main">
  <p:tag name="MH" val="20161028152942"/>
  <p:tag name="MH_LIBRARY" val="GRAPHIC"/>
  <p:tag name="MH_ORDER" val="TextBox 13"/>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MH" val="20160418164542"/>
  <p:tag name="MH_LIBRARY" val="GRAPHIC"/>
  <p:tag name="MH_TYPE" val="SubTitle"/>
  <p:tag name="MH_ORDER" val="1"/>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MH" val="20160418164542"/>
  <p:tag name="MH_LIBRARY" val="GRAPHIC"/>
  <p:tag name="MH_TYPE" val="SubTitle"/>
  <p:tag name="MH_ORDER" val="1"/>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MH" val="20161031110627"/>
  <p:tag name="MH_LIBRARY" val="GRAPHIC"/>
  <p:tag name="MH_TYPE" val="Text"/>
  <p:tag name="MH_ORDER" val="1"/>
</p:tagLst>
</file>

<file path=ppt/tags/tag88.xml><?xml version="1.0" encoding="utf-8"?>
<p:tagLst xmlns:p="http://schemas.openxmlformats.org/presentationml/2006/main">
  <p:tag name="MH" val="20161031110627"/>
  <p:tag name="MH_LIBRARY" val="GRAPHIC"/>
  <p:tag name="MH_TYPE" val="Other"/>
  <p:tag name="MH_ORDER" val="2"/>
</p:tagLst>
</file>

<file path=ppt/tags/tag89.xml><?xml version="1.0" encoding="utf-8"?>
<p:tagLst xmlns:p="http://schemas.openxmlformats.org/presentationml/2006/main">
  <p:tag name="MH" val="20161031110627"/>
  <p:tag name="MH_LIBRARY" val="GRAPHIC"/>
  <p:tag name="MH_TYPE" val="Other"/>
  <p:tag name="MH_ORDER" val="3"/>
</p:tagLst>
</file>

<file path=ppt/tags/tag9.xml><?xml version="1.0" encoding="utf-8"?>
<p:tagLst xmlns:p="http://schemas.openxmlformats.org/presentationml/2006/main">
  <p:tag name="MH" val="20160418164542"/>
  <p:tag name="MH_LIBRARY" val="GRAPHIC"/>
  <p:tag name="MH_TYPE" val="SubTitle"/>
  <p:tag name="MH_ORDER" val="1"/>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PP_MARK_KEY" val="5c3ce29f-b84f-4ae2-b3a1-7467817fbd2b"/>
  <p:tag name="COMMONDATA" val="eyJoZGlkIjoiYzkxNzRmZjM3YjY4NTZlNDFhNWRmN2JjNWZhMDlhYjYifQ=="/>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蓝色暖调">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自定义 94">
      <a:dk1>
        <a:sysClr val="windowText" lastClr="000000"/>
      </a:dk1>
      <a:lt1>
        <a:sysClr val="window" lastClr="FFFFFF"/>
      </a:lt1>
      <a:dk2>
        <a:srgbClr val="1F497D"/>
      </a:dk2>
      <a:lt2>
        <a:srgbClr val="EEECE1"/>
      </a:lt2>
      <a:accent1>
        <a:srgbClr val="3FB2D2"/>
      </a:accent1>
      <a:accent2>
        <a:srgbClr val="92C4B2"/>
      </a:accent2>
      <a:accent3>
        <a:srgbClr val="78A6B6"/>
      </a:accent3>
      <a:accent4>
        <a:srgbClr val="8064A2"/>
      </a:accent4>
      <a:accent5>
        <a:srgbClr val="4BACC6"/>
      </a:accent5>
      <a:accent6>
        <a:srgbClr val="F79646"/>
      </a:accent6>
      <a:hlink>
        <a:srgbClr val="262626"/>
      </a:hlink>
      <a:folHlink>
        <a:srgbClr val="262626"/>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7091</Words>
  <Application>WPS 演示</Application>
  <PresentationFormat>宽屏</PresentationFormat>
  <Paragraphs>445</Paragraphs>
  <Slides>42</Slides>
  <Notes>10</Notes>
  <HiddenSlides>0</HiddenSlides>
  <MMClips>0</MMClips>
  <ScaleCrop>false</ScaleCrop>
  <HeadingPairs>
    <vt:vector size="6" baseType="variant">
      <vt:variant>
        <vt:lpstr>已用的字体</vt:lpstr>
      </vt:variant>
      <vt:variant>
        <vt:i4>29</vt:i4>
      </vt:variant>
      <vt:variant>
        <vt:lpstr>主题</vt:lpstr>
      </vt:variant>
      <vt:variant>
        <vt:i4>3</vt:i4>
      </vt:variant>
      <vt:variant>
        <vt:lpstr>幻灯片标题</vt:lpstr>
      </vt:variant>
      <vt:variant>
        <vt:i4>42</vt:i4>
      </vt:variant>
    </vt:vector>
  </HeadingPairs>
  <TitlesOfParts>
    <vt:vector size="74" baseType="lpstr">
      <vt:lpstr>Arial</vt:lpstr>
      <vt:lpstr>宋体</vt:lpstr>
      <vt:lpstr>Wingdings</vt:lpstr>
      <vt:lpstr>微软雅黑</vt:lpstr>
      <vt:lpstr>Impact</vt:lpstr>
      <vt:lpstr>Times New Roman</vt:lpstr>
      <vt:lpstr>经典特黑简</vt:lpstr>
      <vt:lpstr>黑体</vt:lpstr>
      <vt:lpstr>DFPYeaSong-B5</vt:lpstr>
      <vt:lpstr>標楷體</vt:lpstr>
      <vt:lpstr>Arial</vt:lpstr>
      <vt:lpstr>华文隶书</vt:lpstr>
      <vt:lpstr>Microsoft New Tai Lue</vt:lpstr>
      <vt:lpstr>Bodoni MT Black</vt:lpstr>
      <vt:lpstr>等线</vt:lpstr>
      <vt:lpstr>Calibri</vt:lpstr>
      <vt:lpstr>Calibri Light</vt:lpstr>
      <vt:lpstr>等线 Light</vt:lpstr>
      <vt:lpstr>Arial Unicode MS</vt:lpstr>
      <vt:lpstr>楷体_GB2312</vt:lpstr>
      <vt:lpstr>新宋体</vt:lpstr>
      <vt:lpstr>隶书</vt:lpstr>
      <vt:lpstr>Wingdings 2</vt:lpstr>
      <vt:lpstr>幼圆</vt:lpstr>
      <vt:lpstr>Calibri</vt:lpstr>
      <vt:lpstr>Arial Black</vt:lpstr>
      <vt:lpstr>MingLiU-ExtB</vt:lpstr>
      <vt:lpstr>PMingLiU</vt:lpstr>
      <vt:lpstr>Segoe Print</vt:lpstr>
      <vt:lpstr>Office 主题​​</vt:lpstr>
      <vt:lpstr>1_Office 主题​​</vt:lpstr>
      <vt:lpstr>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人力资源规划过程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薪酬管理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单元四供应链管理环境下的采购与物流管理 </dc:title>
  <dc:creator>wt</dc:creator>
  <cp:lastModifiedBy>千里马</cp:lastModifiedBy>
  <cp:revision>240</cp:revision>
  <dcterms:created xsi:type="dcterms:W3CDTF">2008-09-30T13:12:00Z</dcterms:created>
  <dcterms:modified xsi:type="dcterms:W3CDTF">2023-12-29T12:06:14Z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2052-12.1.0.16120</vt:lpwstr>
  </property>
  <property fmtid="{D5CDD505-2E9C-101B-9397-08002B2CF9AE}" pid="3" name="ICV">
    <vt:lpwstr>74B6F34AD53B4CB296309D376545DB90</vt:lpwstr>
  </property>
</Properties>
</file>