
<file path=[Content_Types].xml><?xml version="1.0" encoding="utf-8"?>
<Types xmlns="http://schemas.openxmlformats.org/package/2006/content-types">
  <Default Extension="xml" ContentType="application/xml"/>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emf" ContentType="image/x-emf"/>
  <Default Extension="png" ContentType="image/png"/>
  <Default Extension="wdp" ContentType="image/vnd.ms-photo"/>
  <Default Extension="rels" ContentType="application/vnd.openxmlformats-package.relationships+xml"/>
  <Override PartName="/customXml/itemProps61.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54"/>
  </p:handoutMasterIdLst>
  <p:sldIdLst>
    <p:sldId id="1227" r:id="rId4"/>
    <p:sldId id="949" r:id="rId6"/>
    <p:sldId id="593" r:id="rId7"/>
    <p:sldId id="594" r:id="rId8"/>
    <p:sldId id="717" r:id="rId9"/>
    <p:sldId id="1115" r:id="rId10"/>
    <p:sldId id="1029" r:id="rId11"/>
    <p:sldId id="1106" r:id="rId12"/>
    <p:sldId id="1028" r:id="rId13"/>
    <p:sldId id="1109" r:id="rId14"/>
    <p:sldId id="1110" r:id="rId15"/>
    <p:sldId id="1111" r:id="rId16"/>
    <p:sldId id="1116" r:id="rId17"/>
    <p:sldId id="1232" r:id="rId18"/>
    <p:sldId id="1122" r:id="rId19"/>
    <p:sldId id="1126" r:id="rId20"/>
    <p:sldId id="1124" r:id="rId21"/>
    <p:sldId id="1128" r:id="rId22"/>
    <p:sldId id="1129" r:id="rId23"/>
    <p:sldId id="1114" r:id="rId24"/>
    <p:sldId id="1127" r:id="rId25"/>
    <p:sldId id="1233" r:id="rId26"/>
    <p:sldId id="1234" r:id="rId27"/>
    <p:sldId id="1235" r:id="rId28"/>
    <p:sldId id="1236" r:id="rId29"/>
    <p:sldId id="1237" r:id="rId30"/>
    <p:sldId id="1238" r:id="rId31"/>
    <p:sldId id="1239" r:id="rId32"/>
    <p:sldId id="1240" r:id="rId33"/>
    <p:sldId id="1241" r:id="rId34"/>
    <p:sldId id="1046" r:id="rId35"/>
    <p:sldId id="1242" r:id="rId36"/>
    <p:sldId id="1193" r:id="rId37"/>
    <p:sldId id="1191" r:id="rId38"/>
    <p:sldId id="1192" r:id="rId39"/>
    <p:sldId id="1204" r:id="rId40"/>
    <p:sldId id="1203" r:id="rId41"/>
    <p:sldId id="1202" r:id="rId42"/>
    <p:sldId id="1201" r:id="rId43"/>
    <p:sldId id="1160" r:id="rId44"/>
    <p:sldId id="1243" r:id="rId45"/>
    <p:sldId id="1146" r:id="rId46"/>
    <p:sldId id="1148" r:id="rId47"/>
    <p:sldId id="1177" r:id="rId48"/>
    <p:sldId id="1231" r:id="rId49"/>
    <p:sldId id="1228" r:id="rId50"/>
    <p:sldId id="1229" r:id="rId51"/>
    <p:sldId id="1230" r:id="rId52"/>
    <p:sldId id="715" r:id="rId53"/>
  </p:sldIdLst>
  <p:sldSz cx="12192000" cy="6858000"/>
  <p:notesSz cx="6858000" cy="9144000"/>
  <p:custDataLst>
    <p:tags r:id="rId6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06685E2-DF9E-40F9-84BD-85A6F2C5BCFC}">
          <p14:sldIdLst>
            <p14:sldId id="1227"/>
            <p14:sldId id="949"/>
            <p14:sldId id="593"/>
            <p14:sldId id="594"/>
            <p14:sldId id="717"/>
            <p14:sldId id="1115"/>
            <p14:sldId id="1029"/>
            <p14:sldId id="1106"/>
            <p14:sldId id="1028"/>
            <p14:sldId id="1109"/>
            <p14:sldId id="1110"/>
            <p14:sldId id="1111"/>
            <p14:sldId id="1116"/>
            <p14:sldId id="1232"/>
            <p14:sldId id="1122"/>
            <p14:sldId id="1126"/>
            <p14:sldId id="1124"/>
            <p14:sldId id="1128"/>
            <p14:sldId id="1129"/>
            <p14:sldId id="1114"/>
            <p14:sldId id="1127"/>
            <p14:sldId id="1233"/>
            <p14:sldId id="1234"/>
            <p14:sldId id="1235"/>
            <p14:sldId id="1236"/>
            <p14:sldId id="1237"/>
            <p14:sldId id="1238"/>
            <p14:sldId id="1239"/>
            <p14:sldId id="1240"/>
            <p14:sldId id="1241"/>
            <p14:sldId id="1046"/>
            <p14:sldId id="1242"/>
            <p14:sldId id="1193"/>
            <p14:sldId id="1191"/>
            <p14:sldId id="1192"/>
            <p14:sldId id="1204"/>
            <p14:sldId id="1203"/>
            <p14:sldId id="1202"/>
            <p14:sldId id="1201"/>
            <p14:sldId id="1160"/>
            <p14:sldId id="1243"/>
            <p14:sldId id="1146"/>
            <p14:sldId id="1148"/>
            <p14:sldId id="1177"/>
            <p14:sldId id="1231"/>
            <p14:sldId id="1228"/>
            <p14:sldId id="1229"/>
            <p14:sldId id="1230"/>
            <p14:sldId id="715"/>
          </p14:sldIdLst>
        </p14:section>
        <p14:section name="无标题节" id="{1F7EE157-D3A2-457F-98F4-4AD68BD35E27}">
          <p14:sldIdLst/>
        </p14:section>
      </p14:sectionLst>
    </p:ext>
    <p:ext uri="{EFAFB233-063F-42B5-8137-9DF3F51BA10A}">
      <p15:sldGuideLst xmlns:p15="http://schemas.microsoft.com/office/powerpoint/2012/main">
        <p15:guide id="1" orient="horz" pos="2214" userDrawn="1">
          <p15:clr>
            <a:srgbClr val="A4A3A4"/>
          </p15:clr>
        </p15:guide>
        <p15:guide id="2" pos="38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366C1"/>
    <a:srgbClr val="2A8EA2"/>
    <a:srgbClr val="0000FF"/>
    <a:srgbClr val="A3F1FB"/>
    <a:srgbClr val="00FF00"/>
    <a:srgbClr val="CC0000"/>
    <a:srgbClr val="FF9900"/>
    <a:srgbClr val="99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4660" autoAdjust="0"/>
  </p:normalViewPr>
  <p:slideViewPr>
    <p:cSldViewPr showGuides="1">
      <p:cViewPr varScale="1">
        <p:scale>
          <a:sx n="67" d="100"/>
          <a:sy n="67" d="100"/>
        </p:scale>
        <p:origin x="624" y="52"/>
      </p:cViewPr>
      <p:guideLst>
        <p:guide orient="horz" pos="2214"/>
        <p:guide pos="3850"/>
      </p:guideLst>
    </p:cSldViewPr>
  </p:slideViewPr>
  <p:notesTextViewPr>
    <p:cViewPr>
      <p:scale>
        <a:sx n="100" d="100"/>
        <a:sy n="100" d="100"/>
      </p:scale>
      <p:origin x="0" y="0"/>
    </p:cViewPr>
  </p:notesTextViewPr>
  <p:sorterViewPr>
    <p:cViewPr>
      <p:scale>
        <a:sx n="100" d="100"/>
        <a:sy n="100" d="100"/>
      </p:scale>
      <p:origin x="0" y="-1116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0" Type="http://schemas.openxmlformats.org/officeDocument/2006/relationships/tags" Target="tags/tag62.xml"/><Relationship Id="rId6" Type="http://schemas.openxmlformats.org/officeDocument/2006/relationships/slide" Target="slides/slide2.xml"/><Relationship Id="rId59" Type="http://schemas.openxmlformats.org/officeDocument/2006/relationships/customXml" Target="../customXml/item1.xml"/><Relationship Id="rId58" Type="http://schemas.openxmlformats.org/officeDocument/2006/relationships/customXmlProps" Target="../customXml/itemProps61.xml"/><Relationship Id="rId57" Type="http://schemas.openxmlformats.org/officeDocument/2006/relationships/tableStyles" Target="tableStyles.xml"/><Relationship Id="rId56" Type="http://schemas.openxmlformats.org/officeDocument/2006/relationships/viewProps" Target="viewProps.xml"/><Relationship Id="rId55" Type="http://schemas.openxmlformats.org/officeDocument/2006/relationships/presProps" Target="presProps.xml"/><Relationship Id="rId54" Type="http://schemas.openxmlformats.org/officeDocument/2006/relationships/handoutMaster" Target="handoutMasters/handoutMaster1.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a:lvl1pPr>
          </a:lstStyle>
          <a:p>
            <a:pPr>
              <a:defRPr/>
            </a:pPr>
            <a:endParaRPr lang="en-US" altLang="zh-CN"/>
          </a:p>
        </p:txBody>
      </p:sp>
      <p:sp>
        <p:nvSpPr>
          <p:cNvPr id="14336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a:lvl1pPr>
          </a:lstStyle>
          <a:p>
            <a:pPr>
              <a:defRPr/>
            </a:pPr>
            <a:endParaRPr lang="en-US" altLang="zh-CN"/>
          </a:p>
        </p:txBody>
      </p:sp>
      <p:sp>
        <p:nvSpPr>
          <p:cNvPr id="14336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14336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sz="1200"/>
            </a:lvl1pPr>
          </a:lstStyle>
          <a:p>
            <a:pPr>
              <a:defRPr/>
            </a:pPr>
            <a:fld id="{F006FEE1-E02D-4032-9B0D-21CD347ED54B}"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noProof="1"/>
            </a:lvl1pPr>
          </a:lstStyle>
          <a:p>
            <a:pPr>
              <a:defRPr/>
            </a:pPr>
            <a:fld id="{CF548250-2C00-4192-9656-E5958F37E5BE}" type="datetimeFigureOut">
              <a:rPr lang="zh-CN" altLang="en-US"/>
            </a:fld>
            <a:endParaRPr lang="zh-CN" altLang="en-US"/>
          </a:p>
        </p:txBody>
      </p:sp>
      <p:sp>
        <p:nvSpPr>
          <p:cNvPr id="17412"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20485"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sz="1200" noProof="1"/>
            </a:lvl1pPr>
          </a:lstStyle>
          <a:p>
            <a:pPr>
              <a:defRPr/>
            </a:pPr>
            <a:fld id="{8B08C6A9-AC7D-4FE1-95D1-452E5E03D3D8}"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685800" y="1143000"/>
            <a:ext cx="5486400" cy="30861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2A80572-D0D2-4559-99BC-9819F85E6515}" type="slidenum">
              <a:rPr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xfrm>
            <a:off x="685800" y="1143000"/>
            <a:ext cx="5486400" cy="3086100"/>
          </a:xfrm>
        </p:spPr>
      </p:sp>
      <p:sp>
        <p:nvSpPr>
          <p:cNvPr id="26627" name="备注占位符 2"/>
          <p:cNvSpPr>
            <a:spLocks noGrp="1"/>
          </p:cNvSpPr>
          <p:nvPr>
            <p:ph type="body" idx="1"/>
          </p:nvPr>
        </p:nvSpPr>
        <p:spPr>
          <a:noFill/>
        </p:spPr>
        <p:txBody>
          <a:bodyPr/>
          <a:lstStyle/>
          <a:p>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1F7694E-18E7-4631-B82B-9A2A1AD9F1B4}" type="slidenum">
              <a:rPr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6" name="日期占位符 1"/>
          <p:cNvSpPr>
            <a:spLocks noGrp="1"/>
          </p:cNvSpPr>
          <p:nvPr>
            <p:ph type="dt" sz="half" idx="10"/>
          </p:nvPr>
        </p:nvSpPr>
        <p:spPr/>
        <p:txBody>
          <a:bodyPr/>
          <a:lstStyle>
            <a:lvl1pPr>
              <a:defRPr/>
            </a:lvl1pPr>
          </a:lstStyle>
          <a:p>
            <a:pPr>
              <a:defRPr/>
            </a:pPr>
            <a:endParaRPr lang="zh-CN" altLang="en-US"/>
          </a:p>
        </p:txBody>
      </p:sp>
      <p:sp>
        <p:nvSpPr>
          <p:cNvPr id="8" name="灯片编号占位符 3"/>
          <p:cNvSpPr>
            <a:spLocks noGrp="1"/>
          </p:cNvSpPr>
          <p:nvPr>
            <p:ph type="sldNum" sz="quarter" idx="12"/>
          </p:nvPr>
        </p:nvSpPr>
        <p:spPr/>
        <p:txBody>
          <a:bodyPr/>
          <a:lstStyle>
            <a:lvl1pPr>
              <a:defRPr/>
            </a:lvl1pPr>
          </a:lstStyle>
          <a:p>
            <a:pPr>
              <a:defRPr/>
            </a:pPr>
            <a:fld id="{4DB808D4-1373-4CA6-8E46-7B9C3B8E8EBA}"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245225"/>
            <a:ext cx="2844800" cy="476250"/>
          </a:xfrm>
        </p:spPr>
        <p:txBody>
          <a:bodyPr/>
          <a:lstStyle>
            <a:lvl1pPr>
              <a:defRPr/>
            </a:lvl1pPr>
          </a:lstStyle>
          <a:p>
            <a:endParaRPr lang="en-US" altLang="zh-CN"/>
          </a:p>
        </p:txBody>
      </p:sp>
      <p:sp>
        <p:nvSpPr>
          <p:cNvPr id="4" name="页脚占位符 3"/>
          <p:cNvSpPr>
            <a:spLocks noGrp="1"/>
          </p:cNvSpPr>
          <p:nvPr>
            <p:ph type="ftr" sz="quarter" idx="11"/>
          </p:nvPr>
        </p:nvSpPr>
        <p:spPr>
          <a:xfrm>
            <a:off x="4165600" y="6245225"/>
            <a:ext cx="3860800" cy="476250"/>
          </a:xfrm>
          <a:prstGeom prst="rect">
            <a:avLst/>
          </a:prstGeom>
        </p:spPr>
        <p:txBody>
          <a:bodyPr/>
          <a:lstStyle>
            <a:lvl1pPr>
              <a:defRPr/>
            </a:lvl1pPr>
          </a:lstStyle>
          <a:p>
            <a:r>
              <a:rPr lang="zh-CN" altLang="en-US"/>
              <a:t>马翔 宁波职业技术学院</a:t>
            </a:r>
            <a:endParaRPr lang="en-US" altLang="zh-CN"/>
          </a:p>
        </p:txBody>
      </p:sp>
      <p:sp>
        <p:nvSpPr>
          <p:cNvPr id="5" name="灯片编号占位符 4"/>
          <p:cNvSpPr>
            <a:spLocks noGrp="1"/>
          </p:cNvSpPr>
          <p:nvPr>
            <p:ph type="sldNum" sz="quarter" idx="12"/>
          </p:nvPr>
        </p:nvSpPr>
        <p:spPr>
          <a:xfrm>
            <a:off x="8737600" y="6245225"/>
            <a:ext cx="2844800" cy="476250"/>
          </a:xfrm>
        </p:spPr>
        <p:txBody>
          <a:bodyPr/>
          <a:lstStyle>
            <a:lvl1pPr>
              <a:defRPr/>
            </a:lvl1pPr>
          </a:lstStyle>
          <a:p>
            <a:fld id="{4A3F606D-703A-4D63-A690-CF224A5ACE2E}"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训练">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18557" y="3771014"/>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16849" y="4684691"/>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职业素养</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6796" y="5529249"/>
            <a:ext cx="1208615" cy="671732"/>
            <a:chOff x="3862958" y="5302002"/>
            <a:chExt cx="1208458" cy="671888"/>
          </a:xfrm>
        </p:grpSpPr>
        <p:sp>
          <p:nvSpPr>
            <p:cNvPr id="35" name="文本框 38">
              <a:hlinkClick r:id="" action="ppaction://noaction"/>
            </p:cNvPr>
            <p:cNvSpPr>
              <a:spLocks noChangeArrowheads="1"/>
            </p:cNvSpPr>
            <p:nvPr/>
          </p:nvSpPr>
          <p:spPr bwMode="auto">
            <a:xfrm>
              <a:off x="3862958" y="5666113"/>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16539" y="3876627"/>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dirty="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759102" y="304786"/>
            <a:ext cx="7822996" cy="685768"/>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609585"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439"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9"/>
          <p:cNvSpPr>
            <a:spLocks noGrp="1" noChangeArrowheads="1"/>
          </p:cNvSpPr>
          <p:nvPr>
            <p:ph type="dt" sz="half" idx="11"/>
          </p:nvPr>
        </p:nvSpPr>
        <p:spPr/>
        <p:txBody>
          <a:bodyPr/>
          <a:lstStyle>
            <a:lvl1pPr>
              <a:defRPr/>
            </a:lvl1pPr>
          </a:lstStyle>
          <a:p>
            <a:pPr>
              <a:defRPr/>
            </a:pP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8808"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2930"/>
            <a:chOff x="-351733" y="3321313"/>
            <a:chExt cx="1208972" cy="683088"/>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3821" y="2953470"/>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187625" y="3014563"/>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04303" y="4708883"/>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6866"/>
            <a:chOff x="3881593" y="5824558"/>
            <a:chExt cx="1208458" cy="697027"/>
          </a:xfrm>
        </p:grpSpPr>
        <p:sp>
          <p:nvSpPr>
            <p:cNvPr id="35" name="文本框 38">
              <a:hlinkClick r:id="rId2" action="ppaction://hlinksldjump"/>
            </p:cNvPr>
            <p:cNvSpPr>
              <a:spLocks noChangeArrowheads="1"/>
            </p:cNvSpPr>
            <p:nvPr/>
          </p:nvSpPr>
          <p:spPr bwMode="auto">
            <a:xfrm>
              <a:off x="3881593" y="6213808"/>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99533" y="5773298"/>
            <a:ext cx="1208509" cy="758522"/>
            <a:chOff x="5507847" y="4545945"/>
            <a:chExt cx="1208352" cy="1074246"/>
          </a:xfrm>
        </p:grpSpPr>
        <p:sp>
          <p:nvSpPr>
            <p:cNvPr id="29" name="文本框 38">
              <a:hlinkClick r:id="" action="ppaction://noaction"/>
            </p:cNvPr>
            <p:cNvSpPr>
              <a:spLocks noChangeArrowheads="1"/>
            </p:cNvSpPr>
            <p:nvPr/>
          </p:nvSpPr>
          <p:spPr bwMode="auto">
            <a:xfrm>
              <a:off x="5507847" y="5184407"/>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FA9AC57-B496-42B2-95A0-CFBE20E3BF2C}"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SmartArt 占位符 2"/>
          <p:cNvSpPr>
            <a:spLocks noGrp="1"/>
          </p:cNvSpPr>
          <p:nvPr>
            <p:ph type="pic"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zh-CN" altLang="zh-CN"/>
          </a:p>
        </p:txBody>
      </p:sp>
      <p:sp>
        <p:nvSpPr>
          <p:cNvPr id="4" name="Slide Number Placeholder 3"/>
          <p:cNvSpPr>
            <a:spLocks noGrp="1"/>
          </p:cNvSpPr>
          <p:nvPr>
            <p:ph type="sldNum" sz="quarter" idx="12"/>
          </p:nvPr>
        </p:nvSpPr>
        <p:spPr/>
        <p:txBody>
          <a:bodyPr/>
          <a:lstStyle/>
          <a:p>
            <a:pPr>
              <a:defRPr/>
            </a:pPr>
            <a:fld id="{9F6FDC23-2166-45A4-AB4E-56A498B05EFF}" type="slidenum">
              <a:rPr lang="en-US" altLang="zh-CN" smtClean="0"/>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2526E70-02FC-4666-A862-E2F5834A852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0"/>
            <a:ext cx="2844800" cy="365125"/>
          </a:xfrm>
          <a:prstGeom prst="rect">
            <a:avLst/>
          </a:prstGeom>
        </p:spPr>
        <p:txBody>
          <a:bodyPr vert="horz" lIns="108850" tIns="54425" rIns="108850" bIns="54425" rtlCol="0" anchor="ctr"/>
          <a:lstStyle>
            <a:lvl1pPr algn="l">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0"/>
            <a:ext cx="2844800" cy="365125"/>
          </a:xfrm>
          <a:prstGeom prst="rect">
            <a:avLst/>
          </a:prstGeom>
        </p:spPr>
        <p:txBody>
          <a:bodyPr vert="horz" lIns="108850" tIns="54425" rIns="108850" bIns="54425" rtlCol="0" anchor="ctr"/>
          <a:lstStyle>
            <a:lvl1pPr algn="r">
              <a:defRPr sz="1400">
                <a:solidFill>
                  <a:schemeClr val="tx1">
                    <a:tint val="75000"/>
                  </a:schemeClr>
                </a:solidFill>
              </a:defRPr>
            </a:lvl1pPr>
          </a:lstStyle>
          <a:p>
            <a:fld id="{930597BB-1EF2-4138-8CCF-ADC53EDE40B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6.png"/><Relationship Id="rId2" Type="http://schemas.openxmlformats.org/officeDocument/2006/relationships/tags" Target="../tags/tag15.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7.png"/><Relationship Id="rId2" Type="http://schemas.openxmlformats.org/officeDocument/2006/relationships/tags" Target="../tags/tag17.xml"/><Relationship Id="rId1" Type="http://schemas.openxmlformats.org/officeDocument/2006/relationships/tags" Target="../tags/tag1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8.png"/><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8.xml"/><Relationship Id="rId5" Type="http://schemas.openxmlformats.org/officeDocument/2006/relationships/image" Target="../media/image12.jpeg"/><Relationship Id="rId4" Type="http://schemas.openxmlformats.org/officeDocument/2006/relationships/image" Target="../media/image11.wmf"/><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5.xml"/><Relationship Id="rId5" Type="http://schemas.openxmlformats.org/officeDocument/2006/relationships/tags" Target="../tags/tag24.xml"/><Relationship Id="rId4" Type="http://schemas.openxmlformats.org/officeDocument/2006/relationships/tags" Target="../tags/tag23.xml"/><Relationship Id="rId3" Type="http://schemas.openxmlformats.org/officeDocument/2006/relationships/tags" Target="../tags/tag22.xml"/><Relationship Id="rId2" Type="http://schemas.microsoft.com/office/2007/relationships/hdphoto" Target="../media/image4.wdp"/><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7.xml"/><Relationship Id="rId1" Type="http://schemas.openxmlformats.org/officeDocument/2006/relationships/tags" Target="../tags/tag2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3.emf"/><Relationship Id="rId2" Type="http://schemas.openxmlformats.org/officeDocument/2006/relationships/tags" Target="../tags/tag30.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image" Target="../media/image1.jpeg"/><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microsoft.com/office/2007/relationships/hdphoto" Target="../media/image4.wdp"/><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4.png"/><Relationship Id="rId2" Type="http://schemas.openxmlformats.org/officeDocument/2006/relationships/tags" Target="../tags/tag36.xml"/><Relationship Id="rId1" Type="http://schemas.openxmlformats.org/officeDocument/2006/relationships/tags" Target="../tags/tag35.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38.xml"/><Relationship Id="rId2" Type="http://schemas.openxmlformats.org/officeDocument/2006/relationships/image" Target="../media/image15.emf"/><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40.xml"/><Relationship Id="rId1" Type="http://schemas.openxmlformats.org/officeDocument/2006/relationships/tags" Target="../tags/tag3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9" Type="http://schemas.openxmlformats.org/officeDocument/2006/relationships/vmlDrawing" Target="../drawings/vmlDrawing2.vml"/><Relationship Id="rId8" Type="http://schemas.openxmlformats.org/officeDocument/2006/relationships/slideLayout" Target="../slideLayouts/slideLayout18.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image" Target="../media/image12.jpeg"/><Relationship Id="rId4" Type="http://schemas.openxmlformats.org/officeDocument/2006/relationships/image" Target="../media/image11.wmf"/><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oleObject" Target="../embeddings/oleObject2.bin"/></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45.xml"/><Relationship Id="rId1" Type="http://schemas.openxmlformats.org/officeDocument/2006/relationships/tags" Target="../tags/tag44.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6.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7.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8.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6.png"/><Relationship Id="rId2" Type="http://schemas.openxmlformats.org/officeDocument/2006/relationships/tags" Target="../tags/tag50.xml"/><Relationship Id="rId1" Type="http://schemas.openxmlformats.org/officeDocument/2006/relationships/tags" Target="../tags/tag49.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image" Target="../media/image17.jpeg"/></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55.xml"/><Relationship Id="rId1" Type="http://schemas.openxmlformats.org/officeDocument/2006/relationships/tags" Target="../tags/tag54.xml"/></Relationships>
</file>

<file path=ppt/slides/_rels/slide47.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9.xml"/><Relationship Id="rId5" Type="http://schemas.openxmlformats.org/officeDocument/2006/relationships/image" Target="../media/image19.png"/><Relationship Id="rId4" Type="http://schemas.openxmlformats.org/officeDocument/2006/relationships/tags" Target="../tags/tag58.xml"/><Relationship Id="rId3" Type="http://schemas.openxmlformats.org/officeDocument/2006/relationships/image" Target="../media/image18.png"/><Relationship Id="rId2" Type="http://schemas.openxmlformats.org/officeDocument/2006/relationships/tags" Target="../tags/tag57.xml"/><Relationship Id="rId1" Type="http://schemas.openxmlformats.org/officeDocument/2006/relationships/tags" Target="../tags/tag56.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image" Target="../media/image20.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21.jpe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microsoft.com/office/2007/relationships/hdphoto" Target="../media/image4.wdp"/><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5.png"/><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32"/>
          <p:cNvSpPr>
            <a:spLocks noChangeArrowheads="1"/>
          </p:cNvSpPr>
          <p:nvPr/>
        </p:nvSpPr>
        <p:spPr bwMode="auto">
          <a:xfrm>
            <a:off x="4122407" y="2276505"/>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企业管理基础</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647243" y="422086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5951961" y="407700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743865" y="421070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952875" y="4652645"/>
            <a:ext cx="4286885" cy="1198880"/>
          </a:xfrm>
          <a:prstGeom prst="rect">
            <a:avLst/>
          </a:prstGeom>
          <a:noFill/>
        </p:spPr>
        <p:txBody>
          <a:bodyPr wrap="square" rtlCol="0">
            <a:spAutoFit/>
          </a:bodyPr>
          <a:p>
            <a:r>
              <a:rPr lang="en-US" altLang="zh-CN"/>
              <a:t>           </a:t>
            </a:r>
            <a:r>
              <a:rPr lang="zh-CN" altLang="en-US" sz="2400" b="1" dirty="0">
                <a:solidFill>
                  <a:srgbClr val="2A8EA2"/>
                </a:solidFill>
                <a:latin typeface="微软雅黑" panose="020B0503020204020204" pitchFamily="34" charset="-122"/>
                <a:ea typeface="微软雅黑" panose="020B0503020204020204" pitchFamily="34" charset="-122"/>
              </a:rPr>
              <a:t>      高等教育出版社      </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主编：马  翔</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魏国平</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2" presetClass="entr" presetSubtype="8" fill="hold" grpId="0" nodeType="withEffect">
                                  <p:stCondLst>
                                    <p:cond delay="50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0-#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22" presetClass="entr" presetSubtype="2" fill="hold" nodeType="withEffect">
                                  <p:stCondLst>
                                    <p:cond delay="0"/>
                                  </p:stCondLst>
                                  <p:childTnLst>
                                    <p:set>
                                      <p:cBhvr>
                                        <p:cTn id="20" dur="1" fill="hold">
                                          <p:stCondLst>
                                            <p:cond delay="0"/>
                                          </p:stCondLst>
                                        </p:cTn>
                                        <p:tgtEl>
                                          <p:spTgt spid="103"/>
                                        </p:tgtEl>
                                        <p:attrNameLst>
                                          <p:attrName>style.visibility</p:attrName>
                                        </p:attrNameLst>
                                      </p:cBhvr>
                                      <p:to>
                                        <p:strVal val="visible"/>
                                      </p:to>
                                    </p:set>
                                    <p:animEffect transition="in" filter="wipe(right)">
                                      <p:cBhvr>
                                        <p:cTn id="21" dur="500"/>
                                        <p:tgtEl>
                                          <p:spTgt spid="103"/>
                                        </p:tgtEl>
                                      </p:cBhvr>
                                    </p:animEffect>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 calcmode="lin" valueType="num">
                                      <p:cBhvr>
                                        <p:cTn id="27" dur="500" fill="hold"/>
                                        <p:tgtEl>
                                          <p:spTgt spid="101"/>
                                        </p:tgtEl>
                                        <p:attrNameLst>
                                          <p:attrName>style.rotation</p:attrName>
                                        </p:attrNameLst>
                                      </p:cBhvr>
                                      <p:tavLst>
                                        <p:tav tm="0">
                                          <p:val>
                                            <p:fltVal val="90"/>
                                          </p:val>
                                        </p:tav>
                                        <p:tav tm="100000">
                                          <p:val>
                                            <p:fltVal val="0"/>
                                          </p:val>
                                        </p:tav>
                                      </p:tavLst>
                                    </p:anim>
                                    <p:animEffect transition="in" filter="fade">
                                      <p:cBhvr>
                                        <p:cTn id="2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91360" y="980440"/>
            <a:ext cx="9073515" cy="4892675"/>
          </a:xfrm>
          <a:prstGeom prst="rect">
            <a:avLst/>
          </a:prstGeom>
          <a:noFill/>
        </p:spPr>
        <p:txBody>
          <a:bodyPr wrap="square" rtlCol="0" anchor="t">
            <a:spAutoFit/>
          </a:bodyPr>
          <a:p>
            <a:r>
              <a:rPr lang="en-US" altLang="zh-CN" sz="2400" b="1">
                <a:solidFill>
                  <a:schemeClr val="accent1"/>
                </a:solidFill>
                <a:latin typeface="微软雅黑" panose="020B0503020204020204" pitchFamily="34" charset="-122"/>
                <a:ea typeface="微软雅黑" panose="020B0503020204020204" pitchFamily="34" charset="-122"/>
              </a:rPr>
              <a:t>2.</a:t>
            </a:r>
            <a:r>
              <a:rPr lang="zh-CN" altLang="en-US" sz="2400" b="1">
                <a:solidFill>
                  <a:schemeClr val="accent1"/>
                </a:solidFill>
              </a:rPr>
              <a:t>产权的基本属性：</a:t>
            </a:r>
            <a:endParaRPr lang="zh-CN" altLang="en-US" sz="2400" b="1">
              <a:solidFill>
                <a:schemeClr val="accent1"/>
              </a:solidFill>
            </a:endParaRPr>
          </a:p>
          <a:p>
            <a:endParaRPr lang="zh-CN" altLang="en-US" sz="2400" b="1">
              <a:solidFill>
                <a:schemeClr val="accent1"/>
              </a:solidFill>
            </a:endParaRPr>
          </a:p>
          <a:p>
            <a:r>
              <a:rPr lang="zh-CN" altLang="en-US" sz="2400" b="1">
                <a:solidFill>
                  <a:srgbClr val="FF0000"/>
                </a:solidFill>
              </a:rPr>
              <a:t>第一、排他性。</a:t>
            </a:r>
            <a:r>
              <a:rPr lang="zh-CN" altLang="en-US" sz="2400" b="1">
                <a:solidFill>
                  <a:schemeClr val="accent1"/>
                </a:solidFill>
              </a:rPr>
              <a:t>产权的排他性是指产权在行使对某一特定资源的一组权利时，排斥了任何其他产权主体对同一资源行使相同的权利。</a:t>
            </a:r>
            <a:endParaRPr lang="zh-CN" altLang="en-US" sz="2400" b="1">
              <a:solidFill>
                <a:schemeClr val="accent1"/>
              </a:solidFill>
            </a:endParaRPr>
          </a:p>
          <a:p>
            <a:r>
              <a:rPr lang="zh-CN" altLang="en-US" sz="2400" b="1">
                <a:solidFill>
                  <a:srgbClr val="FF0000"/>
                </a:solidFill>
              </a:rPr>
              <a:t>第二、可分解性。</a:t>
            </a:r>
            <a:r>
              <a:rPr lang="zh-CN" altLang="en-US" sz="2400" b="1">
                <a:solidFill>
                  <a:schemeClr val="accent1"/>
                </a:solidFill>
              </a:rPr>
              <a:t>产权的可分解性是指特定财产的各项权利可以分属于不同的主体。</a:t>
            </a:r>
            <a:endParaRPr lang="zh-CN" altLang="en-US" sz="2400" b="1">
              <a:solidFill>
                <a:schemeClr val="accent1"/>
              </a:solidFill>
            </a:endParaRPr>
          </a:p>
          <a:p>
            <a:r>
              <a:rPr lang="zh-CN" altLang="en-US" sz="2400" b="1">
                <a:solidFill>
                  <a:srgbClr val="FF0000"/>
                </a:solidFill>
              </a:rPr>
              <a:t>第三、有限性。</a:t>
            </a:r>
            <a:r>
              <a:rPr lang="zh-CN" altLang="en-US" sz="2400" b="1">
                <a:solidFill>
                  <a:schemeClr val="accent1"/>
                </a:solidFill>
              </a:rPr>
              <a:t>产权的有限性一是指任何产权主体之间对各自拥有的产权必须具有明确的界限；二是指任何产权必须有限度。</a:t>
            </a:r>
            <a:endParaRPr lang="zh-CN" altLang="en-US" sz="2400" b="1">
              <a:solidFill>
                <a:schemeClr val="accent1"/>
              </a:solidFill>
            </a:endParaRPr>
          </a:p>
          <a:p>
            <a:r>
              <a:rPr lang="zh-CN" altLang="en-US" sz="2400" b="1">
                <a:solidFill>
                  <a:srgbClr val="FF0000"/>
                </a:solidFill>
              </a:rPr>
              <a:t>第四、可交易性。</a:t>
            </a:r>
            <a:r>
              <a:rPr lang="zh-CN" altLang="en-US" sz="2400" b="1">
                <a:solidFill>
                  <a:schemeClr val="accent1"/>
                </a:solidFill>
              </a:rPr>
              <a:t>产权的可交易性是指产权在不同主体之间的交易和让渡。</a:t>
            </a:r>
            <a:endParaRPr lang="zh-CN" altLang="en-US" sz="2400" b="1">
              <a:solidFill>
                <a:schemeClr val="accent1"/>
              </a:solidFill>
            </a:endParaRPr>
          </a:p>
          <a:p>
            <a:r>
              <a:rPr lang="zh-CN" altLang="en-US" sz="2400" b="1">
                <a:solidFill>
                  <a:srgbClr val="FF0000"/>
                </a:solidFill>
              </a:rPr>
              <a:t>第五、权力利益统一性。</a:t>
            </a:r>
            <a:r>
              <a:rPr lang="zh-CN" altLang="en-US" sz="2400" b="1">
                <a:solidFill>
                  <a:schemeClr val="accent1"/>
                </a:solidFill>
              </a:rPr>
              <a:t>产权的权力和利益的统一性是指，拥有某种产权的主体对特定财产同时拥有行使特定权力和获取相应利益的权利，二者是相互依存、内在统一的。</a:t>
            </a:r>
            <a:endParaRPr lang="zh-CN" altLang="en-US" sz="2400" b="1">
              <a:solidFill>
                <a:schemeClr val="accen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63750" y="1124585"/>
            <a:ext cx="8984615" cy="4831080"/>
          </a:xfrm>
          <a:prstGeom prst="rect">
            <a:avLst/>
          </a:prstGeom>
          <a:noFill/>
        </p:spPr>
        <p:txBody>
          <a:bodyPr wrap="square" rtlCol="0" anchor="t">
            <a:spAutoFit/>
          </a:bodyPr>
          <a:p>
            <a:r>
              <a:rPr lang="zh-CN" altLang="en-US" sz="2800" b="1">
                <a:solidFill>
                  <a:schemeClr val="accent1"/>
                </a:solidFill>
              </a:rPr>
              <a:t>3、产权的经济功能 </a:t>
            </a:r>
            <a:endParaRPr lang="zh-CN" altLang="en-US" sz="2800" b="1">
              <a:solidFill>
                <a:schemeClr val="accent1"/>
              </a:solidFill>
            </a:endParaRPr>
          </a:p>
          <a:p>
            <a:r>
              <a:rPr lang="zh-CN" altLang="en-US" sz="2000" b="1">
                <a:solidFill>
                  <a:srgbClr val="FF0000"/>
                </a:solidFill>
              </a:rPr>
              <a:t>（１）保障产权主体的合法权益。</a:t>
            </a:r>
            <a:r>
              <a:rPr lang="zh-CN" altLang="en-US" sz="2000"/>
              <a:t>产权具有排他性，产权所有者的权益受法律的保护，他人不得侵犯。产权的这种功能是维护社会的所有制与生产关系，稳定社会经济结构的重要法权支柱和基础。 </a:t>
            </a:r>
            <a:endParaRPr lang="zh-CN" altLang="en-US" sz="2000"/>
          </a:p>
          <a:p>
            <a:r>
              <a:rPr lang="zh-CN" altLang="en-US" sz="2000" b="1">
                <a:solidFill>
                  <a:srgbClr val="FF0000"/>
                </a:solidFill>
              </a:rPr>
              <a:t>（２）有利于资源的优化配置。</a:t>
            </a:r>
            <a:r>
              <a:rPr lang="zh-CN" altLang="en-US" sz="2000"/>
              <a:t>产权具有可让渡性和可分性。任何一项交易活动实质上就是不同产权之间的交易，明确界定的产权可以提供一种对经济行为的规范或约束。 </a:t>
            </a:r>
            <a:endParaRPr lang="zh-CN" altLang="en-US" sz="2000"/>
          </a:p>
          <a:p>
            <a:r>
              <a:rPr lang="zh-CN" altLang="en-US" sz="2000" b="1">
                <a:solidFill>
                  <a:srgbClr val="FF0000"/>
                </a:solidFill>
              </a:rPr>
              <a:t>（３）为规范市场交易行为提供制度基础。</a:t>
            </a:r>
            <a:r>
              <a:rPr lang="zh-CN" altLang="en-US" sz="2000"/>
              <a:t>产权强调的是规则或行为规范，它规定了财产的存在及其使用过程中不同权利主体的行为权利界限和约束关系。产权关系的复杂化和明晰化乃是市场经济的重要特征，也是其顺利运行的法权基础。 </a:t>
            </a:r>
            <a:endParaRPr lang="zh-CN" altLang="en-US" sz="2000"/>
          </a:p>
          <a:p>
            <a:r>
              <a:rPr lang="zh-CN" altLang="en-US" sz="2000" b="1">
                <a:solidFill>
                  <a:srgbClr val="FF0000"/>
                </a:solidFill>
              </a:rPr>
              <a:t>（４）有助于解决外部性问题。</a:t>
            </a:r>
            <a:r>
              <a:rPr lang="zh-CN" altLang="en-US" sz="2000"/>
              <a:t>外部性是指经济当事人之间一方对另一方或其他诸方利益造成的损失或提供的便利不能用价格来准确衡量，也难以通过市场价格进行补偿或支付。对一些外部性问题，通过明晰产权，并在此基础上进行谈判，当事人有可能找到各自利益损失最小化的合约安排。</a:t>
            </a:r>
            <a:endParaRPr lang="zh-CN" altLang="en-US" sz="20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1631315" y="548640"/>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（二）产权制度</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775460" y="1052830"/>
            <a:ext cx="9402445" cy="2306955"/>
          </a:xfrm>
          <a:prstGeom prst="rect">
            <a:avLst/>
          </a:prstGeom>
          <a:noFill/>
        </p:spPr>
        <p:txBody>
          <a:bodyPr wrap="square" rtlCol="0" anchor="t">
            <a:spAutoFit/>
          </a:bodyPr>
          <a:p>
            <a:r>
              <a:rPr lang="en-US" altLang="zh-CN" sz="2400">
                <a:solidFill>
                  <a:srgbClr val="0070C0"/>
                </a:solidFill>
              </a:rPr>
              <a:t>        </a:t>
            </a:r>
            <a:r>
              <a:rPr lang="zh-CN" altLang="en-US" sz="2400">
                <a:solidFill>
                  <a:srgbClr val="0070C0"/>
                </a:solidFill>
              </a:rPr>
              <a:t>从广义上来说，产权制度就是关于一切产权关系的制度。因此我们可以这样理解产权制度，即一种产权规范一旦具有社会和法律的性质，它就取得了制度的形式，这就是产权制度。</a:t>
            </a:r>
            <a:endParaRPr lang="zh-CN" altLang="en-US" sz="2400">
              <a:solidFill>
                <a:srgbClr val="0070C0"/>
              </a:solidFill>
            </a:endParaRPr>
          </a:p>
          <a:p>
            <a:r>
              <a:rPr lang="zh-CN" altLang="en-US" sz="2400">
                <a:solidFill>
                  <a:srgbClr val="0070C0"/>
                </a:solidFill>
              </a:rPr>
              <a:t> </a:t>
            </a:r>
            <a:r>
              <a:rPr lang="en-US" altLang="zh-CN" sz="2400">
                <a:solidFill>
                  <a:srgbClr val="0070C0"/>
                </a:solidFill>
              </a:rPr>
              <a:t>      </a:t>
            </a:r>
            <a:r>
              <a:rPr lang="zh-CN" altLang="en-US" sz="2400">
                <a:solidFill>
                  <a:srgbClr val="0070C0"/>
                </a:solidFill>
              </a:rPr>
              <a:t>产权制度给出了产权在不同主体之间归属的界定，同时还包含了保护这样一种产权主体界定的相关法律、习惯和规则。产权制度直接体现了产权主体之间的利益关系，决定了主体的权利边界和行为规范。</a:t>
            </a:r>
            <a:endParaRPr lang="zh-CN" altLang="en-US" sz="2400">
              <a:solidFill>
                <a:srgbClr val="0070C0"/>
              </a:solidFill>
            </a:endParaRPr>
          </a:p>
        </p:txBody>
      </p:sp>
      <p:pic>
        <p:nvPicPr>
          <p:cNvPr id="4" name="图片 3"/>
          <p:cNvPicPr>
            <a:picLocks noChangeAspect="1"/>
          </p:cNvPicPr>
          <p:nvPr>
            <p:custDataLst>
              <p:tags r:id="rId2"/>
            </p:custDataLst>
          </p:nvPr>
        </p:nvPicPr>
        <p:blipFill>
          <a:blip r:embed="rId3"/>
          <a:stretch>
            <a:fillRect/>
          </a:stretch>
        </p:blipFill>
        <p:spPr>
          <a:xfrm>
            <a:off x="4224020" y="3429000"/>
            <a:ext cx="4575175" cy="306387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1631315" y="548640"/>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（三）企业制度</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063115" y="1124585"/>
            <a:ext cx="9435465" cy="2306955"/>
          </a:xfrm>
          <a:prstGeom prst="rect">
            <a:avLst/>
          </a:prstGeom>
          <a:noFill/>
        </p:spPr>
        <p:txBody>
          <a:bodyPr wrap="square" rtlCol="0" anchor="t">
            <a:spAutoFit/>
          </a:bodyPr>
          <a:p>
            <a:r>
              <a:rPr lang="zh-CN" altLang="en-US" sz="2400" b="1">
                <a:solidFill>
                  <a:srgbClr val="0070C0"/>
                </a:solidFill>
              </a:rPr>
              <a:t>1.企业制度的含义</a:t>
            </a:r>
            <a:endParaRPr lang="zh-CN" altLang="en-US" sz="2400" b="1">
              <a:solidFill>
                <a:srgbClr val="0070C0"/>
              </a:solidFill>
            </a:endParaRPr>
          </a:p>
          <a:p>
            <a:endParaRPr lang="zh-CN" altLang="en-US" sz="2400" b="1">
              <a:solidFill>
                <a:srgbClr val="0070C0"/>
              </a:solidFill>
            </a:endParaRPr>
          </a:p>
          <a:p>
            <a:r>
              <a:rPr lang="en-US" altLang="zh-CN" sz="2400"/>
              <a:t>       </a:t>
            </a:r>
            <a:r>
              <a:rPr lang="zh-CN" altLang="en-US" sz="2400"/>
              <a:t>企业制度是</a:t>
            </a:r>
            <a:r>
              <a:rPr lang="zh-CN" altLang="en-US" sz="2400" b="1">
                <a:solidFill>
                  <a:srgbClr val="FF0000"/>
                </a:solidFill>
              </a:rPr>
              <a:t>企业产权制度、企业组织形式和经营管理制度</a:t>
            </a:r>
            <a:r>
              <a:rPr lang="zh-CN" altLang="en-US" sz="2400"/>
              <a:t>的总和。企业制度的核心是产权制度，企业组织形式和经营管理制度是以产权制度为基础的，三者分别构成企业制度的不同层次。企业制度是一个动态的范畴，它是随着商品经济的发展而不断创新和演进的。 </a:t>
            </a:r>
            <a:endParaRPr lang="zh-CN" altLang="en-US" sz="2400"/>
          </a:p>
        </p:txBody>
      </p:sp>
      <p:pic>
        <p:nvPicPr>
          <p:cNvPr id="3" name="图片 2"/>
          <p:cNvPicPr>
            <a:picLocks noChangeAspect="1"/>
          </p:cNvPicPr>
          <p:nvPr>
            <p:custDataLst>
              <p:tags r:id="rId2"/>
            </p:custDataLst>
          </p:nvPr>
        </p:nvPicPr>
        <p:blipFill>
          <a:blip r:embed="rId3"/>
          <a:stretch>
            <a:fillRect/>
          </a:stretch>
        </p:blipFill>
        <p:spPr>
          <a:xfrm>
            <a:off x="4693920" y="3680460"/>
            <a:ext cx="4591050" cy="274066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91995" y="1484630"/>
            <a:ext cx="9261475" cy="4707890"/>
          </a:xfrm>
          <a:prstGeom prst="rect">
            <a:avLst/>
          </a:prstGeom>
          <a:noFill/>
        </p:spPr>
        <p:txBody>
          <a:bodyPr wrap="square" rtlCol="0" anchor="t">
            <a:spAutoFit/>
          </a:bodyPr>
          <a:p>
            <a:r>
              <a:rPr lang="zh-CN" altLang="en-US" sz="2000" b="1">
                <a:solidFill>
                  <a:srgbClr val="FF0000"/>
                </a:solidFill>
              </a:rPr>
              <a:t>（１）个人业主制。</a:t>
            </a:r>
            <a:r>
              <a:rPr lang="zh-CN" altLang="en-US" sz="2000">
                <a:solidFill>
                  <a:srgbClr val="0070C0"/>
                </a:solidFill>
              </a:rPr>
              <a:t>即通常所说的独资企业。在业主制企业中，出资人既是财产的唯一所有者，又是经营者。企业主可以按照自己的意志经营，并独自获得全部经营收益。这种企业形式一般规模小，经营灵活。但业主制也有其缺陷，如资本来源有限，企业发展受限制；企业主要对企业的全部债务承担无限责任，经营风险大；企业的存在与解散完全取决于企业主，企业存续期限短等。</a:t>
            </a:r>
            <a:endParaRPr lang="zh-CN" altLang="en-US" sz="2000">
              <a:solidFill>
                <a:srgbClr val="0070C0"/>
              </a:solidFill>
            </a:endParaRPr>
          </a:p>
          <a:p>
            <a:r>
              <a:rPr lang="zh-CN" altLang="en-US" sz="2000" b="1">
                <a:solidFill>
                  <a:srgbClr val="FF0000"/>
                </a:solidFill>
              </a:rPr>
              <a:t>（２）合伙制。</a:t>
            </a:r>
            <a:r>
              <a:rPr lang="zh-CN" altLang="en-US" sz="2000">
                <a:solidFill>
                  <a:srgbClr val="0070C0"/>
                </a:solidFill>
              </a:rPr>
              <a:t>这是一种由两个或两个以上的人共同投资，并分享剩余、共同监督和管理的企业制度。合伙企业的资本由合伙人共同筹集，扩大了资金来源；合伙人共同对企业承担无限责任，可以分散投资风险；合伙人共同管理企业，有助于提高决策能力。但是合伙人在经营决策上也容易产生意见分歧，合伙人之间可能出现偷懒的道德风险。所以合伙制企业一般都局限于较小的合伙范围，以小规模企业居多。 </a:t>
            </a:r>
            <a:endParaRPr lang="zh-CN" altLang="en-US" sz="2000">
              <a:solidFill>
                <a:srgbClr val="0070C0"/>
              </a:solidFill>
            </a:endParaRPr>
          </a:p>
          <a:p>
            <a:r>
              <a:rPr lang="zh-CN" altLang="en-US" sz="2000" b="1">
                <a:solidFill>
                  <a:srgbClr val="FF0000"/>
                </a:solidFill>
              </a:rPr>
              <a:t>（３）公司制。</a:t>
            </a:r>
            <a:r>
              <a:rPr lang="zh-CN" altLang="en-US" sz="2000">
                <a:solidFill>
                  <a:srgbClr val="0070C0"/>
                </a:solidFill>
              </a:rPr>
              <a:t>现代公司制企业的主要形式是有限责任公司和股份有限公司。公司制的特点是公司的资本来源广泛，使大规模生产成为可能；出资人对公司只负有限责任，投资风险相对降低；公司拥有独立的法人财产权，保证了企业决策的独立性、连续性和完整性；所有权与经营权相分离，为科学管理奠定了基础。</a:t>
            </a:r>
            <a:endParaRPr lang="zh-CN" altLang="en-US" sz="2000">
              <a:solidFill>
                <a:srgbClr val="0070C0"/>
              </a:solidFill>
            </a:endParaRPr>
          </a:p>
        </p:txBody>
      </p:sp>
      <p:sp>
        <p:nvSpPr>
          <p:cNvPr id="3" name="文本框 2"/>
          <p:cNvSpPr txBox="1"/>
          <p:nvPr/>
        </p:nvSpPr>
        <p:spPr>
          <a:xfrm>
            <a:off x="2135505" y="836295"/>
            <a:ext cx="6096000" cy="460375"/>
          </a:xfrm>
          <a:prstGeom prst="rect">
            <a:avLst/>
          </a:prstGeom>
          <a:noFill/>
        </p:spPr>
        <p:txBody>
          <a:bodyPr wrap="square" rtlCol="0" anchor="t">
            <a:spAutoFit/>
          </a:bodyPr>
          <a:p>
            <a:r>
              <a:rPr lang="en-US" altLang="zh-CN" sz="2400" b="1">
                <a:solidFill>
                  <a:srgbClr val="0070C0"/>
                </a:solidFill>
              </a:rPr>
              <a:t>2</a:t>
            </a:r>
            <a:r>
              <a:rPr lang="zh-CN" altLang="en-US" sz="2400" b="1">
                <a:solidFill>
                  <a:srgbClr val="0070C0"/>
                </a:solidFill>
              </a:rPr>
              <a:t>.企业制度的类型</a:t>
            </a:r>
            <a:endParaRPr lang="zh-CN" altLang="en-US" sz="2400" b="1">
              <a:solidFill>
                <a:srgbClr val="0070C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19605" y="1667510"/>
            <a:ext cx="9366250" cy="1568450"/>
          </a:xfrm>
          <a:prstGeom prst="rect">
            <a:avLst/>
          </a:prstGeom>
          <a:noFill/>
        </p:spPr>
        <p:txBody>
          <a:bodyPr wrap="square" rtlCol="0" anchor="t">
            <a:spAutoFit/>
          </a:bodyPr>
          <a:p>
            <a:r>
              <a:rPr lang="en-US" altLang="zh-CN" sz="2400" b="1">
                <a:solidFill>
                  <a:schemeClr val="accent3"/>
                </a:solidFill>
              </a:rPr>
              <a:t>        </a:t>
            </a:r>
            <a:r>
              <a:rPr lang="zh-CN" altLang="en-US" sz="2400" b="1">
                <a:solidFill>
                  <a:schemeClr val="accent3"/>
                </a:solidFill>
              </a:rPr>
              <a:t>现代企业制度是社会化大生产和市场经济发展的产物，它是适应现代市场经济需要，以规范和完善的法人制度为主体，出资者和企业法人承担有限责任，以公司企业为主要形成,实行法人治理结构，以产权清晰、权责明确、政企分开、管理科学为条件的新型企业制度。</a:t>
            </a:r>
            <a:r>
              <a:rPr lang="zh-CN" altLang="en-US" sz="2400" b="1">
                <a:solidFill>
                  <a:srgbClr val="FF0000"/>
                </a:solidFill>
              </a:rPr>
              <a:t> </a:t>
            </a:r>
            <a:endParaRPr lang="zh-CN" altLang="en-US" sz="2400" b="1">
              <a:solidFill>
                <a:srgbClr val="FF0000"/>
              </a:solidFill>
            </a:endParaRPr>
          </a:p>
        </p:txBody>
      </p:sp>
      <p:sp>
        <p:nvSpPr>
          <p:cNvPr id="1395714" name="Rectangle 2"/>
          <p:cNvSpPr>
            <a:spLocks noGrp="1" noChangeArrowheads="1"/>
          </p:cNvSpPr>
          <p:nvPr>
            <p:ph type="title" idx="4294967295"/>
            <p:custDataLst>
              <p:tags r:id="rId1"/>
            </p:custDataLst>
          </p:nvPr>
        </p:nvSpPr>
        <p:spPr>
          <a:xfrm>
            <a:off x="1847691" y="404498"/>
            <a:ext cx="5703887" cy="698820"/>
          </a:xfrm>
        </p:spPr>
        <p:txBody>
          <a:bodyPr/>
          <a:p>
            <a:pPr algn="l"/>
            <a:r>
              <a:rPr lang="zh-CN" altLang="en-US" sz="3200" b="1" dirty="0">
                <a:solidFill>
                  <a:schemeClr val="accent1"/>
                </a:solidFill>
                <a:latin typeface="+mj-ea"/>
              </a:rPr>
              <a:t>二、现代企业制度</a:t>
            </a:r>
            <a:endParaRPr lang="zh-CN" altLang="en-US" sz="3200" b="1" dirty="0">
              <a:solidFill>
                <a:schemeClr val="accent1"/>
              </a:solidFill>
              <a:latin typeface="+mj-ea"/>
            </a:endParaRPr>
          </a:p>
        </p:txBody>
      </p:sp>
      <p:sp>
        <p:nvSpPr>
          <p:cNvPr id="100" name="文本框 99"/>
          <p:cNvSpPr txBox="1"/>
          <p:nvPr/>
        </p:nvSpPr>
        <p:spPr>
          <a:xfrm>
            <a:off x="1847850" y="1124585"/>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（一）现代企业制度的含义</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1847850" y="3356610"/>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（二）现代企业制度的特征</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3"/>
            </p:custDataLst>
          </p:nvPr>
        </p:nvSpPr>
        <p:spPr>
          <a:xfrm>
            <a:off x="1991360" y="4293235"/>
            <a:ext cx="8946515" cy="1568450"/>
          </a:xfrm>
          <a:prstGeom prst="rect">
            <a:avLst/>
          </a:prstGeom>
          <a:noFill/>
        </p:spPr>
        <p:txBody>
          <a:bodyPr wrap="square" rtlCol="0" anchor="t">
            <a:spAutoFit/>
          </a:bodyPr>
          <a:p>
            <a:r>
              <a:rPr lang="en-US" altLang="zh-CN" sz="2400" b="1">
                <a:solidFill>
                  <a:schemeClr val="accent3"/>
                </a:solidFill>
              </a:rPr>
              <a:t>       </a:t>
            </a:r>
            <a:r>
              <a:rPr lang="zh-CN" altLang="en-US" sz="2400" b="1">
                <a:solidFill>
                  <a:schemeClr val="accent3"/>
                </a:solidFill>
              </a:rPr>
              <a:t>产权明晰</a:t>
            </a:r>
            <a:endParaRPr lang="zh-CN" altLang="en-US" sz="2400" b="1">
              <a:solidFill>
                <a:schemeClr val="accent3"/>
              </a:solidFill>
            </a:endParaRPr>
          </a:p>
          <a:p>
            <a:r>
              <a:rPr lang="en-US" altLang="zh-CN" sz="2400" b="1">
                <a:solidFill>
                  <a:schemeClr val="accent3"/>
                </a:solidFill>
              </a:rPr>
              <a:t>       </a:t>
            </a:r>
            <a:r>
              <a:rPr lang="zh-CN" altLang="en-US" sz="2400" b="1">
                <a:solidFill>
                  <a:schemeClr val="accent3"/>
                </a:solidFill>
              </a:rPr>
              <a:t>权责明确</a:t>
            </a:r>
            <a:endParaRPr lang="zh-CN" altLang="en-US" sz="2400" b="1">
              <a:solidFill>
                <a:schemeClr val="accent3"/>
              </a:solidFill>
            </a:endParaRPr>
          </a:p>
          <a:p>
            <a:r>
              <a:rPr lang="en-US" altLang="zh-CN" sz="2400" b="1">
                <a:solidFill>
                  <a:srgbClr val="FF0000"/>
                </a:solidFill>
              </a:rPr>
              <a:t>    </a:t>
            </a:r>
            <a:r>
              <a:rPr lang="zh-CN" altLang="en-US" sz="2400" b="1">
                <a:solidFill>
                  <a:schemeClr val="accent3"/>
                </a:solidFill>
              </a:rPr>
              <a:t>   政企分开</a:t>
            </a:r>
            <a:endParaRPr lang="zh-CN" altLang="en-US" sz="2400" b="1">
              <a:solidFill>
                <a:schemeClr val="accent3"/>
              </a:solidFill>
            </a:endParaRPr>
          </a:p>
          <a:p>
            <a:r>
              <a:rPr lang="zh-CN" altLang="en-US" sz="2400" b="1">
                <a:solidFill>
                  <a:schemeClr val="accent3"/>
                </a:solidFill>
              </a:rPr>
              <a:t>       管理科学</a:t>
            </a:r>
            <a:endParaRPr lang="zh-CN" altLang="en-US" sz="2400" b="1">
              <a:solidFill>
                <a:schemeClr val="accent3"/>
              </a:solidFill>
            </a:endParaRPr>
          </a:p>
        </p:txBody>
      </p:sp>
      <p:pic>
        <p:nvPicPr>
          <p:cNvPr id="5" name="图片 4"/>
          <p:cNvPicPr>
            <a:picLocks noChangeAspect="1"/>
          </p:cNvPicPr>
          <p:nvPr>
            <p:custDataLst>
              <p:tags r:id="rId4"/>
            </p:custDataLst>
          </p:nvPr>
        </p:nvPicPr>
        <p:blipFill>
          <a:blip r:embed="rId5"/>
          <a:stretch>
            <a:fillRect/>
          </a:stretch>
        </p:blipFill>
        <p:spPr>
          <a:xfrm>
            <a:off x="4944110" y="4004945"/>
            <a:ext cx="4762500" cy="265747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p:nvPr>
            <p:ph type="sldNum" sz="quarter" idx="4294967295"/>
          </p:nvPr>
        </p:nvSpPr>
        <p:spPr>
          <a:xfrm>
            <a:off x="9347200" y="6356350"/>
            <a:ext cx="2844800" cy="365125"/>
          </a:xfrm>
        </p:spPr>
        <p:txBody>
          <a:bodyPr/>
          <a:p>
            <a:pPr lvl="0" defTabSz="914400" rtl="0" eaLnBrk="1" latinLnBrk="0" hangingPunct="1">
              <a:lnSpc>
                <a:spcPct val="100000"/>
              </a:lnSpc>
              <a:spcBef>
                <a:spcPct val="0"/>
              </a:spcBef>
              <a:spcAft>
                <a:spcPct val="0"/>
              </a:spcAft>
              <a:buClrTx/>
              <a:buSzPct val="100000"/>
            </a:pPr>
            <a:fld id="{9A0DB2DC-4C9A-4742-B13C-FB6460FD3503}" type="slidenum">
              <a:rPr lang="zh-CN" altLang="en-US">
                <a:latin typeface="Times New Roman" panose="02020603050405020304" pitchFamily="18" charset="0"/>
              </a:rPr>
            </a:fld>
            <a:endParaRPr lang="zh-CN" altLang="en-US" sz="1400" u="none">
              <a:solidFill>
                <a:schemeClr val="tx1"/>
              </a:solidFill>
              <a:latin typeface="Times New Roman" panose="02020603050405020304" pitchFamily="18" charset="0"/>
            </a:endParaRPr>
          </a:p>
        </p:txBody>
      </p:sp>
      <p:sp>
        <p:nvSpPr>
          <p:cNvPr id="2268" name="矩形 2267"/>
          <p:cNvSpPr/>
          <p:nvPr/>
        </p:nvSpPr>
        <p:spPr>
          <a:xfrm>
            <a:off x="1882775" y="405130"/>
            <a:ext cx="9152255" cy="5450840"/>
          </a:xfrm>
          <a:prstGeom prst="rect">
            <a:avLst/>
          </a:prstGeom>
          <a:noFill/>
          <a:ln w="12700">
            <a:noFill/>
          </a:ln>
        </p:spPr>
        <p:txBody>
          <a:bodyPr wrap="square">
            <a:spAutoFit/>
          </a:bodyPr>
          <a:p>
            <a:pPr>
              <a:lnSpc>
                <a:spcPct val="130000"/>
              </a:lnSpc>
            </a:pPr>
            <a:r>
              <a:rPr lang="zh-CN" altLang="en-US" sz="32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三、现代企业制度的内容</a:t>
            </a:r>
            <a:endParaRPr lang="zh-CN" altLang="en-US" sz="32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（一）现代企业产权制度</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现代企业产权制度的含义</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是企业的法人财产制度。以企业的法人财产为基础，出资者所有权、企业法人财产权和经理经营权相互分离为特征，以股东会、董事会、经理和监事会为法人治理结构，确定各自权责利的企业财产制度。</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0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2.</a:t>
            </a:r>
            <a:r>
              <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现代企业产权制度的作用</a:t>
            </a:r>
            <a:endParaRPr lang="zh-CN" altLang="en-US" sz="20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30000"/>
              </a:lnSpc>
            </a:pP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第一、有助于企业法人产权的独立性，保证企业经营的稳定性。</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第二、有助于增强企业的经营效率，提升企业的竞争力。</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第三、有利于活跃产权市场，促进资源配置的优化。</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第四、有助于进一步完善市场功能，促进经济发展。</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childTnLst>
                                    <p:set>
                                      <p:cBhvr additive="base">
                                        <p:cTn id="6" dur="1" fill="hold">
                                          <p:stCondLst>
                                            <p:cond delay="0"/>
                                          </p:stCondLst>
                                        </p:cTn>
                                        <p:tgtEl>
                                          <p:spTgt spid="2268">
                                            <p:txEl>
                                              <p:charRg st="0" end="12"/>
                                            </p:txEl>
                                          </p:spTgt>
                                        </p:tgtEl>
                                        <p:attrNameLst>
                                          <p:attrName>style.visibility</p:attrName>
                                        </p:attrNameLst>
                                      </p:cBhvr>
                                      <p:to>
                                        <p:strVal val="visible"/>
                                      </p:to>
                                    </p:set>
                                    <p:animEffect transition="in" filter="strips(downRight)">
                                      <p:cBhvr additive="base">
                                        <p:cTn id="7" dur="500"/>
                                        <p:tgtEl>
                                          <p:spTgt spid="2268">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childTnLst>
                                    <p:set>
                                      <p:cBhvr additive="base">
                                        <p:cTn id="11" dur="1" fill="hold">
                                          <p:stCondLst>
                                            <p:cond delay="0"/>
                                          </p:stCondLst>
                                        </p:cTn>
                                        <p:tgtEl>
                                          <p:spTgt spid="2268">
                                            <p:txEl>
                                              <p:charRg st="12" end="24"/>
                                            </p:txEl>
                                          </p:spTgt>
                                        </p:tgtEl>
                                        <p:attrNameLst>
                                          <p:attrName>style.visibility</p:attrName>
                                        </p:attrNameLst>
                                      </p:cBhvr>
                                      <p:to>
                                        <p:strVal val="visible"/>
                                      </p:to>
                                    </p:set>
                                    <p:animEffect transition="in" filter="strips(downRight)">
                                      <p:cBhvr additive="base">
                                        <p:cTn id="12" dur="500"/>
                                        <p:tgtEl>
                                          <p:spTgt spid="2268">
                                            <p:txEl>
                                              <p:charRg st="12" end="2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childTnLst>
                                    <p:set>
                                      <p:cBhvr additive="base">
                                        <p:cTn id="16" dur="1" fill="hold">
                                          <p:stCondLst>
                                            <p:cond delay="0"/>
                                          </p:stCondLst>
                                        </p:cTn>
                                        <p:tgtEl>
                                          <p:spTgt spid="2268">
                                            <p:txEl>
                                              <p:charRg st="24" end="114"/>
                                            </p:txEl>
                                          </p:spTgt>
                                        </p:tgtEl>
                                        <p:attrNameLst>
                                          <p:attrName>style.visibility</p:attrName>
                                        </p:attrNameLst>
                                      </p:cBhvr>
                                      <p:to>
                                        <p:strVal val="visible"/>
                                      </p:to>
                                    </p:set>
                                    <p:animEffect transition="in" filter="strips(downRight)">
                                      <p:cBhvr additive="base">
                                        <p:cTn id="17" dur="500"/>
                                        <p:tgtEl>
                                          <p:spTgt spid="2268">
                                            <p:txEl>
                                              <p:charRg st="24" end="11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childTnLst>
                                    <p:set>
                                      <p:cBhvr additive="base">
                                        <p:cTn id="21" dur="1" fill="hold">
                                          <p:stCondLst>
                                            <p:cond delay="0"/>
                                          </p:stCondLst>
                                        </p:cTn>
                                        <p:tgtEl>
                                          <p:spTgt spid="2268">
                                            <p:txEl>
                                              <p:charRg st="3" end="3"/>
                                            </p:txEl>
                                          </p:spTgt>
                                        </p:tgtEl>
                                        <p:attrNameLst>
                                          <p:attrName>style.visibility</p:attrName>
                                        </p:attrNameLst>
                                      </p:cBhvr>
                                      <p:to>
                                        <p:strVal val="visible"/>
                                      </p:to>
                                    </p:set>
                                    <p:animEffect transition="in" filter="strips(downRight)">
                                      <p:cBhvr additive="base">
                                        <p:cTn id="22" dur="500"/>
                                        <p:tgtEl>
                                          <p:spTgt spid="2268">
                                            <p:txEl>
                                              <p:char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8" grpId="0" animBg="1"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063750" y="620395"/>
            <a:ext cx="6096000" cy="521970"/>
          </a:xfrm>
          <a:prstGeom prst="rect">
            <a:avLst/>
          </a:prstGeom>
          <a:noFill/>
        </p:spPr>
        <p:txBody>
          <a:bodyPr wrap="square" rtlCol="0" anchor="t">
            <a:spAutoFit/>
          </a:bodyPr>
          <a:p>
            <a:r>
              <a:rPr lang="zh-CN" altLang="en-US" sz="2800" b="1">
                <a:solidFill>
                  <a:srgbClr val="FF0000"/>
                </a:solidFill>
                <a:sym typeface="+mn-ea"/>
              </a:rPr>
              <a:t>（二）现代企业法人治理制度</a:t>
            </a:r>
            <a:endParaRPr lang="zh-CN" altLang="en-US" sz="2800" b="1">
              <a:solidFill>
                <a:srgbClr val="FF0000"/>
              </a:solidFill>
              <a:sym typeface="+mn-ea"/>
            </a:endParaRPr>
          </a:p>
        </p:txBody>
      </p:sp>
      <p:sp>
        <p:nvSpPr>
          <p:cNvPr id="4" name="文本框 3"/>
          <p:cNvSpPr txBox="1"/>
          <p:nvPr/>
        </p:nvSpPr>
        <p:spPr>
          <a:xfrm>
            <a:off x="2423795" y="4436745"/>
            <a:ext cx="8478520" cy="1014730"/>
          </a:xfrm>
          <a:prstGeom prst="rect">
            <a:avLst/>
          </a:prstGeom>
          <a:noFill/>
        </p:spPr>
        <p:txBody>
          <a:bodyPr wrap="square" rtlCol="0" anchor="t">
            <a:spAutoFit/>
          </a:bodyPr>
          <a:p>
            <a:r>
              <a:rPr lang="zh-CN" altLang="en-US" sz="2000" b="1">
                <a:solidFill>
                  <a:srgbClr val="FF0000"/>
                </a:solidFill>
              </a:rPr>
              <a:t>2.现代法人治理结构的组成。</a:t>
            </a:r>
            <a:endParaRPr lang="zh-CN" altLang="en-US" sz="2000" b="1">
              <a:solidFill>
                <a:srgbClr val="FF0000"/>
              </a:solidFill>
            </a:endParaRPr>
          </a:p>
          <a:p>
            <a:r>
              <a:rPr lang="en-US" altLang="zh-CN" sz="2000">
                <a:solidFill>
                  <a:srgbClr val="0070C0"/>
                </a:solidFill>
              </a:rPr>
              <a:t> </a:t>
            </a:r>
            <a:r>
              <a:rPr lang="zh-CN" altLang="en-US" sz="2000">
                <a:solidFill>
                  <a:srgbClr val="0070C0"/>
                </a:solidFill>
              </a:rPr>
              <a:t>现代企业法人治理结构由股东大会、董事会、监事会和由高层经理人员组成的执行机构四部分组成。</a:t>
            </a:r>
            <a:endParaRPr lang="zh-CN" altLang="en-US" sz="2000">
              <a:solidFill>
                <a:srgbClr val="0070C0"/>
              </a:solidFill>
            </a:endParaRPr>
          </a:p>
        </p:txBody>
      </p:sp>
      <p:sp>
        <p:nvSpPr>
          <p:cNvPr id="5" name="文本框 4"/>
          <p:cNvSpPr txBox="1"/>
          <p:nvPr/>
        </p:nvSpPr>
        <p:spPr>
          <a:xfrm>
            <a:off x="2237740" y="1340485"/>
            <a:ext cx="8872855" cy="132207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在现代企业中，企业所有者与经营者是分离的，产生了资产权利委托代理关系。其实现是通过公司治理结构来实现的。</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公司治理结构本质上并非- -般的企业管理，而是在公司的法人资产的委托代理制下规范不同权利主体之间责权利关系的制度安排。</a:t>
            </a:r>
            <a:endParaRPr lang="zh-CN" altLang="en-US" sz="2000">
              <a:solidFill>
                <a:srgbClr val="0070C0"/>
              </a:solidFill>
            </a:endParaRPr>
          </a:p>
        </p:txBody>
      </p:sp>
      <p:sp>
        <p:nvSpPr>
          <p:cNvPr id="6" name="文本框 5"/>
          <p:cNvSpPr txBox="1"/>
          <p:nvPr/>
        </p:nvSpPr>
        <p:spPr>
          <a:xfrm>
            <a:off x="2424430" y="2829560"/>
            <a:ext cx="8477885" cy="1322070"/>
          </a:xfrm>
          <a:prstGeom prst="rect">
            <a:avLst/>
          </a:prstGeom>
          <a:noFill/>
        </p:spPr>
        <p:txBody>
          <a:bodyPr wrap="square" rtlCol="0" anchor="t">
            <a:spAutoFit/>
          </a:bodyPr>
          <a:p>
            <a:r>
              <a:rPr lang="zh-CN" altLang="en-US" sz="2000" b="1">
                <a:solidFill>
                  <a:srgbClr val="FF0000"/>
                </a:solidFill>
              </a:rPr>
              <a:t>1.法人产权的实质—法人治理结构</a:t>
            </a:r>
            <a:r>
              <a:rPr lang="zh-CN" altLang="en-US" sz="2000">
                <a:solidFill>
                  <a:srgbClr val="0070C0"/>
                </a:solidFill>
              </a:rPr>
              <a:t>。</a:t>
            </a:r>
            <a:endParaRPr lang="zh-CN" altLang="en-US" sz="2000">
              <a:solidFill>
                <a:srgbClr val="0070C0"/>
              </a:solidFill>
            </a:endParaRPr>
          </a:p>
          <a:p>
            <a:r>
              <a:rPr lang="zh-CN" altLang="en-US" sz="2000">
                <a:solidFill>
                  <a:srgbClr val="0070C0"/>
                </a:solidFill>
              </a:rPr>
              <a:t>现代企业产权制度是-一种典型的关于资产权利的委托一-代理制，便有了权利的分离和相应的权利主体多元化，从而相互问的监督、制衡成为重要的问题，因此，理解治理结构首先必须把握企业法人产权的实质及特征。</a:t>
            </a:r>
            <a:endParaRPr lang="zh-CN" altLang="en-US" sz="2000">
              <a:solidFill>
                <a:srgbClr val="0070C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p:nvPr>
            <p:ph type="sldNum" sz="quarter" idx="4294967295"/>
          </p:nvPr>
        </p:nvSpPr>
        <p:spPr>
          <a:xfrm>
            <a:off x="9347200" y="6356350"/>
            <a:ext cx="2844800" cy="365125"/>
          </a:xfrm>
        </p:spPr>
        <p:txBody>
          <a:bodyPr/>
          <a:p>
            <a:pPr lvl="0" defTabSz="914400" rtl="0" eaLnBrk="1" latinLnBrk="0" hangingPunct="1">
              <a:lnSpc>
                <a:spcPct val="100000"/>
              </a:lnSpc>
              <a:spcBef>
                <a:spcPct val="0"/>
              </a:spcBef>
              <a:spcAft>
                <a:spcPct val="0"/>
              </a:spcAft>
              <a:buClrTx/>
              <a:buSzPct val="100000"/>
            </a:pPr>
            <a:fld id="{9A0DB2DC-4C9A-4742-B13C-FB6460FD3503}" type="slidenum">
              <a:rPr lang="zh-CN" altLang="en-US">
                <a:latin typeface="Times New Roman" panose="02020603050405020304" pitchFamily="18" charset="0"/>
              </a:rPr>
            </a:fld>
            <a:endParaRPr lang="zh-CN" altLang="en-US" sz="1400" u="none">
              <a:solidFill>
                <a:schemeClr val="tx1"/>
              </a:solidFill>
              <a:latin typeface="Times New Roman" panose="02020603050405020304" pitchFamily="18" charset="0"/>
            </a:endParaRPr>
          </a:p>
        </p:txBody>
      </p:sp>
      <p:grpSp>
        <p:nvGrpSpPr>
          <p:cNvPr id="2271" name="组合 2270"/>
          <p:cNvGrpSpPr/>
          <p:nvPr/>
        </p:nvGrpSpPr>
        <p:grpSpPr>
          <a:xfrm>
            <a:off x="3200400" y="4343400"/>
            <a:ext cx="2319338" cy="1665288"/>
            <a:chOff x="2112" y="3024"/>
            <a:chExt cx="1392" cy="1049"/>
          </a:xfrm>
        </p:grpSpPr>
        <p:graphicFrame>
          <p:nvGraphicFramePr>
            <p:cNvPr id="2272" name="对象 2271"/>
            <p:cNvGraphicFramePr/>
            <p:nvPr/>
          </p:nvGraphicFramePr>
          <p:xfrm>
            <a:off x="2112" y="3024"/>
            <a:ext cx="1392" cy="768"/>
          </p:xfrm>
          <a:graphic>
            <a:graphicData uri="http://schemas.openxmlformats.org/presentationml/2006/ole">
              <mc:AlternateContent xmlns:mc="http://schemas.openxmlformats.org/markup-compatibility/2006">
                <mc:Choice xmlns:v="urn:schemas-microsoft-com:vml" Requires="v">
                  <p:oleObj spid="_x0000_s3077" name="" r:id="rId1" imgW="5141595" imgH="2890520" progId="MS_ClipArt_Gallery">
                    <p:embed/>
                  </p:oleObj>
                </mc:Choice>
                <mc:Fallback>
                  <p:oleObj name="" r:id="rId1" imgW="5141595" imgH="2890520" progId="MS_ClipArt_Gallery">
                    <p:embed/>
                    <p:pic>
                      <p:nvPicPr>
                        <p:cNvPr id="0" name="图片 3076"/>
                        <p:cNvPicPr/>
                        <p:nvPr/>
                      </p:nvPicPr>
                      <p:blipFill>
                        <a:blip r:embed="rId2"/>
                        <a:stretch>
                          <a:fillRect/>
                        </a:stretch>
                      </p:blipFill>
                      <p:spPr>
                        <a:xfrm>
                          <a:off x="2112" y="3024"/>
                          <a:ext cx="1392" cy="768"/>
                        </a:xfrm>
                        <a:prstGeom prst="rect">
                          <a:avLst/>
                        </a:prstGeom>
                        <a:noFill/>
                        <a:ln w="38100">
                          <a:noFill/>
                          <a:miter/>
                        </a:ln>
                      </p:spPr>
                    </p:pic>
                  </p:oleObj>
                </mc:Fallback>
              </mc:AlternateContent>
            </a:graphicData>
          </a:graphic>
        </p:graphicFrame>
        <p:sp>
          <p:nvSpPr>
            <p:cNvPr id="2273" name="矩形 2272"/>
            <p:cNvSpPr/>
            <p:nvPr/>
          </p:nvSpPr>
          <p:spPr>
            <a:xfrm>
              <a:off x="2400" y="3744"/>
              <a:ext cx="792" cy="329"/>
            </a:xfrm>
            <a:prstGeom prst="rect">
              <a:avLst/>
            </a:prstGeom>
            <a:noFill/>
            <a:ln w="12700">
              <a:noFill/>
            </a:ln>
          </p:spPr>
          <p:txBody>
            <a:bodyPr>
              <a:spAutoFit/>
            </a:bodyPr>
            <a:p>
              <a:r>
                <a:rPr lang="zh-CN" altLang="en-US" sz="2800" b="1">
                  <a:solidFill>
                    <a:schemeClr val="tx1"/>
                  </a:solidFill>
                  <a:latin typeface="Arial" panose="020B0604020202020204"/>
                  <a:ea typeface="新宋体" panose="02010609030101010101" charset="-122"/>
                </a:rPr>
                <a:t>董事会</a:t>
              </a:r>
              <a:endParaRPr lang="zh-CN" altLang="en-US" sz="2800" b="1">
                <a:solidFill>
                  <a:schemeClr val="tx1"/>
                </a:solidFill>
                <a:latin typeface="Arial" panose="020B0604020202020204"/>
                <a:ea typeface="新宋体" panose="02010609030101010101" charset="-122"/>
              </a:endParaRPr>
            </a:p>
          </p:txBody>
        </p:sp>
      </p:grpSp>
      <p:grpSp>
        <p:nvGrpSpPr>
          <p:cNvPr id="2274" name="组合 2273"/>
          <p:cNvGrpSpPr/>
          <p:nvPr/>
        </p:nvGrpSpPr>
        <p:grpSpPr>
          <a:xfrm>
            <a:off x="3276600" y="1371600"/>
            <a:ext cx="2243138" cy="1616155"/>
            <a:chOff x="384" y="3072"/>
            <a:chExt cx="1296" cy="993"/>
          </a:xfrm>
        </p:grpSpPr>
        <p:pic>
          <p:nvPicPr>
            <p:cNvPr id="2275" name="图片 2274"/>
            <p:cNvPicPr>
              <a:picLocks noChangeAspect="1"/>
            </p:cNvPicPr>
            <p:nvPr/>
          </p:nvPicPr>
          <p:blipFill>
            <a:blip r:embed="rId3"/>
            <a:stretch>
              <a:fillRect/>
            </a:stretch>
          </p:blipFill>
          <p:spPr>
            <a:xfrm>
              <a:off x="384" y="3072"/>
              <a:ext cx="1296" cy="739"/>
            </a:xfrm>
            <a:prstGeom prst="rect">
              <a:avLst/>
            </a:prstGeom>
            <a:noFill/>
            <a:ln w="9525">
              <a:noFill/>
            </a:ln>
          </p:spPr>
        </p:pic>
        <p:sp>
          <p:nvSpPr>
            <p:cNvPr id="2276" name="矩形 2275"/>
            <p:cNvSpPr/>
            <p:nvPr/>
          </p:nvSpPr>
          <p:spPr>
            <a:xfrm>
              <a:off x="480" y="3744"/>
              <a:ext cx="1017" cy="321"/>
            </a:xfrm>
            <a:prstGeom prst="rect">
              <a:avLst/>
            </a:prstGeom>
            <a:noFill/>
            <a:ln w="12700">
              <a:noFill/>
            </a:ln>
          </p:spPr>
          <p:txBody>
            <a:bodyPr>
              <a:spAutoFit/>
            </a:bodyPr>
            <a:p>
              <a:r>
                <a:rPr lang="zh-CN" altLang="en-US" sz="2800" b="1">
                  <a:solidFill>
                    <a:schemeClr val="tx1"/>
                  </a:solidFill>
                  <a:latin typeface="Arial" panose="020B0604020202020204"/>
                  <a:ea typeface="新宋体" panose="02010609030101010101" charset="-122"/>
                </a:rPr>
                <a:t>股东大会</a:t>
              </a:r>
              <a:endParaRPr lang="zh-CN" altLang="en-US" sz="2800" b="1">
                <a:solidFill>
                  <a:schemeClr val="tx1"/>
                </a:solidFill>
                <a:latin typeface="Arial" panose="020B0604020202020204"/>
                <a:ea typeface="新宋体" panose="02010609030101010101" charset="-122"/>
              </a:endParaRPr>
            </a:p>
          </p:txBody>
        </p:sp>
      </p:grpSp>
      <p:grpSp>
        <p:nvGrpSpPr>
          <p:cNvPr id="2277" name="组合 2276"/>
          <p:cNvGrpSpPr/>
          <p:nvPr/>
        </p:nvGrpSpPr>
        <p:grpSpPr>
          <a:xfrm>
            <a:off x="6705600" y="4191000"/>
            <a:ext cx="1697119" cy="1817688"/>
            <a:chOff x="4272" y="2928"/>
            <a:chExt cx="1017" cy="1145"/>
          </a:xfrm>
        </p:grpSpPr>
        <p:pic>
          <p:nvPicPr>
            <p:cNvPr id="2278" name="图片 2277"/>
            <p:cNvPicPr>
              <a:picLocks noChangeAspect="1"/>
            </p:cNvPicPr>
            <p:nvPr/>
          </p:nvPicPr>
          <p:blipFill>
            <a:blip r:embed="rId4"/>
            <a:stretch>
              <a:fillRect/>
            </a:stretch>
          </p:blipFill>
          <p:spPr>
            <a:xfrm>
              <a:off x="4320" y="2928"/>
              <a:ext cx="954" cy="882"/>
            </a:xfrm>
            <a:prstGeom prst="rect">
              <a:avLst/>
            </a:prstGeom>
            <a:noFill/>
            <a:ln w="9525">
              <a:noFill/>
            </a:ln>
          </p:spPr>
        </p:pic>
        <p:sp>
          <p:nvSpPr>
            <p:cNvPr id="2279" name="矩形 2278"/>
            <p:cNvSpPr/>
            <p:nvPr/>
          </p:nvSpPr>
          <p:spPr>
            <a:xfrm>
              <a:off x="4272" y="3744"/>
              <a:ext cx="1017" cy="329"/>
            </a:xfrm>
            <a:prstGeom prst="rect">
              <a:avLst/>
            </a:prstGeom>
            <a:noFill/>
            <a:ln w="12700">
              <a:noFill/>
            </a:ln>
          </p:spPr>
          <p:txBody>
            <a:bodyPr>
              <a:spAutoFit/>
            </a:bodyPr>
            <a:p>
              <a:r>
                <a:rPr lang="zh-CN" altLang="en-US" sz="2800" b="1">
                  <a:solidFill>
                    <a:schemeClr val="tx1"/>
                  </a:solidFill>
                  <a:latin typeface="Arial" panose="020B0604020202020204"/>
                  <a:ea typeface="新宋体" panose="02010609030101010101" charset="-122"/>
                </a:rPr>
                <a:t>高层经理</a:t>
              </a:r>
              <a:endParaRPr lang="zh-CN" altLang="en-US" sz="2800" b="1">
                <a:solidFill>
                  <a:schemeClr val="tx1"/>
                </a:solidFill>
                <a:latin typeface="Arial" panose="020B0604020202020204"/>
                <a:ea typeface="新宋体" panose="02010609030101010101" charset="-122"/>
              </a:endParaRPr>
            </a:p>
          </p:txBody>
        </p:sp>
      </p:grpSp>
      <p:grpSp>
        <p:nvGrpSpPr>
          <p:cNvPr id="2280" name="组合 2279"/>
          <p:cNvGrpSpPr/>
          <p:nvPr/>
        </p:nvGrpSpPr>
        <p:grpSpPr>
          <a:xfrm>
            <a:off x="8458200" y="1295400"/>
            <a:ext cx="1814513" cy="1783792"/>
            <a:chOff x="4368" y="1392"/>
            <a:chExt cx="1008" cy="1273"/>
          </a:xfrm>
        </p:grpSpPr>
        <p:pic>
          <p:nvPicPr>
            <p:cNvPr id="2281" name="图片 2280"/>
            <p:cNvPicPr>
              <a:picLocks noChangeAspect="1"/>
            </p:cNvPicPr>
            <p:nvPr/>
          </p:nvPicPr>
          <p:blipFill>
            <a:blip r:embed="rId5"/>
            <a:stretch>
              <a:fillRect/>
            </a:stretch>
          </p:blipFill>
          <p:spPr>
            <a:xfrm>
              <a:off x="4368" y="1392"/>
              <a:ext cx="1008" cy="930"/>
            </a:xfrm>
            <a:prstGeom prst="rect">
              <a:avLst/>
            </a:prstGeom>
            <a:noFill/>
            <a:ln w="9525">
              <a:noFill/>
            </a:ln>
          </p:spPr>
        </p:pic>
        <p:sp>
          <p:nvSpPr>
            <p:cNvPr id="2282" name="矩形 2281"/>
            <p:cNvSpPr/>
            <p:nvPr/>
          </p:nvSpPr>
          <p:spPr>
            <a:xfrm>
              <a:off x="4563" y="2292"/>
              <a:ext cx="792" cy="373"/>
            </a:xfrm>
            <a:prstGeom prst="rect">
              <a:avLst/>
            </a:prstGeom>
            <a:noFill/>
            <a:ln w="12700">
              <a:noFill/>
            </a:ln>
          </p:spPr>
          <p:txBody>
            <a:bodyPr>
              <a:spAutoFit/>
            </a:bodyPr>
            <a:p>
              <a:r>
                <a:rPr lang="zh-CN" altLang="en-US" sz="2800" b="1">
                  <a:solidFill>
                    <a:schemeClr val="tx1"/>
                  </a:solidFill>
                  <a:latin typeface="Arial" panose="020B0604020202020204"/>
                  <a:ea typeface="新宋体" panose="02010609030101010101" charset="-122"/>
                </a:rPr>
                <a:t>监事会</a:t>
              </a:r>
              <a:endParaRPr lang="zh-CN" altLang="en-US" sz="2800" b="1">
                <a:solidFill>
                  <a:schemeClr val="tx1"/>
                </a:solidFill>
                <a:latin typeface="Arial" panose="020B0604020202020204"/>
                <a:ea typeface="新宋体" panose="02010609030101010101" charset="-122"/>
              </a:endParaRPr>
            </a:p>
          </p:txBody>
        </p:sp>
      </p:grpSp>
      <p:sp>
        <p:nvSpPr>
          <p:cNvPr id="2283" name="矩形 2282"/>
          <p:cNvSpPr/>
          <p:nvPr/>
        </p:nvSpPr>
        <p:spPr>
          <a:xfrm>
            <a:off x="3124200" y="990600"/>
            <a:ext cx="2328863" cy="521970"/>
          </a:xfrm>
          <a:prstGeom prst="rect">
            <a:avLst/>
          </a:prstGeom>
          <a:noFill/>
          <a:ln w="12700">
            <a:noFill/>
          </a:ln>
        </p:spPr>
        <p:txBody>
          <a:bodyPr>
            <a:spAutoFit/>
          </a:bodyPr>
          <a:p>
            <a:r>
              <a:rPr lang="zh-CN" altLang="en-US" sz="2800" b="1">
                <a:solidFill>
                  <a:srgbClr val="0000CC"/>
                </a:solidFill>
                <a:latin typeface="Arial" panose="020B0604020202020204"/>
                <a:ea typeface="新宋体" panose="02010609030101010101" charset="-122"/>
              </a:rPr>
              <a:t>最高权力机构</a:t>
            </a:r>
            <a:endParaRPr lang="zh-CN" altLang="en-US" sz="2800" b="1">
              <a:solidFill>
                <a:srgbClr val="0000CC"/>
              </a:solidFill>
              <a:latin typeface="Arial" panose="020B0604020202020204"/>
              <a:ea typeface="新宋体" panose="02010609030101010101" charset="-122"/>
            </a:endParaRPr>
          </a:p>
        </p:txBody>
      </p:sp>
      <p:sp>
        <p:nvSpPr>
          <p:cNvPr id="2284" name="矩形 2283"/>
          <p:cNvSpPr/>
          <p:nvPr/>
        </p:nvSpPr>
        <p:spPr>
          <a:xfrm>
            <a:off x="2971800" y="2971800"/>
            <a:ext cx="540385" cy="953135"/>
          </a:xfrm>
          <a:prstGeom prst="rect">
            <a:avLst/>
          </a:prstGeom>
          <a:noFill/>
          <a:ln w="12700">
            <a:noFill/>
          </a:ln>
        </p:spPr>
        <p:txBody>
          <a:bodyPr wrap="none" anchor="t" anchorCtr="0">
            <a:spAutoFit/>
          </a:bodyPr>
          <a:p>
            <a:r>
              <a:rPr lang="zh-CN" altLang="en-US" sz="2800" b="1">
                <a:solidFill>
                  <a:srgbClr val="008000"/>
                </a:solidFill>
                <a:latin typeface="Arial" panose="020B0604020202020204"/>
                <a:ea typeface="新宋体" panose="02010609030101010101" charset="-122"/>
              </a:rPr>
              <a:t>选</a:t>
            </a:r>
            <a:endParaRPr lang="zh-CN" altLang="en-US" sz="2800" b="1">
              <a:solidFill>
                <a:srgbClr val="008000"/>
              </a:solidFill>
              <a:latin typeface="Arial" panose="020B0604020202020204"/>
              <a:ea typeface="新宋体" panose="02010609030101010101" charset="-122"/>
            </a:endParaRPr>
          </a:p>
          <a:p>
            <a:r>
              <a:rPr lang="zh-CN" altLang="en-US" sz="2800" b="1">
                <a:solidFill>
                  <a:srgbClr val="008000"/>
                </a:solidFill>
                <a:latin typeface="Arial" panose="020B0604020202020204"/>
                <a:ea typeface="新宋体" panose="02010609030101010101" charset="-122"/>
              </a:rPr>
              <a:t>举</a:t>
            </a:r>
            <a:endParaRPr lang="zh-CN" altLang="en-US" sz="2800" b="1">
              <a:solidFill>
                <a:srgbClr val="008000"/>
              </a:solidFill>
              <a:latin typeface="Arial" panose="020B0604020202020204"/>
              <a:ea typeface="新宋体" panose="02010609030101010101" charset="-122"/>
            </a:endParaRPr>
          </a:p>
        </p:txBody>
      </p:sp>
      <p:cxnSp>
        <p:nvCxnSpPr>
          <p:cNvPr id="2285" name="直接连接符 2284"/>
          <p:cNvCxnSpPr/>
          <p:nvPr/>
        </p:nvCxnSpPr>
        <p:spPr>
          <a:xfrm>
            <a:off x="5410200" y="2057400"/>
            <a:ext cx="2819400" cy="0"/>
          </a:xfrm>
          <a:prstGeom prst="line">
            <a:avLst/>
          </a:prstGeom>
          <a:ln w="28575" cap="flat" cmpd="sng">
            <a:solidFill>
              <a:srgbClr val="000000"/>
            </a:solidFill>
            <a:prstDash val="solid"/>
            <a:headEnd type="none" w="med" len="med"/>
            <a:tailEnd type="triangle" w="med" len="med"/>
          </a:ln>
        </p:spPr>
      </p:cxnSp>
      <p:sp>
        <p:nvSpPr>
          <p:cNvPr id="2286" name="矩形 2285"/>
          <p:cNvSpPr/>
          <p:nvPr/>
        </p:nvSpPr>
        <p:spPr>
          <a:xfrm>
            <a:off x="6324600" y="1524000"/>
            <a:ext cx="1068388" cy="521970"/>
          </a:xfrm>
          <a:prstGeom prst="rect">
            <a:avLst/>
          </a:prstGeom>
          <a:noFill/>
          <a:ln w="12700">
            <a:noFill/>
          </a:ln>
        </p:spPr>
        <p:txBody>
          <a:bodyPr>
            <a:spAutoFit/>
          </a:bodyPr>
          <a:p>
            <a:r>
              <a:rPr lang="zh-CN" altLang="en-US" sz="2800" b="1">
                <a:solidFill>
                  <a:srgbClr val="008000"/>
                </a:solidFill>
                <a:latin typeface="Arial" panose="020B0604020202020204"/>
                <a:ea typeface="新宋体" panose="02010609030101010101" charset="-122"/>
              </a:rPr>
              <a:t>选举</a:t>
            </a:r>
            <a:endParaRPr lang="zh-CN" altLang="en-US" sz="2800" b="1">
              <a:solidFill>
                <a:srgbClr val="008000"/>
              </a:solidFill>
              <a:latin typeface="Arial" panose="020B0604020202020204"/>
              <a:ea typeface="新宋体" panose="02010609030101010101" charset="-122"/>
            </a:endParaRPr>
          </a:p>
        </p:txBody>
      </p:sp>
      <p:grpSp>
        <p:nvGrpSpPr>
          <p:cNvPr id="2287" name="组合 2286"/>
          <p:cNvGrpSpPr/>
          <p:nvPr/>
        </p:nvGrpSpPr>
        <p:grpSpPr>
          <a:xfrm>
            <a:off x="2971800" y="2362200"/>
            <a:ext cx="457200" cy="2514600"/>
            <a:chOff x="576" y="1392"/>
            <a:chExt cx="288" cy="1824"/>
          </a:xfrm>
        </p:grpSpPr>
        <p:cxnSp>
          <p:nvCxnSpPr>
            <p:cNvPr id="2288" name="直接连接符 2287"/>
            <p:cNvCxnSpPr/>
            <p:nvPr/>
          </p:nvCxnSpPr>
          <p:spPr>
            <a:xfrm flipH="1">
              <a:off x="576" y="1392"/>
              <a:ext cx="240" cy="0"/>
            </a:xfrm>
            <a:prstGeom prst="line">
              <a:avLst/>
            </a:prstGeom>
            <a:ln w="28575" cap="flat" cmpd="sng">
              <a:solidFill>
                <a:srgbClr val="000000"/>
              </a:solidFill>
              <a:prstDash val="solid"/>
              <a:headEnd type="none" w="med" len="med"/>
              <a:tailEnd type="none" w="med" len="med"/>
            </a:ln>
          </p:spPr>
        </p:cxnSp>
        <p:cxnSp>
          <p:nvCxnSpPr>
            <p:cNvPr id="2289" name="直接连接符 2288"/>
            <p:cNvCxnSpPr/>
            <p:nvPr/>
          </p:nvCxnSpPr>
          <p:spPr>
            <a:xfrm>
              <a:off x="576" y="1392"/>
              <a:ext cx="0" cy="1824"/>
            </a:xfrm>
            <a:prstGeom prst="line">
              <a:avLst/>
            </a:prstGeom>
            <a:ln w="28575" cap="flat" cmpd="sng">
              <a:solidFill>
                <a:srgbClr val="000000"/>
              </a:solidFill>
              <a:prstDash val="solid"/>
              <a:headEnd type="none" w="med" len="med"/>
              <a:tailEnd type="none" w="med" len="med"/>
            </a:ln>
          </p:spPr>
        </p:cxnSp>
        <p:cxnSp>
          <p:nvCxnSpPr>
            <p:cNvPr id="2290" name="直接连接符 2289"/>
            <p:cNvCxnSpPr/>
            <p:nvPr/>
          </p:nvCxnSpPr>
          <p:spPr>
            <a:xfrm>
              <a:off x="576" y="3216"/>
              <a:ext cx="288" cy="0"/>
            </a:xfrm>
            <a:prstGeom prst="line">
              <a:avLst/>
            </a:prstGeom>
            <a:ln w="28575" cap="flat" cmpd="sng">
              <a:solidFill>
                <a:srgbClr val="000000"/>
              </a:solidFill>
              <a:prstDash val="solid"/>
              <a:headEnd type="none" w="med" len="med"/>
              <a:tailEnd type="triangle" w="med" len="med"/>
            </a:ln>
          </p:spPr>
        </p:cxnSp>
      </p:grpSp>
      <p:sp>
        <p:nvSpPr>
          <p:cNvPr id="2291" name="矩形 2290"/>
          <p:cNvSpPr/>
          <p:nvPr/>
        </p:nvSpPr>
        <p:spPr>
          <a:xfrm>
            <a:off x="3200400" y="3886200"/>
            <a:ext cx="2328863" cy="521970"/>
          </a:xfrm>
          <a:prstGeom prst="rect">
            <a:avLst/>
          </a:prstGeom>
          <a:noFill/>
          <a:ln w="12700">
            <a:noFill/>
          </a:ln>
        </p:spPr>
        <p:txBody>
          <a:bodyPr>
            <a:spAutoFit/>
          </a:bodyPr>
          <a:p>
            <a:r>
              <a:rPr lang="zh-CN" altLang="en-US" sz="2800" b="1">
                <a:solidFill>
                  <a:srgbClr val="0000CC"/>
                </a:solidFill>
                <a:latin typeface="Arial" panose="020B0604020202020204"/>
                <a:ea typeface="新宋体" panose="02010609030101010101" charset="-122"/>
              </a:rPr>
              <a:t>最高决策机构</a:t>
            </a:r>
            <a:endParaRPr lang="zh-CN" altLang="en-US" sz="2800" b="1">
              <a:solidFill>
                <a:srgbClr val="0000CC"/>
              </a:solidFill>
              <a:latin typeface="Arial" panose="020B0604020202020204"/>
              <a:ea typeface="新宋体" panose="02010609030101010101" charset="-122"/>
            </a:endParaRPr>
          </a:p>
        </p:txBody>
      </p:sp>
      <p:cxnSp>
        <p:nvCxnSpPr>
          <p:cNvPr id="2292" name="直接连接符 2291"/>
          <p:cNvCxnSpPr/>
          <p:nvPr/>
        </p:nvCxnSpPr>
        <p:spPr>
          <a:xfrm>
            <a:off x="5334000" y="4876800"/>
            <a:ext cx="1371600" cy="0"/>
          </a:xfrm>
          <a:prstGeom prst="line">
            <a:avLst/>
          </a:prstGeom>
          <a:ln w="28575" cap="flat" cmpd="sng">
            <a:solidFill>
              <a:srgbClr val="000000"/>
            </a:solidFill>
            <a:prstDash val="solid"/>
            <a:headEnd type="none" w="med" len="med"/>
            <a:tailEnd type="triangle" w="med" len="med"/>
          </a:ln>
        </p:spPr>
      </p:cxnSp>
      <p:sp>
        <p:nvSpPr>
          <p:cNvPr id="2293" name="矩形 2292"/>
          <p:cNvSpPr/>
          <p:nvPr/>
        </p:nvSpPr>
        <p:spPr>
          <a:xfrm>
            <a:off x="5638800" y="4343400"/>
            <a:ext cx="1068388" cy="521970"/>
          </a:xfrm>
          <a:prstGeom prst="rect">
            <a:avLst/>
          </a:prstGeom>
          <a:noFill/>
          <a:ln w="12700">
            <a:noFill/>
          </a:ln>
        </p:spPr>
        <p:txBody>
          <a:bodyPr>
            <a:spAutoFit/>
          </a:bodyPr>
          <a:p>
            <a:r>
              <a:rPr lang="zh-CN" altLang="en-US" sz="2800" b="1">
                <a:solidFill>
                  <a:srgbClr val="008000"/>
                </a:solidFill>
                <a:latin typeface="Arial" panose="020B0604020202020204"/>
                <a:ea typeface="新宋体" panose="02010609030101010101" charset="-122"/>
              </a:rPr>
              <a:t>聘用</a:t>
            </a:r>
            <a:endParaRPr lang="zh-CN" altLang="en-US" sz="2800" b="1">
              <a:solidFill>
                <a:srgbClr val="008000"/>
              </a:solidFill>
              <a:latin typeface="Arial" panose="020B0604020202020204"/>
              <a:ea typeface="新宋体" panose="02010609030101010101" charset="-122"/>
            </a:endParaRPr>
          </a:p>
        </p:txBody>
      </p:sp>
      <p:sp>
        <p:nvSpPr>
          <p:cNvPr id="2294" name="矩形 2293"/>
          <p:cNvSpPr/>
          <p:nvPr/>
        </p:nvSpPr>
        <p:spPr>
          <a:xfrm>
            <a:off x="6324600" y="3733800"/>
            <a:ext cx="2328863" cy="521970"/>
          </a:xfrm>
          <a:prstGeom prst="rect">
            <a:avLst/>
          </a:prstGeom>
          <a:noFill/>
          <a:ln w="12700">
            <a:noFill/>
          </a:ln>
        </p:spPr>
        <p:txBody>
          <a:bodyPr>
            <a:spAutoFit/>
          </a:bodyPr>
          <a:p>
            <a:r>
              <a:rPr lang="zh-CN" altLang="en-US" sz="2800" b="1">
                <a:solidFill>
                  <a:srgbClr val="0000CC"/>
                </a:solidFill>
                <a:latin typeface="Arial" panose="020B0604020202020204"/>
                <a:ea typeface="新宋体" panose="02010609030101010101" charset="-122"/>
              </a:rPr>
              <a:t>公司执行机构</a:t>
            </a:r>
            <a:endParaRPr lang="zh-CN" altLang="en-US" sz="2800" b="1">
              <a:solidFill>
                <a:srgbClr val="0000CC"/>
              </a:solidFill>
              <a:latin typeface="Arial" panose="020B0604020202020204"/>
              <a:ea typeface="新宋体" panose="02010609030101010101" charset="-122"/>
            </a:endParaRPr>
          </a:p>
        </p:txBody>
      </p:sp>
      <p:sp>
        <p:nvSpPr>
          <p:cNvPr id="2295" name="矩形 2294"/>
          <p:cNvSpPr/>
          <p:nvPr/>
        </p:nvSpPr>
        <p:spPr>
          <a:xfrm>
            <a:off x="5257800" y="5181600"/>
            <a:ext cx="1677988" cy="521970"/>
          </a:xfrm>
          <a:prstGeom prst="rect">
            <a:avLst/>
          </a:prstGeom>
          <a:noFill/>
          <a:ln w="12700">
            <a:noFill/>
          </a:ln>
        </p:spPr>
        <p:txBody>
          <a:bodyPr>
            <a:spAutoFit/>
          </a:bodyPr>
          <a:p>
            <a:r>
              <a:rPr lang="zh-CN" altLang="en-US" sz="2800" b="1">
                <a:solidFill>
                  <a:srgbClr val="EE0000"/>
                </a:solidFill>
                <a:latin typeface="Arial" panose="020B0604020202020204"/>
                <a:ea typeface="新宋体" panose="02010609030101010101" charset="-122"/>
              </a:rPr>
              <a:t>委托代理</a:t>
            </a:r>
            <a:endParaRPr lang="zh-CN" altLang="en-US" sz="2800" b="1">
              <a:solidFill>
                <a:srgbClr val="EE0000"/>
              </a:solidFill>
              <a:latin typeface="Arial" panose="020B0604020202020204"/>
              <a:ea typeface="新宋体" panose="02010609030101010101" charset="-122"/>
            </a:endParaRPr>
          </a:p>
        </p:txBody>
      </p:sp>
      <p:cxnSp>
        <p:nvCxnSpPr>
          <p:cNvPr id="2296" name="直接连接符 2295"/>
          <p:cNvCxnSpPr/>
          <p:nvPr/>
        </p:nvCxnSpPr>
        <p:spPr>
          <a:xfrm>
            <a:off x="5334000" y="5105400"/>
            <a:ext cx="1371600" cy="0"/>
          </a:xfrm>
          <a:prstGeom prst="line">
            <a:avLst/>
          </a:prstGeom>
          <a:ln w="28575" cap="flat" cmpd="sng">
            <a:solidFill>
              <a:srgbClr val="000000"/>
            </a:solidFill>
            <a:prstDash val="solid"/>
            <a:headEnd type="none" w="med" len="med"/>
            <a:tailEnd type="triangle" w="med" len="med"/>
          </a:ln>
        </p:spPr>
      </p:cxnSp>
      <p:sp>
        <p:nvSpPr>
          <p:cNvPr id="2297" name="燕尾形 2296"/>
          <p:cNvSpPr/>
          <p:nvPr/>
        </p:nvSpPr>
        <p:spPr>
          <a:xfrm>
            <a:off x="8382000" y="4648200"/>
            <a:ext cx="2035175" cy="762000"/>
          </a:xfrm>
          <a:prstGeom prst="chevron">
            <a:avLst>
              <a:gd name="adj" fmla="val 66770"/>
            </a:avLst>
          </a:prstGeom>
          <a:solidFill>
            <a:srgbClr val="C0C0C0"/>
          </a:solidFill>
          <a:ln w="19050" cap="flat" cmpd="sng">
            <a:solidFill>
              <a:srgbClr val="000000"/>
            </a:solidFill>
            <a:prstDash val="solid"/>
            <a:miter/>
            <a:headEnd type="none" w="med" len="med"/>
            <a:tailEnd type="none" w="med" len="med"/>
          </a:ln>
        </p:spPr>
        <p:txBody>
          <a:bodyPr wrap="none" anchor="ctr" anchorCtr="0"/>
          <a:p>
            <a:r>
              <a:rPr lang="zh-CN" altLang="en-US" sz="2400" b="1">
                <a:solidFill>
                  <a:schemeClr val="tx1"/>
                </a:solidFill>
                <a:latin typeface="Arial" panose="020B0604020202020204"/>
                <a:ea typeface="新宋体" panose="02010609030101010101" charset="-122"/>
              </a:rPr>
              <a:t>　 日常经营</a:t>
            </a:r>
            <a:endParaRPr lang="zh-CN" altLang="en-US" sz="2400" b="1">
              <a:solidFill>
                <a:schemeClr val="tx1"/>
              </a:solidFill>
              <a:latin typeface="Arial" panose="020B0604020202020204"/>
              <a:ea typeface="新宋体" panose="02010609030101010101" charset="-122"/>
            </a:endParaRPr>
          </a:p>
        </p:txBody>
      </p:sp>
      <p:grpSp>
        <p:nvGrpSpPr>
          <p:cNvPr id="2298" name="组合 2297"/>
          <p:cNvGrpSpPr/>
          <p:nvPr/>
        </p:nvGrpSpPr>
        <p:grpSpPr>
          <a:xfrm>
            <a:off x="2590800" y="2057400"/>
            <a:ext cx="762000" cy="3200400"/>
            <a:chOff x="576" y="1392"/>
            <a:chExt cx="288" cy="1824"/>
          </a:xfrm>
        </p:grpSpPr>
        <p:cxnSp>
          <p:nvCxnSpPr>
            <p:cNvPr id="2299" name="直接连接符 2298"/>
            <p:cNvCxnSpPr/>
            <p:nvPr/>
          </p:nvCxnSpPr>
          <p:spPr>
            <a:xfrm flipH="1">
              <a:off x="576" y="1392"/>
              <a:ext cx="240" cy="0"/>
            </a:xfrm>
            <a:prstGeom prst="line">
              <a:avLst/>
            </a:prstGeom>
            <a:ln w="28575" cap="flat" cmpd="sng">
              <a:solidFill>
                <a:srgbClr val="000000"/>
              </a:solidFill>
              <a:prstDash val="solid"/>
              <a:headEnd type="none" w="med" len="med"/>
              <a:tailEnd type="none" w="med" len="med"/>
            </a:ln>
          </p:spPr>
        </p:cxnSp>
        <p:cxnSp>
          <p:nvCxnSpPr>
            <p:cNvPr id="2300" name="直接连接符 2299"/>
            <p:cNvCxnSpPr/>
            <p:nvPr/>
          </p:nvCxnSpPr>
          <p:spPr>
            <a:xfrm>
              <a:off x="576" y="1392"/>
              <a:ext cx="0" cy="1824"/>
            </a:xfrm>
            <a:prstGeom prst="line">
              <a:avLst/>
            </a:prstGeom>
            <a:ln w="28575" cap="flat" cmpd="sng">
              <a:solidFill>
                <a:srgbClr val="000000"/>
              </a:solidFill>
              <a:prstDash val="solid"/>
              <a:headEnd type="none" w="med" len="med"/>
              <a:tailEnd type="none" w="med" len="med"/>
            </a:ln>
          </p:spPr>
        </p:cxnSp>
        <p:cxnSp>
          <p:nvCxnSpPr>
            <p:cNvPr id="2301" name="直接连接符 2300"/>
            <p:cNvCxnSpPr/>
            <p:nvPr/>
          </p:nvCxnSpPr>
          <p:spPr>
            <a:xfrm>
              <a:off x="576" y="3216"/>
              <a:ext cx="288" cy="0"/>
            </a:xfrm>
            <a:prstGeom prst="line">
              <a:avLst/>
            </a:prstGeom>
            <a:ln w="28575" cap="flat" cmpd="sng">
              <a:solidFill>
                <a:srgbClr val="000000"/>
              </a:solidFill>
              <a:prstDash val="solid"/>
              <a:headEnd type="none" w="med" len="med"/>
              <a:tailEnd type="triangle" w="med" len="med"/>
            </a:ln>
          </p:spPr>
        </p:cxnSp>
      </p:grpSp>
      <p:sp>
        <p:nvSpPr>
          <p:cNvPr id="2302" name="矩形 2301"/>
          <p:cNvSpPr/>
          <p:nvPr/>
        </p:nvSpPr>
        <p:spPr>
          <a:xfrm>
            <a:off x="2057400" y="1828800"/>
            <a:ext cx="539750" cy="3538220"/>
          </a:xfrm>
          <a:prstGeom prst="rect">
            <a:avLst/>
          </a:prstGeom>
          <a:noFill/>
          <a:ln w="12700">
            <a:noFill/>
          </a:ln>
        </p:spPr>
        <p:txBody>
          <a:bodyPr>
            <a:spAutoFit/>
          </a:bodyPr>
          <a:p>
            <a:r>
              <a:rPr lang="zh-CN" altLang="en-US" sz="2800" b="1">
                <a:solidFill>
                  <a:srgbClr val="008000"/>
                </a:solidFill>
                <a:latin typeface="Arial" panose="020B0604020202020204"/>
                <a:ea typeface="新宋体" panose="02010609030101010101" charset="-122"/>
              </a:rPr>
              <a:t>资</a:t>
            </a:r>
            <a:endParaRPr lang="zh-CN" altLang="en-US" sz="2800" b="1">
              <a:solidFill>
                <a:srgbClr val="008000"/>
              </a:solidFill>
              <a:latin typeface="Arial" panose="020B0604020202020204"/>
              <a:ea typeface="新宋体" panose="02010609030101010101" charset="-122"/>
            </a:endParaRPr>
          </a:p>
          <a:p>
            <a:r>
              <a:rPr lang="zh-CN" altLang="en-US" sz="2800" b="1">
                <a:solidFill>
                  <a:srgbClr val="008000"/>
                </a:solidFill>
                <a:latin typeface="Arial" panose="020B0604020202020204"/>
                <a:ea typeface="新宋体" panose="02010609030101010101" charset="-122"/>
              </a:rPr>
              <a:t>产</a:t>
            </a:r>
            <a:endParaRPr lang="zh-CN" altLang="en-US" sz="2800" b="1">
              <a:solidFill>
                <a:srgbClr val="008000"/>
              </a:solidFill>
              <a:latin typeface="Arial" panose="020B0604020202020204"/>
              <a:ea typeface="新宋体" panose="02010609030101010101" charset="-122"/>
            </a:endParaRPr>
          </a:p>
          <a:p>
            <a:r>
              <a:rPr lang="zh-CN" altLang="en-US" sz="2800" b="1">
                <a:solidFill>
                  <a:srgbClr val="008000"/>
                </a:solidFill>
                <a:latin typeface="Arial" panose="020B0604020202020204"/>
                <a:ea typeface="新宋体" panose="02010609030101010101" charset="-122"/>
              </a:rPr>
              <a:t>托</a:t>
            </a:r>
            <a:endParaRPr lang="zh-CN" altLang="en-US" sz="2800" b="1">
              <a:solidFill>
                <a:srgbClr val="008000"/>
              </a:solidFill>
              <a:latin typeface="Arial" panose="020B0604020202020204"/>
              <a:ea typeface="新宋体" panose="02010609030101010101" charset="-122"/>
            </a:endParaRPr>
          </a:p>
          <a:p>
            <a:r>
              <a:rPr lang="zh-CN" altLang="en-US" sz="2800" b="1">
                <a:solidFill>
                  <a:srgbClr val="008000"/>
                </a:solidFill>
                <a:latin typeface="Arial" panose="020B0604020202020204"/>
                <a:ea typeface="新宋体" panose="02010609030101010101" charset="-122"/>
              </a:rPr>
              <a:t>管</a:t>
            </a:r>
            <a:endParaRPr lang="zh-CN" altLang="en-US" sz="2800" b="1">
              <a:solidFill>
                <a:srgbClr val="008000"/>
              </a:solidFill>
              <a:latin typeface="Arial" panose="020B0604020202020204"/>
              <a:ea typeface="新宋体" panose="02010609030101010101" charset="-122"/>
            </a:endParaRPr>
          </a:p>
          <a:p>
            <a:r>
              <a:rPr lang="zh-CN" altLang="en-US" sz="2800" b="1">
                <a:solidFill>
                  <a:schemeClr val="tx1"/>
                </a:solidFill>
                <a:latin typeface="Arial" panose="020B0604020202020204"/>
                <a:ea typeface="新宋体" panose="02010609030101010101" charset="-122"/>
              </a:rPr>
              <a:t>信任托管</a:t>
            </a:r>
            <a:endParaRPr lang="zh-CN" altLang="en-US" sz="2800" b="1">
              <a:solidFill>
                <a:schemeClr val="tx1"/>
              </a:solidFill>
              <a:latin typeface="Arial" panose="020B0604020202020204"/>
              <a:ea typeface="新宋体" panose="02010609030101010101" charset="-122"/>
            </a:endParaRPr>
          </a:p>
        </p:txBody>
      </p:sp>
      <p:cxnSp>
        <p:nvCxnSpPr>
          <p:cNvPr id="2303" name="直接连接符 2302"/>
          <p:cNvCxnSpPr/>
          <p:nvPr/>
        </p:nvCxnSpPr>
        <p:spPr>
          <a:xfrm flipH="1">
            <a:off x="5159375" y="2438400"/>
            <a:ext cx="3222625" cy="2143125"/>
          </a:xfrm>
          <a:prstGeom prst="line">
            <a:avLst/>
          </a:prstGeom>
          <a:ln w="28575" cap="flat" cmpd="sng">
            <a:solidFill>
              <a:srgbClr val="000000"/>
            </a:solidFill>
            <a:prstDash val="solid"/>
            <a:headEnd type="none" w="med" len="med"/>
            <a:tailEnd type="triangle" w="med" len="med"/>
          </a:ln>
        </p:spPr>
      </p:cxnSp>
      <p:cxnSp>
        <p:nvCxnSpPr>
          <p:cNvPr id="2304" name="直接连接符 2303"/>
          <p:cNvCxnSpPr/>
          <p:nvPr/>
        </p:nvCxnSpPr>
        <p:spPr>
          <a:xfrm flipH="1">
            <a:off x="8001000" y="2590800"/>
            <a:ext cx="685800" cy="1752600"/>
          </a:xfrm>
          <a:prstGeom prst="line">
            <a:avLst/>
          </a:prstGeom>
          <a:ln w="28575" cap="flat" cmpd="sng">
            <a:solidFill>
              <a:srgbClr val="000000"/>
            </a:solidFill>
            <a:prstDash val="solid"/>
            <a:headEnd type="none" w="med" len="med"/>
            <a:tailEnd type="triangle" w="med" len="med"/>
          </a:ln>
        </p:spPr>
      </p:cxnSp>
      <p:sp>
        <p:nvSpPr>
          <p:cNvPr id="2305" name="矩形 2304"/>
          <p:cNvSpPr/>
          <p:nvPr/>
        </p:nvSpPr>
        <p:spPr>
          <a:xfrm>
            <a:off x="6934200" y="2743200"/>
            <a:ext cx="1982788" cy="953135"/>
          </a:xfrm>
          <a:prstGeom prst="rect">
            <a:avLst/>
          </a:prstGeom>
          <a:noFill/>
          <a:ln w="12700">
            <a:noFill/>
          </a:ln>
        </p:spPr>
        <p:txBody>
          <a:bodyPr>
            <a:spAutoFit/>
          </a:bodyPr>
          <a:p>
            <a:r>
              <a:rPr lang="zh-CN" altLang="en-US" sz="2800" b="1">
                <a:solidFill>
                  <a:srgbClr val="EE0000"/>
                </a:solidFill>
                <a:latin typeface="Arial" panose="020B0604020202020204"/>
                <a:ea typeface="新宋体" panose="02010609030101010101" charset="-122"/>
              </a:rPr>
              <a:t>行 为 监 督</a:t>
            </a:r>
            <a:endParaRPr lang="zh-CN" altLang="en-US" sz="2800" b="1">
              <a:solidFill>
                <a:srgbClr val="EE0000"/>
              </a:solidFill>
              <a:latin typeface="Arial" panose="020B0604020202020204"/>
              <a:ea typeface="新宋体" panose="02010609030101010101" charset="-122"/>
            </a:endParaRPr>
          </a:p>
          <a:p>
            <a:r>
              <a:rPr lang="zh-CN" altLang="en-US" sz="2800" b="1">
                <a:solidFill>
                  <a:srgbClr val="EE0000"/>
                </a:solidFill>
                <a:latin typeface="Arial" panose="020B0604020202020204"/>
                <a:ea typeface="新宋体" panose="02010609030101010101" charset="-122"/>
              </a:rPr>
              <a:t>制 衡 机 制</a:t>
            </a:r>
            <a:endParaRPr lang="zh-CN" altLang="en-US" sz="2800" b="1">
              <a:solidFill>
                <a:srgbClr val="EE0000"/>
              </a:solidFill>
              <a:latin typeface="Arial" panose="020B0604020202020204"/>
              <a:ea typeface="新宋体" panose="02010609030101010101" charset="-122"/>
            </a:endParaRPr>
          </a:p>
        </p:txBody>
      </p:sp>
      <p:sp>
        <p:nvSpPr>
          <p:cNvPr id="2306" name="矩形 2305"/>
          <p:cNvSpPr/>
          <p:nvPr/>
        </p:nvSpPr>
        <p:spPr>
          <a:xfrm>
            <a:off x="8001000" y="762000"/>
            <a:ext cx="2328863" cy="521970"/>
          </a:xfrm>
          <a:prstGeom prst="rect">
            <a:avLst/>
          </a:prstGeom>
          <a:noFill/>
          <a:ln w="12700">
            <a:noFill/>
          </a:ln>
        </p:spPr>
        <p:txBody>
          <a:bodyPr>
            <a:spAutoFit/>
          </a:bodyPr>
          <a:p>
            <a:r>
              <a:rPr lang="zh-CN" altLang="en-US" sz="2800" b="1">
                <a:solidFill>
                  <a:srgbClr val="0000CC"/>
                </a:solidFill>
                <a:latin typeface="Arial" panose="020B0604020202020204"/>
                <a:ea typeface="新宋体" panose="02010609030101010101" charset="-122"/>
              </a:rPr>
              <a:t>公司监督机构</a:t>
            </a:r>
            <a:endParaRPr lang="zh-CN" altLang="en-US" sz="2800" b="1">
              <a:solidFill>
                <a:srgbClr val="0000CC"/>
              </a:solidFill>
              <a:latin typeface="Arial" panose="020B0604020202020204"/>
              <a:ea typeface="新宋体" panose="02010609030101010101" charset="-122"/>
            </a:endParaRPr>
          </a:p>
        </p:txBody>
      </p:sp>
      <p:sp>
        <p:nvSpPr>
          <p:cNvPr id="2307" name="矩形 2306"/>
          <p:cNvSpPr/>
          <p:nvPr/>
        </p:nvSpPr>
        <p:spPr>
          <a:xfrm>
            <a:off x="1919288" y="404813"/>
            <a:ext cx="4468812" cy="521970"/>
          </a:xfrm>
          <a:prstGeom prst="rect">
            <a:avLst/>
          </a:prstGeom>
          <a:noFill/>
          <a:ln w="12700">
            <a:noFill/>
          </a:ln>
        </p:spPr>
        <p:txBody>
          <a:bodyPr>
            <a:spAutoFit/>
          </a:bodyPr>
          <a:p>
            <a:r>
              <a:rPr lang="zh-CN" altLang="en-US" sz="2800" b="1">
                <a:solidFill>
                  <a:schemeClr val="tx1"/>
                </a:solidFill>
                <a:latin typeface="Arial" panose="020B0604020202020204"/>
                <a:ea typeface="新宋体" panose="02010609030101010101" charset="-122"/>
              </a:rPr>
              <a:t>公司治理结构的内在机制</a:t>
            </a:r>
            <a:endParaRPr lang="zh-CN" altLang="en-US" sz="2800" b="1">
              <a:solidFill>
                <a:schemeClr val="tx1"/>
              </a:solidFill>
              <a:latin typeface="Arial" panose="020B0604020202020204"/>
              <a:ea typeface="新宋体" panose="02010609030101010101"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11" nodeType="clickEffect">
                                  <p:childTnLst>
                                    <p:set>
                                      <p:cBhvr additive="base">
                                        <p:cTn id="6" dur="1" fill="hold">
                                          <p:stCondLst>
                                            <p:cond delay="0"/>
                                          </p:stCondLst>
                                        </p:cTn>
                                        <p:tgtEl>
                                          <p:spTgt spid="2307"/>
                                        </p:tgtEl>
                                        <p:attrNameLst>
                                          <p:attrName>style.visibility</p:attrName>
                                        </p:attrNameLst>
                                      </p:cBhvr>
                                      <p:to>
                                        <p:strVal val="visible"/>
                                      </p:to>
                                    </p:set>
                                    <p:animEffect transition="in" filter="wipe(left)">
                                      <p:cBhvr additive="base">
                                        <p:cTn id="7" dur="500"/>
                                        <p:tgtEl>
                                          <p:spTgt spid="2307"/>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childTnLst>
                                    <p:set>
                                      <p:cBhvr additive="base">
                                        <p:cTn id="11" dur="1" fill="hold">
                                          <p:stCondLst>
                                            <p:cond delay="0"/>
                                          </p:stCondLst>
                                        </p:cTn>
                                        <p:tgtEl>
                                          <p:spTgt spid="2274"/>
                                        </p:tgtEl>
                                        <p:attrNameLst>
                                          <p:attrName>style.visibility</p:attrName>
                                        </p:attrNameLst>
                                      </p:cBhvr>
                                      <p:to>
                                        <p:strVal val="visible"/>
                                      </p:to>
                                    </p:set>
                                    <p:anim calcmode="lin" valueType="num">
                                      <p:cBhvr additive="base">
                                        <p:cTn id="12" dur="500" fill="hold"/>
                                        <p:tgtEl>
                                          <p:spTgt spid="2274"/>
                                        </p:tgtEl>
                                        <p:attrNameLst>
                                          <p:attrName>ppt_w</p:attrName>
                                        </p:attrNameLst>
                                      </p:cBhvr>
                                      <p:tavLst>
                                        <p:tav tm="0">
                                          <p:val>
                                            <p:fltVal val="0.000000"/>
                                          </p:val>
                                        </p:tav>
                                        <p:tav tm="100000">
                                          <p:val>
                                            <p:strVal val="#ppt_w"/>
                                          </p:val>
                                        </p:tav>
                                      </p:tavLst>
                                    </p:anim>
                                    <p:anim calcmode="lin" valueType="num">
                                      <p:cBhvr additive="base">
                                        <p:cTn id="13" dur="500" fill="hold"/>
                                        <p:tgtEl>
                                          <p:spTgt spid="2274"/>
                                        </p:tgtEl>
                                        <p:attrNameLst>
                                          <p:attrName>ppt_h</p:attrName>
                                        </p:attrNameLst>
                                      </p:cBhvr>
                                      <p:tavLst>
                                        <p:tav tm="0">
                                          <p:val>
                                            <p:fltVal val="0.00000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childTnLst>
                                    <p:set>
                                      <p:cBhvr additive="base">
                                        <p:cTn id="17" dur="1" fill="hold">
                                          <p:stCondLst>
                                            <p:cond delay="0"/>
                                          </p:stCondLst>
                                        </p:cTn>
                                        <p:tgtEl>
                                          <p:spTgt spid="2283"/>
                                        </p:tgtEl>
                                        <p:attrNameLst>
                                          <p:attrName>style.visibility</p:attrName>
                                        </p:attrNameLst>
                                      </p:cBhvr>
                                      <p:to>
                                        <p:strVal val="visible"/>
                                      </p:to>
                                    </p:set>
                                    <p:animEffect transition="in" filter="wipe(left)">
                                      <p:cBhvr additive="base">
                                        <p:cTn id="18" dur="500"/>
                                        <p:tgtEl>
                                          <p:spTgt spid="228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childTnLst>
                                    <p:set>
                                      <p:cBhvr additive="base">
                                        <p:cTn id="22" dur="1" fill="hold">
                                          <p:stCondLst>
                                            <p:cond delay="0"/>
                                          </p:stCondLst>
                                        </p:cTn>
                                        <p:tgtEl>
                                          <p:spTgt spid="2287"/>
                                        </p:tgtEl>
                                        <p:attrNameLst>
                                          <p:attrName>style.visibility</p:attrName>
                                        </p:attrNameLst>
                                      </p:cBhvr>
                                      <p:to>
                                        <p:strVal val="visible"/>
                                      </p:to>
                                    </p:set>
                                    <p:animEffect transition="in" filter="wipe(up)">
                                      <p:cBhvr additive="base">
                                        <p:cTn id="23" dur="500"/>
                                        <p:tgtEl>
                                          <p:spTgt spid="2287"/>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1" nodeType="clickEffect">
                                  <p:childTnLst>
                                    <p:set>
                                      <p:cBhvr additive="base">
                                        <p:cTn id="27" dur="1" fill="hold">
                                          <p:stCondLst>
                                            <p:cond delay="0"/>
                                          </p:stCondLst>
                                        </p:cTn>
                                        <p:tgtEl>
                                          <p:spTgt spid="2284"/>
                                        </p:tgtEl>
                                        <p:attrNameLst>
                                          <p:attrName>style.visibility</p:attrName>
                                        </p:attrNameLst>
                                      </p:cBhvr>
                                      <p:to>
                                        <p:strVal val="visible"/>
                                      </p:to>
                                    </p:set>
                                    <p:animEffect transition="in" filter="wipe(up)">
                                      <p:cBhvr additive="base">
                                        <p:cTn id="28" dur="500"/>
                                        <p:tgtEl>
                                          <p:spTgt spid="2284"/>
                                        </p:tgtEl>
                                      </p:cBhvr>
                                    </p:animEffect>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nodeType="clickEffect">
                                  <p:childTnLst>
                                    <p:set>
                                      <p:cBhvr additive="base">
                                        <p:cTn id="32" dur="1" fill="hold">
                                          <p:stCondLst>
                                            <p:cond delay="0"/>
                                          </p:stCondLst>
                                        </p:cTn>
                                        <p:tgtEl>
                                          <p:spTgt spid="2271"/>
                                        </p:tgtEl>
                                        <p:attrNameLst>
                                          <p:attrName>style.visibility</p:attrName>
                                        </p:attrNameLst>
                                      </p:cBhvr>
                                      <p:to>
                                        <p:strVal val="visible"/>
                                      </p:to>
                                    </p:set>
                                    <p:anim calcmode="lin" valueType="num">
                                      <p:cBhvr additive="base">
                                        <p:cTn id="33" dur="500" fill="hold"/>
                                        <p:tgtEl>
                                          <p:spTgt spid="2271"/>
                                        </p:tgtEl>
                                        <p:attrNameLst>
                                          <p:attrName>ppt_w</p:attrName>
                                        </p:attrNameLst>
                                      </p:cBhvr>
                                      <p:tavLst>
                                        <p:tav tm="0">
                                          <p:val>
                                            <p:fltVal val="0.000000"/>
                                          </p:val>
                                        </p:tav>
                                        <p:tav tm="100000">
                                          <p:val>
                                            <p:strVal val="#ppt_w"/>
                                          </p:val>
                                        </p:tav>
                                      </p:tavLst>
                                    </p:anim>
                                    <p:anim calcmode="lin" valueType="num">
                                      <p:cBhvr additive="base">
                                        <p:cTn id="34" dur="500" fill="hold"/>
                                        <p:tgtEl>
                                          <p:spTgt spid="2271"/>
                                        </p:tgtEl>
                                        <p:attrNameLst>
                                          <p:attrName>ppt_h</p:attrName>
                                        </p:attrNameLst>
                                      </p:cBhvr>
                                      <p:tavLst>
                                        <p:tav tm="0">
                                          <p:val>
                                            <p:fltVal val="0.00000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3" nodeType="clickEffect">
                                  <p:childTnLst>
                                    <p:set>
                                      <p:cBhvr additive="base">
                                        <p:cTn id="38" dur="1" fill="hold">
                                          <p:stCondLst>
                                            <p:cond delay="0"/>
                                          </p:stCondLst>
                                        </p:cTn>
                                        <p:tgtEl>
                                          <p:spTgt spid="2291"/>
                                        </p:tgtEl>
                                        <p:attrNameLst>
                                          <p:attrName>style.visibility</p:attrName>
                                        </p:attrNameLst>
                                      </p:cBhvr>
                                      <p:to>
                                        <p:strVal val="visible"/>
                                      </p:to>
                                    </p:set>
                                    <p:animEffect transition="in" filter="wipe(left)">
                                      <p:cBhvr additive="base">
                                        <p:cTn id="39" dur="500"/>
                                        <p:tgtEl>
                                          <p:spTgt spid="229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nodeType="clickEffect">
                                  <p:childTnLst>
                                    <p:set>
                                      <p:cBhvr additive="base">
                                        <p:cTn id="43" dur="1" fill="hold">
                                          <p:stCondLst>
                                            <p:cond delay="0"/>
                                          </p:stCondLst>
                                        </p:cTn>
                                        <p:tgtEl>
                                          <p:spTgt spid="2298"/>
                                        </p:tgtEl>
                                        <p:attrNameLst>
                                          <p:attrName>style.visibility</p:attrName>
                                        </p:attrNameLst>
                                      </p:cBhvr>
                                      <p:to>
                                        <p:strVal val="visible"/>
                                      </p:to>
                                    </p:set>
                                    <p:animEffect transition="in" filter="wipe(up)">
                                      <p:cBhvr additive="base">
                                        <p:cTn id="44" dur="500"/>
                                        <p:tgtEl>
                                          <p:spTgt spid="229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8" nodeType="clickEffect">
                                  <p:childTnLst>
                                    <p:set>
                                      <p:cBhvr additive="base">
                                        <p:cTn id="48" dur="1" fill="hold">
                                          <p:stCondLst>
                                            <p:cond delay="0"/>
                                          </p:stCondLst>
                                        </p:cTn>
                                        <p:tgtEl>
                                          <p:spTgt spid="2302"/>
                                        </p:tgtEl>
                                        <p:attrNameLst>
                                          <p:attrName>style.visibility</p:attrName>
                                        </p:attrNameLst>
                                      </p:cBhvr>
                                      <p:to>
                                        <p:strVal val="visible"/>
                                      </p:to>
                                    </p:set>
                                    <p:animEffect transition="in" filter="wipe(up)">
                                      <p:cBhvr additive="base">
                                        <p:cTn id="49" dur="500"/>
                                        <p:tgtEl>
                                          <p:spTgt spid="2302"/>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childTnLst>
                                    <p:set>
                                      <p:cBhvr additive="base">
                                        <p:cTn id="53" dur="1" fill="hold">
                                          <p:stCondLst>
                                            <p:cond delay="0"/>
                                          </p:stCondLst>
                                        </p:cTn>
                                        <p:tgtEl>
                                          <p:spTgt spid="2285"/>
                                        </p:tgtEl>
                                        <p:attrNameLst>
                                          <p:attrName>style.visibility</p:attrName>
                                        </p:attrNameLst>
                                      </p:cBhvr>
                                      <p:to>
                                        <p:strVal val="visible"/>
                                      </p:to>
                                    </p:set>
                                    <p:animEffect transition="in" filter="wipe(left)">
                                      <p:cBhvr additive="base">
                                        <p:cTn id="54" dur="500"/>
                                        <p:tgtEl>
                                          <p:spTgt spid="2285"/>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2" nodeType="clickEffect">
                                  <p:childTnLst>
                                    <p:set>
                                      <p:cBhvr additive="base">
                                        <p:cTn id="58" dur="1" fill="hold">
                                          <p:stCondLst>
                                            <p:cond delay="0"/>
                                          </p:stCondLst>
                                        </p:cTn>
                                        <p:tgtEl>
                                          <p:spTgt spid="2286"/>
                                        </p:tgtEl>
                                        <p:attrNameLst>
                                          <p:attrName>style.visibility</p:attrName>
                                        </p:attrNameLst>
                                      </p:cBhvr>
                                      <p:to>
                                        <p:strVal val="visible"/>
                                      </p:to>
                                    </p:set>
                                    <p:animEffect transition="in" filter="wipe(left)">
                                      <p:cBhvr additive="base">
                                        <p:cTn id="59" dur="500"/>
                                        <p:tgtEl>
                                          <p:spTgt spid="2286"/>
                                        </p:tgtEl>
                                      </p:cBhvr>
                                    </p:animEffect>
                                  </p:childTnLst>
                                </p:cTn>
                              </p:par>
                            </p:childTnLst>
                          </p:cTn>
                        </p:par>
                      </p:childTnLst>
                    </p:cTn>
                  </p:par>
                  <p:par>
                    <p:cTn id="60" fill="hold">
                      <p:stCondLst>
                        <p:cond delay="indefinite"/>
                      </p:stCondLst>
                      <p:childTnLst>
                        <p:par>
                          <p:cTn id="61" fill="hold">
                            <p:stCondLst>
                              <p:cond delay="0"/>
                            </p:stCondLst>
                            <p:childTnLst>
                              <p:par>
                                <p:cTn id="62" presetID="23" presetClass="entr" presetSubtype="16" fill="hold" nodeType="clickEffect">
                                  <p:childTnLst>
                                    <p:set>
                                      <p:cBhvr additive="base">
                                        <p:cTn id="63" dur="1" fill="hold">
                                          <p:stCondLst>
                                            <p:cond delay="0"/>
                                          </p:stCondLst>
                                        </p:cTn>
                                        <p:tgtEl>
                                          <p:spTgt spid="2280"/>
                                        </p:tgtEl>
                                        <p:attrNameLst>
                                          <p:attrName>style.visibility</p:attrName>
                                        </p:attrNameLst>
                                      </p:cBhvr>
                                      <p:to>
                                        <p:strVal val="visible"/>
                                      </p:to>
                                    </p:set>
                                    <p:anim calcmode="lin" valueType="num">
                                      <p:cBhvr additive="base">
                                        <p:cTn id="64" dur="500" fill="hold"/>
                                        <p:tgtEl>
                                          <p:spTgt spid="2280"/>
                                        </p:tgtEl>
                                        <p:attrNameLst>
                                          <p:attrName>ppt_w</p:attrName>
                                        </p:attrNameLst>
                                      </p:cBhvr>
                                      <p:tavLst>
                                        <p:tav tm="0">
                                          <p:val>
                                            <p:fltVal val="0.000000"/>
                                          </p:val>
                                        </p:tav>
                                        <p:tav tm="100000">
                                          <p:val>
                                            <p:strVal val="#ppt_w"/>
                                          </p:val>
                                        </p:tav>
                                      </p:tavLst>
                                    </p:anim>
                                    <p:anim calcmode="lin" valueType="num">
                                      <p:cBhvr additive="base">
                                        <p:cTn id="65" dur="500" fill="hold"/>
                                        <p:tgtEl>
                                          <p:spTgt spid="2280"/>
                                        </p:tgtEl>
                                        <p:attrNameLst>
                                          <p:attrName>ppt_h</p:attrName>
                                        </p:attrNameLst>
                                      </p:cBhvr>
                                      <p:tavLst>
                                        <p:tav tm="0">
                                          <p:val>
                                            <p:fltVal val="0.000000"/>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10" nodeType="clickEffect">
                                  <p:childTnLst>
                                    <p:set>
                                      <p:cBhvr additive="base">
                                        <p:cTn id="69" dur="1" fill="hold">
                                          <p:stCondLst>
                                            <p:cond delay="0"/>
                                          </p:stCondLst>
                                        </p:cTn>
                                        <p:tgtEl>
                                          <p:spTgt spid="2306"/>
                                        </p:tgtEl>
                                        <p:attrNameLst>
                                          <p:attrName>style.visibility</p:attrName>
                                        </p:attrNameLst>
                                      </p:cBhvr>
                                      <p:to>
                                        <p:strVal val="visible"/>
                                      </p:to>
                                    </p:set>
                                    <p:animEffect transition="in" filter="wipe(left)">
                                      <p:cBhvr additive="base">
                                        <p:cTn id="70" dur="500"/>
                                        <p:tgtEl>
                                          <p:spTgt spid="2306"/>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childTnLst>
                                    <p:set>
                                      <p:cBhvr additive="base">
                                        <p:cTn id="74" dur="1" fill="hold">
                                          <p:stCondLst>
                                            <p:cond delay="0"/>
                                          </p:stCondLst>
                                        </p:cTn>
                                        <p:tgtEl>
                                          <p:spTgt spid="2292"/>
                                        </p:tgtEl>
                                        <p:attrNameLst>
                                          <p:attrName>style.visibility</p:attrName>
                                        </p:attrNameLst>
                                      </p:cBhvr>
                                      <p:to>
                                        <p:strVal val="visible"/>
                                      </p:to>
                                    </p:set>
                                    <p:animEffect transition="in" filter="wipe(left)">
                                      <p:cBhvr additive="base">
                                        <p:cTn id="75" dur="500"/>
                                        <p:tgtEl>
                                          <p:spTgt spid="2292"/>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4" nodeType="clickEffect">
                                  <p:childTnLst>
                                    <p:set>
                                      <p:cBhvr additive="base">
                                        <p:cTn id="79" dur="1" fill="hold">
                                          <p:stCondLst>
                                            <p:cond delay="0"/>
                                          </p:stCondLst>
                                        </p:cTn>
                                        <p:tgtEl>
                                          <p:spTgt spid="2293"/>
                                        </p:tgtEl>
                                        <p:attrNameLst>
                                          <p:attrName>style.visibility</p:attrName>
                                        </p:attrNameLst>
                                      </p:cBhvr>
                                      <p:to>
                                        <p:strVal val="visible"/>
                                      </p:to>
                                    </p:set>
                                    <p:animEffect transition="in" filter="wipe(left)">
                                      <p:cBhvr additive="base">
                                        <p:cTn id="80" dur="500"/>
                                        <p:tgtEl>
                                          <p:spTgt spid="2293"/>
                                        </p:tgtEl>
                                      </p:cBhvr>
                                    </p:animEffect>
                                  </p:childTnLst>
                                </p:cTn>
                              </p:par>
                            </p:childTnLst>
                          </p:cTn>
                        </p:par>
                      </p:childTnLst>
                    </p:cTn>
                  </p:par>
                  <p:par>
                    <p:cTn id="81" fill="hold">
                      <p:stCondLst>
                        <p:cond delay="indefinite"/>
                      </p:stCondLst>
                      <p:childTnLst>
                        <p:par>
                          <p:cTn id="82" fill="hold">
                            <p:stCondLst>
                              <p:cond delay="0"/>
                            </p:stCondLst>
                            <p:childTnLst>
                              <p:par>
                                <p:cTn id="83" presetID="23" presetClass="entr" presetSubtype="16" fill="hold" nodeType="clickEffect">
                                  <p:childTnLst>
                                    <p:set>
                                      <p:cBhvr additive="base">
                                        <p:cTn id="84" dur="1" fill="hold">
                                          <p:stCondLst>
                                            <p:cond delay="0"/>
                                          </p:stCondLst>
                                        </p:cTn>
                                        <p:tgtEl>
                                          <p:spTgt spid="2277"/>
                                        </p:tgtEl>
                                        <p:attrNameLst>
                                          <p:attrName>style.visibility</p:attrName>
                                        </p:attrNameLst>
                                      </p:cBhvr>
                                      <p:to>
                                        <p:strVal val="visible"/>
                                      </p:to>
                                    </p:set>
                                    <p:anim calcmode="lin" valueType="num">
                                      <p:cBhvr additive="base">
                                        <p:cTn id="85" dur="500" fill="hold"/>
                                        <p:tgtEl>
                                          <p:spTgt spid="2277"/>
                                        </p:tgtEl>
                                        <p:attrNameLst>
                                          <p:attrName>ppt_w</p:attrName>
                                        </p:attrNameLst>
                                      </p:cBhvr>
                                      <p:tavLst>
                                        <p:tav tm="0">
                                          <p:val>
                                            <p:fltVal val="0.000000"/>
                                          </p:val>
                                        </p:tav>
                                        <p:tav tm="100000">
                                          <p:val>
                                            <p:strVal val="#ppt_w"/>
                                          </p:val>
                                        </p:tav>
                                      </p:tavLst>
                                    </p:anim>
                                    <p:anim calcmode="lin" valueType="num">
                                      <p:cBhvr additive="base">
                                        <p:cTn id="86" dur="500" fill="hold"/>
                                        <p:tgtEl>
                                          <p:spTgt spid="2277"/>
                                        </p:tgtEl>
                                        <p:attrNameLst>
                                          <p:attrName>ppt_h</p:attrName>
                                        </p:attrNameLst>
                                      </p:cBhvr>
                                      <p:tavLst>
                                        <p:tav tm="0">
                                          <p:val>
                                            <p:fltVal val="0.000000"/>
                                          </p:val>
                                        </p:tav>
                                        <p:tav tm="100000">
                                          <p:val>
                                            <p:strVal val="#ppt_h"/>
                                          </p:val>
                                        </p:tav>
                                      </p:tavLst>
                                    </p:anim>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grpId="5" nodeType="clickEffect">
                                  <p:childTnLst>
                                    <p:set>
                                      <p:cBhvr additive="base">
                                        <p:cTn id="90" dur="1" fill="hold">
                                          <p:stCondLst>
                                            <p:cond delay="0"/>
                                          </p:stCondLst>
                                        </p:cTn>
                                        <p:tgtEl>
                                          <p:spTgt spid="2294"/>
                                        </p:tgtEl>
                                        <p:attrNameLst>
                                          <p:attrName>style.visibility</p:attrName>
                                        </p:attrNameLst>
                                      </p:cBhvr>
                                      <p:to>
                                        <p:strVal val="visible"/>
                                      </p:to>
                                    </p:set>
                                    <p:animEffect transition="in" filter="wipe(left)">
                                      <p:cBhvr additive="base">
                                        <p:cTn id="91" dur="500"/>
                                        <p:tgtEl>
                                          <p:spTgt spid="2294"/>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nodeType="clickEffect">
                                  <p:childTnLst>
                                    <p:set>
                                      <p:cBhvr additive="base">
                                        <p:cTn id="95" dur="1" fill="hold">
                                          <p:stCondLst>
                                            <p:cond delay="0"/>
                                          </p:stCondLst>
                                        </p:cTn>
                                        <p:tgtEl>
                                          <p:spTgt spid="2296"/>
                                        </p:tgtEl>
                                        <p:attrNameLst>
                                          <p:attrName>style.visibility</p:attrName>
                                        </p:attrNameLst>
                                      </p:cBhvr>
                                      <p:to>
                                        <p:strVal val="visible"/>
                                      </p:to>
                                    </p:set>
                                    <p:animEffect transition="in" filter="wipe(left)">
                                      <p:cBhvr additive="base">
                                        <p:cTn id="96" dur="500"/>
                                        <p:tgtEl>
                                          <p:spTgt spid="2296"/>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6" nodeType="clickEffect">
                                  <p:childTnLst>
                                    <p:set>
                                      <p:cBhvr additive="base">
                                        <p:cTn id="100" dur="1" fill="hold">
                                          <p:stCondLst>
                                            <p:cond delay="0"/>
                                          </p:stCondLst>
                                        </p:cTn>
                                        <p:tgtEl>
                                          <p:spTgt spid="2295"/>
                                        </p:tgtEl>
                                        <p:attrNameLst>
                                          <p:attrName>style.visibility</p:attrName>
                                        </p:attrNameLst>
                                      </p:cBhvr>
                                      <p:to>
                                        <p:strVal val="visible"/>
                                      </p:to>
                                    </p:set>
                                    <p:animEffect transition="in" filter="wipe(left)">
                                      <p:cBhvr additive="base">
                                        <p:cTn id="101" dur="500"/>
                                        <p:tgtEl>
                                          <p:spTgt spid="2295"/>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7" nodeType="clickEffect">
                                  <p:childTnLst>
                                    <p:set>
                                      <p:cBhvr additive="base">
                                        <p:cTn id="105" dur="1" fill="hold">
                                          <p:stCondLst>
                                            <p:cond delay="0"/>
                                          </p:stCondLst>
                                        </p:cTn>
                                        <p:tgtEl>
                                          <p:spTgt spid="2297"/>
                                        </p:tgtEl>
                                        <p:attrNameLst>
                                          <p:attrName>style.visibility</p:attrName>
                                        </p:attrNameLst>
                                      </p:cBhvr>
                                      <p:to>
                                        <p:strVal val="visible"/>
                                      </p:to>
                                    </p:set>
                                    <p:animEffect transition="in" filter="wipe(left)">
                                      <p:cBhvr additive="base">
                                        <p:cTn id="106" dur="500"/>
                                        <p:tgtEl>
                                          <p:spTgt spid="2297"/>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nodeType="clickEffect">
                                  <p:childTnLst>
                                    <p:set>
                                      <p:cBhvr additive="base">
                                        <p:cTn id="110" dur="1" fill="hold">
                                          <p:stCondLst>
                                            <p:cond delay="0"/>
                                          </p:stCondLst>
                                        </p:cTn>
                                        <p:tgtEl>
                                          <p:spTgt spid="2303"/>
                                        </p:tgtEl>
                                        <p:attrNameLst>
                                          <p:attrName>style.visibility</p:attrName>
                                        </p:attrNameLst>
                                      </p:cBhvr>
                                      <p:to>
                                        <p:strVal val="visible"/>
                                      </p:to>
                                    </p:set>
                                    <p:animEffect transition="in" filter="wipe(up)">
                                      <p:cBhvr additive="base">
                                        <p:cTn id="111" dur="500"/>
                                        <p:tgtEl>
                                          <p:spTgt spid="2303"/>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1" fill="hold" nodeType="clickEffect">
                                  <p:childTnLst>
                                    <p:set>
                                      <p:cBhvr additive="base">
                                        <p:cTn id="115" dur="1" fill="hold">
                                          <p:stCondLst>
                                            <p:cond delay="0"/>
                                          </p:stCondLst>
                                        </p:cTn>
                                        <p:tgtEl>
                                          <p:spTgt spid="2304"/>
                                        </p:tgtEl>
                                        <p:attrNameLst>
                                          <p:attrName>style.visibility</p:attrName>
                                        </p:attrNameLst>
                                      </p:cBhvr>
                                      <p:to>
                                        <p:strVal val="visible"/>
                                      </p:to>
                                    </p:set>
                                    <p:animEffect transition="in" filter="wipe(up)">
                                      <p:cBhvr additive="base">
                                        <p:cTn id="116" dur="500"/>
                                        <p:tgtEl>
                                          <p:spTgt spid="2304"/>
                                        </p:tgtEl>
                                      </p:cBhvr>
                                    </p:animEffect>
                                  </p:childTnLst>
                                </p:cTn>
                              </p:par>
                            </p:childTnLst>
                          </p:cTn>
                        </p:par>
                      </p:childTnLst>
                    </p:cTn>
                  </p:par>
                  <p:par>
                    <p:cTn id="117" fill="hold">
                      <p:stCondLst>
                        <p:cond delay="indefinite"/>
                      </p:stCondLst>
                      <p:childTnLst>
                        <p:par>
                          <p:cTn id="118" fill="hold">
                            <p:stCondLst>
                              <p:cond delay="0"/>
                            </p:stCondLst>
                            <p:childTnLst>
                              <p:par>
                                <p:cTn id="119" presetID="22" presetClass="entr" presetSubtype="8" fill="hold" grpId="9" nodeType="clickEffect">
                                  <p:childTnLst>
                                    <p:set>
                                      <p:cBhvr additive="base">
                                        <p:cTn id="120" dur="1" fill="hold">
                                          <p:stCondLst>
                                            <p:cond delay="0"/>
                                          </p:stCondLst>
                                        </p:cTn>
                                        <p:tgtEl>
                                          <p:spTgt spid="2305"/>
                                        </p:tgtEl>
                                        <p:attrNameLst>
                                          <p:attrName>style.visibility</p:attrName>
                                        </p:attrNameLst>
                                      </p:cBhvr>
                                      <p:to>
                                        <p:strVal val="visible"/>
                                      </p:to>
                                    </p:set>
                                    <p:animEffect transition="in" filter="wipe(left)">
                                      <p:cBhvr additive="base">
                                        <p:cTn id="121" dur="500"/>
                                        <p:tgtEl>
                                          <p:spTgt spid="2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 grpId="0" animBg="1"/>
      <p:bldP spid="2284" grpId="1" animBg="1"/>
      <p:bldP spid="2286" grpId="2" animBg="1"/>
      <p:bldP spid="2291" grpId="3" animBg="1"/>
      <p:bldP spid="2293" grpId="4" animBg="1"/>
      <p:bldP spid="2294" grpId="5" animBg="1"/>
      <p:bldP spid="2295" grpId="6" animBg="1"/>
      <p:bldP spid="2297" grpId="7" bldLvl="0" animBg="1"/>
      <p:bldP spid="2302" grpId="8" animBg="1"/>
      <p:bldP spid="2305" grpId="9" animBg="1"/>
      <p:bldP spid="2306" grpId="10" animBg="1"/>
      <p:bldP spid="2307" grpId="1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p:nvPr>
            <p:ph type="sldNum" sz="quarter" idx="4294967295"/>
          </p:nvPr>
        </p:nvSpPr>
        <p:spPr>
          <a:xfrm>
            <a:off x="9347200" y="6356350"/>
            <a:ext cx="2844800" cy="365125"/>
          </a:xfrm>
        </p:spPr>
        <p:txBody>
          <a:bodyPr/>
          <a:p>
            <a:pPr lvl="0" defTabSz="914400" rtl="0" eaLnBrk="1" latinLnBrk="0" hangingPunct="1">
              <a:lnSpc>
                <a:spcPct val="100000"/>
              </a:lnSpc>
              <a:spcBef>
                <a:spcPct val="0"/>
              </a:spcBef>
              <a:spcAft>
                <a:spcPct val="0"/>
              </a:spcAft>
              <a:buClrTx/>
              <a:buSzPct val="100000"/>
            </a:pPr>
            <a:fld id="{9A0DB2DC-4C9A-4742-B13C-FB6460FD3503}" type="slidenum">
              <a:rPr lang="zh-CN" altLang="en-US">
                <a:latin typeface="Times New Roman" panose="02020603050405020304" pitchFamily="18" charset="0"/>
              </a:rPr>
            </a:fld>
            <a:endParaRPr lang="zh-CN" altLang="en-US" sz="1400" u="none">
              <a:solidFill>
                <a:schemeClr val="tx1"/>
              </a:solidFill>
              <a:latin typeface="Times New Roman" panose="02020603050405020304" pitchFamily="18" charset="0"/>
            </a:endParaRPr>
          </a:p>
        </p:txBody>
      </p:sp>
      <p:sp>
        <p:nvSpPr>
          <p:cNvPr id="2320" name="椭圆 2319"/>
          <p:cNvSpPr/>
          <p:nvPr/>
        </p:nvSpPr>
        <p:spPr>
          <a:xfrm>
            <a:off x="4583113" y="2997200"/>
            <a:ext cx="2520950" cy="1008063"/>
          </a:xfrm>
          <a:prstGeom prst="ellipse">
            <a:avLst/>
          </a:prstGeom>
          <a:solidFill>
            <a:srgbClr val="C0C0C0"/>
          </a:solidFill>
          <a:ln w="12700" cap="flat" cmpd="sng">
            <a:solidFill>
              <a:srgbClr val="000000"/>
            </a:solidFill>
            <a:prstDash val="solid"/>
            <a:headEnd type="none" w="med" len="med"/>
            <a:tailEnd type="none" w="med" len="med"/>
          </a:ln>
        </p:spPr>
        <p:txBody>
          <a:bodyPr wrap="none" anchor="ctr" anchorCtr="0"/>
          <a:p>
            <a:pPr algn="ctr"/>
            <a:r>
              <a:rPr lang="zh-CN" altLang="en-US" sz="2800" b="1">
                <a:solidFill>
                  <a:srgbClr val="0000CC"/>
                </a:solidFill>
                <a:latin typeface="Arial" panose="020B0604020202020204"/>
                <a:ea typeface="新宋体" panose="02010609030101010101" charset="-122"/>
              </a:rPr>
              <a:t>法人治理结构</a:t>
            </a:r>
            <a:endParaRPr lang="zh-CN" altLang="en-US" sz="2800" b="1">
              <a:solidFill>
                <a:srgbClr val="0000CC"/>
              </a:solidFill>
              <a:latin typeface="Arial" panose="020B0604020202020204"/>
              <a:ea typeface="新宋体" panose="02010609030101010101" charset="-122"/>
            </a:endParaRPr>
          </a:p>
        </p:txBody>
      </p:sp>
      <p:grpSp>
        <p:nvGrpSpPr>
          <p:cNvPr id="2321" name="组合 2320"/>
          <p:cNvGrpSpPr/>
          <p:nvPr/>
        </p:nvGrpSpPr>
        <p:grpSpPr>
          <a:xfrm>
            <a:off x="5159375" y="692150"/>
            <a:ext cx="1441450" cy="2160588"/>
            <a:chOff x="2290" y="436"/>
            <a:chExt cx="816" cy="1361"/>
          </a:xfrm>
        </p:grpSpPr>
        <p:sp>
          <p:nvSpPr>
            <p:cNvPr id="2322" name="六边形 2321"/>
            <p:cNvSpPr/>
            <p:nvPr/>
          </p:nvSpPr>
          <p:spPr>
            <a:xfrm>
              <a:off x="2290" y="436"/>
              <a:ext cx="816" cy="545"/>
            </a:xfrm>
            <a:prstGeom prst="hexagon">
              <a:avLst>
                <a:gd name="adj" fmla="val 22798"/>
                <a:gd name="vf" fmla="val 115470"/>
              </a:avLst>
            </a:prstGeom>
            <a:solidFill>
              <a:srgbClr val="C0C0C0"/>
            </a:solidFill>
            <a:ln w="12700" cap="flat" cmpd="sng">
              <a:solidFill>
                <a:srgbClr val="000000"/>
              </a:solidFill>
              <a:prstDash val="solid"/>
              <a:miter/>
              <a:headEnd type="none" w="med" len="med"/>
              <a:tailEnd type="none" w="med" len="med"/>
            </a:ln>
          </p:spPr>
          <p:txBody>
            <a:bodyPr wrap="none" anchor="ctr" anchorCtr="0"/>
            <a:p>
              <a:pPr algn="ctr"/>
              <a:r>
                <a:rPr lang="zh-CN" altLang="en-US" sz="2400" b="1">
                  <a:solidFill>
                    <a:srgbClr val="FF0000"/>
                  </a:solidFill>
                  <a:latin typeface="微软雅黑" panose="020B0503020204020204" pitchFamily="34" charset="-122"/>
                  <a:ea typeface="微软雅黑" panose="020B0503020204020204" pitchFamily="34" charset="-122"/>
                </a:rPr>
                <a:t>所有权</a:t>
              </a:r>
              <a:endParaRPr lang="zh-CN" altLang="en-US" sz="2400" b="1">
                <a:solidFill>
                  <a:srgbClr val="FF0000"/>
                </a:solidFill>
                <a:latin typeface="微软雅黑" panose="020B0503020204020204" pitchFamily="34" charset="-122"/>
                <a:ea typeface="微软雅黑" panose="020B0503020204020204" pitchFamily="34" charset="-122"/>
              </a:endParaRPr>
            </a:p>
          </p:txBody>
        </p:sp>
        <p:sp>
          <p:nvSpPr>
            <p:cNvPr id="2323" name="下箭头 2322"/>
            <p:cNvSpPr/>
            <p:nvPr/>
          </p:nvSpPr>
          <p:spPr>
            <a:xfrm>
              <a:off x="2365" y="1117"/>
              <a:ext cx="681" cy="680"/>
            </a:xfrm>
            <a:prstGeom prst="downArrow">
              <a:avLst>
                <a:gd name="adj1" fmla="val 50000"/>
                <a:gd name="adj2" fmla="val 25000"/>
              </a:avLst>
            </a:prstGeom>
            <a:solidFill>
              <a:srgbClr val="C0C0C0"/>
            </a:solidFill>
            <a:ln w="12700" cap="flat" cmpd="sng">
              <a:solidFill>
                <a:srgbClr val="000000"/>
              </a:solidFill>
              <a:prstDash val="solid"/>
              <a:miter/>
              <a:headEnd type="none" w="med" len="med"/>
              <a:tailEnd type="none" w="med" len="med"/>
            </a:ln>
          </p:spPr>
          <p:txBody>
            <a:bodyPr wrap="none" anchor="ctr" anchorCtr="0"/>
            <a:p>
              <a:pPr algn="ctr"/>
              <a:r>
                <a:rPr lang="zh-CN" altLang="en-US" sz="2500" b="1">
                  <a:solidFill>
                    <a:schemeClr val="tx1"/>
                  </a:solidFill>
                  <a:latin typeface="Arial" panose="020B0604020202020204"/>
                  <a:ea typeface="新宋体" panose="02010609030101010101" charset="-122"/>
                </a:rPr>
                <a:t>股</a:t>
              </a:r>
              <a:endParaRPr lang="zh-CN" altLang="en-US" sz="2500" b="1">
                <a:solidFill>
                  <a:schemeClr val="tx1"/>
                </a:solidFill>
                <a:latin typeface="Arial" panose="020B0604020202020204"/>
                <a:ea typeface="新宋体" panose="02010609030101010101" charset="-122"/>
              </a:endParaRPr>
            </a:p>
            <a:p>
              <a:pPr algn="ctr"/>
              <a:r>
                <a:rPr lang="zh-CN" altLang="en-US" sz="2500" b="1">
                  <a:solidFill>
                    <a:schemeClr val="tx1"/>
                  </a:solidFill>
                  <a:latin typeface="Arial" panose="020B0604020202020204"/>
                  <a:ea typeface="新宋体" panose="02010609030101010101" charset="-122"/>
                </a:rPr>
                <a:t>东</a:t>
              </a:r>
              <a:endParaRPr lang="zh-CN" altLang="en-US" sz="2500" b="1">
                <a:solidFill>
                  <a:schemeClr val="tx1"/>
                </a:solidFill>
                <a:latin typeface="Arial" panose="020B0604020202020204"/>
                <a:ea typeface="新宋体" panose="02010609030101010101" charset="-122"/>
              </a:endParaRPr>
            </a:p>
          </p:txBody>
        </p:sp>
      </p:grpSp>
      <p:grpSp>
        <p:nvGrpSpPr>
          <p:cNvPr id="2324" name="组合 2323"/>
          <p:cNvGrpSpPr/>
          <p:nvPr/>
        </p:nvGrpSpPr>
        <p:grpSpPr>
          <a:xfrm>
            <a:off x="7104063" y="2997200"/>
            <a:ext cx="2736850" cy="936625"/>
            <a:chOff x="3515" y="1888"/>
            <a:chExt cx="1609" cy="590"/>
          </a:xfrm>
        </p:grpSpPr>
        <p:sp>
          <p:nvSpPr>
            <p:cNvPr id="2325" name="左箭头 2324"/>
            <p:cNvSpPr/>
            <p:nvPr/>
          </p:nvSpPr>
          <p:spPr>
            <a:xfrm>
              <a:off x="3515" y="1888"/>
              <a:ext cx="771" cy="590"/>
            </a:xfrm>
            <a:prstGeom prst="leftArrow">
              <a:avLst>
                <a:gd name="adj1" fmla="val 50000"/>
                <a:gd name="adj2" fmla="val 21592"/>
              </a:avLst>
            </a:prstGeom>
            <a:solidFill>
              <a:srgbClr val="C0C0C0"/>
            </a:solidFill>
            <a:ln w="12700" cap="flat" cmpd="sng">
              <a:solidFill>
                <a:srgbClr val="000000"/>
              </a:solidFill>
              <a:prstDash val="solid"/>
              <a:miter/>
              <a:headEnd type="none" w="med" len="med"/>
              <a:tailEnd type="none" w="med" len="med"/>
            </a:ln>
          </p:spPr>
          <p:txBody>
            <a:bodyPr wrap="none" anchor="ctr" anchorCtr="0"/>
            <a:p>
              <a:pPr algn="ctr"/>
              <a:r>
                <a:rPr lang="zh-CN" altLang="en-US" sz="2500" b="1">
                  <a:solidFill>
                    <a:schemeClr val="tx1"/>
                  </a:solidFill>
                  <a:latin typeface="Arial" panose="020B0604020202020204"/>
                  <a:ea typeface="新宋体" panose="02010609030101010101" charset="-122"/>
                </a:rPr>
                <a:t>董事会</a:t>
              </a:r>
              <a:endParaRPr lang="zh-CN" altLang="en-US" sz="2500" b="1">
                <a:solidFill>
                  <a:schemeClr val="tx1"/>
                </a:solidFill>
                <a:latin typeface="Arial" panose="020B0604020202020204"/>
                <a:ea typeface="新宋体" panose="02010609030101010101" charset="-122"/>
              </a:endParaRPr>
            </a:p>
          </p:txBody>
        </p:sp>
        <p:sp>
          <p:nvSpPr>
            <p:cNvPr id="2326" name="六边形 2325"/>
            <p:cNvSpPr/>
            <p:nvPr/>
          </p:nvSpPr>
          <p:spPr>
            <a:xfrm>
              <a:off x="4353" y="1906"/>
              <a:ext cx="771" cy="545"/>
            </a:xfrm>
            <a:prstGeom prst="hexagon">
              <a:avLst>
                <a:gd name="adj" fmla="val 27023"/>
                <a:gd name="vf" fmla="val 115470"/>
              </a:avLst>
            </a:prstGeom>
            <a:solidFill>
              <a:srgbClr val="C0C0C0"/>
            </a:solidFill>
            <a:ln w="12700" cap="flat" cmpd="sng">
              <a:solidFill>
                <a:srgbClr val="000000"/>
              </a:solidFill>
              <a:prstDash val="solid"/>
              <a:miter/>
              <a:headEnd type="none" w="med" len="med"/>
              <a:tailEnd type="none" w="med" len="med"/>
            </a:ln>
          </p:spPr>
          <p:txBody>
            <a:bodyPr wrap="none" anchor="ctr" anchorCtr="0"/>
            <a:p>
              <a:pPr algn="ctr"/>
              <a:r>
                <a:rPr lang="zh-CN" altLang="en-US" sz="2400" b="1">
                  <a:solidFill>
                    <a:srgbClr val="FF0000"/>
                  </a:solidFill>
                  <a:latin typeface="微软雅黑" panose="020B0503020204020204" pitchFamily="34" charset="-122"/>
                  <a:ea typeface="微软雅黑" panose="020B0503020204020204" pitchFamily="34" charset="-122"/>
                </a:rPr>
                <a:t>决策权</a:t>
              </a:r>
              <a:endParaRPr lang="zh-CN" altLang="en-US" sz="2400" b="1">
                <a:solidFill>
                  <a:srgbClr val="FF0000"/>
                </a:solidFill>
                <a:latin typeface="微软雅黑" panose="020B0503020204020204" pitchFamily="34" charset="-122"/>
                <a:ea typeface="微软雅黑" panose="020B0503020204020204" pitchFamily="34" charset="-122"/>
              </a:endParaRPr>
            </a:p>
          </p:txBody>
        </p:sp>
      </p:grpSp>
      <p:grpSp>
        <p:nvGrpSpPr>
          <p:cNvPr id="2327" name="组合 2326"/>
          <p:cNvGrpSpPr/>
          <p:nvPr/>
        </p:nvGrpSpPr>
        <p:grpSpPr>
          <a:xfrm>
            <a:off x="6600825" y="765175"/>
            <a:ext cx="3382963" cy="2159000"/>
            <a:chOff x="3198" y="482"/>
            <a:chExt cx="2086" cy="1360"/>
          </a:xfrm>
        </p:grpSpPr>
        <p:sp>
          <p:nvSpPr>
            <p:cNvPr id="2328" name="矩形 2327"/>
            <p:cNvSpPr/>
            <p:nvPr/>
          </p:nvSpPr>
          <p:spPr>
            <a:xfrm rot="5400000">
              <a:off x="3561" y="119"/>
              <a:ext cx="1360" cy="2086"/>
            </a:xfrm>
            <a:solidFill>
              <a:srgbClr val="C0C0C0"/>
            </a:solidFill>
            <a:ln w="12700" cap="flat" cmpd="sng">
              <a:solidFill>
                <a:srgbClr val="000000"/>
              </a:solidFill>
              <a:prstDash val="solid"/>
              <a:headEnd type="none" w="med" len="med"/>
              <a:tailEnd type="none" w="med" len="med"/>
            </a:ln>
          </p:spPr>
          <p:txBody>
            <a:bodyPr/>
            <a:p>
              <a:endParaRPr lang="zh-CN" altLang="en-US"/>
            </a:p>
          </p:txBody>
        </p:sp>
        <p:sp>
          <p:nvSpPr>
            <p:cNvPr id="2329" name="矩形 2328"/>
            <p:cNvSpPr/>
            <p:nvPr/>
          </p:nvSpPr>
          <p:spPr>
            <a:xfrm>
              <a:off x="3923" y="515"/>
              <a:ext cx="506" cy="300"/>
            </a:xfrm>
            <a:prstGeom prst="rect">
              <a:avLst/>
            </a:prstGeom>
            <a:noFill/>
            <a:ln w="12700">
              <a:noFill/>
            </a:ln>
          </p:spPr>
          <p:txBody>
            <a:bodyPr wrap="none" anchor="t" anchorCtr="0">
              <a:spAutoFit/>
            </a:bodyPr>
            <a:p>
              <a:r>
                <a:rPr lang="zh-CN" altLang="en-US" sz="2500" b="1">
                  <a:solidFill>
                    <a:schemeClr val="tx1"/>
                  </a:solidFill>
                  <a:latin typeface="Arial" panose="020B0604020202020204"/>
                  <a:ea typeface="新宋体" panose="02010609030101010101" charset="-122"/>
                </a:rPr>
                <a:t>选举</a:t>
              </a:r>
              <a:endParaRPr lang="zh-CN" altLang="en-US" sz="2500" b="1">
                <a:solidFill>
                  <a:schemeClr val="tx1"/>
                </a:solidFill>
                <a:latin typeface="Arial" panose="020B0604020202020204"/>
                <a:ea typeface="新宋体" panose="02010609030101010101" charset="-122"/>
              </a:endParaRPr>
            </a:p>
          </p:txBody>
        </p:sp>
      </p:grpSp>
      <p:grpSp>
        <p:nvGrpSpPr>
          <p:cNvPr id="2330" name="组合 2329"/>
          <p:cNvGrpSpPr/>
          <p:nvPr/>
        </p:nvGrpSpPr>
        <p:grpSpPr>
          <a:xfrm>
            <a:off x="6527800" y="4076700"/>
            <a:ext cx="3168650" cy="2376488"/>
            <a:chOff x="3531" y="2568"/>
            <a:chExt cx="1451" cy="1316"/>
          </a:xfrm>
        </p:grpSpPr>
        <p:sp>
          <p:nvSpPr>
            <p:cNvPr id="2331" name="矩形 2330"/>
            <p:cNvSpPr/>
            <p:nvPr/>
          </p:nvSpPr>
          <p:spPr>
            <a:xfrm rot="10620000">
              <a:off x="3531" y="2568"/>
              <a:ext cx="1451" cy="1316"/>
            </a:xfrm>
            <a:solidFill>
              <a:srgbClr val="C0C0C0"/>
            </a:solidFill>
            <a:ln w="12700" cap="flat" cmpd="sng">
              <a:solidFill>
                <a:srgbClr val="000000"/>
              </a:solidFill>
              <a:prstDash val="solid"/>
              <a:headEnd type="none" w="med" len="med"/>
              <a:tailEnd type="none" w="med" len="med"/>
            </a:ln>
          </p:spPr>
          <p:txBody>
            <a:bodyPr/>
            <a:p>
              <a:endParaRPr lang="zh-CN" altLang="en-US"/>
            </a:p>
          </p:txBody>
        </p:sp>
        <p:sp>
          <p:nvSpPr>
            <p:cNvPr id="2332" name="矩形 2331"/>
            <p:cNvSpPr/>
            <p:nvPr/>
          </p:nvSpPr>
          <p:spPr>
            <a:xfrm>
              <a:off x="4150" y="3294"/>
              <a:ext cx="376" cy="263"/>
            </a:xfrm>
            <a:prstGeom prst="rect">
              <a:avLst/>
            </a:prstGeom>
            <a:noFill/>
            <a:ln w="12700">
              <a:noFill/>
            </a:ln>
          </p:spPr>
          <p:txBody>
            <a:bodyPr wrap="none" anchor="t" anchorCtr="0">
              <a:spAutoFit/>
            </a:bodyPr>
            <a:p>
              <a:r>
                <a:rPr lang="zh-CN" altLang="en-US" sz="2500" b="1">
                  <a:solidFill>
                    <a:schemeClr val="tx1"/>
                  </a:solidFill>
                  <a:latin typeface="Arial" panose="020B0604020202020204"/>
                  <a:ea typeface="新宋体" panose="02010609030101010101" charset="-122"/>
                </a:rPr>
                <a:t>聘任</a:t>
              </a:r>
              <a:endParaRPr lang="zh-CN" altLang="en-US" sz="2500" b="1">
                <a:solidFill>
                  <a:schemeClr val="tx1"/>
                </a:solidFill>
                <a:latin typeface="Arial" panose="020B0604020202020204"/>
                <a:ea typeface="新宋体" panose="02010609030101010101" charset="-122"/>
              </a:endParaRPr>
            </a:p>
          </p:txBody>
        </p:sp>
      </p:grpSp>
      <p:grpSp>
        <p:nvGrpSpPr>
          <p:cNvPr id="2333" name="组合 2332"/>
          <p:cNvGrpSpPr/>
          <p:nvPr/>
        </p:nvGrpSpPr>
        <p:grpSpPr>
          <a:xfrm>
            <a:off x="5159375" y="4005263"/>
            <a:ext cx="1296988" cy="2303462"/>
            <a:chOff x="2290" y="2523"/>
            <a:chExt cx="817" cy="1451"/>
          </a:xfrm>
        </p:grpSpPr>
        <p:sp>
          <p:nvSpPr>
            <p:cNvPr id="2334" name="六边形 2333"/>
            <p:cNvSpPr/>
            <p:nvPr/>
          </p:nvSpPr>
          <p:spPr>
            <a:xfrm>
              <a:off x="2290" y="3430"/>
              <a:ext cx="817" cy="544"/>
            </a:xfrm>
            <a:prstGeom prst="hexagon">
              <a:avLst>
                <a:gd name="adj" fmla="val 43413"/>
                <a:gd name="vf" fmla="val 115470"/>
              </a:avLst>
            </a:prstGeom>
            <a:solidFill>
              <a:srgbClr val="C0C0C0"/>
            </a:solidFill>
            <a:ln w="12700" cap="flat" cmpd="sng">
              <a:solidFill>
                <a:srgbClr val="000000"/>
              </a:solidFill>
              <a:prstDash val="solid"/>
              <a:miter/>
              <a:headEnd type="none" w="med" len="med"/>
              <a:tailEnd type="none" w="med" len="med"/>
            </a:ln>
          </p:spPr>
          <p:txBody>
            <a:bodyPr wrap="none" anchor="ctr" anchorCtr="0"/>
            <a:p>
              <a:pPr algn="ctr"/>
              <a:r>
                <a:rPr lang="zh-CN" altLang="en-US" sz="2500" b="1">
                  <a:solidFill>
                    <a:srgbClr val="FF0000"/>
                  </a:solidFill>
                  <a:latin typeface="微软雅黑" panose="020B0503020204020204" pitchFamily="34" charset="-122"/>
                  <a:ea typeface="微软雅黑" panose="020B0503020204020204" pitchFamily="34" charset="-122"/>
                </a:rPr>
                <a:t>经营权</a:t>
              </a:r>
              <a:endParaRPr lang="zh-CN" altLang="en-US" sz="2500" b="1">
                <a:solidFill>
                  <a:srgbClr val="FF0000"/>
                </a:solidFill>
                <a:latin typeface="微软雅黑" panose="020B0503020204020204" pitchFamily="34" charset="-122"/>
                <a:ea typeface="微软雅黑" panose="020B0503020204020204" pitchFamily="34" charset="-122"/>
              </a:endParaRPr>
            </a:p>
          </p:txBody>
        </p:sp>
        <p:sp>
          <p:nvSpPr>
            <p:cNvPr id="2335" name="上箭头 2334"/>
            <p:cNvSpPr/>
            <p:nvPr/>
          </p:nvSpPr>
          <p:spPr>
            <a:xfrm>
              <a:off x="2336" y="2523"/>
              <a:ext cx="725" cy="862"/>
            </a:xfrm>
            <a:prstGeom prst="upArrow">
              <a:avLst>
                <a:gd name="adj1" fmla="val 50000"/>
                <a:gd name="adj2" fmla="val 29724"/>
              </a:avLst>
            </a:prstGeom>
            <a:solidFill>
              <a:srgbClr val="C0C0C0"/>
            </a:solidFill>
            <a:ln w="12700" cap="flat" cmpd="sng">
              <a:solidFill>
                <a:srgbClr val="000000"/>
              </a:solidFill>
              <a:prstDash val="solid"/>
              <a:miter/>
              <a:headEnd type="none" w="med" len="med"/>
              <a:tailEnd type="none" w="med" len="med"/>
            </a:ln>
          </p:spPr>
          <p:txBody>
            <a:bodyPr wrap="none" anchor="ctr" anchorCtr="0"/>
            <a:p>
              <a:pPr algn="ctr"/>
              <a:r>
                <a:rPr lang="zh-CN" altLang="en-US" sz="2500" b="1">
                  <a:solidFill>
                    <a:schemeClr val="tx1"/>
                  </a:solidFill>
                  <a:latin typeface="Arial" panose="020B0604020202020204"/>
                  <a:ea typeface="新宋体" panose="02010609030101010101" charset="-122"/>
                </a:rPr>
                <a:t>总</a:t>
              </a:r>
              <a:endParaRPr lang="zh-CN" altLang="en-US" sz="2500" b="1">
                <a:solidFill>
                  <a:schemeClr val="tx1"/>
                </a:solidFill>
                <a:latin typeface="Arial" panose="020B0604020202020204"/>
                <a:ea typeface="新宋体" panose="02010609030101010101" charset="-122"/>
              </a:endParaRPr>
            </a:p>
            <a:p>
              <a:pPr algn="ctr"/>
              <a:r>
                <a:rPr lang="zh-CN" altLang="en-US" sz="2500" b="1">
                  <a:solidFill>
                    <a:schemeClr val="tx1"/>
                  </a:solidFill>
                  <a:latin typeface="Arial" panose="020B0604020202020204"/>
                  <a:ea typeface="新宋体" panose="02010609030101010101" charset="-122"/>
                </a:rPr>
                <a:t>经</a:t>
              </a:r>
              <a:endParaRPr lang="zh-CN" altLang="en-US" sz="2500" b="1">
                <a:solidFill>
                  <a:schemeClr val="tx1"/>
                </a:solidFill>
                <a:latin typeface="Arial" panose="020B0604020202020204"/>
                <a:ea typeface="新宋体" panose="02010609030101010101" charset="-122"/>
              </a:endParaRPr>
            </a:p>
            <a:p>
              <a:pPr algn="ctr"/>
              <a:r>
                <a:rPr lang="zh-CN" altLang="en-US" sz="2500" b="1">
                  <a:solidFill>
                    <a:schemeClr val="tx1"/>
                  </a:solidFill>
                  <a:latin typeface="Arial" panose="020B0604020202020204"/>
                  <a:ea typeface="新宋体" panose="02010609030101010101" charset="-122"/>
                </a:rPr>
                <a:t>理</a:t>
              </a:r>
              <a:endParaRPr lang="zh-CN" altLang="en-US" sz="2500" b="1">
                <a:solidFill>
                  <a:schemeClr val="tx1"/>
                </a:solidFill>
                <a:latin typeface="Arial" panose="020B0604020202020204"/>
                <a:ea typeface="新宋体" panose="02010609030101010101" charset="-122"/>
              </a:endParaRPr>
            </a:p>
          </p:txBody>
        </p:sp>
      </p:grpSp>
      <p:grpSp>
        <p:nvGrpSpPr>
          <p:cNvPr id="2336" name="组合 2335"/>
          <p:cNvGrpSpPr/>
          <p:nvPr/>
        </p:nvGrpSpPr>
        <p:grpSpPr>
          <a:xfrm>
            <a:off x="1774825" y="835025"/>
            <a:ext cx="3241675" cy="2089150"/>
            <a:chOff x="341" y="526"/>
            <a:chExt cx="1771" cy="1542"/>
          </a:xfrm>
        </p:grpSpPr>
        <p:sp>
          <p:nvSpPr>
            <p:cNvPr id="2337" name="矩形 2336"/>
            <p:cNvSpPr/>
            <p:nvPr/>
          </p:nvSpPr>
          <p:spPr>
            <a:xfrm rot="-5460000" flipH="1">
              <a:off x="455" y="411"/>
              <a:ext cx="1542" cy="1771"/>
            </a:xfrm>
            <a:solidFill>
              <a:srgbClr val="C0C0C0"/>
            </a:solidFill>
            <a:ln w="12700" cap="flat" cmpd="sng">
              <a:solidFill>
                <a:srgbClr val="000000"/>
              </a:solidFill>
              <a:prstDash val="solid"/>
              <a:headEnd type="none" w="med" len="med"/>
              <a:tailEnd type="none" w="med" len="med"/>
            </a:ln>
          </p:spPr>
          <p:txBody>
            <a:bodyPr/>
            <a:p>
              <a:endParaRPr lang="zh-CN" altLang="en-US"/>
            </a:p>
          </p:txBody>
        </p:sp>
        <p:sp>
          <p:nvSpPr>
            <p:cNvPr id="2338" name="矩形 2337"/>
            <p:cNvSpPr/>
            <p:nvPr/>
          </p:nvSpPr>
          <p:spPr>
            <a:xfrm>
              <a:off x="1292" y="572"/>
              <a:ext cx="448" cy="351"/>
            </a:xfrm>
            <a:prstGeom prst="rect">
              <a:avLst/>
            </a:prstGeom>
            <a:noFill/>
            <a:ln w="12700">
              <a:noFill/>
            </a:ln>
          </p:spPr>
          <p:txBody>
            <a:bodyPr wrap="none" anchor="t" anchorCtr="0">
              <a:spAutoFit/>
            </a:bodyPr>
            <a:p>
              <a:r>
                <a:rPr lang="zh-CN" altLang="en-US" sz="2500" b="1">
                  <a:solidFill>
                    <a:schemeClr val="tx1"/>
                  </a:solidFill>
                  <a:latin typeface="Arial" panose="020B0604020202020204"/>
                  <a:ea typeface="新宋体" panose="02010609030101010101" charset="-122"/>
                </a:rPr>
                <a:t>选举</a:t>
              </a:r>
              <a:endParaRPr lang="zh-CN" altLang="en-US" sz="2500" b="1">
                <a:solidFill>
                  <a:schemeClr val="tx1"/>
                </a:solidFill>
                <a:latin typeface="Arial" panose="020B0604020202020204"/>
                <a:ea typeface="新宋体" panose="02010609030101010101" charset="-122"/>
              </a:endParaRPr>
            </a:p>
          </p:txBody>
        </p:sp>
      </p:grpSp>
      <p:grpSp>
        <p:nvGrpSpPr>
          <p:cNvPr id="2339" name="组合 2338"/>
          <p:cNvGrpSpPr/>
          <p:nvPr/>
        </p:nvGrpSpPr>
        <p:grpSpPr>
          <a:xfrm>
            <a:off x="1992313" y="3068638"/>
            <a:ext cx="2590800" cy="865187"/>
            <a:chOff x="340" y="1933"/>
            <a:chExt cx="1587" cy="545"/>
          </a:xfrm>
        </p:grpSpPr>
        <p:sp>
          <p:nvSpPr>
            <p:cNvPr id="2340" name="六边形 2339"/>
            <p:cNvSpPr/>
            <p:nvPr/>
          </p:nvSpPr>
          <p:spPr>
            <a:xfrm>
              <a:off x="340" y="1979"/>
              <a:ext cx="816" cy="499"/>
            </a:xfrm>
            <a:prstGeom prst="hexagon">
              <a:avLst>
                <a:gd name="adj" fmla="val 39972"/>
                <a:gd name="vf" fmla="val 115470"/>
              </a:avLst>
            </a:prstGeom>
            <a:solidFill>
              <a:srgbClr val="C0C0C0"/>
            </a:solidFill>
            <a:ln w="12700" cap="flat" cmpd="sng">
              <a:solidFill>
                <a:srgbClr val="000000"/>
              </a:solidFill>
              <a:prstDash val="solid"/>
              <a:miter/>
              <a:headEnd type="none" w="med" len="med"/>
              <a:tailEnd type="none" w="med" len="med"/>
            </a:ln>
          </p:spPr>
          <p:txBody>
            <a:bodyPr wrap="none" anchor="ctr" anchorCtr="0"/>
            <a:p>
              <a:pPr algn="ctr"/>
              <a:r>
                <a:rPr lang="zh-CN" altLang="en-US" sz="2500">
                  <a:solidFill>
                    <a:srgbClr val="FF0000"/>
                  </a:solidFill>
                  <a:latin typeface="微软雅黑" panose="020B0503020204020204" pitchFamily="34" charset="-122"/>
                  <a:ea typeface="微软雅黑" panose="020B0503020204020204" pitchFamily="34" charset="-122"/>
                </a:rPr>
                <a:t>监督权</a:t>
              </a:r>
              <a:endParaRPr lang="zh-CN" altLang="en-US" sz="2500">
                <a:solidFill>
                  <a:srgbClr val="FF0000"/>
                </a:solidFill>
                <a:latin typeface="微软雅黑" panose="020B0503020204020204" pitchFamily="34" charset="-122"/>
                <a:ea typeface="微软雅黑" panose="020B0503020204020204" pitchFamily="34" charset="-122"/>
              </a:endParaRPr>
            </a:p>
          </p:txBody>
        </p:sp>
        <p:sp>
          <p:nvSpPr>
            <p:cNvPr id="2341" name="右箭头 2340"/>
            <p:cNvSpPr/>
            <p:nvPr/>
          </p:nvSpPr>
          <p:spPr>
            <a:xfrm>
              <a:off x="1202" y="1933"/>
              <a:ext cx="725" cy="544"/>
            </a:xfrm>
            <a:prstGeom prst="rightArrow">
              <a:avLst>
                <a:gd name="adj1" fmla="val 50000"/>
                <a:gd name="adj2" fmla="val 27400"/>
              </a:avLst>
            </a:prstGeom>
            <a:solidFill>
              <a:srgbClr val="C0C0C0"/>
            </a:solidFill>
            <a:ln w="12700" cap="flat" cmpd="sng">
              <a:solidFill>
                <a:srgbClr val="000000"/>
              </a:solidFill>
              <a:prstDash val="solid"/>
              <a:miter/>
              <a:headEnd type="none" w="med" len="med"/>
              <a:tailEnd type="none" w="med" len="med"/>
            </a:ln>
          </p:spPr>
          <p:txBody>
            <a:bodyPr wrap="none" anchor="ctr" anchorCtr="0"/>
            <a:p>
              <a:pPr algn="ctr"/>
              <a:r>
                <a:rPr lang="zh-CN" altLang="en-US" sz="2500" b="1">
                  <a:solidFill>
                    <a:schemeClr val="tx1"/>
                  </a:solidFill>
                  <a:latin typeface="Arial" panose="020B0604020202020204"/>
                  <a:ea typeface="新宋体" panose="02010609030101010101" charset="-122"/>
                </a:rPr>
                <a:t>监事会</a:t>
              </a:r>
              <a:endParaRPr lang="zh-CN" altLang="en-US" sz="2500" b="1">
                <a:solidFill>
                  <a:schemeClr val="tx1"/>
                </a:solidFill>
                <a:latin typeface="Arial" panose="020B0604020202020204"/>
                <a:ea typeface="新宋体" panose="02010609030101010101" charset="-122"/>
              </a:endParaRPr>
            </a:p>
          </p:txBody>
        </p:sp>
      </p:grpSp>
      <p:grpSp>
        <p:nvGrpSpPr>
          <p:cNvPr id="2342" name="组合 2341"/>
          <p:cNvGrpSpPr/>
          <p:nvPr/>
        </p:nvGrpSpPr>
        <p:grpSpPr>
          <a:xfrm>
            <a:off x="2351088" y="4149725"/>
            <a:ext cx="2736850" cy="2447925"/>
            <a:chOff x="521" y="2614"/>
            <a:chExt cx="1633" cy="1542"/>
          </a:xfrm>
        </p:grpSpPr>
        <p:sp>
          <p:nvSpPr>
            <p:cNvPr id="2343" name="矩形 2342"/>
            <p:cNvSpPr/>
            <p:nvPr/>
          </p:nvSpPr>
          <p:spPr>
            <a:xfrm flipV="1">
              <a:off x="521" y="2614"/>
              <a:ext cx="1633" cy="1542"/>
            </a:xfrm>
            <a:solidFill>
              <a:srgbClr val="C0C0C0"/>
            </a:solidFill>
            <a:ln w="12700" cap="flat" cmpd="sng">
              <a:solidFill>
                <a:srgbClr val="000000"/>
              </a:solidFill>
              <a:prstDash val="solid"/>
              <a:headEnd type="none" w="med" len="med"/>
              <a:tailEnd type="none" w="med" len="med"/>
            </a:ln>
          </p:spPr>
          <p:txBody>
            <a:bodyPr/>
            <a:p>
              <a:endParaRPr lang="zh-CN" altLang="en-US"/>
            </a:p>
          </p:txBody>
        </p:sp>
        <p:sp>
          <p:nvSpPr>
            <p:cNvPr id="2344" name="矩形 2343"/>
            <p:cNvSpPr/>
            <p:nvPr/>
          </p:nvSpPr>
          <p:spPr>
            <a:xfrm>
              <a:off x="876" y="3506"/>
              <a:ext cx="490" cy="300"/>
            </a:xfrm>
            <a:prstGeom prst="rect">
              <a:avLst/>
            </a:prstGeom>
            <a:noFill/>
            <a:ln w="12700">
              <a:noFill/>
            </a:ln>
          </p:spPr>
          <p:txBody>
            <a:bodyPr wrap="none" anchor="t" anchorCtr="0">
              <a:spAutoFit/>
            </a:bodyPr>
            <a:p>
              <a:r>
                <a:rPr lang="zh-CN" altLang="en-US" sz="2500" b="1">
                  <a:solidFill>
                    <a:schemeClr val="tx1"/>
                  </a:solidFill>
                  <a:latin typeface="Arial" panose="020B0604020202020204"/>
                  <a:ea typeface="新宋体" panose="02010609030101010101" charset="-122"/>
                </a:rPr>
                <a:t>监督</a:t>
              </a:r>
              <a:endParaRPr lang="zh-CN" altLang="en-US" sz="2500" b="1">
                <a:solidFill>
                  <a:schemeClr val="tx1"/>
                </a:solidFill>
                <a:latin typeface="Arial" panose="020B0604020202020204"/>
                <a:ea typeface="新宋体" panose="02010609030101010101" charset="-122"/>
              </a:endParaRP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childTnLst>
                                    <p:set>
                                      <p:cBhvr additive="base">
                                        <p:cTn id="6" dur="1" fill="hold">
                                          <p:stCondLst>
                                            <p:cond delay="0"/>
                                          </p:stCondLst>
                                        </p:cTn>
                                        <p:tgtEl>
                                          <p:spTgt spid="2320"/>
                                        </p:tgtEl>
                                        <p:attrNameLst>
                                          <p:attrName>style.visibility</p:attrName>
                                        </p:attrNameLst>
                                      </p:cBhvr>
                                      <p:to>
                                        <p:strVal val="visible"/>
                                      </p:to>
                                    </p:set>
                                    <p:anim calcmode="lin" valueType="num">
                                      <p:cBhvr additive="base">
                                        <p:cTn id="7" dur="500" fill="hold"/>
                                        <p:tgtEl>
                                          <p:spTgt spid="2320"/>
                                        </p:tgtEl>
                                        <p:attrNameLst>
                                          <p:attrName>ppt_w</p:attrName>
                                        </p:attrNameLst>
                                      </p:cBhvr>
                                      <p:tavLst>
                                        <p:tav tm="0">
                                          <p:val>
                                            <p:fltVal val="0.000000"/>
                                          </p:val>
                                        </p:tav>
                                        <p:tav tm="100000">
                                          <p:val>
                                            <p:strVal val="#ppt_w"/>
                                          </p:val>
                                        </p:tav>
                                      </p:tavLst>
                                    </p:anim>
                                    <p:anim calcmode="lin" valueType="num">
                                      <p:cBhvr additive="base">
                                        <p:cTn id="8" dur="500" fill="hold"/>
                                        <p:tgtEl>
                                          <p:spTgt spid="2320"/>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childTnLst>
                                    <p:set>
                                      <p:cBhvr additive="base">
                                        <p:cTn id="12" dur="1" fill="hold">
                                          <p:stCondLst>
                                            <p:cond delay="0"/>
                                          </p:stCondLst>
                                        </p:cTn>
                                        <p:tgtEl>
                                          <p:spTgt spid="2321"/>
                                        </p:tgtEl>
                                        <p:attrNameLst>
                                          <p:attrName>style.visibility</p:attrName>
                                        </p:attrNameLst>
                                      </p:cBhvr>
                                      <p:to>
                                        <p:strVal val="visible"/>
                                      </p:to>
                                    </p:set>
                                    <p:animEffect transition="in" filter="wipe(up)">
                                      <p:cBhvr additive="base">
                                        <p:cTn id="13" dur="500"/>
                                        <p:tgtEl>
                                          <p:spTgt spid="232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childTnLst>
                                    <p:set>
                                      <p:cBhvr additive="base">
                                        <p:cTn id="17" dur="1" fill="hold">
                                          <p:stCondLst>
                                            <p:cond delay="0"/>
                                          </p:stCondLst>
                                        </p:cTn>
                                        <p:tgtEl>
                                          <p:spTgt spid="2327"/>
                                        </p:tgtEl>
                                        <p:attrNameLst>
                                          <p:attrName>style.visibility</p:attrName>
                                        </p:attrNameLst>
                                      </p:cBhvr>
                                      <p:to>
                                        <p:strVal val="visible"/>
                                      </p:to>
                                    </p:set>
                                    <p:animEffect transition="in" filter="wipe(left)">
                                      <p:cBhvr additive="base">
                                        <p:cTn id="18" dur="500"/>
                                        <p:tgtEl>
                                          <p:spTgt spid="232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childTnLst>
                                    <p:set>
                                      <p:cBhvr additive="base">
                                        <p:cTn id="22" dur="1" fill="hold">
                                          <p:stCondLst>
                                            <p:cond delay="0"/>
                                          </p:stCondLst>
                                        </p:cTn>
                                        <p:tgtEl>
                                          <p:spTgt spid="2324"/>
                                        </p:tgtEl>
                                        <p:attrNameLst>
                                          <p:attrName>style.visibility</p:attrName>
                                        </p:attrNameLst>
                                      </p:cBhvr>
                                      <p:to>
                                        <p:strVal val="visible"/>
                                      </p:to>
                                    </p:set>
                                    <p:animEffect transition="in" filter="wipe(right)">
                                      <p:cBhvr additive="base">
                                        <p:cTn id="23" dur="500"/>
                                        <p:tgtEl>
                                          <p:spTgt spid="232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childTnLst>
                                    <p:set>
                                      <p:cBhvr additive="base">
                                        <p:cTn id="27" dur="1" fill="hold">
                                          <p:stCondLst>
                                            <p:cond delay="0"/>
                                          </p:stCondLst>
                                        </p:cTn>
                                        <p:tgtEl>
                                          <p:spTgt spid="2330"/>
                                        </p:tgtEl>
                                        <p:attrNameLst>
                                          <p:attrName>style.visibility</p:attrName>
                                        </p:attrNameLst>
                                      </p:cBhvr>
                                      <p:to>
                                        <p:strVal val="visible"/>
                                      </p:to>
                                    </p:set>
                                    <p:animEffect transition="in" filter="wipe(up)">
                                      <p:cBhvr additive="base">
                                        <p:cTn id="28" dur="500"/>
                                        <p:tgtEl>
                                          <p:spTgt spid="233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childTnLst>
                                    <p:set>
                                      <p:cBhvr additive="base">
                                        <p:cTn id="32" dur="1" fill="hold">
                                          <p:stCondLst>
                                            <p:cond delay="0"/>
                                          </p:stCondLst>
                                        </p:cTn>
                                        <p:tgtEl>
                                          <p:spTgt spid="2336"/>
                                        </p:tgtEl>
                                        <p:attrNameLst>
                                          <p:attrName>style.visibility</p:attrName>
                                        </p:attrNameLst>
                                      </p:cBhvr>
                                      <p:to>
                                        <p:strVal val="visible"/>
                                      </p:to>
                                    </p:set>
                                    <p:animEffect transition="in" filter="wipe(right)">
                                      <p:cBhvr additive="base">
                                        <p:cTn id="33" dur="500"/>
                                        <p:tgtEl>
                                          <p:spTgt spid="233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childTnLst>
                                    <p:set>
                                      <p:cBhvr additive="base">
                                        <p:cTn id="37" dur="1" fill="hold">
                                          <p:stCondLst>
                                            <p:cond delay="0"/>
                                          </p:stCondLst>
                                        </p:cTn>
                                        <p:tgtEl>
                                          <p:spTgt spid="2339"/>
                                        </p:tgtEl>
                                        <p:attrNameLst>
                                          <p:attrName>style.visibility</p:attrName>
                                        </p:attrNameLst>
                                      </p:cBhvr>
                                      <p:to>
                                        <p:strVal val="visible"/>
                                      </p:to>
                                    </p:set>
                                    <p:animEffect transition="in" filter="wipe(left)">
                                      <p:cBhvr additive="base">
                                        <p:cTn id="38" dur="500"/>
                                        <p:tgtEl>
                                          <p:spTgt spid="2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31" name="组合 30"/>
          <p:cNvGrpSpPr/>
          <p:nvPr/>
        </p:nvGrpSpPr>
        <p:grpSpPr>
          <a:xfrm>
            <a:off x="5206551" y="1355394"/>
            <a:ext cx="1706880" cy="1540584"/>
            <a:chOff x="1749239" y="1053530"/>
            <a:chExt cx="1707275" cy="1540941"/>
          </a:xfrm>
        </p:grpSpPr>
        <p:sp>
          <p:nvSpPr>
            <p:cNvPr id="32" name="椭圆 31"/>
            <p:cNvSpPr/>
            <p:nvPr/>
          </p:nvSpPr>
          <p:spPr>
            <a:xfrm>
              <a:off x="1832348" y="1053530"/>
              <a:ext cx="1540941" cy="1540941"/>
            </a:xfrm>
            <a:prstGeom prst="ellipse">
              <a:avLst/>
            </a:prstGeom>
            <a:solidFill>
              <a:srgbClr val="2A8E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749239" y="1295992"/>
              <a:ext cx="1707275" cy="1200329"/>
              <a:chOff x="2184751" y="1052676"/>
              <a:chExt cx="1707275" cy="1200329"/>
            </a:xfrm>
          </p:grpSpPr>
          <p:sp>
            <p:nvSpPr>
              <p:cNvPr id="36" name="TextBox 32"/>
              <p:cNvSpPr>
                <a:spLocks noChangeArrowheads="1"/>
              </p:cNvSpPr>
              <p:nvPr/>
            </p:nvSpPr>
            <p:spPr bwMode="auto">
              <a:xfrm>
                <a:off x="2184751" y="1227376"/>
                <a:ext cx="1707275" cy="7069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1" hangingPunct="1">
                  <a:buFont typeface="Arial" panose="020B0604020202020204" pitchFamily="34" charset="0"/>
                  <a:buNone/>
                  <a:defRPr/>
                </a:pPr>
                <a:r>
                  <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rPr>
                  <a:t>第三章</a:t>
                </a:r>
                <a:endPar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endParaRPr>
              </a:p>
            </p:txBody>
          </p:sp>
          <p:sp>
            <p:nvSpPr>
              <p:cNvPr id="41" name="矩形 40"/>
              <p:cNvSpPr/>
              <p:nvPr/>
            </p:nvSpPr>
            <p:spPr>
              <a:xfrm>
                <a:off x="3213819" y="1052676"/>
                <a:ext cx="184731" cy="1200329"/>
              </a:xfrm>
              <a:prstGeom prst="rect">
                <a:avLst/>
              </a:prstGeom>
            </p:spPr>
            <p:txBody>
              <a:bodyPr wrap="none">
                <a:spAutoFit/>
              </a:bodyPr>
              <a:lstStyle/>
              <a:p>
                <a:pPr fontAlgn="base">
                  <a:spcBef>
                    <a:spcPct val="0"/>
                  </a:spcBef>
                  <a:spcAft>
                    <a:spcPct val="0"/>
                  </a:spcAft>
                  <a:defRPr/>
                </a:pPr>
                <a:endParaRPr lang="zh-CN" altLang="en-US" sz="7200" b="1" dirty="0">
                  <a:solidFill>
                    <a:schemeClr val="bg1"/>
                  </a:solidFill>
                  <a:effectLst>
                    <a:outerShdw blurRad="38100" dist="38100" dir="2700000" algn="tl">
                      <a:srgbClr val="000000">
                        <a:alpha val="43137"/>
                      </a:srgbClr>
                    </a:outerShdw>
                  </a:effectLst>
                  <a:latin typeface="Impact" panose="020B0806030902050204" pitchFamily="34" charset="0"/>
                  <a:ea typeface="DFPYeaSong-B5" pitchFamily="2" charset="-120"/>
                  <a:sym typeface="经典特黑简" pitchFamily="1" charset="-122"/>
                </a:endParaRPr>
              </a:p>
            </p:txBody>
          </p:sp>
        </p:grpSp>
      </p:grpSp>
      <p:sp>
        <p:nvSpPr>
          <p:cNvPr id="42" name="TextBox 32"/>
          <p:cNvSpPr>
            <a:spLocks noChangeArrowheads="1"/>
          </p:cNvSpPr>
          <p:nvPr/>
        </p:nvSpPr>
        <p:spPr bwMode="auto">
          <a:xfrm>
            <a:off x="4295762" y="3213130"/>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现代企业制度</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755193"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6002761" y="451896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830225"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par>
                                <p:cTn id="17" presetID="2" presetClass="entr" presetSubtype="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15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352040" y="836295"/>
            <a:ext cx="8211820" cy="4954270"/>
          </a:xfrm>
          <a:prstGeom prst="rect">
            <a:avLst/>
          </a:prstGeom>
          <a:noFill/>
        </p:spPr>
        <p:txBody>
          <a:bodyPr wrap="square" rtlCol="0">
            <a:spAutoFit/>
          </a:bodyPr>
          <a:p>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（三）现代企业有限责任制度</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企业有限责任制度是指企业出资人对企业债务只承担有限责任。有限责任公司和股份有限公司都采取有限责任制度，这两种公司形式是现代企业制度的主要形式</a:t>
            </a:r>
            <a:endParaRPr lang="zh-CN" altLang="en-US"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有限责任制度规定出资人以出资额为限对公司债务承担责任，降低了出资人的风险，使公司有了较强的筹资能力。</a:t>
            </a:r>
            <a:endParaRPr lang="zh-CN" altLang="en-US"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sym typeface="+mn-ea"/>
              </a:rPr>
              <a:t>有限责任制度有两层含义：一层含义是企业的出资者只以出资额为限承担企业的债务责任，不涉及出资者的其他财产；另一层含义是企业以全部法人财产承担企业的债务责任。有限责任制度可以保护投资者的利益，有利于社会资本的募集和企业的发展。</a:t>
            </a:r>
            <a:endParaRPr lang="zh-CN" altLang="en-US" sz="24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p:nvPr>
            <p:ph type="sldNum" sz="quarter" idx="4294967295"/>
          </p:nvPr>
        </p:nvSpPr>
        <p:spPr>
          <a:xfrm>
            <a:off x="9347200" y="6356350"/>
            <a:ext cx="2844800" cy="365125"/>
          </a:xfrm>
        </p:spPr>
        <p:txBody>
          <a:bodyPr/>
          <a:p>
            <a:pPr lvl="0" defTabSz="914400" rtl="0" eaLnBrk="1" latinLnBrk="0" hangingPunct="1">
              <a:lnSpc>
                <a:spcPct val="100000"/>
              </a:lnSpc>
              <a:spcBef>
                <a:spcPct val="0"/>
              </a:spcBef>
              <a:spcAft>
                <a:spcPct val="0"/>
              </a:spcAft>
              <a:buClrTx/>
              <a:buSzPct val="100000"/>
            </a:pPr>
            <a:fld id="{9A0DB2DC-4C9A-4742-B13C-FB6460FD3503}" type="slidenum">
              <a:rPr lang="zh-CN" altLang="en-US">
                <a:latin typeface="Times New Roman" panose="02020603050405020304" pitchFamily="18" charset="0"/>
              </a:rPr>
            </a:fld>
            <a:endParaRPr lang="zh-CN" altLang="en-US" sz="1400" u="none">
              <a:solidFill>
                <a:schemeClr val="tx1"/>
              </a:solidFill>
              <a:latin typeface="Times New Roman" panose="02020603050405020304" pitchFamily="18" charset="0"/>
            </a:endParaRPr>
          </a:p>
        </p:txBody>
      </p:sp>
      <p:sp>
        <p:nvSpPr>
          <p:cNvPr id="2348" name="矩形 2347"/>
          <p:cNvSpPr/>
          <p:nvPr/>
        </p:nvSpPr>
        <p:spPr>
          <a:xfrm>
            <a:off x="2351405" y="260350"/>
            <a:ext cx="8650288" cy="6139180"/>
          </a:xfrm>
          <a:prstGeom prst="rect">
            <a:avLst/>
          </a:prstGeom>
          <a:noFill/>
          <a:ln w="12700">
            <a:noFill/>
          </a:ln>
        </p:spPr>
        <p:txBody>
          <a:bodyPr>
            <a:spAutoFit/>
          </a:bodyPr>
          <a:p>
            <a:pPr>
              <a:lnSpc>
                <a:spcPct val="150000"/>
              </a:lnSpc>
              <a:buNone/>
            </a:pPr>
            <a:r>
              <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（四）现代企业管理制度</a:t>
            </a:r>
            <a:endParaRPr lang="zh-CN" alt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None/>
            </a:pPr>
            <a:r>
              <a:rPr lang="en-US" altLang="zh-CN"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现代企业管理制度是对现代企业整个管理活动总的安排和部署。企业应该建立科学和规范的管理制度，具体做好以下几个方面工作：</a:t>
            </a:r>
            <a:endParaRPr lang="zh-CN" altLang="en-US"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None/>
            </a:pPr>
            <a:r>
              <a:rPr lang="zh-CN" altLang="en-US"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第一、现代企业人力资源管理。</a:t>
            </a:r>
            <a:endParaRPr lang="zh-CN" altLang="en-US"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None/>
            </a:pPr>
            <a:r>
              <a:rPr lang="zh-CN" altLang="en-US"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第二、现代企业组织管理。</a:t>
            </a:r>
            <a:endParaRPr lang="zh-CN" altLang="en-US"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None/>
            </a:pPr>
            <a:r>
              <a:rPr lang="zh-CN" altLang="en-US"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第三、现代企业财务管理。</a:t>
            </a:r>
            <a:endParaRPr lang="zh-CN" altLang="en-US"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None/>
            </a:pPr>
            <a:r>
              <a:rPr lang="en-US" altLang="zh-CN"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第四、现代企业战略管理。</a:t>
            </a:r>
            <a:endParaRPr lang="zh-CN" altLang="en-US"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None/>
            </a:pPr>
            <a:r>
              <a:rPr lang="en-US" altLang="zh-CN"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第五、现代企业信息管理。</a:t>
            </a:r>
            <a:endParaRPr lang="zh-CN" altLang="en-US"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buNone/>
            </a:pPr>
            <a:r>
              <a:rPr lang="en-US" altLang="zh-CN"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第六、现代企业文化管理。</a:t>
            </a:r>
            <a:endParaRPr lang="zh-CN" altLang="en-US" sz="26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childTnLst>
                                    <p:set>
                                      <p:cBhvr additive="base">
                                        <p:cTn id="6" dur="1" fill="hold">
                                          <p:stCondLst>
                                            <p:cond delay="0"/>
                                          </p:stCondLst>
                                        </p:cTn>
                                        <p:tgtEl>
                                          <p:spTgt spid="2348">
                                            <p:txEl>
                                              <p:charRg st="0" end="12"/>
                                            </p:txEl>
                                          </p:spTgt>
                                        </p:tgtEl>
                                        <p:attrNameLst>
                                          <p:attrName>style.visibility</p:attrName>
                                        </p:attrNameLst>
                                      </p:cBhvr>
                                      <p:to>
                                        <p:strVal val="visible"/>
                                      </p:to>
                                    </p:set>
                                    <p:animEffect transition="in" filter="strips(downRight)">
                                      <p:cBhvr additive="base">
                                        <p:cTn id="7" dur="500"/>
                                        <p:tgtEl>
                                          <p:spTgt spid="2348">
                                            <p:txEl>
                                              <p:charRg st="0" end="1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childTnLst>
                                    <p:set>
                                      <p:cBhvr additive="base">
                                        <p:cTn id="11" dur="1" fill="hold">
                                          <p:stCondLst>
                                            <p:cond delay="0"/>
                                          </p:stCondLst>
                                        </p:cTn>
                                        <p:tgtEl>
                                          <p:spTgt spid="2348">
                                            <p:txEl>
                                              <p:charRg st="1" end="1"/>
                                            </p:txEl>
                                          </p:spTgt>
                                        </p:tgtEl>
                                        <p:attrNameLst>
                                          <p:attrName>style.visibility</p:attrName>
                                        </p:attrNameLst>
                                      </p:cBhvr>
                                      <p:to>
                                        <p:strVal val="visible"/>
                                      </p:to>
                                    </p:set>
                                    <p:animEffect transition="in" filter="strips(downRight)">
                                      <p:cBhvr additive="base">
                                        <p:cTn id="12" dur="500"/>
                                        <p:tgtEl>
                                          <p:spTgt spid="2348">
                                            <p:txEl>
                                              <p:char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childTnLst>
                                    <p:set>
                                      <p:cBhvr additive="base">
                                        <p:cTn id="16" dur="1" fill="hold">
                                          <p:stCondLst>
                                            <p:cond delay="0"/>
                                          </p:stCondLst>
                                        </p:cTn>
                                        <p:tgtEl>
                                          <p:spTgt spid="2348">
                                            <p:txEl>
                                              <p:charRg st="2" end="2"/>
                                            </p:txEl>
                                          </p:spTgt>
                                        </p:tgtEl>
                                        <p:attrNameLst>
                                          <p:attrName>style.visibility</p:attrName>
                                        </p:attrNameLst>
                                      </p:cBhvr>
                                      <p:to>
                                        <p:strVal val="visible"/>
                                      </p:to>
                                    </p:set>
                                    <p:animEffect transition="in" filter="strips(downRight)">
                                      <p:cBhvr additive="base">
                                        <p:cTn id="17" dur="500"/>
                                        <p:tgtEl>
                                          <p:spTgt spid="2348">
                                            <p:txEl>
                                              <p:char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childTnLst>
                                    <p:set>
                                      <p:cBhvr additive="base">
                                        <p:cTn id="21" dur="1" fill="hold">
                                          <p:stCondLst>
                                            <p:cond delay="0"/>
                                          </p:stCondLst>
                                        </p:cTn>
                                        <p:tgtEl>
                                          <p:spTgt spid="2348">
                                            <p:txEl>
                                              <p:charRg st="3" end="3"/>
                                            </p:txEl>
                                          </p:spTgt>
                                        </p:tgtEl>
                                        <p:attrNameLst>
                                          <p:attrName>style.visibility</p:attrName>
                                        </p:attrNameLst>
                                      </p:cBhvr>
                                      <p:to>
                                        <p:strVal val="visible"/>
                                      </p:to>
                                    </p:set>
                                    <p:animEffect transition="in" filter="strips(downRight)">
                                      <p:cBhvr additive="base">
                                        <p:cTn id="22" dur="500"/>
                                        <p:tgtEl>
                                          <p:spTgt spid="2348">
                                            <p:txEl>
                                              <p:char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6" fill="hold" grpId="0" nodeType="clickEffect">
                                  <p:childTnLst>
                                    <p:set>
                                      <p:cBhvr additive="base">
                                        <p:cTn id="26" dur="1" fill="hold">
                                          <p:stCondLst>
                                            <p:cond delay="0"/>
                                          </p:stCondLst>
                                        </p:cTn>
                                        <p:tgtEl>
                                          <p:spTgt spid="2348">
                                            <p:txEl>
                                              <p:charRg st="4" end="4"/>
                                            </p:txEl>
                                          </p:spTgt>
                                        </p:tgtEl>
                                        <p:attrNameLst>
                                          <p:attrName>style.visibility</p:attrName>
                                        </p:attrNameLst>
                                      </p:cBhvr>
                                      <p:to>
                                        <p:strVal val="visible"/>
                                      </p:to>
                                    </p:set>
                                    <p:animEffect transition="in" filter="strips(downRight)">
                                      <p:cBhvr additive="base">
                                        <p:cTn id="27" dur="500"/>
                                        <p:tgtEl>
                                          <p:spTgt spid="2348">
                                            <p:txEl>
                                              <p:char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6" fill="hold" grpId="0" nodeType="clickEffect">
                                  <p:childTnLst>
                                    <p:set>
                                      <p:cBhvr additive="base">
                                        <p:cTn id="31" dur="1" fill="hold">
                                          <p:stCondLst>
                                            <p:cond delay="0"/>
                                          </p:stCondLst>
                                        </p:cTn>
                                        <p:tgtEl>
                                          <p:spTgt spid="2348">
                                            <p:txEl>
                                              <p:charRg st="5" end="5"/>
                                            </p:txEl>
                                          </p:spTgt>
                                        </p:tgtEl>
                                        <p:attrNameLst>
                                          <p:attrName>style.visibility</p:attrName>
                                        </p:attrNameLst>
                                      </p:cBhvr>
                                      <p:to>
                                        <p:strVal val="visible"/>
                                      </p:to>
                                    </p:set>
                                    <p:animEffect transition="in" filter="strips(downRight)">
                                      <p:cBhvr additive="base">
                                        <p:cTn id="32" dur="500"/>
                                        <p:tgtEl>
                                          <p:spTgt spid="2348">
                                            <p:txEl>
                                              <p:char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6" fill="hold" grpId="0" nodeType="clickEffect">
                                  <p:childTnLst>
                                    <p:set>
                                      <p:cBhvr additive="base">
                                        <p:cTn id="36" dur="1" fill="hold">
                                          <p:stCondLst>
                                            <p:cond delay="0"/>
                                          </p:stCondLst>
                                        </p:cTn>
                                        <p:tgtEl>
                                          <p:spTgt spid="2348">
                                            <p:txEl>
                                              <p:charRg st="6" end="6"/>
                                            </p:txEl>
                                          </p:spTgt>
                                        </p:tgtEl>
                                        <p:attrNameLst>
                                          <p:attrName>style.visibility</p:attrName>
                                        </p:attrNameLst>
                                      </p:cBhvr>
                                      <p:to>
                                        <p:strVal val="visible"/>
                                      </p:to>
                                    </p:set>
                                    <p:animEffect transition="in" filter="strips(downRight)">
                                      <p:cBhvr additive="base">
                                        <p:cTn id="37" dur="500"/>
                                        <p:tgtEl>
                                          <p:spTgt spid="2348">
                                            <p:txEl>
                                              <p:char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6" fill="hold" grpId="0" nodeType="clickEffect">
                                  <p:childTnLst>
                                    <p:set>
                                      <p:cBhvr additive="base">
                                        <p:cTn id="41" dur="1" fill="hold">
                                          <p:stCondLst>
                                            <p:cond delay="0"/>
                                          </p:stCondLst>
                                        </p:cTn>
                                        <p:tgtEl>
                                          <p:spTgt spid="2348">
                                            <p:txEl>
                                              <p:charRg st="7" end="7"/>
                                            </p:txEl>
                                          </p:spTgt>
                                        </p:tgtEl>
                                        <p:attrNameLst>
                                          <p:attrName>style.visibility</p:attrName>
                                        </p:attrNameLst>
                                      </p:cBhvr>
                                      <p:to>
                                        <p:strVal val="visible"/>
                                      </p:to>
                                    </p:set>
                                    <p:animEffect transition="in" filter="strips(downRight)">
                                      <p:cBhvr additive="base">
                                        <p:cTn id="42" dur="500"/>
                                        <p:tgtEl>
                                          <p:spTgt spid="2348">
                                            <p:txEl>
                                              <p:char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8" grpId="0" animBg="1"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公司制企业</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2</a:t>
            </a:r>
            <a:endPar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ph type="title" idx="4294967295"/>
            <p:custDataLst>
              <p:tags r:id="rId1"/>
            </p:custDataLst>
          </p:nvPr>
        </p:nvSpPr>
        <p:spPr>
          <a:xfrm>
            <a:off x="1847056" y="692788"/>
            <a:ext cx="5703887" cy="698820"/>
          </a:xfrm>
        </p:spPr>
        <p:txBody>
          <a:bodyPr/>
          <a:p>
            <a:pPr algn="l"/>
            <a:r>
              <a:rPr lang="zh-CN" altLang="en-US" sz="3200" b="1" dirty="0">
                <a:solidFill>
                  <a:schemeClr val="accent1"/>
                </a:solidFill>
                <a:latin typeface="+mj-ea"/>
              </a:rPr>
              <a:t>一、公司的概念与特征</a:t>
            </a:r>
            <a:endParaRPr lang="en-US" altLang="zh-CN" sz="3200" b="1" dirty="0">
              <a:solidFill>
                <a:schemeClr val="accent1"/>
              </a:solidFill>
              <a:latin typeface="+mj-ea"/>
            </a:endParaRPr>
          </a:p>
        </p:txBody>
      </p:sp>
      <p:sp>
        <p:nvSpPr>
          <p:cNvPr id="100" name="文本框 99"/>
          <p:cNvSpPr txBox="1"/>
          <p:nvPr/>
        </p:nvSpPr>
        <p:spPr>
          <a:xfrm>
            <a:off x="2279650" y="1340485"/>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（一）公司的概念</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207895" y="1844675"/>
            <a:ext cx="8887460" cy="193802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公司是指一般以营利为目的，从事商业经营活动或某些目的而成立的组织。</a:t>
            </a:r>
            <a:endParaRPr lang="zh-CN" altLang="en-US" sz="2000">
              <a:solidFill>
                <a:srgbClr val="0070C0"/>
              </a:solidFill>
            </a:endParaRPr>
          </a:p>
          <a:p>
            <a:r>
              <a:rPr lang="zh-CN" altLang="en-US" sz="2000">
                <a:solidFill>
                  <a:srgbClr val="0070C0"/>
                </a:solidFill>
              </a:rPr>
              <a:t>具体来讲，公司是指即依照法律规定，由股东出资设立的以营利为目的的社团法人。公司是按照一定组织形式形成的经济实体，一般以赢利为目的，从事商业经营活动或某些目的而成立的组织.以实现投资人利益最大化为使命，通过提供产品或服务换取收入。它是社会发展的产物，因社会分工的发展而发展。公司一般具备独立承担民事责任，统称为法人。</a:t>
            </a:r>
            <a:endParaRPr lang="zh-CN" altLang="en-US" sz="2000">
              <a:solidFill>
                <a:srgbClr val="0070C0"/>
              </a:solidFill>
            </a:endParaRPr>
          </a:p>
        </p:txBody>
      </p:sp>
      <p:sp>
        <p:nvSpPr>
          <p:cNvPr id="4" name="文本框 3"/>
          <p:cNvSpPr txBox="1"/>
          <p:nvPr>
            <p:custDataLst>
              <p:tags r:id="rId2"/>
            </p:custDataLst>
          </p:nvPr>
        </p:nvSpPr>
        <p:spPr>
          <a:xfrm>
            <a:off x="2207895" y="3782695"/>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（二）公司的特征</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352040" y="4293235"/>
            <a:ext cx="6096000" cy="1322070"/>
          </a:xfrm>
          <a:prstGeom prst="rect">
            <a:avLst/>
          </a:prstGeom>
          <a:noFill/>
        </p:spPr>
        <p:txBody>
          <a:bodyPr wrap="square" rtlCol="0" anchor="t">
            <a:spAutoFit/>
          </a:bodyPr>
          <a:p>
            <a:pPr algn="l">
              <a:buClrTx/>
              <a:buSzTx/>
              <a:buNone/>
            </a:pPr>
            <a:r>
              <a:rPr lang="en-US" altLang="zh-CN" sz="2000">
                <a:solidFill>
                  <a:srgbClr val="0070C0"/>
                </a:solidFill>
              </a:rPr>
              <a:t>1、公司是具有法人资格的经济组织；</a:t>
            </a:r>
            <a:endParaRPr lang="en-US" altLang="zh-CN" sz="2000">
              <a:solidFill>
                <a:srgbClr val="0070C0"/>
              </a:solidFill>
            </a:endParaRPr>
          </a:p>
          <a:p>
            <a:pPr algn="l">
              <a:buClrTx/>
              <a:buSzTx/>
              <a:buNone/>
            </a:pPr>
            <a:r>
              <a:rPr lang="en-US" altLang="zh-CN" sz="2000">
                <a:solidFill>
                  <a:srgbClr val="0070C0"/>
                </a:solidFill>
              </a:rPr>
              <a:t>2、公司是以营利为目的的企业法人；</a:t>
            </a:r>
            <a:endParaRPr lang="en-US" altLang="zh-CN" sz="2000">
              <a:solidFill>
                <a:srgbClr val="0070C0"/>
              </a:solidFill>
            </a:endParaRPr>
          </a:p>
          <a:p>
            <a:pPr algn="l">
              <a:buClrTx/>
              <a:buSzTx/>
              <a:buNone/>
            </a:pPr>
            <a:r>
              <a:rPr lang="en-US" altLang="zh-CN" sz="2000">
                <a:solidFill>
                  <a:srgbClr val="0070C0"/>
                </a:solidFill>
              </a:rPr>
              <a:t>3、公司是具有社团性质的企业法人；</a:t>
            </a:r>
            <a:endParaRPr lang="en-US" altLang="zh-CN" sz="2000">
              <a:solidFill>
                <a:srgbClr val="0070C0"/>
              </a:solidFill>
            </a:endParaRPr>
          </a:p>
          <a:p>
            <a:pPr algn="l">
              <a:buClrTx/>
              <a:buSzTx/>
              <a:buNone/>
            </a:pPr>
            <a:r>
              <a:rPr lang="en-US" altLang="zh-CN" sz="2000">
                <a:solidFill>
                  <a:srgbClr val="0070C0"/>
                </a:solidFill>
              </a:rPr>
              <a:t>4、公司是依照法律登记成立的企业法人。</a:t>
            </a:r>
            <a:endParaRPr lang="en-US" altLang="zh-CN" sz="2000">
              <a:solidFill>
                <a:srgbClr val="0070C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ph type="title" idx="4294967295"/>
            <p:custDataLst>
              <p:tags r:id="rId1"/>
            </p:custDataLst>
          </p:nvPr>
        </p:nvSpPr>
        <p:spPr>
          <a:xfrm>
            <a:off x="1847056" y="692788"/>
            <a:ext cx="5703887" cy="698820"/>
          </a:xfrm>
        </p:spPr>
        <p:txBody>
          <a:bodyPr/>
          <a:p>
            <a:pPr algn="l"/>
            <a:r>
              <a:rPr lang="zh-CN" altLang="en-US" sz="3200" b="1" dirty="0">
                <a:solidFill>
                  <a:schemeClr val="accent1"/>
                </a:solidFill>
                <a:latin typeface="+mj-ea"/>
              </a:rPr>
              <a:t>二、现代公司的组织形式</a:t>
            </a:r>
            <a:endParaRPr lang="en-US" altLang="zh-CN" sz="3200" b="1" dirty="0">
              <a:solidFill>
                <a:schemeClr val="accent1"/>
              </a:solidFill>
              <a:latin typeface="+mj-ea"/>
            </a:endParaRPr>
          </a:p>
        </p:txBody>
      </p:sp>
      <p:sp>
        <p:nvSpPr>
          <p:cNvPr id="2" name="文本框 1"/>
          <p:cNvSpPr txBox="1"/>
          <p:nvPr/>
        </p:nvSpPr>
        <p:spPr>
          <a:xfrm>
            <a:off x="1703705" y="1484630"/>
            <a:ext cx="9343390" cy="398780"/>
          </a:xfrm>
          <a:prstGeom prst="rect">
            <a:avLst/>
          </a:prstGeom>
          <a:noFill/>
        </p:spPr>
        <p:txBody>
          <a:bodyPr wrap="square" rtlCol="0" anchor="t">
            <a:spAutoFit/>
          </a:bodyPr>
          <a:p>
            <a:r>
              <a:rPr lang="zh-CN" altLang="en-US" sz="2000">
                <a:solidFill>
                  <a:srgbClr val="0070C0"/>
                </a:solidFill>
              </a:rPr>
              <a:t>   </a:t>
            </a:r>
            <a:r>
              <a:rPr lang="en-US" altLang="zh-CN" sz="2000">
                <a:solidFill>
                  <a:srgbClr val="0070C0"/>
                </a:solidFill>
              </a:rPr>
              <a:t>    </a:t>
            </a:r>
            <a:r>
              <a:rPr lang="zh-CN" altLang="en-US" sz="2000">
                <a:solidFill>
                  <a:srgbClr val="0070C0"/>
                </a:solidFill>
              </a:rPr>
              <a:t>从债务的角度对公司的组织形式进行分类，公司的主要组织形式包括以下五类：</a:t>
            </a:r>
            <a:endParaRPr lang="zh-CN" altLang="en-US" sz="2000">
              <a:solidFill>
                <a:srgbClr val="0070C0"/>
              </a:solidFill>
            </a:endParaRPr>
          </a:p>
        </p:txBody>
      </p:sp>
      <p:sp>
        <p:nvSpPr>
          <p:cNvPr id="3" name="文本框 2"/>
          <p:cNvSpPr txBox="1"/>
          <p:nvPr/>
        </p:nvSpPr>
        <p:spPr>
          <a:xfrm>
            <a:off x="2135505" y="1988820"/>
            <a:ext cx="9177655" cy="4461510"/>
          </a:xfrm>
          <a:prstGeom prst="rect">
            <a:avLst/>
          </a:prstGeom>
          <a:noFill/>
        </p:spPr>
        <p:txBody>
          <a:bodyPr wrap="square" rtlCol="0" anchor="t">
            <a:spAutoFit/>
          </a:bodyPr>
          <a:p>
            <a:r>
              <a:rPr lang="zh-CN" altLang="en-US" sz="2400" b="1">
                <a:solidFill>
                  <a:srgbClr val="FF0000"/>
                </a:solidFill>
              </a:rPr>
              <a:t>（一）无限责任公司</a:t>
            </a:r>
            <a:endParaRPr lang="zh-CN" altLang="en-US" sz="2400" b="1">
              <a:solidFill>
                <a:srgbClr val="FF0000"/>
              </a:solidFill>
            </a:endParaRPr>
          </a:p>
          <a:p>
            <a:r>
              <a:rPr lang="zh-CN" altLang="en-US" sz="20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en-US" altLang="zh-CN" sz="2000">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全体股东对公司的债务承担连带无限的公司。无限公司是典型的人合公司，公司的信用取决于股东个人的信用，对公司股东之间的个人信用要求较高，股东人数较资合公司少。</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、无限公司的优点 </a:t>
            </a:r>
            <a:endPar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第一，无限公司具有合伙特点，组织简易，法定最低人数少，股东之间关系亲密，相互信任程度高。不要求有最低的总资本额，不对外发行股票，公司的外部关系简单。 </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第二，无限公司有利于财才结合，即有利于多财少智的人与少财多智的人结合，共同组建公司，取得好的经营效果。 </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第三，无限公司的股东负连带无限责任，加上股东的出资不能随便转让，所以，股东们经营的积极性高、责任心强，苦心经营，同舟共济。 </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第四，由于无限公司负连带无限责任，所以公司的信用程度高，债权人的经济利益能够得到保障。 </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80285" y="1305560"/>
            <a:ext cx="8808085" cy="4399915"/>
          </a:xfrm>
          <a:prstGeom prst="rect">
            <a:avLst/>
          </a:prstGeom>
          <a:noFill/>
        </p:spPr>
        <p:txBody>
          <a:bodyPr wrap="square" rtlCol="0" anchor="t">
            <a:spAutoFit/>
          </a:bodyPr>
          <a:p>
            <a:r>
              <a:rPr lang="en-US" altLang="zh-CN"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无限公司的缺点</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第一，股东的风险太大，一旦公司破产，由于负连带无限清偿责任，很可能使股东倾家荡产。 </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第二，资本的筹集困难，因为公司的股东人数有限，允许以智慧或信用出资，又不要求最低的资本额，如果没有财力雄厚的股东合作，资本的筹集是比较困难的。 </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第三，股本转让困难，由于无限公司股东要负连带无限责任，那么，与谁合作就是涉及到每一个股东切身利益的事情，股东若想转让自己的股本必须经过全体股东的同意，所以，无限公司股本转让比较困难。 </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无限公司的选择</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如果公司经营的业务风险较低，如投资信托公司;需要的信用程度高，如保险公司;或者公司发起人已有资本与公司所需资本差额不大，并且股东之间关系亲密，则采取无限公司的形式较为有利。</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67890" y="1188720"/>
            <a:ext cx="8642350" cy="1391285"/>
          </a:xfrm>
          <a:prstGeom prst="rect">
            <a:avLst/>
          </a:prstGeom>
          <a:noFill/>
        </p:spPr>
        <p:txBody>
          <a:bodyPr wrap="square" rtlCol="0" anchor="t">
            <a:noAutofit/>
          </a:bodyPr>
          <a:p>
            <a:r>
              <a:rPr lang="zh-CN" altLang="en-US"/>
              <a:t> </a:t>
            </a:r>
            <a:endParaRPr lang="zh-CN" altLang="en-US" sz="2000"/>
          </a:p>
          <a:p>
            <a:r>
              <a:rPr lang="en-US" altLang="zh-CN" sz="2000"/>
              <a:t>     </a:t>
            </a:r>
            <a:r>
              <a:rPr lang="en-US" altLang="zh-CN" sz="2000">
                <a:solidFill>
                  <a:srgbClr val="0070C0"/>
                </a:solidFill>
              </a:rPr>
              <a:t> </a:t>
            </a:r>
            <a:r>
              <a:rPr lang="zh-CN" altLang="en-US" sz="2000">
                <a:solidFill>
                  <a:srgbClr val="0070C0"/>
                </a:solidFill>
              </a:rPr>
              <a:t>有限责任公司简称有限公司，是由符合法律规定的一定人数的股东出资组建，股东以其认缴的出资额为限对公司承担责任，公司以其全部资产对公司的债务承担责任的公司。</a:t>
            </a:r>
            <a:endParaRPr lang="zh-CN" altLang="en-US" sz="2000"/>
          </a:p>
          <a:p>
            <a:r>
              <a:rPr lang="zh-CN" altLang="en-US" sz="2000"/>
              <a:t>    </a:t>
            </a:r>
            <a:endParaRPr lang="zh-CN" altLang="en-US" sz="2000"/>
          </a:p>
        </p:txBody>
      </p:sp>
      <p:sp>
        <p:nvSpPr>
          <p:cNvPr id="4" name="文本框 3"/>
          <p:cNvSpPr txBox="1"/>
          <p:nvPr/>
        </p:nvSpPr>
        <p:spPr>
          <a:xfrm>
            <a:off x="1991995" y="620395"/>
            <a:ext cx="6096000" cy="460375"/>
          </a:xfrm>
          <a:prstGeom prst="rect">
            <a:avLst/>
          </a:prstGeom>
          <a:noFill/>
        </p:spPr>
        <p:txBody>
          <a:bodyPr wrap="square" rtlCol="0" anchor="t">
            <a:spAutoFit/>
          </a:bodyPr>
          <a:p>
            <a:r>
              <a:rPr lang="zh-CN" altLang="en-US" sz="2400" b="1">
                <a:solidFill>
                  <a:srgbClr val="FF0000"/>
                </a:solidFill>
                <a:sym typeface="+mn-ea"/>
              </a:rPr>
              <a:t>（二）有限责任公司</a:t>
            </a:r>
            <a:endParaRPr lang="zh-CN" altLang="en-US" sz="2400" b="1">
              <a:solidFill>
                <a:srgbClr val="FF0000"/>
              </a:solidFill>
              <a:sym typeface="+mn-ea"/>
            </a:endParaRPr>
          </a:p>
        </p:txBody>
      </p:sp>
      <p:sp>
        <p:nvSpPr>
          <p:cNvPr id="5" name="文本框 4"/>
          <p:cNvSpPr txBox="1"/>
          <p:nvPr/>
        </p:nvSpPr>
        <p:spPr>
          <a:xfrm>
            <a:off x="2235835" y="2636520"/>
            <a:ext cx="8507730" cy="2861310"/>
          </a:xfrm>
          <a:prstGeom prst="rect">
            <a:avLst/>
          </a:prstGeom>
          <a:noFill/>
        </p:spPr>
        <p:txBody>
          <a:bodyPr wrap="square" rtlCol="0" anchor="t">
            <a:spAutoFit/>
          </a:bodyPr>
          <a:p>
            <a:r>
              <a:rPr lang="en-US" altLang="zh-CN"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.有限责任公司的优点 </a:t>
            </a:r>
            <a:endPar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rPr>
              <a:t>（1）有限公司的设立比较简便，只有发起设立，而无募集股份设立，股东</a:t>
            </a:r>
            <a:endParaRPr lang="zh-CN" altLang="en-US" sz="2000">
              <a:solidFill>
                <a:srgbClr val="0070C0"/>
              </a:solidFill>
            </a:endParaRPr>
          </a:p>
          <a:p>
            <a:r>
              <a:rPr lang="zh-CN" altLang="en-US" sz="2000">
                <a:solidFill>
                  <a:srgbClr val="0070C0"/>
                </a:solidFill>
              </a:rPr>
              <a:t>的出资额在公司成立时缴足即可。股东的人数较少，公司的内部和外部关系比较简单，股东会议的召集方式及决议方法也简便易行。 </a:t>
            </a:r>
            <a:endParaRPr lang="zh-CN" altLang="en-US" sz="2000">
              <a:solidFill>
                <a:srgbClr val="0070C0"/>
              </a:solidFill>
            </a:endParaRPr>
          </a:p>
          <a:p>
            <a:r>
              <a:rPr lang="zh-CN" altLang="en-US" sz="2000">
                <a:solidFill>
                  <a:srgbClr val="0070C0"/>
                </a:solidFill>
              </a:rPr>
              <a:t>（2）有限公司的组织机构比较简单，公司的规模不大，一般采取董事单轨</a:t>
            </a:r>
            <a:endParaRPr lang="zh-CN" altLang="en-US" sz="2000">
              <a:solidFill>
                <a:srgbClr val="0070C0"/>
              </a:solidFill>
            </a:endParaRPr>
          </a:p>
          <a:p>
            <a:r>
              <a:rPr lang="zh-CN" altLang="en-US" sz="2000">
                <a:solidFill>
                  <a:srgbClr val="0070C0"/>
                </a:solidFill>
              </a:rPr>
              <a:t>制进行管理，即董事和经理由同一人担任，实行直线领导。 </a:t>
            </a:r>
            <a:endParaRPr lang="zh-CN" altLang="en-US" sz="2000">
              <a:solidFill>
                <a:srgbClr val="0070C0"/>
              </a:solidFill>
            </a:endParaRPr>
          </a:p>
          <a:p>
            <a:r>
              <a:rPr lang="zh-CN" altLang="en-US" sz="2000">
                <a:solidFill>
                  <a:srgbClr val="0070C0"/>
                </a:solidFill>
              </a:rPr>
              <a:t>（3）有限公司的经营风险性比无限公司小，因为股东对公司的债权人只负有限清偿责任，即使公司破产，不会影响股东个人财产，这对有限公司的组建有积极作用。</a:t>
            </a:r>
            <a:r>
              <a:rPr lang="zh-CN" altLang="en-US"/>
              <a:t> </a:t>
            </a:r>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352040" y="1305560"/>
            <a:ext cx="8609330" cy="3907790"/>
          </a:xfrm>
          <a:prstGeom prst="rect">
            <a:avLst/>
          </a:prstGeom>
          <a:noFill/>
        </p:spPr>
        <p:txBody>
          <a:bodyPr wrap="square" rtlCol="0" anchor="t">
            <a:spAutoFit/>
          </a:bodyPr>
          <a:p>
            <a:r>
              <a:rPr lang="zh-CN" altLang="en-US" sz="2400" b="1">
                <a:solidFill>
                  <a:srgbClr val="0070C0"/>
                </a:solidFill>
              </a:rPr>
              <a:t>3.有限责任公司的缺点 </a:t>
            </a:r>
            <a:endParaRPr lang="zh-CN" altLang="en-US" sz="2400" b="1">
              <a:solidFill>
                <a:srgbClr val="0070C0"/>
              </a:solidFill>
            </a:endParaRPr>
          </a:p>
          <a:p>
            <a:r>
              <a:rPr lang="en-US" altLang="zh-CN" sz="2000">
                <a:solidFill>
                  <a:srgbClr val="0070C0"/>
                </a:solidFill>
              </a:rPr>
              <a:t>   </a:t>
            </a:r>
            <a:r>
              <a:rPr lang="zh-CN" altLang="en-US" sz="2000">
                <a:solidFill>
                  <a:srgbClr val="0070C0"/>
                </a:solidFill>
              </a:rPr>
              <a:t>（1）有限公司对债权人只负有限清偿责任，所以公司的信用程度不高。 </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（2）有限公司具有人合公司的性质，所以股本的转让受到较为严格的限制，</a:t>
            </a:r>
            <a:endParaRPr lang="zh-CN" altLang="en-US" sz="2000">
              <a:solidFill>
                <a:srgbClr val="0070C0"/>
              </a:solidFill>
            </a:endParaRPr>
          </a:p>
          <a:p>
            <a:r>
              <a:rPr lang="zh-CN" altLang="en-US" sz="2000">
                <a:solidFill>
                  <a:srgbClr val="0070C0"/>
                </a:solidFill>
              </a:rPr>
              <a:t>公司内部细则都规定股本转让限制的条款，并且有限公司向外转让股本是非常稀少的现象，故有限公司同无限公司一样，股本的转让是比较困难的。 </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（3）有限公司有助于投机心理的产生，由于有限公司只负有限责任，所以股东往往以较小的资本去冒较大的风险。 </a:t>
            </a:r>
            <a:endParaRPr lang="zh-CN" altLang="en-US" sz="2000">
              <a:solidFill>
                <a:srgbClr val="0070C0"/>
              </a:solidFill>
            </a:endParaRPr>
          </a:p>
          <a:p>
            <a:endParaRPr lang="zh-CN" altLang="en-US" sz="2000">
              <a:solidFill>
                <a:srgbClr val="0070C0"/>
              </a:solidFill>
            </a:endParaRPr>
          </a:p>
          <a:p>
            <a:r>
              <a:rPr lang="zh-CN" altLang="en-US" sz="2400" b="1">
                <a:solidFill>
                  <a:srgbClr val="0070C0"/>
                </a:solidFill>
              </a:rPr>
              <a:t>4.有限责任公司的选择 </a:t>
            </a:r>
            <a:endParaRPr lang="zh-CN" altLang="en-US" sz="2400" b="1">
              <a:solidFill>
                <a:srgbClr val="0070C0"/>
              </a:solidFill>
            </a:endParaRPr>
          </a:p>
          <a:p>
            <a:r>
              <a:rPr lang="en-US" altLang="zh-CN" sz="2000">
                <a:solidFill>
                  <a:srgbClr val="0070C0"/>
                </a:solidFill>
              </a:rPr>
              <a:t>     </a:t>
            </a:r>
            <a:r>
              <a:rPr lang="zh-CN" altLang="en-US" sz="2000">
                <a:solidFill>
                  <a:srgbClr val="0070C0"/>
                </a:solidFill>
              </a:rPr>
              <a:t>如果公司的经营风险较大，市场的供求关系变化激烈，所需的信用程度不要求很高，股东相互之间比较亲密和熟悉，可采用有限公司的组织形式。它是适合于中小企业的一种有效组织形式。</a:t>
            </a:r>
            <a:r>
              <a:rPr lang="zh-CN" altLang="en-US"/>
              <a:t> </a:t>
            </a: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1847850" y="404495"/>
            <a:ext cx="6096000" cy="460375"/>
          </a:xfrm>
          <a:prstGeom prst="rect">
            <a:avLst/>
          </a:prstGeom>
          <a:noFill/>
        </p:spPr>
        <p:txBody>
          <a:bodyPr wrap="square" rtlCol="0" anchor="t">
            <a:spAutoFit/>
          </a:bodyPr>
          <a:p>
            <a:r>
              <a:rPr lang="zh-CN" altLang="en-US" sz="2400" b="1">
                <a:solidFill>
                  <a:srgbClr val="FF0000"/>
                </a:solidFill>
                <a:sym typeface="+mn-ea"/>
              </a:rPr>
              <a:t>（三）股份有限公司</a:t>
            </a:r>
            <a:endParaRPr lang="zh-CN" altLang="en-US" sz="2400" b="1">
              <a:solidFill>
                <a:srgbClr val="FF0000"/>
              </a:solidFill>
              <a:sym typeface="+mn-ea"/>
            </a:endParaRPr>
          </a:p>
        </p:txBody>
      </p:sp>
      <p:sp>
        <p:nvSpPr>
          <p:cNvPr id="2" name="文本框 1"/>
          <p:cNvSpPr txBox="1"/>
          <p:nvPr/>
        </p:nvSpPr>
        <p:spPr>
          <a:xfrm>
            <a:off x="1919605" y="2780665"/>
            <a:ext cx="8635365" cy="3784600"/>
          </a:xfrm>
          <a:prstGeom prst="rect">
            <a:avLst/>
          </a:prstGeom>
          <a:noFill/>
        </p:spPr>
        <p:txBody>
          <a:bodyPr wrap="square" rtlCol="0" anchor="t">
            <a:spAutoFit/>
          </a:bodyPr>
          <a:p>
            <a:endParaRPr lang="zh-CN" altLang="en-US" sz="2000">
              <a:solidFill>
                <a:srgbClr val="0070C0"/>
              </a:solidFill>
            </a:endParaRPr>
          </a:p>
          <a:p>
            <a:r>
              <a:rPr lang="zh-CN" altLang="en-US" sz="2000" b="1">
                <a:solidFill>
                  <a:srgbClr val="0070C0"/>
                </a:solidFill>
              </a:rPr>
              <a:t>股份有限公司具有具有以下特征：</a:t>
            </a:r>
            <a:endParaRPr lang="zh-CN" altLang="en-US" sz="2000" b="1">
              <a:solidFill>
                <a:srgbClr val="0070C0"/>
              </a:solidFill>
            </a:endParaRPr>
          </a:p>
          <a:p>
            <a:r>
              <a:rPr lang="zh-CN" altLang="en-US" sz="2000">
                <a:solidFill>
                  <a:srgbClr val="0070C0"/>
                </a:solidFill>
              </a:rPr>
              <a:t>（1）股份有限公司是最典型的法人组织。股份有限公司所具有的完备的组织机构以及完全独立的财产和责任充分表现了法人的法律特征。</a:t>
            </a:r>
            <a:endParaRPr lang="zh-CN" altLang="en-US" sz="2000">
              <a:solidFill>
                <a:srgbClr val="0070C0"/>
              </a:solidFill>
            </a:endParaRPr>
          </a:p>
          <a:p>
            <a:r>
              <a:rPr lang="zh-CN" altLang="en-US" sz="2000">
                <a:solidFill>
                  <a:srgbClr val="0070C0"/>
                </a:solidFill>
              </a:rPr>
              <a:t>（2）与无限公司不同，股份有限公司的信用基础在于它的全部资本，而不在于股东个</a:t>
            </a:r>
            <a:endParaRPr lang="zh-CN" altLang="en-US" sz="2000">
              <a:solidFill>
                <a:srgbClr val="0070C0"/>
              </a:solidFill>
            </a:endParaRPr>
          </a:p>
          <a:p>
            <a:r>
              <a:rPr lang="zh-CN" altLang="en-US" sz="2000">
                <a:solidFill>
                  <a:srgbClr val="0070C0"/>
                </a:solidFill>
              </a:rPr>
              <a:t>人。其股份可以自由转让，任何合法持有股份的人都可以成为公司的股东。</a:t>
            </a:r>
            <a:endParaRPr lang="zh-CN" altLang="en-US" sz="2000">
              <a:solidFill>
                <a:srgbClr val="0070C0"/>
              </a:solidFill>
            </a:endParaRPr>
          </a:p>
          <a:p>
            <a:r>
              <a:rPr lang="zh-CN" altLang="en-US" sz="2000">
                <a:solidFill>
                  <a:srgbClr val="0070C0"/>
                </a:solidFill>
              </a:rPr>
              <a:t>（3）股份有限公司的全部资本划分成等额的股份。资本股份化便于公司的核算、股东权利的确定与行使，以及股利的分配等。</a:t>
            </a:r>
            <a:endParaRPr lang="zh-CN" altLang="en-US" sz="2000">
              <a:solidFill>
                <a:srgbClr val="0070C0"/>
              </a:solidFill>
            </a:endParaRPr>
          </a:p>
          <a:p>
            <a:r>
              <a:rPr lang="zh-CN" altLang="en-US" sz="2000">
                <a:solidFill>
                  <a:srgbClr val="0070C0"/>
                </a:solidFill>
              </a:rPr>
              <a:t>（4）股份有限公司的股东必须达到法定的人数。股东的人数与公司的规模有关，因此对最低股东人数有一定的限制。大国家规定其最低股东人数为7人，有的规定不少于5人。</a:t>
            </a:r>
            <a:endParaRPr lang="zh-CN" altLang="en-US" sz="2000">
              <a:solidFill>
                <a:srgbClr val="0070C0"/>
              </a:solidFill>
            </a:endParaRPr>
          </a:p>
        </p:txBody>
      </p:sp>
      <p:pic>
        <p:nvPicPr>
          <p:cNvPr id="3" name="图片 2"/>
          <p:cNvPicPr>
            <a:picLocks noChangeAspect="1"/>
          </p:cNvPicPr>
          <p:nvPr>
            <p:custDataLst>
              <p:tags r:id="rId2"/>
            </p:custDataLst>
          </p:nvPr>
        </p:nvPicPr>
        <p:blipFill>
          <a:blip r:embed="rId3"/>
          <a:stretch>
            <a:fillRect/>
          </a:stretch>
        </p:blipFill>
        <p:spPr>
          <a:xfrm>
            <a:off x="6362065" y="44450"/>
            <a:ext cx="5270500" cy="3378200"/>
          </a:xfrm>
          <a:prstGeom prst="rect">
            <a:avLst/>
          </a:prstGeom>
        </p:spPr>
      </p:pic>
      <p:sp>
        <p:nvSpPr>
          <p:cNvPr id="5" name="文本框 4"/>
          <p:cNvSpPr txBox="1"/>
          <p:nvPr/>
        </p:nvSpPr>
        <p:spPr>
          <a:xfrm>
            <a:off x="1919605" y="864870"/>
            <a:ext cx="4860925" cy="2245360"/>
          </a:xfrm>
          <a:prstGeom prst="rect">
            <a:avLst/>
          </a:prstGeom>
          <a:noFill/>
        </p:spPr>
        <p:txBody>
          <a:bodyPr wrap="square" rtlCol="0" anchor="t">
            <a:spAutoFit/>
          </a:bodyPr>
          <a:p>
            <a:r>
              <a:rPr lang="zh-CN" altLang="en-US" sz="2000" b="1">
                <a:solidFill>
                  <a:srgbClr val="0070C0"/>
                </a:solidFill>
                <a:sym typeface="+mn-ea"/>
              </a:rPr>
              <a:t>1.股份有限公司的概念与特点</a:t>
            </a:r>
            <a:endParaRPr lang="zh-CN" altLang="en-US" sz="2000" b="1">
              <a:solidFill>
                <a:srgbClr val="0070C0"/>
              </a:solidFill>
            </a:endParaRPr>
          </a:p>
          <a:p>
            <a:r>
              <a:rPr lang="zh-CN" altLang="en-US" sz="2000">
                <a:solidFill>
                  <a:srgbClr val="0070C0"/>
                </a:solidFill>
                <a:sym typeface="+mn-ea"/>
              </a:rPr>
              <a:t>股份有限公司简称股份公司，是由一定人数以上股东所设立的，全部资本分为等额股份，</a:t>
            </a:r>
            <a:endParaRPr lang="zh-CN" altLang="en-US" sz="2000">
              <a:solidFill>
                <a:srgbClr val="0070C0"/>
              </a:solidFill>
            </a:endParaRPr>
          </a:p>
          <a:p>
            <a:r>
              <a:rPr lang="zh-CN" altLang="en-US" sz="2000">
                <a:solidFill>
                  <a:srgbClr val="0070C0"/>
                </a:solidFill>
                <a:sym typeface="+mn-ea"/>
              </a:rPr>
              <a:t>股东以其认购的股份为限对公司承担责任，公司以其全部资本对公司的债务承担责任并可以向社会公开发行股票的公司。</a:t>
            </a:r>
            <a:endParaRPr lang="zh-CN" altLang="en-US" sz="2000">
              <a:solidFill>
                <a:srgbClr val="0070C0"/>
              </a:solidFill>
              <a:sym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60600" y="620395"/>
            <a:ext cx="8958580" cy="5077460"/>
          </a:xfrm>
          <a:prstGeom prst="rect">
            <a:avLst/>
          </a:prstGeom>
          <a:noFill/>
        </p:spPr>
        <p:txBody>
          <a:bodyPr wrap="square" rtlCol="0" anchor="t">
            <a:spAutoFit/>
          </a:bodyPr>
          <a:p>
            <a:r>
              <a:rPr lang="zh-CN" altLang="en-US" sz="2400" b="1">
                <a:solidFill>
                  <a:srgbClr val="0070C0"/>
                </a:solidFill>
              </a:rPr>
              <a:t>2.股份有限公司的优点 </a:t>
            </a:r>
            <a:endParaRPr lang="zh-CN" altLang="en-US" sz="2400" b="1">
              <a:solidFill>
                <a:srgbClr val="0070C0"/>
              </a:solidFill>
            </a:endParaRPr>
          </a:p>
          <a:p>
            <a:endParaRPr lang="zh-CN" altLang="en-US" sz="2000" b="1">
              <a:solidFill>
                <a:srgbClr val="0070C0"/>
              </a:solidFill>
            </a:endParaRPr>
          </a:p>
          <a:p>
            <a:r>
              <a:rPr lang="en-US" altLang="zh-CN" sz="2000">
                <a:solidFill>
                  <a:srgbClr val="0070C0"/>
                </a:solidFill>
              </a:rPr>
              <a:t>  </a:t>
            </a:r>
            <a:r>
              <a:rPr lang="zh-CN" altLang="en-US" sz="2000">
                <a:solidFill>
                  <a:srgbClr val="0070C0"/>
                </a:solidFill>
              </a:rPr>
              <a:t>（1）股份有限公司是集中资本的一种最有利的组织形式，它有利于吸收小资本，兴办大事业。因为它可以公开对外发行股票或债券，并且股份的金额一般都比较小，故可以把社会上的闲散小资本集中吸收汇合成大资本。</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（2）股份有限公司实行资本证券化，股东可以将其股票自由转让，资本保持着流动性，具有广泛的社会性，不受个人及身份等条件的限制，有利于公司之间的竞争。 </a:t>
            </a:r>
            <a:endParaRPr lang="zh-CN" altLang="en-US" sz="2000">
              <a:solidFill>
                <a:srgbClr val="0070C0"/>
              </a:solidFill>
            </a:endParaRPr>
          </a:p>
          <a:p>
            <a:r>
              <a:rPr lang="zh-CN" altLang="en-US" sz="2000">
                <a:solidFill>
                  <a:srgbClr val="0070C0"/>
                </a:solidFill>
              </a:rPr>
              <a:t>  （3）股份有限公司的股东只对公司负有限责任，可以根据自己的财力和判断力来购买股票的数额，有利于分散投资的风险。 </a:t>
            </a:r>
            <a:endParaRPr lang="zh-CN" altLang="en-US" sz="2000">
              <a:solidFill>
                <a:srgbClr val="0070C0"/>
              </a:solidFill>
            </a:endParaRPr>
          </a:p>
          <a:p>
            <a:r>
              <a:rPr lang="zh-CN" altLang="en-US" sz="2000">
                <a:solidFill>
                  <a:srgbClr val="0070C0"/>
                </a:solidFill>
              </a:rPr>
              <a:t>  （4）股份有限公司采取所有权与经营权相分离的原则，这种管理的专门化有利于提高公司的管理水平，完全脱离个人的意向而成为一个独立的资本团体，不受个人因素的影响，具有承续性。 </a:t>
            </a:r>
            <a:endParaRPr lang="zh-CN" altLang="en-US" sz="2000">
              <a:solidFill>
                <a:srgbClr val="0070C0"/>
              </a:solidFill>
            </a:endParaRPr>
          </a:p>
          <a:p>
            <a:r>
              <a:rPr lang="zh-CN" altLang="en-US" sz="2000">
                <a:solidFill>
                  <a:srgbClr val="0070C0"/>
                </a:solidFill>
              </a:rPr>
              <a:t>  （5）股份有限公司中，本公司职工可以购买股票入股成为股东，有利于使公司经营的成败与职工的切身利益结合起来，有利于公司的管理，有助于调动公司职工的积极性，培养职工与公司共存亡的观念。 </a:t>
            </a:r>
            <a:endParaRPr lang="zh-CN" altLang="en-US" sz="2000">
              <a:solidFill>
                <a:srgbClr val="0070C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60"/>
          <p:cNvCxnSpPr>
            <a:cxnSpLocks noChangeShapeType="1"/>
          </p:cNvCxnSpPr>
          <p:nvPr/>
        </p:nvCxnSpPr>
        <p:spPr bwMode="auto">
          <a:xfrm>
            <a:off x="3070226" y="2012950"/>
            <a:ext cx="2162175" cy="0"/>
          </a:xfrm>
          <a:prstGeom prst="line">
            <a:avLst/>
          </a:prstGeom>
          <a:noFill/>
          <a:ln w="6350">
            <a:solidFill>
              <a:srgbClr val="183A6A"/>
            </a:solidFill>
            <a:round/>
          </a:ln>
          <a:extLst>
            <a:ext uri="{909E8E84-426E-40DD-AFC4-6F175D3DCCD1}">
              <a14:hiddenFill xmlns:a14="http://schemas.microsoft.com/office/drawing/2010/main">
                <a:noFill/>
              </a14:hiddenFill>
            </a:ext>
          </a:extLst>
        </p:spPr>
      </p:cxnSp>
      <p:sp>
        <p:nvSpPr>
          <p:cNvPr id="35" name="TextBox 34"/>
          <p:cNvSpPr txBox="1"/>
          <p:nvPr/>
        </p:nvSpPr>
        <p:spPr>
          <a:xfrm>
            <a:off x="3215680" y="1523971"/>
            <a:ext cx="2430462" cy="400110"/>
          </a:xfrm>
          <a:prstGeom prst="rect">
            <a:avLst/>
          </a:prstGeom>
          <a:noFill/>
        </p:spPr>
        <p:txBody>
          <a:bodyPr>
            <a:spAutoFit/>
          </a:bodyPr>
          <a:lstStyle/>
          <a:p>
            <a:pPr>
              <a:defRPr/>
            </a:pPr>
            <a:r>
              <a:rPr lang="zh-CN" altLang="en-US" sz="2000" b="1" dirty="0">
                <a:solidFill>
                  <a:schemeClr val="accent5">
                    <a:lumMod val="75000"/>
                  </a:schemeClr>
                </a:solidFill>
                <a:latin typeface="+mn-ea"/>
              </a:rPr>
              <a:t>知识目标</a:t>
            </a:r>
            <a:endParaRPr lang="zh-CN" altLang="en-US" sz="2000" b="1" dirty="0">
              <a:solidFill>
                <a:schemeClr val="accent5">
                  <a:lumMod val="75000"/>
                </a:schemeClr>
              </a:solidFill>
              <a:latin typeface="+mn-ea"/>
            </a:endParaRPr>
          </a:p>
        </p:txBody>
      </p:sp>
      <p:sp>
        <p:nvSpPr>
          <p:cNvPr id="6" name="矩形 5"/>
          <p:cNvSpPr/>
          <p:nvPr/>
        </p:nvSpPr>
        <p:spPr>
          <a:xfrm>
            <a:off x="2423592" y="2487620"/>
            <a:ext cx="4541837" cy="2245360"/>
          </a:xfrm>
          <a:prstGeom prst="rect">
            <a:avLst/>
          </a:prstGeom>
        </p:spPr>
        <p:txBody>
          <a:bodyPr>
            <a:spAutoFit/>
          </a:bodyPr>
          <a:lstStyle/>
          <a:p>
            <a:r>
              <a:rPr sz="2000" dirty="0"/>
              <a:t>1.理解现代企业制度的含义与特征；</a:t>
            </a:r>
            <a:endParaRPr sz="2000" dirty="0"/>
          </a:p>
          <a:p>
            <a:r>
              <a:rPr sz="2000" dirty="0"/>
              <a:t>2.掌握现代企业制度的内容；</a:t>
            </a:r>
            <a:endParaRPr sz="2000" dirty="0"/>
          </a:p>
          <a:p>
            <a:r>
              <a:rPr sz="2000" dirty="0"/>
              <a:t>3.理解现代产权制度的作用；</a:t>
            </a:r>
            <a:endParaRPr sz="2000" dirty="0"/>
          </a:p>
          <a:p>
            <a:r>
              <a:rPr sz="2000" dirty="0"/>
              <a:t>4.掌握现代公司组织形式的种类；</a:t>
            </a:r>
            <a:endParaRPr sz="2000" dirty="0"/>
          </a:p>
          <a:p>
            <a:r>
              <a:rPr sz="2000" dirty="0"/>
              <a:t>5.理解有限责任公司和股份有限公司的优缺点</a:t>
            </a:r>
            <a:endParaRPr sz="2000" dirty="0"/>
          </a:p>
          <a:p>
            <a:r>
              <a:rPr sz="2000" dirty="0"/>
              <a:t>6.掌握公司治理中的权责内容</a:t>
            </a:r>
            <a:endParaRPr sz="2000" dirty="0"/>
          </a:p>
        </p:txBody>
      </p:sp>
      <p:sp>
        <p:nvSpPr>
          <p:cNvPr id="36" name="KSO_Shape"/>
          <p:cNvSpPr/>
          <p:nvPr/>
        </p:nvSpPr>
        <p:spPr bwMode="auto">
          <a:xfrm>
            <a:off x="5340350" y="1724026"/>
            <a:ext cx="431800" cy="352425"/>
          </a:xfrm>
          <a:custGeom>
            <a:avLst/>
            <a:gdLst>
              <a:gd name="T0" fmla="*/ 606640 w 2238376"/>
              <a:gd name="T1" fmla="*/ 1030848 h 1668463"/>
              <a:gd name="T2" fmla="*/ 650936 w 2238376"/>
              <a:gd name="T3" fmla="*/ 1070037 h 1668463"/>
              <a:gd name="T4" fmla="*/ 686049 w 2238376"/>
              <a:gd name="T5" fmla="*/ 1023010 h 1668463"/>
              <a:gd name="T6" fmla="*/ 630408 w 2238376"/>
              <a:gd name="T7" fmla="*/ 499769 h 1668463"/>
              <a:gd name="T8" fmla="*/ 503192 w 2238376"/>
              <a:gd name="T9" fmla="*/ 570309 h 1668463"/>
              <a:gd name="T10" fmla="*/ 469970 w 2238376"/>
              <a:gd name="T11" fmla="*/ 709497 h 1668463"/>
              <a:gd name="T12" fmla="*/ 521019 w 2238376"/>
              <a:gd name="T13" fmla="*/ 769497 h 1668463"/>
              <a:gd name="T14" fmla="*/ 555321 w 2238376"/>
              <a:gd name="T15" fmla="*/ 723822 h 1668463"/>
              <a:gd name="T16" fmla="*/ 549379 w 2238376"/>
              <a:gd name="T17" fmla="*/ 646525 h 1668463"/>
              <a:gd name="T18" fmla="*/ 603669 w 2238376"/>
              <a:gd name="T19" fmla="*/ 585444 h 1668463"/>
              <a:gd name="T20" fmla="*/ 689290 w 2238376"/>
              <a:gd name="T21" fmla="*/ 583282 h 1668463"/>
              <a:gd name="T22" fmla="*/ 746550 w 2238376"/>
              <a:gd name="T23" fmla="*/ 642201 h 1668463"/>
              <a:gd name="T24" fmla="*/ 740338 w 2238376"/>
              <a:gd name="T25" fmla="*/ 725713 h 1668463"/>
              <a:gd name="T26" fmla="*/ 674435 w 2238376"/>
              <a:gd name="T27" fmla="*/ 777065 h 1668463"/>
              <a:gd name="T28" fmla="*/ 613392 w 2238376"/>
              <a:gd name="T29" fmla="*/ 800849 h 1668463"/>
              <a:gd name="T30" fmla="*/ 628518 w 2238376"/>
              <a:gd name="T31" fmla="*/ 959767 h 1668463"/>
              <a:gd name="T32" fmla="*/ 681727 w 2238376"/>
              <a:gd name="T33" fmla="*/ 940848 h 1668463"/>
              <a:gd name="T34" fmla="*/ 767349 w 2238376"/>
              <a:gd name="T35" fmla="*/ 811660 h 1668463"/>
              <a:gd name="T36" fmla="*/ 829200 w 2238376"/>
              <a:gd name="T37" fmla="*/ 700849 h 1668463"/>
              <a:gd name="T38" fmla="*/ 789226 w 2238376"/>
              <a:gd name="T39" fmla="*/ 563552 h 1668463"/>
              <a:gd name="T40" fmla="*/ 658498 w 2238376"/>
              <a:gd name="T41" fmla="*/ 499228 h 1668463"/>
              <a:gd name="T42" fmla="*/ 1429976 w 2238376"/>
              <a:gd name="T43" fmla="*/ 440510 h 1668463"/>
              <a:gd name="T44" fmla="*/ 1473994 w 2238376"/>
              <a:gd name="T45" fmla="*/ 488615 h 1668463"/>
              <a:gd name="T46" fmla="*/ 1518283 w 2238376"/>
              <a:gd name="T47" fmla="*/ 440510 h 1668463"/>
              <a:gd name="T48" fmla="*/ 652556 w 2238376"/>
              <a:gd name="T49" fmla="*/ 313553 h 1668463"/>
              <a:gd name="T50" fmla="*/ 912120 w 2238376"/>
              <a:gd name="T51" fmla="*/ 354094 h 1668463"/>
              <a:gd name="T52" fmla="*/ 1117395 w 2238376"/>
              <a:gd name="T53" fmla="*/ 455985 h 1668463"/>
              <a:gd name="T54" fmla="*/ 1244071 w 2238376"/>
              <a:gd name="T55" fmla="*/ 603552 h 1668463"/>
              <a:gd name="T56" fmla="*/ 1269190 w 2238376"/>
              <a:gd name="T57" fmla="*/ 770038 h 1668463"/>
              <a:gd name="T58" fmla="*/ 1208959 w 2238376"/>
              <a:gd name="T59" fmla="*/ 906795 h 1668463"/>
              <a:gd name="T60" fmla="*/ 1057434 w 2238376"/>
              <a:gd name="T61" fmla="*/ 1035983 h 1668463"/>
              <a:gd name="T62" fmla="*/ 734937 w 2238376"/>
              <a:gd name="T63" fmla="*/ 1204631 h 1668463"/>
              <a:gd name="T64" fmla="*/ 505353 w 2238376"/>
              <a:gd name="T65" fmla="*/ 1352468 h 1668463"/>
              <a:gd name="T66" fmla="*/ 229583 w 2238376"/>
              <a:gd name="T67" fmla="*/ 1418414 h 1668463"/>
              <a:gd name="T68" fmla="*/ 339783 w 2238376"/>
              <a:gd name="T69" fmla="*/ 1328144 h 1668463"/>
              <a:gd name="T70" fmla="*/ 431887 w 2238376"/>
              <a:gd name="T71" fmla="*/ 1153280 h 1668463"/>
              <a:gd name="T72" fmla="*/ 153956 w 2238376"/>
              <a:gd name="T73" fmla="*/ 995983 h 1668463"/>
              <a:gd name="T74" fmla="*/ 36464 w 2238376"/>
              <a:gd name="T75" fmla="*/ 864903 h 1668463"/>
              <a:gd name="T76" fmla="*/ 0 w 2238376"/>
              <a:gd name="T77" fmla="*/ 726525 h 1668463"/>
              <a:gd name="T78" fmla="*/ 56180 w 2238376"/>
              <a:gd name="T79" fmla="*/ 556525 h 1668463"/>
              <a:gd name="T80" fmla="*/ 208516 w 2238376"/>
              <a:gd name="T81" fmla="*/ 420850 h 1668463"/>
              <a:gd name="T82" fmla="*/ 432156 w 2238376"/>
              <a:gd name="T83" fmla="*/ 335174 h 1668463"/>
              <a:gd name="T84" fmla="*/ 1461032 w 2238376"/>
              <a:gd name="T85" fmla="*/ 136207 h 1668463"/>
              <a:gd name="T86" fmla="*/ 1432947 w 2238376"/>
              <a:gd name="T87" fmla="*/ 348084 h 1668463"/>
              <a:gd name="T88" fmla="*/ 1490198 w 2238376"/>
              <a:gd name="T89" fmla="*/ 374298 h 1668463"/>
              <a:gd name="T90" fmla="*/ 1513153 w 2238376"/>
              <a:gd name="T91" fmla="*/ 159719 h 1668463"/>
              <a:gd name="T92" fmla="*/ 1485877 w 2238376"/>
              <a:gd name="T93" fmla="*/ 1621 h 1668463"/>
              <a:gd name="T94" fmla="*/ 1743778 w 2238376"/>
              <a:gd name="T95" fmla="*/ 74049 h 1668463"/>
              <a:gd name="T96" fmla="*/ 1858820 w 2238376"/>
              <a:gd name="T97" fmla="*/ 171880 h 1668463"/>
              <a:gd name="T98" fmla="*/ 1904730 w 2238376"/>
              <a:gd name="T99" fmla="*/ 295385 h 1668463"/>
              <a:gd name="T100" fmla="*/ 1834516 w 2238376"/>
              <a:gd name="T101" fmla="*/ 463481 h 1668463"/>
              <a:gd name="T102" fmla="*/ 1601460 w 2238376"/>
              <a:gd name="T103" fmla="*/ 587256 h 1668463"/>
              <a:gd name="T104" fmla="*/ 1635486 w 2238376"/>
              <a:gd name="T105" fmla="*/ 722382 h 1668463"/>
              <a:gd name="T106" fmla="*/ 1740808 w 2238376"/>
              <a:gd name="T107" fmla="*/ 811294 h 1668463"/>
              <a:gd name="T108" fmla="*/ 1505320 w 2238376"/>
              <a:gd name="T109" fmla="*/ 749407 h 1668463"/>
              <a:gd name="T110" fmla="*/ 1419444 w 2238376"/>
              <a:gd name="T111" fmla="*/ 586445 h 1668463"/>
              <a:gd name="T112" fmla="*/ 1350850 w 2238376"/>
              <a:gd name="T113" fmla="*/ 445104 h 1668463"/>
              <a:gd name="T114" fmla="*/ 1165593 w 2238376"/>
              <a:gd name="T115" fmla="*/ 293223 h 1668463"/>
              <a:gd name="T116" fmla="*/ 1061623 w 2238376"/>
              <a:gd name="T117" fmla="*/ 123775 h 1668463"/>
              <a:gd name="T118" fmla="*/ 1321144 w 2238376"/>
              <a:gd name="T119" fmla="*/ 9188 h 16684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38376" h="1668463">
                <a:moveTo>
                  <a:pt x="760090" y="1165810"/>
                </a:moveTo>
                <a:lnTo>
                  <a:pt x="755329" y="1166127"/>
                </a:lnTo>
                <a:lnTo>
                  <a:pt x="750569" y="1167081"/>
                </a:lnTo>
                <a:lnTo>
                  <a:pt x="746126" y="1168034"/>
                </a:lnTo>
                <a:lnTo>
                  <a:pt x="742000" y="1169622"/>
                </a:lnTo>
                <a:lnTo>
                  <a:pt x="737874" y="1171529"/>
                </a:lnTo>
                <a:lnTo>
                  <a:pt x="733748" y="1173753"/>
                </a:lnTo>
                <a:lnTo>
                  <a:pt x="730257" y="1176295"/>
                </a:lnTo>
                <a:lnTo>
                  <a:pt x="726766" y="1179472"/>
                </a:lnTo>
                <a:lnTo>
                  <a:pt x="723910" y="1182649"/>
                </a:lnTo>
                <a:lnTo>
                  <a:pt x="721054" y="1186145"/>
                </a:lnTo>
                <a:lnTo>
                  <a:pt x="718832" y="1189957"/>
                </a:lnTo>
                <a:lnTo>
                  <a:pt x="716611" y="1193770"/>
                </a:lnTo>
                <a:lnTo>
                  <a:pt x="715024" y="1198536"/>
                </a:lnTo>
                <a:lnTo>
                  <a:pt x="714072" y="1202667"/>
                </a:lnTo>
                <a:lnTo>
                  <a:pt x="713120" y="1207115"/>
                </a:lnTo>
                <a:lnTo>
                  <a:pt x="712802" y="1211881"/>
                </a:lnTo>
                <a:lnTo>
                  <a:pt x="713120" y="1216647"/>
                </a:lnTo>
                <a:lnTo>
                  <a:pt x="714072" y="1221095"/>
                </a:lnTo>
                <a:lnTo>
                  <a:pt x="715024" y="1225543"/>
                </a:lnTo>
                <a:lnTo>
                  <a:pt x="716611" y="1229674"/>
                </a:lnTo>
                <a:lnTo>
                  <a:pt x="718832" y="1233804"/>
                </a:lnTo>
                <a:lnTo>
                  <a:pt x="721054" y="1237617"/>
                </a:lnTo>
                <a:lnTo>
                  <a:pt x="723910" y="1241112"/>
                </a:lnTo>
                <a:lnTo>
                  <a:pt x="726766" y="1244607"/>
                </a:lnTo>
                <a:lnTo>
                  <a:pt x="730257" y="1247467"/>
                </a:lnTo>
                <a:lnTo>
                  <a:pt x="733748" y="1250327"/>
                </a:lnTo>
                <a:lnTo>
                  <a:pt x="737874" y="1252551"/>
                </a:lnTo>
                <a:lnTo>
                  <a:pt x="742000" y="1254457"/>
                </a:lnTo>
                <a:lnTo>
                  <a:pt x="746126" y="1256046"/>
                </a:lnTo>
                <a:lnTo>
                  <a:pt x="750569" y="1256999"/>
                </a:lnTo>
                <a:lnTo>
                  <a:pt x="755329" y="1257952"/>
                </a:lnTo>
                <a:lnTo>
                  <a:pt x="760090" y="1257952"/>
                </a:lnTo>
                <a:lnTo>
                  <a:pt x="764850" y="1257952"/>
                </a:lnTo>
                <a:lnTo>
                  <a:pt x="769611" y="1256999"/>
                </a:lnTo>
                <a:lnTo>
                  <a:pt x="774054" y="1256046"/>
                </a:lnTo>
                <a:lnTo>
                  <a:pt x="778497" y="1254457"/>
                </a:lnTo>
                <a:lnTo>
                  <a:pt x="782623" y="1252551"/>
                </a:lnTo>
                <a:lnTo>
                  <a:pt x="786431" y="1250327"/>
                </a:lnTo>
                <a:lnTo>
                  <a:pt x="789922" y="1247467"/>
                </a:lnTo>
                <a:lnTo>
                  <a:pt x="793413" y="1244607"/>
                </a:lnTo>
                <a:lnTo>
                  <a:pt x="796269" y="1241112"/>
                </a:lnTo>
                <a:lnTo>
                  <a:pt x="799126" y="1237617"/>
                </a:lnTo>
                <a:lnTo>
                  <a:pt x="801665" y="1233804"/>
                </a:lnTo>
                <a:lnTo>
                  <a:pt x="803569" y="1229674"/>
                </a:lnTo>
                <a:lnTo>
                  <a:pt x="805156" y="1225543"/>
                </a:lnTo>
                <a:lnTo>
                  <a:pt x="806108" y="1221095"/>
                </a:lnTo>
                <a:lnTo>
                  <a:pt x="807060" y="1216647"/>
                </a:lnTo>
                <a:lnTo>
                  <a:pt x="807377" y="1211881"/>
                </a:lnTo>
                <a:lnTo>
                  <a:pt x="807060" y="1207115"/>
                </a:lnTo>
                <a:lnTo>
                  <a:pt x="806108" y="1202667"/>
                </a:lnTo>
                <a:lnTo>
                  <a:pt x="805156" y="1198536"/>
                </a:lnTo>
                <a:lnTo>
                  <a:pt x="803569" y="1193770"/>
                </a:lnTo>
                <a:lnTo>
                  <a:pt x="801665" y="1189957"/>
                </a:lnTo>
                <a:lnTo>
                  <a:pt x="799126" y="1186145"/>
                </a:lnTo>
                <a:lnTo>
                  <a:pt x="796269" y="1182649"/>
                </a:lnTo>
                <a:lnTo>
                  <a:pt x="793413" y="1179472"/>
                </a:lnTo>
                <a:lnTo>
                  <a:pt x="789922" y="1176295"/>
                </a:lnTo>
                <a:lnTo>
                  <a:pt x="786431" y="1173753"/>
                </a:lnTo>
                <a:lnTo>
                  <a:pt x="782623" y="1171529"/>
                </a:lnTo>
                <a:lnTo>
                  <a:pt x="778497" y="1169622"/>
                </a:lnTo>
                <a:lnTo>
                  <a:pt x="774054" y="1168034"/>
                </a:lnTo>
                <a:lnTo>
                  <a:pt x="769611" y="1167081"/>
                </a:lnTo>
                <a:lnTo>
                  <a:pt x="764850" y="1166127"/>
                </a:lnTo>
                <a:lnTo>
                  <a:pt x="760090" y="1165810"/>
                </a:lnTo>
                <a:close/>
                <a:moveTo>
                  <a:pt x="762311" y="586583"/>
                </a:moveTo>
                <a:lnTo>
                  <a:pt x="751521" y="586900"/>
                </a:lnTo>
                <a:lnTo>
                  <a:pt x="740730" y="587536"/>
                </a:lnTo>
                <a:lnTo>
                  <a:pt x="729940" y="588807"/>
                </a:lnTo>
                <a:lnTo>
                  <a:pt x="719150" y="590713"/>
                </a:lnTo>
                <a:lnTo>
                  <a:pt x="708994" y="592937"/>
                </a:lnTo>
                <a:lnTo>
                  <a:pt x="698838" y="596115"/>
                </a:lnTo>
                <a:lnTo>
                  <a:pt x="689000" y="598974"/>
                </a:lnTo>
                <a:lnTo>
                  <a:pt x="679162" y="602787"/>
                </a:lnTo>
                <a:lnTo>
                  <a:pt x="669641" y="606917"/>
                </a:lnTo>
                <a:lnTo>
                  <a:pt x="660754" y="612001"/>
                </a:lnTo>
                <a:lnTo>
                  <a:pt x="651551" y="616767"/>
                </a:lnTo>
                <a:lnTo>
                  <a:pt x="642982" y="622169"/>
                </a:lnTo>
                <a:lnTo>
                  <a:pt x="634731" y="628206"/>
                </a:lnTo>
                <a:lnTo>
                  <a:pt x="626479" y="634243"/>
                </a:lnTo>
                <a:lnTo>
                  <a:pt x="618862" y="640915"/>
                </a:lnTo>
                <a:lnTo>
                  <a:pt x="611245" y="647905"/>
                </a:lnTo>
                <a:lnTo>
                  <a:pt x="603946" y="654895"/>
                </a:lnTo>
                <a:lnTo>
                  <a:pt x="597599" y="662521"/>
                </a:lnTo>
                <a:lnTo>
                  <a:pt x="591251" y="670464"/>
                </a:lnTo>
                <a:lnTo>
                  <a:pt x="585221" y="678725"/>
                </a:lnTo>
                <a:lnTo>
                  <a:pt x="579509" y="687304"/>
                </a:lnTo>
                <a:lnTo>
                  <a:pt x="574431" y="696200"/>
                </a:lnTo>
                <a:lnTo>
                  <a:pt x="569671" y="705097"/>
                </a:lnTo>
                <a:lnTo>
                  <a:pt x="565545" y="714311"/>
                </a:lnTo>
                <a:lnTo>
                  <a:pt x="561737" y="723843"/>
                </a:lnTo>
                <a:lnTo>
                  <a:pt x="558245" y="733693"/>
                </a:lnTo>
                <a:lnTo>
                  <a:pt x="555389" y="743543"/>
                </a:lnTo>
                <a:lnTo>
                  <a:pt x="553168" y="753710"/>
                </a:lnTo>
                <a:lnTo>
                  <a:pt x="551263" y="763878"/>
                </a:lnTo>
                <a:lnTo>
                  <a:pt x="549677" y="774680"/>
                </a:lnTo>
                <a:lnTo>
                  <a:pt x="548725" y="785166"/>
                </a:lnTo>
                <a:lnTo>
                  <a:pt x="548407" y="795651"/>
                </a:lnTo>
                <a:lnTo>
                  <a:pt x="548725" y="805501"/>
                </a:lnTo>
                <a:lnTo>
                  <a:pt x="549677" y="815033"/>
                </a:lnTo>
                <a:lnTo>
                  <a:pt x="550629" y="824565"/>
                </a:lnTo>
                <a:lnTo>
                  <a:pt x="552215" y="834096"/>
                </a:lnTo>
                <a:lnTo>
                  <a:pt x="554120" y="842993"/>
                </a:lnTo>
                <a:lnTo>
                  <a:pt x="556659" y="852207"/>
                </a:lnTo>
                <a:lnTo>
                  <a:pt x="559515" y="860786"/>
                </a:lnTo>
                <a:lnTo>
                  <a:pt x="562371" y="869683"/>
                </a:lnTo>
                <a:lnTo>
                  <a:pt x="563641" y="872542"/>
                </a:lnTo>
                <a:lnTo>
                  <a:pt x="564593" y="875720"/>
                </a:lnTo>
                <a:lnTo>
                  <a:pt x="567449" y="881439"/>
                </a:lnTo>
                <a:lnTo>
                  <a:pt x="567449" y="881756"/>
                </a:lnTo>
                <a:lnTo>
                  <a:pt x="570940" y="886522"/>
                </a:lnTo>
                <a:lnTo>
                  <a:pt x="574431" y="891288"/>
                </a:lnTo>
                <a:lnTo>
                  <a:pt x="579192" y="894783"/>
                </a:lnTo>
                <a:lnTo>
                  <a:pt x="583952" y="898279"/>
                </a:lnTo>
                <a:lnTo>
                  <a:pt x="589347" y="901138"/>
                </a:lnTo>
                <a:lnTo>
                  <a:pt x="595060" y="903362"/>
                </a:lnTo>
                <a:lnTo>
                  <a:pt x="601090" y="904315"/>
                </a:lnTo>
                <a:lnTo>
                  <a:pt x="607437" y="904633"/>
                </a:lnTo>
                <a:lnTo>
                  <a:pt x="612198" y="904633"/>
                </a:lnTo>
                <a:lnTo>
                  <a:pt x="616958" y="903998"/>
                </a:lnTo>
                <a:lnTo>
                  <a:pt x="621084" y="902727"/>
                </a:lnTo>
                <a:lnTo>
                  <a:pt x="625527" y="901456"/>
                </a:lnTo>
                <a:lnTo>
                  <a:pt x="629335" y="899549"/>
                </a:lnTo>
                <a:lnTo>
                  <a:pt x="633144" y="897325"/>
                </a:lnTo>
                <a:lnTo>
                  <a:pt x="636952" y="894466"/>
                </a:lnTo>
                <a:lnTo>
                  <a:pt x="639808" y="891606"/>
                </a:lnTo>
                <a:lnTo>
                  <a:pt x="642982" y="888429"/>
                </a:lnTo>
                <a:lnTo>
                  <a:pt x="645521" y="884934"/>
                </a:lnTo>
                <a:lnTo>
                  <a:pt x="647742" y="881439"/>
                </a:lnTo>
                <a:lnTo>
                  <a:pt x="649647" y="877626"/>
                </a:lnTo>
                <a:lnTo>
                  <a:pt x="651233" y="873495"/>
                </a:lnTo>
                <a:lnTo>
                  <a:pt x="652503" y="868729"/>
                </a:lnTo>
                <a:lnTo>
                  <a:pt x="653138" y="864281"/>
                </a:lnTo>
                <a:lnTo>
                  <a:pt x="653455" y="859833"/>
                </a:lnTo>
                <a:lnTo>
                  <a:pt x="653138" y="855067"/>
                </a:lnTo>
                <a:lnTo>
                  <a:pt x="652503" y="850936"/>
                </a:lnTo>
                <a:lnTo>
                  <a:pt x="651233" y="846488"/>
                </a:lnTo>
                <a:lnTo>
                  <a:pt x="649647" y="842675"/>
                </a:lnTo>
                <a:lnTo>
                  <a:pt x="649647" y="842358"/>
                </a:lnTo>
                <a:lnTo>
                  <a:pt x="647425" y="836638"/>
                </a:lnTo>
                <a:lnTo>
                  <a:pt x="645521" y="831237"/>
                </a:lnTo>
                <a:lnTo>
                  <a:pt x="644251" y="825835"/>
                </a:lnTo>
                <a:lnTo>
                  <a:pt x="642665" y="820116"/>
                </a:lnTo>
                <a:lnTo>
                  <a:pt x="641713" y="814079"/>
                </a:lnTo>
                <a:lnTo>
                  <a:pt x="641078" y="808042"/>
                </a:lnTo>
                <a:lnTo>
                  <a:pt x="640443" y="801688"/>
                </a:lnTo>
                <a:lnTo>
                  <a:pt x="640443" y="795651"/>
                </a:lnTo>
                <a:lnTo>
                  <a:pt x="640443" y="789614"/>
                </a:lnTo>
                <a:lnTo>
                  <a:pt x="641078" y="783577"/>
                </a:lnTo>
                <a:lnTo>
                  <a:pt x="641713" y="777540"/>
                </a:lnTo>
                <a:lnTo>
                  <a:pt x="642665" y="771821"/>
                </a:lnTo>
                <a:lnTo>
                  <a:pt x="644251" y="765784"/>
                </a:lnTo>
                <a:lnTo>
                  <a:pt x="645521" y="760065"/>
                </a:lnTo>
                <a:lnTo>
                  <a:pt x="647742" y="754981"/>
                </a:lnTo>
                <a:lnTo>
                  <a:pt x="649647" y="749262"/>
                </a:lnTo>
                <a:lnTo>
                  <a:pt x="652503" y="743860"/>
                </a:lnTo>
                <a:lnTo>
                  <a:pt x="655042" y="739094"/>
                </a:lnTo>
                <a:lnTo>
                  <a:pt x="658215" y="733693"/>
                </a:lnTo>
                <a:lnTo>
                  <a:pt x="661072" y="729245"/>
                </a:lnTo>
                <a:lnTo>
                  <a:pt x="664563" y="724161"/>
                </a:lnTo>
                <a:lnTo>
                  <a:pt x="668371" y="719713"/>
                </a:lnTo>
                <a:lnTo>
                  <a:pt x="672180" y="715582"/>
                </a:lnTo>
                <a:lnTo>
                  <a:pt x="676305" y="711452"/>
                </a:lnTo>
                <a:lnTo>
                  <a:pt x="680431" y="707321"/>
                </a:lnTo>
                <a:lnTo>
                  <a:pt x="684874" y="703826"/>
                </a:lnTo>
                <a:lnTo>
                  <a:pt x="689317" y="700013"/>
                </a:lnTo>
                <a:lnTo>
                  <a:pt x="694078" y="696518"/>
                </a:lnTo>
                <a:lnTo>
                  <a:pt x="699156" y="693659"/>
                </a:lnTo>
                <a:lnTo>
                  <a:pt x="704233" y="691117"/>
                </a:lnTo>
                <a:lnTo>
                  <a:pt x="709311" y="688257"/>
                </a:lnTo>
                <a:lnTo>
                  <a:pt x="714707" y="685715"/>
                </a:lnTo>
                <a:lnTo>
                  <a:pt x="720419" y="683809"/>
                </a:lnTo>
                <a:lnTo>
                  <a:pt x="726132" y="681902"/>
                </a:lnTo>
                <a:lnTo>
                  <a:pt x="732162" y="679996"/>
                </a:lnTo>
                <a:lnTo>
                  <a:pt x="737874" y="678725"/>
                </a:lnTo>
                <a:lnTo>
                  <a:pt x="743904" y="677772"/>
                </a:lnTo>
                <a:lnTo>
                  <a:pt x="749934" y="677136"/>
                </a:lnTo>
                <a:lnTo>
                  <a:pt x="756281" y="676501"/>
                </a:lnTo>
                <a:lnTo>
                  <a:pt x="762311" y="676183"/>
                </a:lnTo>
                <a:lnTo>
                  <a:pt x="768659" y="676501"/>
                </a:lnTo>
                <a:lnTo>
                  <a:pt x="774689" y="677136"/>
                </a:lnTo>
                <a:lnTo>
                  <a:pt x="781353" y="677772"/>
                </a:lnTo>
                <a:lnTo>
                  <a:pt x="787383" y="678725"/>
                </a:lnTo>
                <a:lnTo>
                  <a:pt x="793096" y="679996"/>
                </a:lnTo>
                <a:lnTo>
                  <a:pt x="799126" y="681902"/>
                </a:lnTo>
                <a:lnTo>
                  <a:pt x="804838" y="683809"/>
                </a:lnTo>
                <a:lnTo>
                  <a:pt x="809916" y="685715"/>
                </a:lnTo>
                <a:lnTo>
                  <a:pt x="815629" y="688257"/>
                </a:lnTo>
                <a:lnTo>
                  <a:pt x="821024" y="691117"/>
                </a:lnTo>
                <a:lnTo>
                  <a:pt x="825784" y="693659"/>
                </a:lnTo>
                <a:lnTo>
                  <a:pt x="830862" y="696518"/>
                </a:lnTo>
                <a:lnTo>
                  <a:pt x="835623" y="700013"/>
                </a:lnTo>
                <a:lnTo>
                  <a:pt x="840066" y="703826"/>
                </a:lnTo>
                <a:lnTo>
                  <a:pt x="844826" y="707321"/>
                </a:lnTo>
                <a:lnTo>
                  <a:pt x="848952" y="711452"/>
                </a:lnTo>
                <a:lnTo>
                  <a:pt x="853078" y="715582"/>
                </a:lnTo>
                <a:lnTo>
                  <a:pt x="856886" y="719713"/>
                </a:lnTo>
                <a:lnTo>
                  <a:pt x="860695" y="724161"/>
                </a:lnTo>
                <a:lnTo>
                  <a:pt x="863868" y="729245"/>
                </a:lnTo>
                <a:lnTo>
                  <a:pt x="867042" y="733693"/>
                </a:lnTo>
                <a:lnTo>
                  <a:pt x="869898" y="739094"/>
                </a:lnTo>
                <a:lnTo>
                  <a:pt x="872754" y="743860"/>
                </a:lnTo>
                <a:lnTo>
                  <a:pt x="874976" y="749262"/>
                </a:lnTo>
                <a:lnTo>
                  <a:pt x="877197" y="754981"/>
                </a:lnTo>
                <a:lnTo>
                  <a:pt x="879102" y="760065"/>
                </a:lnTo>
                <a:lnTo>
                  <a:pt x="881006" y="765784"/>
                </a:lnTo>
                <a:lnTo>
                  <a:pt x="882275" y="771821"/>
                </a:lnTo>
                <a:lnTo>
                  <a:pt x="883227" y="777540"/>
                </a:lnTo>
                <a:lnTo>
                  <a:pt x="884180" y="783577"/>
                </a:lnTo>
                <a:lnTo>
                  <a:pt x="884497" y="789614"/>
                </a:lnTo>
                <a:lnTo>
                  <a:pt x="884814" y="795651"/>
                </a:lnTo>
                <a:lnTo>
                  <a:pt x="884497" y="802323"/>
                </a:lnTo>
                <a:lnTo>
                  <a:pt x="884180" y="808360"/>
                </a:lnTo>
                <a:lnTo>
                  <a:pt x="883227" y="814397"/>
                </a:lnTo>
                <a:lnTo>
                  <a:pt x="882275" y="820116"/>
                </a:lnTo>
                <a:lnTo>
                  <a:pt x="881006" y="826153"/>
                </a:lnTo>
                <a:lnTo>
                  <a:pt x="879102" y="831872"/>
                </a:lnTo>
                <a:lnTo>
                  <a:pt x="877197" y="837274"/>
                </a:lnTo>
                <a:lnTo>
                  <a:pt x="874976" y="842675"/>
                </a:lnTo>
                <a:lnTo>
                  <a:pt x="872754" y="848077"/>
                </a:lnTo>
                <a:lnTo>
                  <a:pt x="869898" y="853160"/>
                </a:lnTo>
                <a:lnTo>
                  <a:pt x="867042" y="858562"/>
                </a:lnTo>
                <a:lnTo>
                  <a:pt x="863551" y="863646"/>
                </a:lnTo>
                <a:lnTo>
                  <a:pt x="860377" y="868094"/>
                </a:lnTo>
                <a:lnTo>
                  <a:pt x="856886" y="872542"/>
                </a:lnTo>
                <a:lnTo>
                  <a:pt x="852760" y="876990"/>
                </a:lnTo>
                <a:lnTo>
                  <a:pt x="848952" y="881439"/>
                </a:lnTo>
                <a:lnTo>
                  <a:pt x="844509" y="885569"/>
                </a:lnTo>
                <a:lnTo>
                  <a:pt x="840066" y="889382"/>
                </a:lnTo>
                <a:lnTo>
                  <a:pt x="835305" y="892877"/>
                </a:lnTo>
                <a:lnTo>
                  <a:pt x="830862" y="896372"/>
                </a:lnTo>
                <a:lnTo>
                  <a:pt x="825784" y="899549"/>
                </a:lnTo>
                <a:lnTo>
                  <a:pt x="820707" y="902409"/>
                </a:lnTo>
                <a:lnTo>
                  <a:pt x="815311" y="905269"/>
                </a:lnTo>
                <a:lnTo>
                  <a:pt x="809916" y="907811"/>
                </a:lnTo>
                <a:lnTo>
                  <a:pt x="804203" y="910035"/>
                </a:lnTo>
                <a:lnTo>
                  <a:pt x="798491" y="911941"/>
                </a:lnTo>
                <a:lnTo>
                  <a:pt x="792461" y="913530"/>
                </a:lnTo>
                <a:lnTo>
                  <a:pt x="787066" y="915118"/>
                </a:lnTo>
                <a:lnTo>
                  <a:pt x="780719" y="916072"/>
                </a:lnTo>
                <a:lnTo>
                  <a:pt x="774689" y="917025"/>
                </a:lnTo>
                <a:lnTo>
                  <a:pt x="768341" y="917343"/>
                </a:lnTo>
                <a:lnTo>
                  <a:pt x="762311" y="917660"/>
                </a:lnTo>
                <a:lnTo>
                  <a:pt x="759772" y="917343"/>
                </a:lnTo>
                <a:lnTo>
                  <a:pt x="755329" y="917660"/>
                </a:lnTo>
                <a:lnTo>
                  <a:pt x="750886" y="918296"/>
                </a:lnTo>
                <a:lnTo>
                  <a:pt x="746443" y="919567"/>
                </a:lnTo>
                <a:lnTo>
                  <a:pt x="742317" y="921155"/>
                </a:lnTo>
                <a:lnTo>
                  <a:pt x="738509" y="923062"/>
                </a:lnTo>
                <a:lnTo>
                  <a:pt x="734701" y="925286"/>
                </a:lnTo>
                <a:lnTo>
                  <a:pt x="731527" y="927828"/>
                </a:lnTo>
                <a:lnTo>
                  <a:pt x="728353" y="931005"/>
                </a:lnTo>
                <a:lnTo>
                  <a:pt x="725180" y="933865"/>
                </a:lnTo>
                <a:lnTo>
                  <a:pt x="722641" y="937677"/>
                </a:lnTo>
                <a:lnTo>
                  <a:pt x="720736" y="941490"/>
                </a:lnTo>
                <a:lnTo>
                  <a:pt x="718832" y="945303"/>
                </a:lnTo>
                <a:lnTo>
                  <a:pt x="717245" y="949434"/>
                </a:lnTo>
                <a:lnTo>
                  <a:pt x="716293" y="953882"/>
                </a:lnTo>
                <a:lnTo>
                  <a:pt x="715659" y="958648"/>
                </a:lnTo>
                <a:lnTo>
                  <a:pt x="715024" y="963096"/>
                </a:lnTo>
                <a:lnTo>
                  <a:pt x="715024" y="1088283"/>
                </a:lnTo>
                <a:lnTo>
                  <a:pt x="715659" y="1092731"/>
                </a:lnTo>
                <a:lnTo>
                  <a:pt x="716293" y="1097497"/>
                </a:lnTo>
                <a:lnTo>
                  <a:pt x="717245" y="1101945"/>
                </a:lnTo>
                <a:lnTo>
                  <a:pt x="718832" y="1106076"/>
                </a:lnTo>
                <a:lnTo>
                  <a:pt x="720736" y="1109889"/>
                </a:lnTo>
                <a:lnTo>
                  <a:pt x="722641" y="1113701"/>
                </a:lnTo>
                <a:lnTo>
                  <a:pt x="725180" y="1117514"/>
                </a:lnTo>
                <a:lnTo>
                  <a:pt x="728353" y="1120374"/>
                </a:lnTo>
                <a:lnTo>
                  <a:pt x="731527" y="1123551"/>
                </a:lnTo>
                <a:lnTo>
                  <a:pt x="734701" y="1126093"/>
                </a:lnTo>
                <a:lnTo>
                  <a:pt x="738509" y="1128317"/>
                </a:lnTo>
                <a:lnTo>
                  <a:pt x="742317" y="1130224"/>
                </a:lnTo>
                <a:lnTo>
                  <a:pt x="746443" y="1131812"/>
                </a:lnTo>
                <a:lnTo>
                  <a:pt x="750886" y="1133083"/>
                </a:lnTo>
                <a:lnTo>
                  <a:pt x="755329" y="1133719"/>
                </a:lnTo>
                <a:lnTo>
                  <a:pt x="759772" y="1134036"/>
                </a:lnTo>
                <a:lnTo>
                  <a:pt x="764215" y="1133719"/>
                </a:lnTo>
                <a:lnTo>
                  <a:pt x="768659" y="1133083"/>
                </a:lnTo>
                <a:lnTo>
                  <a:pt x="773419" y="1131812"/>
                </a:lnTo>
                <a:lnTo>
                  <a:pt x="777227" y="1130224"/>
                </a:lnTo>
                <a:lnTo>
                  <a:pt x="781353" y="1128317"/>
                </a:lnTo>
                <a:lnTo>
                  <a:pt x="784527" y="1126093"/>
                </a:lnTo>
                <a:lnTo>
                  <a:pt x="788335" y="1123551"/>
                </a:lnTo>
                <a:lnTo>
                  <a:pt x="791509" y="1120374"/>
                </a:lnTo>
                <a:lnTo>
                  <a:pt x="794365" y="1117514"/>
                </a:lnTo>
                <a:lnTo>
                  <a:pt x="796904" y="1113701"/>
                </a:lnTo>
                <a:lnTo>
                  <a:pt x="799126" y="1109889"/>
                </a:lnTo>
                <a:lnTo>
                  <a:pt x="801030" y="1106076"/>
                </a:lnTo>
                <a:lnTo>
                  <a:pt x="802299" y="1101945"/>
                </a:lnTo>
                <a:lnTo>
                  <a:pt x="803569" y="1097497"/>
                </a:lnTo>
                <a:lnTo>
                  <a:pt x="804203" y="1092731"/>
                </a:lnTo>
                <a:lnTo>
                  <a:pt x="804838" y="1088283"/>
                </a:lnTo>
                <a:lnTo>
                  <a:pt x="804838" y="1000906"/>
                </a:lnTo>
                <a:lnTo>
                  <a:pt x="813725" y="999000"/>
                </a:lnTo>
                <a:lnTo>
                  <a:pt x="822293" y="996458"/>
                </a:lnTo>
                <a:lnTo>
                  <a:pt x="831497" y="993598"/>
                </a:lnTo>
                <a:lnTo>
                  <a:pt x="840066" y="990739"/>
                </a:lnTo>
                <a:lnTo>
                  <a:pt x="848635" y="987244"/>
                </a:lnTo>
                <a:lnTo>
                  <a:pt x="856886" y="983431"/>
                </a:lnTo>
                <a:lnTo>
                  <a:pt x="864820" y="979300"/>
                </a:lnTo>
                <a:lnTo>
                  <a:pt x="872754" y="975170"/>
                </a:lnTo>
                <a:lnTo>
                  <a:pt x="880371" y="970086"/>
                </a:lnTo>
                <a:lnTo>
                  <a:pt x="887671" y="965320"/>
                </a:lnTo>
                <a:lnTo>
                  <a:pt x="894970" y="959919"/>
                </a:lnTo>
                <a:lnTo>
                  <a:pt x="901635" y="954200"/>
                </a:lnTo>
                <a:lnTo>
                  <a:pt x="908617" y="948163"/>
                </a:lnTo>
                <a:lnTo>
                  <a:pt x="914964" y="942126"/>
                </a:lnTo>
                <a:lnTo>
                  <a:pt x="921311" y="935771"/>
                </a:lnTo>
                <a:lnTo>
                  <a:pt x="927024" y="929416"/>
                </a:lnTo>
                <a:lnTo>
                  <a:pt x="932736" y="922109"/>
                </a:lnTo>
                <a:lnTo>
                  <a:pt x="938132" y="915436"/>
                </a:lnTo>
                <a:lnTo>
                  <a:pt x="942892" y="907811"/>
                </a:lnTo>
                <a:lnTo>
                  <a:pt x="947970" y="900185"/>
                </a:lnTo>
                <a:lnTo>
                  <a:pt x="952096" y="892559"/>
                </a:lnTo>
                <a:lnTo>
                  <a:pt x="956221" y="884616"/>
                </a:lnTo>
                <a:lnTo>
                  <a:pt x="960030" y="876355"/>
                </a:lnTo>
                <a:lnTo>
                  <a:pt x="963521" y="868094"/>
                </a:lnTo>
                <a:lnTo>
                  <a:pt x="966377" y="859515"/>
                </a:lnTo>
                <a:lnTo>
                  <a:pt x="968916" y="850619"/>
                </a:lnTo>
                <a:lnTo>
                  <a:pt x="971455" y="842040"/>
                </a:lnTo>
                <a:lnTo>
                  <a:pt x="973359" y="832826"/>
                </a:lnTo>
                <a:lnTo>
                  <a:pt x="974311" y="823929"/>
                </a:lnTo>
                <a:lnTo>
                  <a:pt x="975581" y="814715"/>
                </a:lnTo>
                <a:lnTo>
                  <a:pt x="976215" y="805183"/>
                </a:lnTo>
                <a:lnTo>
                  <a:pt x="976215" y="795651"/>
                </a:lnTo>
                <a:lnTo>
                  <a:pt x="976215" y="785166"/>
                </a:lnTo>
                <a:lnTo>
                  <a:pt x="975581" y="774680"/>
                </a:lnTo>
                <a:lnTo>
                  <a:pt x="973994" y="763878"/>
                </a:lnTo>
                <a:lnTo>
                  <a:pt x="972090" y="753710"/>
                </a:lnTo>
                <a:lnTo>
                  <a:pt x="969868" y="743543"/>
                </a:lnTo>
                <a:lnTo>
                  <a:pt x="966695" y="733693"/>
                </a:lnTo>
                <a:lnTo>
                  <a:pt x="963521" y="723843"/>
                </a:lnTo>
                <a:lnTo>
                  <a:pt x="959713" y="714311"/>
                </a:lnTo>
                <a:lnTo>
                  <a:pt x="955587" y="705097"/>
                </a:lnTo>
                <a:lnTo>
                  <a:pt x="950509" y="696200"/>
                </a:lnTo>
                <a:lnTo>
                  <a:pt x="945114" y="687304"/>
                </a:lnTo>
                <a:lnTo>
                  <a:pt x="940036" y="678725"/>
                </a:lnTo>
                <a:lnTo>
                  <a:pt x="934006" y="670464"/>
                </a:lnTo>
                <a:lnTo>
                  <a:pt x="927341" y="662521"/>
                </a:lnTo>
                <a:lnTo>
                  <a:pt x="920677" y="654895"/>
                </a:lnTo>
                <a:lnTo>
                  <a:pt x="914012" y="647905"/>
                </a:lnTo>
                <a:lnTo>
                  <a:pt x="906395" y="640915"/>
                </a:lnTo>
                <a:lnTo>
                  <a:pt x="898461" y="634243"/>
                </a:lnTo>
                <a:lnTo>
                  <a:pt x="890527" y="628206"/>
                </a:lnTo>
                <a:lnTo>
                  <a:pt x="882275" y="622169"/>
                </a:lnTo>
                <a:lnTo>
                  <a:pt x="873389" y="616767"/>
                </a:lnTo>
                <a:lnTo>
                  <a:pt x="864503" y="612001"/>
                </a:lnTo>
                <a:lnTo>
                  <a:pt x="855299" y="606917"/>
                </a:lnTo>
                <a:lnTo>
                  <a:pt x="845778" y="602787"/>
                </a:lnTo>
                <a:lnTo>
                  <a:pt x="835940" y="598974"/>
                </a:lnTo>
                <a:lnTo>
                  <a:pt x="826102" y="596115"/>
                </a:lnTo>
                <a:lnTo>
                  <a:pt x="815946" y="592937"/>
                </a:lnTo>
                <a:lnTo>
                  <a:pt x="805473" y="590713"/>
                </a:lnTo>
                <a:lnTo>
                  <a:pt x="795317" y="588807"/>
                </a:lnTo>
                <a:lnTo>
                  <a:pt x="784209" y="587536"/>
                </a:lnTo>
                <a:lnTo>
                  <a:pt x="773736" y="586900"/>
                </a:lnTo>
                <a:lnTo>
                  <a:pt x="762311" y="586583"/>
                </a:lnTo>
                <a:close/>
                <a:moveTo>
                  <a:pt x="1731944" y="472120"/>
                </a:moveTo>
                <a:lnTo>
                  <a:pt x="1726550" y="472437"/>
                </a:lnTo>
                <a:lnTo>
                  <a:pt x="1721155" y="473390"/>
                </a:lnTo>
                <a:lnTo>
                  <a:pt x="1716396" y="474344"/>
                </a:lnTo>
                <a:lnTo>
                  <a:pt x="1711953" y="475932"/>
                </a:lnTo>
                <a:lnTo>
                  <a:pt x="1706876" y="478156"/>
                </a:lnTo>
                <a:lnTo>
                  <a:pt x="1702751" y="480698"/>
                </a:lnTo>
                <a:lnTo>
                  <a:pt x="1698626" y="483875"/>
                </a:lnTo>
                <a:lnTo>
                  <a:pt x="1695136" y="486734"/>
                </a:lnTo>
                <a:lnTo>
                  <a:pt x="1691645" y="490547"/>
                </a:lnTo>
                <a:lnTo>
                  <a:pt x="1688789" y="494995"/>
                </a:lnTo>
                <a:lnTo>
                  <a:pt x="1686251" y="499125"/>
                </a:lnTo>
                <a:lnTo>
                  <a:pt x="1683713" y="503255"/>
                </a:lnTo>
                <a:lnTo>
                  <a:pt x="1681809" y="508021"/>
                </a:lnTo>
                <a:lnTo>
                  <a:pt x="1680857" y="513104"/>
                </a:lnTo>
                <a:lnTo>
                  <a:pt x="1680222" y="517870"/>
                </a:lnTo>
                <a:lnTo>
                  <a:pt x="1679587" y="523271"/>
                </a:lnTo>
                <a:lnTo>
                  <a:pt x="1680222" y="528355"/>
                </a:lnTo>
                <a:lnTo>
                  <a:pt x="1680857" y="533438"/>
                </a:lnTo>
                <a:lnTo>
                  <a:pt x="1681809" y="538204"/>
                </a:lnTo>
                <a:lnTo>
                  <a:pt x="1683713" y="543287"/>
                </a:lnTo>
                <a:lnTo>
                  <a:pt x="1686251" y="547735"/>
                </a:lnTo>
                <a:lnTo>
                  <a:pt x="1688789" y="551865"/>
                </a:lnTo>
                <a:lnTo>
                  <a:pt x="1691645" y="555678"/>
                </a:lnTo>
                <a:lnTo>
                  <a:pt x="1695136" y="559490"/>
                </a:lnTo>
                <a:lnTo>
                  <a:pt x="1698626" y="562667"/>
                </a:lnTo>
                <a:lnTo>
                  <a:pt x="1702751" y="565527"/>
                </a:lnTo>
                <a:lnTo>
                  <a:pt x="1706876" y="568386"/>
                </a:lnTo>
                <a:lnTo>
                  <a:pt x="1711953" y="570610"/>
                </a:lnTo>
                <a:lnTo>
                  <a:pt x="1716396" y="571881"/>
                </a:lnTo>
                <a:lnTo>
                  <a:pt x="1721155" y="573470"/>
                </a:lnTo>
                <a:lnTo>
                  <a:pt x="1726550" y="574423"/>
                </a:lnTo>
                <a:lnTo>
                  <a:pt x="1731944" y="574423"/>
                </a:lnTo>
                <a:lnTo>
                  <a:pt x="1737338" y="574423"/>
                </a:lnTo>
                <a:lnTo>
                  <a:pt x="1742415" y="573470"/>
                </a:lnTo>
                <a:lnTo>
                  <a:pt x="1747810" y="571881"/>
                </a:lnTo>
                <a:lnTo>
                  <a:pt x="1752252" y="570610"/>
                </a:lnTo>
                <a:lnTo>
                  <a:pt x="1756695" y="568386"/>
                </a:lnTo>
                <a:lnTo>
                  <a:pt x="1761137" y="565527"/>
                </a:lnTo>
                <a:lnTo>
                  <a:pt x="1765579" y="562667"/>
                </a:lnTo>
                <a:lnTo>
                  <a:pt x="1768752" y="559490"/>
                </a:lnTo>
                <a:lnTo>
                  <a:pt x="1772243" y="555678"/>
                </a:lnTo>
                <a:lnTo>
                  <a:pt x="1775416" y="551865"/>
                </a:lnTo>
                <a:lnTo>
                  <a:pt x="1777955" y="547735"/>
                </a:lnTo>
                <a:lnTo>
                  <a:pt x="1780176" y="543287"/>
                </a:lnTo>
                <a:lnTo>
                  <a:pt x="1782080" y="538204"/>
                </a:lnTo>
                <a:lnTo>
                  <a:pt x="1783349" y="533438"/>
                </a:lnTo>
                <a:lnTo>
                  <a:pt x="1783983" y="528355"/>
                </a:lnTo>
                <a:lnTo>
                  <a:pt x="1784301" y="523271"/>
                </a:lnTo>
                <a:lnTo>
                  <a:pt x="1783983" y="517870"/>
                </a:lnTo>
                <a:lnTo>
                  <a:pt x="1783349" y="513104"/>
                </a:lnTo>
                <a:lnTo>
                  <a:pt x="1782080" y="508021"/>
                </a:lnTo>
                <a:lnTo>
                  <a:pt x="1780176" y="503255"/>
                </a:lnTo>
                <a:lnTo>
                  <a:pt x="1777955" y="499125"/>
                </a:lnTo>
                <a:lnTo>
                  <a:pt x="1775416" y="494995"/>
                </a:lnTo>
                <a:lnTo>
                  <a:pt x="1772243" y="490547"/>
                </a:lnTo>
                <a:lnTo>
                  <a:pt x="1768752" y="486734"/>
                </a:lnTo>
                <a:lnTo>
                  <a:pt x="1765579" y="483875"/>
                </a:lnTo>
                <a:lnTo>
                  <a:pt x="1761137" y="480698"/>
                </a:lnTo>
                <a:lnTo>
                  <a:pt x="1756695" y="478156"/>
                </a:lnTo>
                <a:lnTo>
                  <a:pt x="1752252" y="475932"/>
                </a:lnTo>
                <a:lnTo>
                  <a:pt x="1747810" y="474344"/>
                </a:lnTo>
                <a:lnTo>
                  <a:pt x="1742415" y="473390"/>
                </a:lnTo>
                <a:lnTo>
                  <a:pt x="1737338" y="472437"/>
                </a:lnTo>
                <a:lnTo>
                  <a:pt x="1731944" y="472120"/>
                </a:lnTo>
                <a:close/>
                <a:moveTo>
                  <a:pt x="747713" y="368300"/>
                </a:moveTo>
                <a:lnTo>
                  <a:pt x="766754" y="368618"/>
                </a:lnTo>
                <a:lnTo>
                  <a:pt x="786114" y="368936"/>
                </a:lnTo>
                <a:lnTo>
                  <a:pt x="805156" y="369889"/>
                </a:lnTo>
                <a:lnTo>
                  <a:pt x="823880" y="370842"/>
                </a:lnTo>
                <a:lnTo>
                  <a:pt x="842922" y="372431"/>
                </a:lnTo>
                <a:lnTo>
                  <a:pt x="861329" y="374019"/>
                </a:lnTo>
                <a:lnTo>
                  <a:pt x="879736" y="375926"/>
                </a:lnTo>
                <a:lnTo>
                  <a:pt x="898461" y="378150"/>
                </a:lnTo>
                <a:lnTo>
                  <a:pt x="916551" y="380692"/>
                </a:lnTo>
                <a:lnTo>
                  <a:pt x="934641" y="383869"/>
                </a:lnTo>
                <a:lnTo>
                  <a:pt x="952413" y="386729"/>
                </a:lnTo>
                <a:lnTo>
                  <a:pt x="969868" y="390224"/>
                </a:lnTo>
                <a:lnTo>
                  <a:pt x="987641" y="394036"/>
                </a:lnTo>
                <a:lnTo>
                  <a:pt x="1004461" y="397849"/>
                </a:lnTo>
                <a:lnTo>
                  <a:pt x="1021916" y="401980"/>
                </a:lnTo>
                <a:lnTo>
                  <a:pt x="1038419" y="406428"/>
                </a:lnTo>
                <a:lnTo>
                  <a:pt x="1055239" y="411512"/>
                </a:lnTo>
                <a:lnTo>
                  <a:pt x="1071742" y="416278"/>
                </a:lnTo>
                <a:lnTo>
                  <a:pt x="1087928" y="421679"/>
                </a:lnTo>
                <a:lnTo>
                  <a:pt x="1103796" y="426763"/>
                </a:lnTo>
                <a:lnTo>
                  <a:pt x="1119665" y="432482"/>
                </a:lnTo>
                <a:lnTo>
                  <a:pt x="1135215" y="438519"/>
                </a:lnTo>
                <a:lnTo>
                  <a:pt x="1150766" y="444556"/>
                </a:lnTo>
                <a:lnTo>
                  <a:pt x="1165683" y="451228"/>
                </a:lnTo>
                <a:lnTo>
                  <a:pt x="1180281" y="457901"/>
                </a:lnTo>
                <a:lnTo>
                  <a:pt x="1194880" y="464573"/>
                </a:lnTo>
                <a:lnTo>
                  <a:pt x="1209479" y="471881"/>
                </a:lnTo>
                <a:lnTo>
                  <a:pt x="1223443" y="479189"/>
                </a:lnTo>
                <a:lnTo>
                  <a:pt x="1237090" y="486497"/>
                </a:lnTo>
                <a:lnTo>
                  <a:pt x="1250102" y="494758"/>
                </a:lnTo>
                <a:lnTo>
                  <a:pt x="1263431" y="502701"/>
                </a:lnTo>
                <a:lnTo>
                  <a:pt x="1276126" y="510644"/>
                </a:lnTo>
                <a:lnTo>
                  <a:pt x="1288820" y="518905"/>
                </a:lnTo>
                <a:lnTo>
                  <a:pt x="1301197" y="527484"/>
                </a:lnTo>
                <a:lnTo>
                  <a:pt x="1312940" y="536063"/>
                </a:lnTo>
                <a:lnTo>
                  <a:pt x="1324683" y="544960"/>
                </a:lnTo>
                <a:lnTo>
                  <a:pt x="1335790" y="553856"/>
                </a:lnTo>
                <a:lnTo>
                  <a:pt x="1346898" y="563388"/>
                </a:lnTo>
                <a:lnTo>
                  <a:pt x="1357371" y="572920"/>
                </a:lnTo>
                <a:lnTo>
                  <a:pt x="1367527" y="582452"/>
                </a:lnTo>
                <a:lnTo>
                  <a:pt x="1377365" y="592302"/>
                </a:lnTo>
                <a:lnTo>
                  <a:pt x="1386886" y="602151"/>
                </a:lnTo>
                <a:lnTo>
                  <a:pt x="1396090" y="612319"/>
                </a:lnTo>
                <a:lnTo>
                  <a:pt x="1404976" y="622486"/>
                </a:lnTo>
                <a:lnTo>
                  <a:pt x="1413545" y="632972"/>
                </a:lnTo>
                <a:lnTo>
                  <a:pt x="1421796" y="643457"/>
                </a:lnTo>
                <a:lnTo>
                  <a:pt x="1429413" y="654260"/>
                </a:lnTo>
                <a:lnTo>
                  <a:pt x="1436395" y="664745"/>
                </a:lnTo>
                <a:lnTo>
                  <a:pt x="1443377" y="675866"/>
                </a:lnTo>
                <a:lnTo>
                  <a:pt x="1450042" y="687304"/>
                </a:lnTo>
                <a:lnTo>
                  <a:pt x="1456072" y="698107"/>
                </a:lnTo>
                <a:lnTo>
                  <a:pt x="1461784" y="709545"/>
                </a:lnTo>
                <a:lnTo>
                  <a:pt x="1467179" y="721301"/>
                </a:lnTo>
                <a:lnTo>
                  <a:pt x="1471623" y="732740"/>
                </a:lnTo>
                <a:lnTo>
                  <a:pt x="1476066" y="744178"/>
                </a:lnTo>
                <a:lnTo>
                  <a:pt x="1479874" y="755934"/>
                </a:lnTo>
                <a:lnTo>
                  <a:pt x="1483683" y="768326"/>
                </a:lnTo>
                <a:lnTo>
                  <a:pt x="1486856" y="779764"/>
                </a:lnTo>
                <a:lnTo>
                  <a:pt x="1489395" y="792156"/>
                </a:lnTo>
                <a:lnTo>
                  <a:pt x="1491299" y="804547"/>
                </a:lnTo>
                <a:lnTo>
                  <a:pt x="1493203" y="816621"/>
                </a:lnTo>
                <a:lnTo>
                  <a:pt x="1494155" y="829013"/>
                </a:lnTo>
                <a:lnTo>
                  <a:pt x="1495108" y="841722"/>
                </a:lnTo>
                <a:lnTo>
                  <a:pt x="1495425" y="854114"/>
                </a:lnTo>
                <a:lnTo>
                  <a:pt x="1495108" y="864281"/>
                </a:lnTo>
                <a:lnTo>
                  <a:pt x="1494790" y="874449"/>
                </a:lnTo>
                <a:lnTo>
                  <a:pt x="1493838" y="884616"/>
                </a:lnTo>
                <a:lnTo>
                  <a:pt x="1492886" y="894783"/>
                </a:lnTo>
                <a:lnTo>
                  <a:pt x="1491299" y="905269"/>
                </a:lnTo>
                <a:lnTo>
                  <a:pt x="1489395" y="915436"/>
                </a:lnTo>
                <a:lnTo>
                  <a:pt x="1487491" y="925286"/>
                </a:lnTo>
                <a:lnTo>
                  <a:pt x="1484952" y="935136"/>
                </a:lnTo>
                <a:lnTo>
                  <a:pt x="1482096" y="944985"/>
                </a:lnTo>
                <a:lnTo>
                  <a:pt x="1479239" y="954835"/>
                </a:lnTo>
                <a:lnTo>
                  <a:pt x="1475748" y="964685"/>
                </a:lnTo>
                <a:lnTo>
                  <a:pt x="1472257" y="973899"/>
                </a:lnTo>
                <a:lnTo>
                  <a:pt x="1468132" y="983431"/>
                </a:lnTo>
                <a:lnTo>
                  <a:pt x="1464006" y="992963"/>
                </a:lnTo>
                <a:lnTo>
                  <a:pt x="1459563" y="1002495"/>
                </a:lnTo>
                <a:lnTo>
                  <a:pt x="1455120" y="1011709"/>
                </a:lnTo>
                <a:lnTo>
                  <a:pt x="1450042" y="1020923"/>
                </a:lnTo>
                <a:lnTo>
                  <a:pt x="1444329" y="1030138"/>
                </a:lnTo>
                <a:lnTo>
                  <a:pt x="1438934" y="1039034"/>
                </a:lnTo>
                <a:lnTo>
                  <a:pt x="1432904" y="1048248"/>
                </a:lnTo>
                <a:lnTo>
                  <a:pt x="1426874" y="1056827"/>
                </a:lnTo>
                <a:lnTo>
                  <a:pt x="1420527" y="1066042"/>
                </a:lnTo>
                <a:lnTo>
                  <a:pt x="1413862" y="1074620"/>
                </a:lnTo>
                <a:lnTo>
                  <a:pt x="1406880" y="1082881"/>
                </a:lnTo>
                <a:lnTo>
                  <a:pt x="1399898" y="1091778"/>
                </a:lnTo>
                <a:lnTo>
                  <a:pt x="1392599" y="1100039"/>
                </a:lnTo>
                <a:lnTo>
                  <a:pt x="1384665" y="1108300"/>
                </a:lnTo>
                <a:lnTo>
                  <a:pt x="1376730" y="1116243"/>
                </a:lnTo>
                <a:lnTo>
                  <a:pt x="1368796" y="1124187"/>
                </a:lnTo>
                <a:lnTo>
                  <a:pt x="1360545" y="1132130"/>
                </a:lnTo>
                <a:lnTo>
                  <a:pt x="1351659" y="1140073"/>
                </a:lnTo>
                <a:lnTo>
                  <a:pt x="1342772" y="1147699"/>
                </a:lnTo>
                <a:lnTo>
                  <a:pt x="1333569" y="1155642"/>
                </a:lnTo>
                <a:lnTo>
                  <a:pt x="1324683" y="1162950"/>
                </a:lnTo>
                <a:lnTo>
                  <a:pt x="1315161" y="1170258"/>
                </a:lnTo>
                <a:lnTo>
                  <a:pt x="1305323" y="1177566"/>
                </a:lnTo>
                <a:lnTo>
                  <a:pt x="1285329" y="1191546"/>
                </a:lnTo>
                <a:lnTo>
                  <a:pt x="1264066" y="1205209"/>
                </a:lnTo>
                <a:lnTo>
                  <a:pt x="1242485" y="1217918"/>
                </a:lnTo>
                <a:lnTo>
                  <a:pt x="1219952" y="1230627"/>
                </a:lnTo>
                <a:lnTo>
                  <a:pt x="1196467" y="1242383"/>
                </a:lnTo>
                <a:lnTo>
                  <a:pt x="1172665" y="1253504"/>
                </a:lnTo>
                <a:lnTo>
                  <a:pt x="1148227" y="1264307"/>
                </a:lnTo>
                <a:lnTo>
                  <a:pt x="1122521" y="1274474"/>
                </a:lnTo>
                <a:lnTo>
                  <a:pt x="1096497" y="1283371"/>
                </a:lnTo>
                <a:lnTo>
                  <a:pt x="1069838" y="1292267"/>
                </a:lnTo>
                <a:lnTo>
                  <a:pt x="1042862" y="1300528"/>
                </a:lnTo>
                <a:lnTo>
                  <a:pt x="1014617" y="1307836"/>
                </a:lnTo>
                <a:lnTo>
                  <a:pt x="986371" y="1314509"/>
                </a:lnTo>
                <a:lnTo>
                  <a:pt x="957808" y="1320228"/>
                </a:lnTo>
                <a:lnTo>
                  <a:pt x="942257" y="1337703"/>
                </a:lnTo>
                <a:lnTo>
                  <a:pt x="926707" y="1354543"/>
                </a:lnTo>
                <a:lnTo>
                  <a:pt x="910838" y="1371065"/>
                </a:lnTo>
                <a:lnTo>
                  <a:pt x="895287" y="1386316"/>
                </a:lnTo>
                <a:lnTo>
                  <a:pt x="879419" y="1401567"/>
                </a:lnTo>
                <a:lnTo>
                  <a:pt x="863551" y="1416183"/>
                </a:lnTo>
                <a:lnTo>
                  <a:pt x="847683" y="1430481"/>
                </a:lnTo>
                <a:lnTo>
                  <a:pt x="831497" y="1443826"/>
                </a:lnTo>
                <a:lnTo>
                  <a:pt x="815629" y="1456853"/>
                </a:lnTo>
                <a:lnTo>
                  <a:pt x="799443" y="1469245"/>
                </a:lnTo>
                <a:lnTo>
                  <a:pt x="783575" y="1481319"/>
                </a:lnTo>
                <a:lnTo>
                  <a:pt x="767389" y="1492757"/>
                </a:lnTo>
                <a:lnTo>
                  <a:pt x="751521" y="1503878"/>
                </a:lnTo>
                <a:lnTo>
                  <a:pt x="735018" y="1514363"/>
                </a:lnTo>
                <a:lnTo>
                  <a:pt x="719150" y="1524530"/>
                </a:lnTo>
                <a:lnTo>
                  <a:pt x="703281" y="1534380"/>
                </a:lnTo>
                <a:lnTo>
                  <a:pt x="687413" y="1543594"/>
                </a:lnTo>
                <a:lnTo>
                  <a:pt x="671545" y="1552173"/>
                </a:lnTo>
                <a:lnTo>
                  <a:pt x="655677" y="1560434"/>
                </a:lnTo>
                <a:lnTo>
                  <a:pt x="640443" y="1568377"/>
                </a:lnTo>
                <a:lnTo>
                  <a:pt x="624575" y="1576003"/>
                </a:lnTo>
                <a:lnTo>
                  <a:pt x="609024" y="1583311"/>
                </a:lnTo>
                <a:lnTo>
                  <a:pt x="593790" y="1589983"/>
                </a:lnTo>
                <a:lnTo>
                  <a:pt x="578874" y="1596338"/>
                </a:lnTo>
                <a:lnTo>
                  <a:pt x="563641" y="1602375"/>
                </a:lnTo>
                <a:lnTo>
                  <a:pt x="548725" y="1608094"/>
                </a:lnTo>
                <a:lnTo>
                  <a:pt x="534126" y="1613813"/>
                </a:lnTo>
                <a:lnTo>
                  <a:pt x="519527" y="1618897"/>
                </a:lnTo>
                <a:lnTo>
                  <a:pt x="504928" y="1623345"/>
                </a:lnTo>
                <a:lnTo>
                  <a:pt x="490964" y="1627793"/>
                </a:lnTo>
                <a:lnTo>
                  <a:pt x="463353" y="1635737"/>
                </a:lnTo>
                <a:lnTo>
                  <a:pt x="437012" y="1642727"/>
                </a:lnTo>
                <a:lnTo>
                  <a:pt x="411305" y="1648764"/>
                </a:lnTo>
                <a:lnTo>
                  <a:pt x="386868" y="1653530"/>
                </a:lnTo>
                <a:lnTo>
                  <a:pt x="363701" y="1657343"/>
                </a:lnTo>
                <a:lnTo>
                  <a:pt x="341802" y="1660838"/>
                </a:lnTo>
                <a:lnTo>
                  <a:pt x="321491" y="1663379"/>
                </a:lnTo>
                <a:lnTo>
                  <a:pt x="302449" y="1665286"/>
                </a:lnTo>
                <a:lnTo>
                  <a:pt x="284994" y="1666557"/>
                </a:lnTo>
                <a:lnTo>
                  <a:pt x="269760" y="1667510"/>
                </a:lnTo>
                <a:lnTo>
                  <a:pt x="255796" y="1667828"/>
                </a:lnTo>
                <a:lnTo>
                  <a:pt x="244054" y="1668463"/>
                </a:lnTo>
                <a:lnTo>
                  <a:pt x="233898" y="1668463"/>
                </a:lnTo>
                <a:lnTo>
                  <a:pt x="220251" y="1667828"/>
                </a:lnTo>
                <a:lnTo>
                  <a:pt x="215174" y="1667510"/>
                </a:lnTo>
                <a:lnTo>
                  <a:pt x="226281" y="1664333"/>
                </a:lnTo>
                <a:lnTo>
                  <a:pt x="236754" y="1660520"/>
                </a:lnTo>
                <a:lnTo>
                  <a:pt x="257701" y="1652577"/>
                </a:lnTo>
                <a:lnTo>
                  <a:pt x="276743" y="1643998"/>
                </a:lnTo>
                <a:lnTo>
                  <a:pt x="295467" y="1635101"/>
                </a:lnTo>
                <a:lnTo>
                  <a:pt x="313239" y="1625887"/>
                </a:lnTo>
                <a:lnTo>
                  <a:pt x="329742" y="1616037"/>
                </a:lnTo>
                <a:lnTo>
                  <a:pt x="345293" y="1605870"/>
                </a:lnTo>
                <a:lnTo>
                  <a:pt x="359892" y="1595385"/>
                </a:lnTo>
                <a:lnTo>
                  <a:pt x="373856" y="1584264"/>
                </a:lnTo>
                <a:lnTo>
                  <a:pt x="387186" y="1573143"/>
                </a:lnTo>
                <a:lnTo>
                  <a:pt x="399245" y="1561387"/>
                </a:lnTo>
                <a:lnTo>
                  <a:pt x="410671" y="1549631"/>
                </a:lnTo>
                <a:lnTo>
                  <a:pt x="421461" y="1537875"/>
                </a:lnTo>
                <a:lnTo>
                  <a:pt x="431299" y="1525166"/>
                </a:lnTo>
                <a:lnTo>
                  <a:pt x="440503" y="1513092"/>
                </a:lnTo>
                <a:lnTo>
                  <a:pt x="449072" y="1500700"/>
                </a:lnTo>
                <a:lnTo>
                  <a:pt x="457006" y="1488309"/>
                </a:lnTo>
                <a:lnTo>
                  <a:pt x="464305" y="1475599"/>
                </a:lnTo>
                <a:lnTo>
                  <a:pt x="470653" y="1463208"/>
                </a:lnTo>
                <a:lnTo>
                  <a:pt x="476683" y="1450816"/>
                </a:lnTo>
                <a:lnTo>
                  <a:pt x="482395" y="1438425"/>
                </a:lnTo>
                <a:lnTo>
                  <a:pt x="487156" y="1426033"/>
                </a:lnTo>
                <a:lnTo>
                  <a:pt x="491916" y="1413641"/>
                </a:lnTo>
                <a:lnTo>
                  <a:pt x="495725" y="1401567"/>
                </a:lnTo>
                <a:lnTo>
                  <a:pt x="498898" y="1389811"/>
                </a:lnTo>
                <a:lnTo>
                  <a:pt x="502389" y="1378055"/>
                </a:lnTo>
                <a:lnTo>
                  <a:pt x="504928" y="1366617"/>
                </a:lnTo>
                <a:lnTo>
                  <a:pt x="507467" y="1355814"/>
                </a:lnTo>
                <a:lnTo>
                  <a:pt x="509054" y="1345329"/>
                </a:lnTo>
                <a:lnTo>
                  <a:pt x="510641" y="1334844"/>
                </a:lnTo>
                <a:lnTo>
                  <a:pt x="513497" y="1315462"/>
                </a:lnTo>
                <a:lnTo>
                  <a:pt x="485251" y="1308789"/>
                </a:lnTo>
                <a:lnTo>
                  <a:pt x="458275" y="1302117"/>
                </a:lnTo>
                <a:lnTo>
                  <a:pt x="431617" y="1294491"/>
                </a:lnTo>
                <a:lnTo>
                  <a:pt x="405593" y="1286230"/>
                </a:lnTo>
                <a:lnTo>
                  <a:pt x="379886" y="1277016"/>
                </a:lnTo>
                <a:lnTo>
                  <a:pt x="355132" y="1267484"/>
                </a:lnTo>
                <a:lnTo>
                  <a:pt x="331012" y="1257317"/>
                </a:lnTo>
                <a:lnTo>
                  <a:pt x="307527" y="1246514"/>
                </a:lnTo>
                <a:lnTo>
                  <a:pt x="284359" y="1235075"/>
                </a:lnTo>
                <a:lnTo>
                  <a:pt x="262144" y="1223319"/>
                </a:lnTo>
                <a:lnTo>
                  <a:pt x="240563" y="1210928"/>
                </a:lnTo>
                <a:lnTo>
                  <a:pt x="219617" y="1197901"/>
                </a:lnTo>
                <a:lnTo>
                  <a:pt x="199623" y="1184238"/>
                </a:lnTo>
                <a:lnTo>
                  <a:pt x="180898" y="1170893"/>
                </a:lnTo>
                <a:lnTo>
                  <a:pt x="162491" y="1156278"/>
                </a:lnTo>
                <a:lnTo>
                  <a:pt x="145036" y="1141344"/>
                </a:lnTo>
                <a:lnTo>
                  <a:pt x="136150" y="1133719"/>
                </a:lnTo>
                <a:lnTo>
                  <a:pt x="128216" y="1126093"/>
                </a:lnTo>
                <a:lnTo>
                  <a:pt x="120282" y="1118150"/>
                </a:lnTo>
                <a:lnTo>
                  <a:pt x="112348" y="1110206"/>
                </a:lnTo>
                <a:lnTo>
                  <a:pt x="105048" y="1102263"/>
                </a:lnTo>
                <a:lnTo>
                  <a:pt x="97749" y="1094320"/>
                </a:lnTo>
                <a:lnTo>
                  <a:pt x="90449" y="1086059"/>
                </a:lnTo>
                <a:lnTo>
                  <a:pt x="83785" y="1077798"/>
                </a:lnTo>
                <a:lnTo>
                  <a:pt x="77437" y="1069219"/>
                </a:lnTo>
                <a:lnTo>
                  <a:pt x="70773" y="1060640"/>
                </a:lnTo>
                <a:lnTo>
                  <a:pt x="64743" y="1052379"/>
                </a:lnTo>
                <a:lnTo>
                  <a:pt x="58713" y="1043482"/>
                </a:lnTo>
                <a:lnTo>
                  <a:pt x="53635" y="1034586"/>
                </a:lnTo>
                <a:lnTo>
                  <a:pt x="48240" y="1025689"/>
                </a:lnTo>
                <a:lnTo>
                  <a:pt x="42845" y="1016793"/>
                </a:lnTo>
                <a:lnTo>
                  <a:pt x="38401" y="1008214"/>
                </a:lnTo>
                <a:lnTo>
                  <a:pt x="33958" y="998682"/>
                </a:lnTo>
                <a:lnTo>
                  <a:pt x="29198" y="989468"/>
                </a:lnTo>
                <a:lnTo>
                  <a:pt x="25707" y="980571"/>
                </a:lnTo>
                <a:lnTo>
                  <a:pt x="21898" y="971039"/>
                </a:lnTo>
                <a:lnTo>
                  <a:pt x="18407" y="961507"/>
                </a:lnTo>
                <a:lnTo>
                  <a:pt x="15234" y="951975"/>
                </a:lnTo>
                <a:lnTo>
                  <a:pt x="12377" y="942761"/>
                </a:lnTo>
                <a:lnTo>
                  <a:pt x="9839" y="933229"/>
                </a:lnTo>
                <a:lnTo>
                  <a:pt x="7300" y="923379"/>
                </a:lnTo>
                <a:lnTo>
                  <a:pt x="5395" y="913530"/>
                </a:lnTo>
                <a:lnTo>
                  <a:pt x="4126" y="903998"/>
                </a:lnTo>
                <a:lnTo>
                  <a:pt x="2539" y="893830"/>
                </a:lnTo>
                <a:lnTo>
                  <a:pt x="1270" y="883981"/>
                </a:lnTo>
                <a:lnTo>
                  <a:pt x="635" y="874131"/>
                </a:lnTo>
                <a:lnTo>
                  <a:pt x="318" y="864281"/>
                </a:lnTo>
                <a:lnTo>
                  <a:pt x="0" y="854114"/>
                </a:lnTo>
                <a:lnTo>
                  <a:pt x="318" y="841722"/>
                </a:lnTo>
                <a:lnTo>
                  <a:pt x="952" y="829013"/>
                </a:lnTo>
                <a:lnTo>
                  <a:pt x="2222" y="816621"/>
                </a:lnTo>
                <a:lnTo>
                  <a:pt x="4126" y="804547"/>
                </a:lnTo>
                <a:lnTo>
                  <a:pt x="6030" y="792156"/>
                </a:lnTo>
                <a:lnTo>
                  <a:pt x="8569" y="779764"/>
                </a:lnTo>
                <a:lnTo>
                  <a:pt x="11425" y="768326"/>
                </a:lnTo>
                <a:lnTo>
                  <a:pt x="15234" y="755934"/>
                </a:lnTo>
                <a:lnTo>
                  <a:pt x="19042" y="744178"/>
                </a:lnTo>
                <a:lnTo>
                  <a:pt x="23803" y="732740"/>
                </a:lnTo>
                <a:lnTo>
                  <a:pt x="28246" y="721301"/>
                </a:lnTo>
                <a:lnTo>
                  <a:pt x="33641" y="709545"/>
                </a:lnTo>
                <a:lnTo>
                  <a:pt x="39036" y="698107"/>
                </a:lnTo>
                <a:lnTo>
                  <a:pt x="45066" y="687304"/>
                </a:lnTo>
                <a:lnTo>
                  <a:pt x="52048" y="675866"/>
                </a:lnTo>
                <a:lnTo>
                  <a:pt x="58713" y="664745"/>
                </a:lnTo>
                <a:lnTo>
                  <a:pt x="66012" y="654260"/>
                </a:lnTo>
                <a:lnTo>
                  <a:pt x="73629" y="643457"/>
                </a:lnTo>
                <a:lnTo>
                  <a:pt x="81880" y="632972"/>
                </a:lnTo>
                <a:lnTo>
                  <a:pt x="90132" y="622486"/>
                </a:lnTo>
                <a:lnTo>
                  <a:pt x="98701" y="612319"/>
                </a:lnTo>
                <a:lnTo>
                  <a:pt x="108222" y="602151"/>
                </a:lnTo>
                <a:lnTo>
                  <a:pt x="117743" y="592302"/>
                </a:lnTo>
                <a:lnTo>
                  <a:pt x="127581" y="582452"/>
                </a:lnTo>
                <a:lnTo>
                  <a:pt x="137737" y="572920"/>
                </a:lnTo>
                <a:lnTo>
                  <a:pt x="148210" y="563388"/>
                </a:lnTo>
                <a:lnTo>
                  <a:pt x="159318" y="553856"/>
                </a:lnTo>
                <a:lnTo>
                  <a:pt x="170743" y="544960"/>
                </a:lnTo>
                <a:lnTo>
                  <a:pt x="182485" y="536063"/>
                </a:lnTo>
                <a:lnTo>
                  <a:pt x="194228" y="527484"/>
                </a:lnTo>
                <a:lnTo>
                  <a:pt x="206605" y="518905"/>
                </a:lnTo>
                <a:lnTo>
                  <a:pt x="218982" y="510644"/>
                </a:lnTo>
                <a:lnTo>
                  <a:pt x="231994" y="502701"/>
                </a:lnTo>
                <a:lnTo>
                  <a:pt x="245006" y="494758"/>
                </a:lnTo>
                <a:lnTo>
                  <a:pt x="258335" y="486497"/>
                </a:lnTo>
                <a:lnTo>
                  <a:pt x="271982" y="479189"/>
                </a:lnTo>
                <a:lnTo>
                  <a:pt x="285946" y="471881"/>
                </a:lnTo>
                <a:lnTo>
                  <a:pt x="300227" y="464573"/>
                </a:lnTo>
                <a:lnTo>
                  <a:pt x="315144" y="457901"/>
                </a:lnTo>
                <a:lnTo>
                  <a:pt x="329742" y="451228"/>
                </a:lnTo>
                <a:lnTo>
                  <a:pt x="344976" y="444556"/>
                </a:lnTo>
                <a:lnTo>
                  <a:pt x="359892" y="438519"/>
                </a:lnTo>
                <a:lnTo>
                  <a:pt x="375443" y="432482"/>
                </a:lnTo>
                <a:lnTo>
                  <a:pt x="391311" y="426763"/>
                </a:lnTo>
                <a:lnTo>
                  <a:pt x="407180" y="421679"/>
                </a:lnTo>
                <a:lnTo>
                  <a:pt x="423365" y="416278"/>
                </a:lnTo>
                <a:lnTo>
                  <a:pt x="440186" y="411512"/>
                </a:lnTo>
                <a:lnTo>
                  <a:pt x="456689" y="406428"/>
                </a:lnTo>
                <a:lnTo>
                  <a:pt x="473192" y="401980"/>
                </a:lnTo>
                <a:lnTo>
                  <a:pt x="490647" y="397849"/>
                </a:lnTo>
                <a:lnTo>
                  <a:pt x="507784" y="394036"/>
                </a:lnTo>
                <a:lnTo>
                  <a:pt x="525557" y="390224"/>
                </a:lnTo>
                <a:lnTo>
                  <a:pt x="542695" y="386729"/>
                </a:lnTo>
                <a:lnTo>
                  <a:pt x="561102" y="383869"/>
                </a:lnTo>
                <a:lnTo>
                  <a:pt x="578874" y="380692"/>
                </a:lnTo>
                <a:lnTo>
                  <a:pt x="596964" y="378150"/>
                </a:lnTo>
                <a:lnTo>
                  <a:pt x="615371" y="375926"/>
                </a:lnTo>
                <a:lnTo>
                  <a:pt x="633778" y="374019"/>
                </a:lnTo>
                <a:lnTo>
                  <a:pt x="652503" y="372431"/>
                </a:lnTo>
                <a:lnTo>
                  <a:pt x="671227" y="370842"/>
                </a:lnTo>
                <a:lnTo>
                  <a:pt x="690269" y="369889"/>
                </a:lnTo>
                <a:lnTo>
                  <a:pt x="708994" y="368936"/>
                </a:lnTo>
                <a:lnTo>
                  <a:pt x="728353" y="368618"/>
                </a:lnTo>
                <a:lnTo>
                  <a:pt x="747713" y="368300"/>
                </a:lnTo>
                <a:close/>
                <a:moveTo>
                  <a:pt x="1731944" y="157585"/>
                </a:moveTo>
                <a:lnTo>
                  <a:pt x="1726550" y="158220"/>
                </a:lnTo>
                <a:lnTo>
                  <a:pt x="1721473" y="158856"/>
                </a:lnTo>
                <a:lnTo>
                  <a:pt x="1716713" y="160127"/>
                </a:lnTo>
                <a:lnTo>
                  <a:pt x="1712271" y="161397"/>
                </a:lnTo>
                <a:lnTo>
                  <a:pt x="1708146" y="163621"/>
                </a:lnTo>
                <a:lnTo>
                  <a:pt x="1704021" y="166163"/>
                </a:lnTo>
                <a:lnTo>
                  <a:pt x="1699578" y="169023"/>
                </a:lnTo>
                <a:lnTo>
                  <a:pt x="1696405" y="172200"/>
                </a:lnTo>
                <a:lnTo>
                  <a:pt x="1692915" y="175377"/>
                </a:lnTo>
                <a:lnTo>
                  <a:pt x="1690376" y="179189"/>
                </a:lnTo>
                <a:lnTo>
                  <a:pt x="1687520" y="183320"/>
                </a:lnTo>
                <a:lnTo>
                  <a:pt x="1685616" y="187768"/>
                </a:lnTo>
                <a:lnTo>
                  <a:pt x="1683713" y="192215"/>
                </a:lnTo>
                <a:lnTo>
                  <a:pt x="1682761" y="196981"/>
                </a:lnTo>
                <a:lnTo>
                  <a:pt x="1681809" y="202065"/>
                </a:lnTo>
                <a:lnTo>
                  <a:pt x="1681491" y="206830"/>
                </a:lnTo>
                <a:lnTo>
                  <a:pt x="1681491" y="394598"/>
                </a:lnTo>
                <a:lnTo>
                  <a:pt x="1681809" y="399999"/>
                </a:lnTo>
                <a:lnTo>
                  <a:pt x="1682761" y="404765"/>
                </a:lnTo>
                <a:lnTo>
                  <a:pt x="1683713" y="409213"/>
                </a:lnTo>
                <a:lnTo>
                  <a:pt x="1685616" y="413978"/>
                </a:lnTo>
                <a:lnTo>
                  <a:pt x="1687520" y="418109"/>
                </a:lnTo>
                <a:lnTo>
                  <a:pt x="1690376" y="422239"/>
                </a:lnTo>
                <a:lnTo>
                  <a:pt x="1692915" y="426051"/>
                </a:lnTo>
                <a:lnTo>
                  <a:pt x="1696405" y="429228"/>
                </a:lnTo>
                <a:lnTo>
                  <a:pt x="1699578" y="432406"/>
                </a:lnTo>
                <a:lnTo>
                  <a:pt x="1704021" y="435583"/>
                </a:lnTo>
                <a:lnTo>
                  <a:pt x="1708146" y="437807"/>
                </a:lnTo>
                <a:lnTo>
                  <a:pt x="1712271" y="440031"/>
                </a:lnTo>
                <a:lnTo>
                  <a:pt x="1716713" y="441619"/>
                </a:lnTo>
                <a:lnTo>
                  <a:pt x="1721473" y="442572"/>
                </a:lnTo>
                <a:lnTo>
                  <a:pt x="1726550" y="443526"/>
                </a:lnTo>
                <a:lnTo>
                  <a:pt x="1731944" y="443843"/>
                </a:lnTo>
                <a:lnTo>
                  <a:pt x="1736704" y="443526"/>
                </a:lnTo>
                <a:lnTo>
                  <a:pt x="1741781" y="442572"/>
                </a:lnTo>
                <a:lnTo>
                  <a:pt x="1746541" y="441619"/>
                </a:lnTo>
                <a:lnTo>
                  <a:pt x="1750983" y="440031"/>
                </a:lnTo>
                <a:lnTo>
                  <a:pt x="1755743" y="437807"/>
                </a:lnTo>
                <a:lnTo>
                  <a:pt x="1759868" y="435583"/>
                </a:lnTo>
                <a:lnTo>
                  <a:pt x="1763675" y="432406"/>
                </a:lnTo>
                <a:lnTo>
                  <a:pt x="1767483" y="429228"/>
                </a:lnTo>
                <a:lnTo>
                  <a:pt x="1770339" y="426051"/>
                </a:lnTo>
                <a:lnTo>
                  <a:pt x="1773512" y="422239"/>
                </a:lnTo>
                <a:lnTo>
                  <a:pt x="1775733" y="418109"/>
                </a:lnTo>
                <a:lnTo>
                  <a:pt x="1777955" y="413978"/>
                </a:lnTo>
                <a:lnTo>
                  <a:pt x="1779541" y="409213"/>
                </a:lnTo>
                <a:lnTo>
                  <a:pt x="1780810" y="404765"/>
                </a:lnTo>
                <a:lnTo>
                  <a:pt x="1781762" y="399999"/>
                </a:lnTo>
                <a:lnTo>
                  <a:pt x="1781762" y="394598"/>
                </a:lnTo>
                <a:lnTo>
                  <a:pt x="1781762" y="206830"/>
                </a:lnTo>
                <a:lnTo>
                  <a:pt x="1781762" y="202065"/>
                </a:lnTo>
                <a:lnTo>
                  <a:pt x="1780810" y="196981"/>
                </a:lnTo>
                <a:lnTo>
                  <a:pt x="1779541" y="192215"/>
                </a:lnTo>
                <a:lnTo>
                  <a:pt x="1777955" y="187768"/>
                </a:lnTo>
                <a:lnTo>
                  <a:pt x="1775733" y="183320"/>
                </a:lnTo>
                <a:lnTo>
                  <a:pt x="1773512" y="179189"/>
                </a:lnTo>
                <a:lnTo>
                  <a:pt x="1770339" y="175377"/>
                </a:lnTo>
                <a:lnTo>
                  <a:pt x="1767483" y="172200"/>
                </a:lnTo>
                <a:lnTo>
                  <a:pt x="1763675" y="169023"/>
                </a:lnTo>
                <a:lnTo>
                  <a:pt x="1759868" y="166163"/>
                </a:lnTo>
                <a:lnTo>
                  <a:pt x="1755743" y="163621"/>
                </a:lnTo>
                <a:lnTo>
                  <a:pt x="1750983" y="161397"/>
                </a:lnTo>
                <a:lnTo>
                  <a:pt x="1746541" y="160127"/>
                </a:lnTo>
                <a:lnTo>
                  <a:pt x="1741781" y="158856"/>
                </a:lnTo>
                <a:lnTo>
                  <a:pt x="1736704" y="158220"/>
                </a:lnTo>
                <a:lnTo>
                  <a:pt x="1731944" y="157585"/>
                </a:lnTo>
                <a:close/>
                <a:moveTo>
                  <a:pt x="1689424" y="0"/>
                </a:moveTo>
                <a:lnTo>
                  <a:pt x="1704021" y="0"/>
                </a:lnTo>
                <a:lnTo>
                  <a:pt x="1717982" y="318"/>
                </a:lnTo>
                <a:lnTo>
                  <a:pt x="1731944" y="635"/>
                </a:lnTo>
                <a:lnTo>
                  <a:pt x="1745906" y="1906"/>
                </a:lnTo>
                <a:lnTo>
                  <a:pt x="1759550" y="2542"/>
                </a:lnTo>
                <a:lnTo>
                  <a:pt x="1772877" y="4130"/>
                </a:lnTo>
                <a:lnTo>
                  <a:pt x="1800166" y="6990"/>
                </a:lnTo>
                <a:lnTo>
                  <a:pt x="1826503" y="10802"/>
                </a:lnTo>
                <a:lnTo>
                  <a:pt x="1852840" y="15886"/>
                </a:lnTo>
                <a:lnTo>
                  <a:pt x="1877908" y="21604"/>
                </a:lnTo>
                <a:lnTo>
                  <a:pt x="1902976" y="27959"/>
                </a:lnTo>
                <a:lnTo>
                  <a:pt x="1927409" y="35266"/>
                </a:lnTo>
                <a:lnTo>
                  <a:pt x="1950890" y="42573"/>
                </a:lnTo>
                <a:lnTo>
                  <a:pt x="1974054" y="51469"/>
                </a:lnTo>
                <a:lnTo>
                  <a:pt x="1985477" y="55917"/>
                </a:lnTo>
                <a:lnTo>
                  <a:pt x="1996266" y="61001"/>
                </a:lnTo>
                <a:lnTo>
                  <a:pt x="2007372" y="65766"/>
                </a:lnTo>
                <a:lnTo>
                  <a:pt x="2017843" y="70850"/>
                </a:lnTo>
                <a:lnTo>
                  <a:pt x="2028315" y="75933"/>
                </a:lnTo>
                <a:lnTo>
                  <a:pt x="2038469" y="81334"/>
                </a:lnTo>
                <a:lnTo>
                  <a:pt x="2048940" y="87053"/>
                </a:lnTo>
                <a:lnTo>
                  <a:pt x="2058459" y="92772"/>
                </a:lnTo>
                <a:lnTo>
                  <a:pt x="2067979" y="98173"/>
                </a:lnTo>
                <a:lnTo>
                  <a:pt x="2077498" y="104527"/>
                </a:lnTo>
                <a:lnTo>
                  <a:pt x="2087018" y="110564"/>
                </a:lnTo>
                <a:lnTo>
                  <a:pt x="2095585" y="116918"/>
                </a:lnTo>
                <a:lnTo>
                  <a:pt x="2104470" y="122954"/>
                </a:lnTo>
                <a:lnTo>
                  <a:pt x="2113037" y="129626"/>
                </a:lnTo>
                <a:lnTo>
                  <a:pt x="2121287" y="136298"/>
                </a:lnTo>
                <a:lnTo>
                  <a:pt x="2129220" y="142970"/>
                </a:lnTo>
                <a:lnTo>
                  <a:pt x="2137153" y="150278"/>
                </a:lnTo>
                <a:lnTo>
                  <a:pt x="2144769" y="156950"/>
                </a:lnTo>
                <a:lnTo>
                  <a:pt x="2152067" y="164257"/>
                </a:lnTo>
                <a:lnTo>
                  <a:pt x="2158730" y="171564"/>
                </a:lnTo>
                <a:lnTo>
                  <a:pt x="2165394" y="178872"/>
                </a:lnTo>
                <a:lnTo>
                  <a:pt x="2172058" y="186497"/>
                </a:lnTo>
                <a:lnTo>
                  <a:pt x="2178404" y="194122"/>
                </a:lnTo>
                <a:lnTo>
                  <a:pt x="2184115" y="202065"/>
                </a:lnTo>
                <a:lnTo>
                  <a:pt x="2189827" y="209690"/>
                </a:lnTo>
                <a:lnTo>
                  <a:pt x="2195221" y="217632"/>
                </a:lnTo>
                <a:lnTo>
                  <a:pt x="2200298" y="225893"/>
                </a:lnTo>
                <a:lnTo>
                  <a:pt x="2205058" y="233836"/>
                </a:lnTo>
                <a:lnTo>
                  <a:pt x="2209501" y="242096"/>
                </a:lnTo>
                <a:lnTo>
                  <a:pt x="2213626" y="250357"/>
                </a:lnTo>
                <a:lnTo>
                  <a:pt x="2217751" y="258617"/>
                </a:lnTo>
                <a:lnTo>
                  <a:pt x="2220924" y="267513"/>
                </a:lnTo>
                <a:lnTo>
                  <a:pt x="2224414" y="275774"/>
                </a:lnTo>
                <a:lnTo>
                  <a:pt x="2226953" y="284352"/>
                </a:lnTo>
                <a:lnTo>
                  <a:pt x="2229809" y="293248"/>
                </a:lnTo>
                <a:lnTo>
                  <a:pt x="2232030" y="302144"/>
                </a:lnTo>
                <a:lnTo>
                  <a:pt x="2233934" y="311040"/>
                </a:lnTo>
                <a:lnTo>
                  <a:pt x="2235520" y="319936"/>
                </a:lnTo>
                <a:lnTo>
                  <a:pt x="2236472" y="329149"/>
                </a:lnTo>
                <a:lnTo>
                  <a:pt x="2237741" y="338045"/>
                </a:lnTo>
                <a:lnTo>
                  <a:pt x="2238059" y="347259"/>
                </a:lnTo>
                <a:lnTo>
                  <a:pt x="2238376" y="356472"/>
                </a:lnTo>
                <a:lnTo>
                  <a:pt x="2238059" y="363780"/>
                </a:lnTo>
                <a:lnTo>
                  <a:pt x="2237741" y="371087"/>
                </a:lnTo>
                <a:lnTo>
                  <a:pt x="2237424" y="378712"/>
                </a:lnTo>
                <a:lnTo>
                  <a:pt x="2236472" y="386020"/>
                </a:lnTo>
                <a:lnTo>
                  <a:pt x="2234251" y="400317"/>
                </a:lnTo>
                <a:lnTo>
                  <a:pt x="2231395" y="414296"/>
                </a:lnTo>
                <a:lnTo>
                  <a:pt x="2226953" y="428593"/>
                </a:lnTo>
                <a:lnTo>
                  <a:pt x="2222193" y="442255"/>
                </a:lnTo>
                <a:lnTo>
                  <a:pt x="2216481" y="455916"/>
                </a:lnTo>
                <a:lnTo>
                  <a:pt x="2210135" y="469578"/>
                </a:lnTo>
                <a:lnTo>
                  <a:pt x="2202837" y="482604"/>
                </a:lnTo>
                <a:lnTo>
                  <a:pt x="2194904" y="495630"/>
                </a:lnTo>
                <a:lnTo>
                  <a:pt x="2186337" y="508021"/>
                </a:lnTo>
                <a:lnTo>
                  <a:pt x="2176817" y="520412"/>
                </a:lnTo>
                <a:lnTo>
                  <a:pt x="2166663" y="532802"/>
                </a:lnTo>
                <a:lnTo>
                  <a:pt x="2155557" y="544876"/>
                </a:lnTo>
                <a:lnTo>
                  <a:pt x="2144451" y="555995"/>
                </a:lnTo>
                <a:lnTo>
                  <a:pt x="2131759" y="567433"/>
                </a:lnTo>
                <a:lnTo>
                  <a:pt x="2119066" y="578553"/>
                </a:lnTo>
                <a:lnTo>
                  <a:pt x="2105739" y="589037"/>
                </a:lnTo>
                <a:lnTo>
                  <a:pt x="2091460" y="599204"/>
                </a:lnTo>
                <a:lnTo>
                  <a:pt x="2076864" y="609053"/>
                </a:lnTo>
                <a:lnTo>
                  <a:pt x="2061633" y="618585"/>
                </a:lnTo>
                <a:lnTo>
                  <a:pt x="2045767" y="627481"/>
                </a:lnTo>
                <a:lnTo>
                  <a:pt x="2029584" y="636376"/>
                </a:lnTo>
                <a:lnTo>
                  <a:pt x="2012766" y="644637"/>
                </a:lnTo>
                <a:lnTo>
                  <a:pt x="1995631" y="652580"/>
                </a:lnTo>
                <a:lnTo>
                  <a:pt x="1977862" y="660205"/>
                </a:lnTo>
                <a:lnTo>
                  <a:pt x="1959140" y="666877"/>
                </a:lnTo>
                <a:lnTo>
                  <a:pt x="1940736" y="673866"/>
                </a:lnTo>
                <a:lnTo>
                  <a:pt x="1921380" y="679903"/>
                </a:lnTo>
                <a:lnTo>
                  <a:pt x="1901707" y="685622"/>
                </a:lnTo>
                <a:lnTo>
                  <a:pt x="1881716" y="690387"/>
                </a:lnTo>
                <a:lnTo>
                  <a:pt x="1861408" y="694835"/>
                </a:lnTo>
                <a:lnTo>
                  <a:pt x="1863312" y="709450"/>
                </a:lnTo>
                <a:lnTo>
                  <a:pt x="1865850" y="725018"/>
                </a:lnTo>
                <a:lnTo>
                  <a:pt x="1867754" y="732961"/>
                </a:lnTo>
                <a:lnTo>
                  <a:pt x="1869658" y="741221"/>
                </a:lnTo>
                <a:lnTo>
                  <a:pt x="1871879" y="749800"/>
                </a:lnTo>
                <a:lnTo>
                  <a:pt x="1874735" y="758695"/>
                </a:lnTo>
                <a:lnTo>
                  <a:pt x="1877274" y="767274"/>
                </a:lnTo>
                <a:lnTo>
                  <a:pt x="1880764" y="776487"/>
                </a:lnTo>
                <a:lnTo>
                  <a:pt x="1884572" y="785383"/>
                </a:lnTo>
                <a:lnTo>
                  <a:pt x="1888379" y="794597"/>
                </a:lnTo>
                <a:lnTo>
                  <a:pt x="1892822" y="803493"/>
                </a:lnTo>
                <a:lnTo>
                  <a:pt x="1897582" y="813024"/>
                </a:lnTo>
                <a:lnTo>
                  <a:pt x="1902976" y="822238"/>
                </a:lnTo>
                <a:lnTo>
                  <a:pt x="1908688" y="831134"/>
                </a:lnTo>
                <a:lnTo>
                  <a:pt x="1915034" y="840347"/>
                </a:lnTo>
                <a:lnTo>
                  <a:pt x="1921697" y="849243"/>
                </a:lnTo>
                <a:lnTo>
                  <a:pt x="1928996" y="858457"/>
                </a:lnTo>
                <a:lnTo>
                  <a:pt x="1936928" y="867035"/>
                </a:lnTo>
                <a:lnTo>
                  <a:pt x="1945179" y="875931"/>
                </a:lnTo>
                <a:lnTo>
                  <a:pt x="1954381" y="884192"/>
                </a:lnTo>
                <a:lnTo>
                  <a:pt x="1963900" y="892452"/>
                </a:lnTo>
                <a:lnTo>
                  <a:pt x="1974054" y="900395"/>
                </a:lnTo>
                <a:lnTo>
                  <a:pt x="1984843" y="908338"/>
                </a:lnTo>
                <a:lnTo>
                  <a:pt x="1996266" y="915963"/>
                </a:lnTo>
                <a:lnTo>
                  <a:pt x="2008324" y="923270"/>
                </a:lnTo>
                <a:lnTo>
                  <a:pt x="2021651" y="929942"/>
                </a:lnTo>
                <a:lnTo>
                  <a:pt x="2034661" y="936296"/>
                </a:lnTo>
                <a:lnTo>
                  <a:pt x="2049257" y="942333"/>
                </a:lnTo>
                <a:lnTo>
                  <a:pt x="2064171" y="948369"/>
                </a:lnTo>
                <a:lnTo>
                  <a:pt x="2080037" y="953770"/>
                </a:lnTo>
                <a:lnTo>
                  <a:pt x="2071152" y="954088"/>
                </a:lnTo>
                <a:lnTo>
                  <a:pt x="2060046" y="954088"/>
                </a:lnTo>
                <a:lnTo>
                  <a:pt x="2045450" y="953770"/>
                </a:lnTo>
                <a:lnTo>
                  <a:pt x="2027363" y="952500"/>
                </a:lnTo>
                <a:lnTo>
                  <a:pt x="2005785" y="950911"/>
                </a:lnTo>
                <a:lnTo>
                  <a:pt x="1993727" y="949640"/>
                </a:lnTo>
                <a:lnTo>
                  <a:pt x="1981035" y="947734"/>
                </a:lnTo>
                <a:lnTo>
                  <a:pt x="1968025" y="945828"/>
                </a:lnTo>
                <a:lnTo>
                  <a:pt x="1954063" y="943286"/>
                </a:lnTo>
                <a:lnTo>
                  <a:pt x="1939150" y="940109"/>
                </a:lnTo>
                <a:lnTo>
                  <a:pt x="1924236" y="937249"/>
                </a:lnTo>
                <a:lnTo>
                  <a:pt x="1908688" y="933437"/>
                </a:lnTo>
                <a:lnTo>
                  <a:pt x="1892505" y="928671"/>
                </a:lnTo>
                <a:lnTo>
                  <a:pt x="1875687" y="923905"/>
                </a:lnTo>
                <a:lnTo>
                  <a:pt x="1858869" y="918504"/>
                </a:lnTo>
                <a:lnTo>
                  <a:pt x="1841417" y="912468"/>
                </a:lnTo>
                <a:lnTo>
                  <a:pt x="1823648" y="905796"/>
                </a:lnTo>
                <a:lnTo>
                  <a:pt x="1805878" y="898171"/>
                </a:lnTo>
                <a:lnTo>
                  <a:pt x="1787474" y="890228"/>
                </a:lnTo>
                <a:lnTo>
                  <a:pt x="1768752" y="881014"/>
                </a:lnTo>
                <a:lnTo>
                  <a:pt x="1750031" y="871801"/>
                </a:lnTo>
                <a:lnTo>
                  <a:pt x="1730992" y="860999"/>
                </a:lnTo>
                <a:lnTo>
                  <a:pt x="1712271" y="849879"/>
                </a:lnTo>
                <a:lnTo>
                  <a:pt x="1692915" y="837488"/>
                </a:lnTo>
                <a:lnTo>
                  <a:pt x="1673876" y="824779"/>
                </a:lnTo>
                <a:lnTo>
                  <a:pt x="1675462" y="812389"/>
                </a:lnTo>
                <a:lnTo>
                  <a:pt x="1676732" y="799680"/>
                </a:lnTo>
                <a:lnTo>
                  <a:pt x="1677366" y="787289"/>
                </a:lnTo>
                <a:lnTo>
                  <a:pt x="1677684" y="774581"/>
                </a:lnTo>
                <a:lnTo>
                  <a:pt x="1677366" y="763779"/>
                </a:lnTo>
                <a:lnTo>
                  <a:pt x="1677049" y="752977"/>
                </a:lnTo>
                <a:lnTo>
                  <a:pt x="1676414" y="742174"/>
                </a:lnTo>
                <a:lnTo>
                  <a:pt x="1675145" y="731690"/>
                </a:lnTo>
                <a:lnTo>
                  <a:pt x="1673558" y="721205"/>
                </a:lnTo>
                <a:lnTo>
                  <a:pt x="1672289" y="710403"/>
                </a:lnTo>
                <a:lnTo>
                  <a:pt x="1670385" y="699919"/>
                </a:lnTo>
                <a:lnTo>
                  <a:pt x="1667847" y="689434"/>
                </a:lnTo>
                <a:lnTo>
                  <a:pt x="1665308" y="678950"/>
                </a:lnTo>
                <a:lnTo>
                  <a:pt x="1662453" y="668783"/>
                </a:lnTo>
                <a:lnTo>
                  <a:pt x="1659279" y="658616"/>
                </a:lnTo>
                <a:lnTo>
                  <a:pt x="1655789" y="648450"/>
                </a:lnTo>
                <a:lnTo>
                  <a:pt x="1651981" y="638283"/>
                </a:lnTo>
                <a:lnTo>
                  <a:pt x="1648491" y="628116"/>
                </a:lnTo>
                <a:lnTo>
                  <a:pt x="1644048" y="618267"/>
                </a:lnTo>
                <a:lnTo>
                  <a:pt x="1639606" y="608418"/>
                </a:lnTo>
                <a:lnTo>
                  <a:pt x="1634846" y="598569"/>
                </a:lnTo>
                <a:lnTo>
                  <a:pt x="1629769" y="588720"/>
                </a:lnTo>
                <a:lnTo>
                  <a:pt x="1624692" y="579188"/>
                </a:lnTo>
                <a:lnTo>
                  <a:pt x="1618981" y="569657"/>
                </a:lnTo>
                <a:lnTo>
                  <a:pt x="1613269" y="560443"/>
                </a:lnTo>
                <a:lnTo>
                  <a:pt x="1606923" y="550912"/>
                </a:lnTo>
                <a:lnTo>
                  <a:pt x="1600576" y="541381"/>
                </a:lnTo>
                <a:lnTo>
                  <a:pt x="1593913" y="532167"/>
                </a:lnTo>
                <a:lnTo>
                  <a:pt x="1587249" y="523271"/>
                </a:lnTo>
                <a:lnTo>
                  <a:pt x="1580268" y="514057"/>
                </a:lnTo>
                <a:lnTo>
                  <a:pt x="1572653" y="505479"/>
                </a:lnTo>
                <a:lnTo>
                  <a:pt x="1565355" y="496583"/>
                </a:lnTo>
                <a:lnTo>
                  <a:pt x="1557739" y="488005"/>
                </a:lnTo>
                <a:lnTo>
                  <a:pt x="1549806" y="479427"/>
                </a:lnTo>
                <a:lnTo>
                  <a:pt x="1541556" y="470531"/>
                </a:lnTo>
                <a:lnTo>
                  <a:pt x="1532671" y="462270"/>
                </a:lnTo>
                <a:lnTo>
                  <a:pt x="1524104" y="454010"/>
                </a:lnTo>
                <a:lnTo>
                  <a:pt x="1515219" y="446067"/>
                </a:lnTo>
                <a:lnTo>
                  <a:pt x="1506334" y="438124"/>
                </a:lnTo>
                <a:lnTo>
                  <a:pt x="1496815" y="430182"/>
                </a:lnTo>
                <a:lnTo>
                  <a:pt x="1477459" y="414614"/>
                </a:lnTo>
                <a:lnTo>
                  <a:pt x="1457468" y="399364"/>
                </a:lnTo>
                <a:lnTo>
                  <a:pt x="1436843" y="384749"/>
                </a:lnTo>
                <a:lnTo>
                  <a:pt x="1414948" y="370770"/>
                </a:lnTo>
                <a:lnTo>
                  <a:pt x="1392419" y="357426"/>
                </a:lnTo>
                <a:lnTo>
                  <a:pt x="1369572" y="344717"/>
                </a:lnTo>
                <a:lnTo>
                  <a:pt x="1345774" y="332009"/>
                </a:lnTo>
                <a:lnTo>
                  <a:pt x="1321023" y="320571"/>
                </a:lnTo>
                <a:lnTo>
                  <a:pt x="1295956" y="309133"/>
                </a:lnTo>
                <a:lnTo>
                  <a:pt x="1269936" y="298331"/>
                </a:lnTo>
                <a:lnTo>
                  <a:pt x="1243282" y="288164"/>
                </a:lnTo>
                <a:lnTo>
                  <a:pt x="1216627" y="279268"/>
                </a:lnTo>
                <a:lnTo>
                  <a:pt x="1189021" y="270055"/>
                </a:lnTo>
                <a:lnTo>
                  <a:pt x="1160463" y="262112"/>
                </a:lnTo>
                <a:lnTo>
                  <a:pt x="1167127" y="248133"/>
                </a:lnTo>
                <a:lnTo>
                  <a:pt x="1174107" y="234154"/>
                </a:lnTo>
                <a:lnTo>
                  <a:pt x="1182675" y="220810"/>
                </a:lnTo>
                <a:lnTo>
                  <a:pt x="1191242" y="207783"/>
                </a:lnTo>
                <a:lnTo>
                  <a:pt x="1201079" y="194439"/>
                </a:lnTo>
                <a:lnTo>
                  <a:pt x="1211550" y="182049"/>
                </a:lnTo>
                <a:lnTo>
                  <a:pt x="1222656" y="169340"/>
                </a:lnTo>
                <a:lnTo>
                  <a:pt x="1234714" y="157267"/>
                </a:lnTo>
                <a:lnTo>
                  <a:pt x="1247407" y="145512"/>
                </a:lnTo>
                <a:lnTo>
                  <a:pt x="1260734" y="134392"/>
                </a:lnTo>
                <a:lnTo>
                  <a:pt x="1274696" y="123272"/>
                </a:lnTo>
                <a:lnTo>
                  <a:pt x="1289292" y="112788"/>
                </a:lnTo>
                <a:lnTo>
                  <a:pt x="1304523" y="102621"/>
                </a:lnTo>
                <a:lnTo>
                  <a:pt x="1320706" y="92772"/>
                </a:lnTo>
                <a:lnTo>
                  <a:pt x="1336889" y="83240"/>
                </a:lnTo>
                <a:lnTo>
                  <a:pt x="1354024" y="74344"/>
                </a:lnTo>
                <a:lnTo>
                  <a:pt x="1371794" y="65766"/>
                </a:lnTo>
                <a:lnTo>
                  <a:pt x="1389880" y="57823"/>
                </a:lnTo>
                <a:lnTo>
                  <a:pt x="1408919" y="50198"/>
                </a:lnTo>
                <a:lnTo>
                  <a:pt x="1427958" y="43209"/>
                </a:lnTo>
                <a:lnTo>
                  <a:pt x="1447631" y="36219"/>
                </a:lnTo>
                <a:lnTo>
                  <a:pt x="1467622" y="30183"/>
                </a:lnTo>
                <a:lnTo>
                  <a:pt x="1488248" y="24464"/>
                </a:lnTo>
                <a:lnTo>
                  <a:pt x="1509190" y="19698"/>
                </a:lnTo>
                <a:lnTo>
                  <a:pt x="1530450" y="14932"/>
                </a:lnTo>
                <a:lnTo>
                  <a:pt x="1552345" y="10802"/>
                </a:lnTo>
                <a:lnTo>
                  <a:pt x="1574239" y="7625"/>
                </a:lnTo>
                <a:lnTo>
                  <a:pt x="1597086" y="4766"/>
                </a:lnTo>
                <a:lnTo>
                  <a:pt x="1619615" y="2542"/>
                </a:lnTo>
                <a:lnTo>
                  <a:pt x="1642779" y="953"/>
                </a:lnTo>
                <a:lnTo>
                  <a:pt x="1665943" y="318"/>
                </a:lnTo>
                <a:lnTo>
                  <a:pt x="1689424"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7399339" y="2730500"/>
            <a:ext cx="2517775"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3" presetClass="entr" presetSubtype="16"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07895" y="908685"/>
            <a:ext cx="8611870" cy="4523105"/>
          </a:xfrm>
          <a:prstGeom prst="rect">
            <a:avLst/>
          </a:prstGeom>
          <a:noFill/>
        </p:spPr>
        <p:txBody>
          <a:bodyPr wrap="square" rtlCol="0" anchor="t">
            <a:spAutoFit/>
          </a:bodyPr>
          <a:p>
            <a:r>
              <a:rPr lang="zh-CN" altLang="en-US" sz="2400" b="1">
                <a:solidFill>
                  <a:srgbClr val="0070C0"/>
                </a:solidFill>
              </a:rPr>
              <a:t>3.股份有限公司的缺点</a:t>
            </a:r>
            <a:r>
              <a:rPr lang="zh-CN" altLang="en-US" sz="2000">
                <a:solidFill>
                  <a:srgbClr val="0070C0"/>
                </a:solidFill>
              </a:rPr>
              <a:t> </a:t>
            </a:r>
            <a:endParaRPr lang="zh-CN" altLang="en-US" sz="2000">
              <a:solidFill>
                <a:srgbClr val="0070C0"/>
              </a:solidFill>
            </a:endParaRPr>
          </a:p>
          <a:p>
            <a:endParaRPr lang="zh-CN" altLang="en-US" sz="2000">
              <a:solidFill>
                <a:srgbClr val="0070C0"/>
              </a:solidFill>
            </a:endParaRPr>
          </a:p>
          <a:p>
            <a:r>
              <a:rPr lang="zh-CN" altLang="en-US" sz="2000">
                <a:solidFill>
                  <a:srgbClr val="0070C0"/>
                </a:solidFill>
              </a:rPr>
              <a:t>  （1）由于股份有限公司实行每股一票行使表决权的原则，公司的决策权容易落在少数大股东的手里，排挤小股东对公司业务的建议与干涉，从而使小股东的权益受到损害。为此，有些股份有限公司采取累积的投票方法，以增加小股东对公司经营事务的发言权，保证他们的利益。 </a:t>
            </a:r>
            <a:endParaRPr lang="zh-CN" altLang="en-US" sz="2000">
              <a:solidFill>
                <a:srgbClr val="0070C0"/>
              </a:solidFill>
            </a:endParaRPr>
          </a:p>
          <a:p>
            <a:r>
              <a:rPr lang="zh-CN" altLang="en-US" sz="2000">
                <a:solidFill>
                  <a:srgbClr val="0070C0"/>
                </a:solidFill>
              </a:rPr>
              <a:t>  （2）</a:t>
            </a:r>
            <a:r>
              <a:rPr lang="en-US" altLang="zh-CN" sz="2000">
                <a:solidFill>
                  <a:srgbClr val="0070C0"/>
                </a:solidFill>
              </a:rPr>
              <a:t> </a:t>
            </a:r>
            <a:r>
              <a:rPr lang="zh-CN" altLang="en-US" sz="2000">
                <a:solidFill>
                  <a:srgbClr val="0070C0"/>
                </a:solidFill>
              </a:rPr>
              <a:t>股份有限公司的设立程序很复杂，也比较严格，因而组建时较为困难。同时，它的决策机构、执行机构及管理机构比较庞大，在决策与执行的时候显得不够迅速与灵活，不容易管理好。 </a:t>
            </a:r>
            <a:endParaRPr lang="zh-CN" altLang="en-US" sz="2000">
              <a:solidFill>
                <a:srgbClr val="0070C0"/>
              </a:solidFill>
            </a:endParaRPr>
          </a:p>
          <a:p>
            <a:endParaRPr lang="zh-CN" altLang="en-US" sz="2000">
              <a:solidFill>
                <a:srgbClr val="0070C0"/>
              </a:solidFill>
            </a:endParaRPr>
          </a:p>
          <a:p>
            <a:r>
              <a:rPr lang="zh-CN" altLang="en-US" sz="2400" b="1">
                <a:solidFill>
                  <a:srgbClr val="0070C0"/>
                </a:solidFill>
              </a:rPr>
              <a:t>4.股份有限公司的选择 </a:t>
            </a:r>
            <a:endParaRPr lang="zh-CN" altLang="en-US" sz="2400" b="1">
              <a:solidFill>
                <a:srgbClr val="0070C0"/>
              </a:solidFill>
            </a:endParaRPr>
          </a:p>
          <a:p>
            <a:r>
              <a:rPr lang="en-US" altLang="zh-CN" sz="2000">
                <a:solidFill>
                  <a:srgbClr val="0070C0"/>
                </a:solidFill>
              </a:rPr>
              <a:t>    </a:t>
            </a:r>
            <a:r>
              <a:rPr lang="zh-CN" altLang="en-US" sz="2000">
                <a:solidFill>
                  <a:srgbClr val="0070C0"/>
                </a:solidFill>
              </a:rPr>
              <a:t>股份有限公司特别适合于那些投资大而又需要长期经营才能盈利的行业，如铁路、大型水利设施等。对于有较大风险的行业及市场变化快的行业等可采用股份有限公司的形式。</a:t>
            </a:r>
            <a:endParaRPr lang="zh-CN" altLang="en-US" sz="2000">
              <a:solidFill>
                <a:srgbClr val="0070C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公司治理结构</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3</a:t>
            </a:r>
            <a:endPar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63750" y="1124585"/>
            <a:ext cx="5080000" cy="460375"/>
          </a:xfrm>
          <a:prstGeom prst="rect">
            <a:avLst/>
          </a:prstGeom>
          <a:noFill/>
          <a:ln w="9525">
            <a:noFill/>
          </a:ln>
        </p:spPr>
        <p:txBody>
          <a:bodyPr>
            <a:spAutoFit/>
          </a:bodyPr>
          <a:p>
            <a:pPr indent="0"/>
            <a:r>
              <a:rPr lang="zh-CN" sz="2400" b="1">
                <a:solidFill>
                  <a:srgbClr val="FF0000"/>
                </a:solidFill>
                <a:latin typeface="微软雅黑" panose="020B0503020204020204" pitchFamily="34" charset="-122"/>
                <a:ea typeface="微软雅黑" panose="020B0503020204020204" pitchFamily="34" charset="-122"/>
              </a:rPr>
              <a:t>（一）公司治理结构的概念</a:t>
            </a:r>
            <a:endParaRPr lang="zh-CN" altLang="en-US" sz="2400" b="1">
              <a:solidFill>
                <a:srgbClr val="FF0000"/>
              </a:solidFill>
              <a:latin typeface="微软雅黑" panose="020B0503020204020204" pitchFamily="34" charset="-122"/>
              <a:ea typeface="微软雅黑" panose="020B0503020204020204" pitchFamily="34" charset="-122"/>
            </a:endParaRPr>
          </a:p>
        </p:txBody>
      </p:sp>
      <p:sp>
        <p:nvSpPr>
          <p:cNvPr id="1395714" name="Rectangle 2"/>
          <p:cNvSpPr>
            <a:spLocks noGrp="1" noChangeArrowheads="1"/>
          </p:cNvSpPr>
          <p:nvPr>
            <p:ph type="title" idx="4294967295"/>
            <p:custDataLst>
              <p:tags r:id="rId1"/>
            </p:custDataLst>
          </p:nvPr>
        </p:nvSpPr>
        <p:spPr>
          <a:xfrm>
            <a:off x="1775301" y="404498"/>
            <a:ext cx="5703887" cy="698820"/>
          </a:xfrm>
        </p:spPr>
        <p:txBody>
          <a:bodyPr/>
          <a:p>
            <a:pPr algn="l"/>
            <a:r>
              <a:rPr lang="zh-CN" altLang="en-US" sz="3200" b="1" dirty="0">
                <a:solidFill>
                  <a:schemeClr val="accent1"/>
                </a:solidFill>
                <a:latin typeface="+mj-ea"/>
              </a:rPr>
              <a:t>一、公司治理结构概述</a:t>
            </a:r>
            <a:endParaRPr lang="en-US" altLang="zh-CN" sz="3200" b="1" dirty="0">
              <a:solidFill>
                <a:schemeClr val="accent1"/>
              </a:solidFill>
              <a:latin typeface="+mj-ea"/>
            </a:endParaRPr>
          </a:p>
        </p:txBody>
      </p:sp>
      <p:sp>
        <p:nvSpPr>
          <p:cNvPr id="2" name="文本框 1"/>
          <p:cNvSpPr txBox="1"/>
          <p:nvPr/>
        </p:nvSpPr>
        <p:spPr>
          <a:xfrm>
            <a:off x="2135505" y="1628775"/>
            <a:ext cx="8893175" cy="224536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经济合作与发展组织（Organization forEconomic Cooperation and Development，OECD）理事会通过的《公司治理结构原则》公司治理结构界定为：公司治理结构是一种据以对工商公司进行管理和控制的体系。公司治理结构明确规定了公司的各个参与者的责任和权利分布，诸如董事会、经理层、股东和其他利害相关者。并且清楚地说明了决策公司事务时所应遵循的规则和程序。同时，它还提供了一种结构，使之用以设置公司目标，也提供了达到这些目标和监控运营的手段。</a:t>
            </a:r>
            <a:endParaRPr lang="zh-CN" altLang="en-US" sz="2000">
              <a:solidFill>
                <a:srgbClr val="0070C0"/>
              </a:solidFill>
            </a:endParaRPr>
          </a:p>
        </p:txBody>
      </p:sp>
      <p:pic>
        <p:nvPicPr>
          <p:cNvPr id="4" name="图片 3"/>
          <p:cNvPicPr>
            <a:picLocks noChangeAspect="1"/>
          </p:cNvPicPr>
          <p:nvPr>
            <p:custDataLst>
              <p:tags r:id="rId2"/>
            </p:custDataLst>
          </p:nvPr>
        </p:nvPicPr>
        <p:blipFill>
          <a:blip r:embed="rId3"/>
          <a:stretch>
            <a:fillRect/>
          </a:stretch>
        </p:blipFill>
        <p:spPr>
          <a:xfrm>
            <a:off x="4224020" y="4004945"/>
            <a:ext cx="4667250" cy="233045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2352040" y="1340485"/>
            <a:ext cx="8088630" cy="4876800"/>
          </a:xfrm>
          <a:prstGeom prst="rect">
            <a:avLst/>
          </a:prstGeom>
        </p:spPr>
      </p:pic>
      <p:sp>
        <p:nvSpPr>
          <p:cNvPr id="3" name="文本框 2"/>
          <p:cNvSpPr txBox="1"/>
          <p:nvPr>
            <p:custDataLst>
              <p:tags r:id="rId3"/>
            </p:custDataLst>
          </p:nvPr>
        </p:nvSpPr>
        <p:spPr>
          <a:xfrm>
            <a:off x="2063750" y="692785"/>
            <a:ext cx="5687695" cy="460375"/>
          </a:xfrm>
          <a:prstGeom prst="rect">
            <a:avLst/>
          </a:prstGeom>
          <a:noFill/>
        </p:spPr>
        <p:txBody>
          <a:bodyPr wrap="square" rtlCol="0" anchor="t">
            <a:spAutoFit/>
          </a:bodyPr>
          <a:p>
            <a:r>
              <a:rPr lang="zh-CN" altLang="en-US" sz="2400" b="1">
                <a:solidFill>
                  <a:srgbClr val="FF0000"/>
                </a:solidFill>
              </a:rPr>
              <a:t>（二）内部治理和外部治理</a:t>
            </a:r>
            <a:endParaRPr lang="zh-CN" altLang="en-US" sz="2400" b="1">
              <a:solidFill>
                <a:srgbClr val="FF000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79650" y="1844675"/>
            <a:ext cx="8502650" cy="4523105"/>
          </a:xfrm>
          <a:prstGeom prst="rect">
            <a:avLst/>
          </a:prstGeom>
          <a:noFill/>
        </p:spPr>
        <p:txBody>
          <a:bodyPr wrap="square" rtlCol="0" anchor="t">
            <a:spAutoFit/>
          </a:bodyPr>
          <a:p>
            <a:r>
              <a:rPr lang="zh-CN" altLang="en-US" sz="2400" b="1">
                <a:solidFill>
                  <a:schemeClr val="accent1"/>
                </a:solidFill>
              </a:rPr>
              <a:t>1</a:t>
            </a:r>
            <a:r>
              <a:rPr lang="en-US" altLang="zh-CN" sz="2400" b="1">
                <a:solidFill>
                  <a:schemeClr val="accent1"/>
                </a:solidFill>
              </a:rPr>
              <a:t>.</a:t>
            </a:r>
            <a:r>
              <a:rPr lang="zh-CN" altLang="en-US" sz="2400" b="1">
                <a:solidFill>
                  <a:schemeClr val="accent1"/>
                </a:solidFill>
              </a:rPr>
              <a:t>决策机构</a:t>
            </a:r>
            <a:endParaRPr lang="zh-CN" altLang="en-US" sz="2400" b="1">
              <a:solidFill>
                <a:schemeClr val="accent1"/>
              </a:solidFill>
            </a:endParaRPr>
          </a:p>
          <a:p>
            <a:r>
              <a:rPr lang="zh-CN" altLang="en-US" sz="2400"/>
              <a:t>股东大会及其选出的董事会是公司的决策机构，股东大会是公司的最高权力机构，董事会是股东大会闭会期间的最高权力机构。</a:t>
            </a:r>
            <a:endParaRPr lang="zh-CN" altLang="en-US" sz="2400"/>
          </a:p>
          <a:p>
            <a:r>
              <a:rPr lang="zh-CN" altLang="en-US" sz="2400" b="1">
                <a:solidFill>
                  <a:schemeClr val="accent1"/>
                </a:solidFill>
              </a:rPr>
              <a:t>2.监督机构</a:t>
            </a:r>
            <a:endParaRPr lang="zh-CN" altLang="en-US" sz="2400" b="1">
              <a:solidFill>
                <a:schemeClr val="accent1"/>
              </a:solidFill>
            </a:endParaRPr>
          </a:p>
          <a:p>
            <a:r>
              <a:rPr lang="zh-CN" altLang="en-US" sz="2400"/>
              <a:t>监事会是由股东大会选举产生的，对董事会及	图4-1 公司治理结构的组织形式其经理人员的活动进行监督的机构。</a:t>
            </a:r>
            <a:endParaRPr lang="zh-CN" altLang="en-US" sz="2400"/>
          </a:p>
          <a:p>
            <a:r>
              <a:rPr lang="zh-CN" altLang="en-US" sz="2400" b="1">
                <a:solidFill>
                  <a:schemeClr val="accent1"/>
                </a:solidFill>
              </a:rPr>
              <a:t>3</a:t>
            </a:r>
            <a:r>
              <a:rPr lang="en-US" altLang="zh-CN" sz="2400" b="1">
                <a:solidFill>
                  <a:schemeClr val="accent1"/>
                </a:solidFill>
              </a:rPr>
              <a:t>.</a:t>
            </a:r>
            <a:r>
              <a:rPr lang="zh-CN" altLang="en-US" sz="2400" b="1">
                <a:solidFill>
                  <a:schemeClr val="accent1"/>
                </a:solidFill>
              </a:rPr>
              <a:t>执行机构</a:t>
            </a:r>
            <a:endParaRPr lang="zh-CN" altLang="en-US" sz="2400" b="1">
              <a:solidFill>
                <a:schemeClr val="accent1"/>
              </a:solidFill>
            </a:endParaRPr>
          </a:p>
          <a:p>
            <a:r>
              <a:rPr lang="zh-CN" altLang="en-US" sz="2400"/>
              <a:t>经理人员是董事会领导下的公司管理和执行机构。</a:t>
            </a:r>
            <a:endParaRPr lang="zh-CN" altLang="en-US" sz="2400"/>
          </a:p>
          <a:p>
            <a:r>
              <a:rPr lang="zh-CN" altLang="en-US" sz="2400"/>
              <a:t>这种组织制度既赋予经营者充分的自主权，又切实保障所有者的权益，同时又能调动生产者的积极性，因此，它是现代企业公司治理制度不可缺少的内容</a:t>
            </a:r>
            <a:r>
              <a:rPr lang="zh-CN" altLang="en-US"/>
              <a:t>。</a:t>
            </a:r>
            <a:endParaRPr lang="zh-CN" altLang="en-US"/>
          </a:p>
        </p:txBody>
      </p:sp>
      <p:sp>
        <p:nvSpPr>
          <p:cNvPr id="100" name="文本框 99"/>
          <p:cNvSpPr txBox="1"/>
          <p:nvPr>
            <p:custDataLst>
              <p:tags r:id="rId1"/>
            </p:custDataLst>
          </p:nvPr>
        </p:nvSpPr>
        <p:spPr>
          <a:xfrm>
            <a:off x="1991995" y="1124585"/>
            <a:ext cx="6558280" cy="521970"/>
          </a:xfrm>
          <a:prstGeom prst="rect">
            <a:avLst/>
          </a:prstGeom>
          <a:noFill/>
          <a:ln w="9525">
            <a:noFill/>
          </a:ln>
        </p:spPr>
        <p:txBody>
          <a:bodyPr wrap="square">
            <a:spAutoFit/>
          </a:bodyPr>
          <a:p>
            <a:pPr indent="0"/>
            <a:r>
              <a:rPr lang="zh-CN" altLang="en-US" sz="2800" b="1">
                <a:solidFill>
                  <a:srgbClr val="FF0000"/>
                </a:solidFill>
                <a:latin typeface="+mj-ea"/>
                <a:ea typeface="+mj-ea"/>
                <a:sym typeface="+mn-ea"/>
              </a:rPr>
              <a:t>（一）公司治理结构的组织形式</a:t>
            </a:r>
            <a:endParaRPr lang="zh-CN" altLang="en-US" sz="2800" b="1">
              <a:solidFill>
                <a:srgbClr val="FF0000"/>
              </a:solidFill>
              <a:latin typeface="+mj-ea"/>
              <a:ea typeface="+mj-ea"/>
              <a:sym typeface="+mn-ea"/>
            </a:endParaRPr>
          </a:p>
        </p:txBody>
      </p:sp>
      <p:sp>
        <p:nvSpPr>
          <p:cNvPr id="1395714" name="Rectangle 2"/>
          <p:cNvSpPr>
            <a:spLocks noGrp="1" noChangeArrowheads="1"/>
          </p:cNvSpPr>
          <p:nvPr>
            <p:ph type="title" idx="4294967295"/>
            <p:custDataLst>
              <p:tags r:id="rId2"/>
            </p:custDataLst>
          </p:nvPr>
        </p:nvSpPr>
        <p:spPr>
          <a:xfrm>
            <a:off x="1775301" y="404498"/>
            <a:ext cx="5703887" cy="698820"/>
          </a:xfrm>
        </p:spPr>
        <p:txBody>
          <a:bodyPr/>
          <a:p>
            <a:pPr algn="l"/>
            <a:r>
              <a:rPr lang="zh-CN" altLang="en-US" sz="3200" b="1" dirty="0">
                <a:solidFill>
                  <a:schemeClr val="accent1"/>
                </a:solidFill>
                <a:latin typeface="+mj-ea"/>
              </a:rPr>
              <a:t>二、公司治理结构的内容</a:t>
            </a:r>
            <a:endParaRPr lang="en-US" altLang="zh-CN" sz="3200" b="1" dirty="0">
              <a:solidFill>
                <a:schemeClr val="accent1"/>
              </a:solidFill>
              <a:latin typeface="+mj-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p:nvPr>
            <p:ph type="sldNum" sz="quarter" idx="4294967295"/>
          </p:nvPr>
        </p:nvSpPr>
        <p:spPr>
          <a:xfrm>
            <a:off x="9347200" y="6356350"/>
            <a:ext cx="2844800" cy="365125"/>
          </a:xfrm>
        </p:spPr>
        <p:txBody>
          <a:bodyPr/>
          <a:p>
            <a:pPr lvl="0" defTabSz="914400" rtl="0" eaLnBrk="1" latinLnBrk="0" hangingPunct="1">
              <a:lnSpc>
                <a:spcPct val="100000"/>
              </a:lnSpc>
              <a:spcBef>
                <a:spcPct val="0"/>
              </a:spcBef>
              <a:spcAft>
                <a:spcPct val="0"/>
              </a:spcAft>
              <a:buClrTx/>
              <a:buSzPct val="100000"/>
            </a:pPr>
            <a:fld id="{9A0DB2DC-4C9A-4742-B13C-FB6460FD3503}" type="slidenum">
              <a:rPr lang="zh-CN" altLang="en-US">
                <a:latin typeface="Times New Roman" panose="02020603050405020304" pitchFamily="18" charset="0"/>
              </a:rPr>
            </a:fld>
            <a:endParaRPr lang="zh-CN" altLang="en-US" sz="1400" u="none">
              <a:solidFill>
                <a:schemeClr val="tx1"/>
              </a:solidFill>
              <a:latin typeface="Times New Roman" panose="02020603050405020304" pitchFamily="18" charset="0"/>
            </a:endParaRPr>
          </a:p>
        </p:txBody>
      </p:sp>
      <p:sp>
        <p:nvSpPr>
          <p:cNvPr id="2320" name="椭圆 2319"/>
          <p:cNvSpPr/>
          <p:nvPr/>
        </p:nvSpPr>
        <p:spPr>
          <a:xfrm>
            <a:off x="4943475" y="3042285"/>
            <a:ext cx="2098040" cy="786765"/>
          </a:xfrm>
          <a:prstGeom prst="ellipse">
            <a:avLst/>
          </a:prstGeom>
          <a:solidFill>
            <a:srgbClr val="C0C0C0"/>
          </a:solidFill>
          <a:ln w="12700" cap="flat" cmpd="sng">
            <a:solidFill>
              <a:srgbClr val="000000"/>
            </a:solidFill>
            <a:prstDash val="solid"/>
            <a:headEnd type="none" w="med" len="med"/>
            <a:tailEnd type="none" w="med" len="med"/>
          </a:ln>
        </p:spPr>
        <p:txBody>
          <a:bodyPr wrap="none" anchor="ctr" anchorCtr="0"/>
          <a:p>
            <a:pPr algn="ctr"/>
            <a:r>
              <a:rPr lang="zh-CN" altLang="en-US" sz="2800" b="1">
                <a:solidFill>
                  <a:srgbClr val="0000CC"/>
                </a:solidFill>
                <a:latin typeface="Arial" panose="020B0604020202020204"/>
                <a:ea typeface="新宋体" panose="02010609030101010101" charset="-122"/>
              </a:rPr>
              <a:t>法人治理结构</a:t>
            </a:r>
            <a:endParaRPr lang="zh-CN" altLang="en-US" sz="2800" b="1">
              <a:solidFill>
                <a:srgbClr val="0000CC"/>
              </a:solidFill>
              <a:latin typeface="Arial" panose="020B0604020202020204"/>
              <a:ea typeface="新宋体" panose="02010609030101010101" charset="-122"/>
            </a:endParaRPr>
          </a:p>
        </p:txBody>
      </p:sp>
      <p:grpSp>
        <p:nvGrpSpPr>
          <p:cNvPr id="2321" name="组合 2320"/>
          <p:cNvGrpSpPr/>
          <p:nvPr/>
        </p:nvGrpSpPr>
        <p:grpSpPr>
          <a:xfrm>
            <a:off x="5401310" y="1165860"/>
            <a:ext cx="1199515" cy="1687195"/>
            <a:chOff x="2290" y="436"/>
            <a:chExt cx="816" cy="1361"/>
          </a:xfrm>
        </p:grpSpPr>
        <p:sp>
          <p:nvSpPr>
            <p:cNvPr id="2322" name="六边形 2321"/>
            <p:cNvSpPr/>
            <p:nvPr/>
          </p:nvSpPr>
          <p:spPr>
            <a:xfrm>
              <a:off x="2290" y="436"/>
              <a:ext cx="816" cy="545"/>
            </a:xfrm>
            <a:prstGeom prst="hexagon">
              <a:avLst>
                <a:gd name="adj" fmla="val 22798"/>
                <a:gd name="vf" fmla="val 115470"/>
              </a:avLst>
            </a:prstGeom>
            <a:solidFill>
              <a:srgbClr val="C0C0C0"/>
            </a:solidFill>
            <a:ln w="12700" cap="flat" cmpd="sng">
              <a:solidFill>
                <a:srgbClr val="000000"/>
              </a:solidFill>
              <a:prstDash val="solid"/>
              <a:miter/>
              <a:headEnd type="none" w="med" len="med"/>
              <a:tailEnd type="none" w="med" len="med"/>
            </a:ln>
          </p:spPr>
          <p:txBody>
            <a:bodyPr wrap="none" anchor="ctr" anchorCtr="0"/>
            <a:p>
              <a:pPr algn="ctr"/>
              <a:r>
                <a:rPr lang="zh-CN" altLang="en-US" sz="2400" b="1">
                  <a:solidFill>
                    <a:srgbClr val="FF0000"/>
                  </a:solidFill>
                  <a:latin typeface="微软雅黑" panose="020B0503020204020204" pitchFamily="34" charset="-122"/>
                  <a:ea typeface="微软雅黑" panose="020B0503020204020204" pitchFamily="34" charset="-122"/>
                </a:rPr>
                <a:t>所有权</a:t>
              </a:r>
              <a:endParaRPr lang="zh-CN" altLang="en-US" sz="2400" b="1">
                <a:solidFill>
                  <a:srgbClr val="FF0000"/>
                </a:solidFill>
                <a:latin typeface="微软雅黑" panose="020B0503020204020204" pitchFamily="34" charset="-122"/>
                <a:ea typeface="微软雅黑" panose="020B0503020204020204" pitchFamily="34" charset="-122"/>
              </a:endParaRPr>
            </a:p>
          </p:txBody>
        </p:sp>
        <p:sp>
          <p:nvSpPr>
            <p:cNvPr id="2323" name="下箭头 2322"/>
            <p:cNvSpPr/>
            <p:nvPr/>
          </p:nvSpPr>
          <p:spPr>
            <a:xfrm>
              <a:off x="2365" y="1117"/>
              <a:ext cx="681" cy="680"/>
            </a:xfrm>
            <a:prstGeom prst="downArrow">
              <a:avLst>
                <a:gd name="adj1" fmla="val 50000"/>
                <a:gd name="adj2" fmla="val 25000"/>
              </a:avLst>
            </a:prstGeom>
            <a:solidFill>
              <a:srgbClr val="C0C0C0"/>
            </a:solidFill>
            <a:ln w="12700" cap="flat" cmpd="sng">
              <a:solidFill>
                <a:srgbClr val="000000"/>
              </a:solidFill>
              <a:prstDash val="solid"/>
              <a:miter/>
              <a:headEnd type="none" w="med" len="med"/>
              <a:tailEnd type="none" w="med" len="med"/>
            </a:ln>
          </p:spPr>
          <p:txBody>
            <a:bodyPr wrap="none" anchor="ctr" anchorCtr="0"/>
            <a:p>
              <a:pPr algn="ctr"/>
              <a:r>
                <a:rPr lang="zh-CN" altLang="en-US" sz="2500" b="1">
                  <a:solidFill>
                    <a:schemeClr val="tx1"/>
                  </a:solidFill>
                  <a:latin typeface="Arial" panose="020B0604020202020204"/>
                  <a:ea typeface="新宋体" panose="02010609030101010101" charset="-122"/>
                </a:rPr>
                <a:t>股</a:t>
              </a:r>
              <a:endParaRPr lang="zh-CN" altLang="en-US" sz="2500" b="1">
                <a:solidFill>
                  <a:schemeClr val="tx1"/>
                </a:solidFill>
                <a:latin typeface="Arial" panose="020B0604020202020204"/>
                <a:ea typeface="新宋体" panose="02010609030101010101" charset="-122"/>
              </a:endParaRPr>
            </a:p>
            <a:p>
              <a:pPr algn="ctr"/>
              <a:r>
                <a:rPr lang="zh-CN" altLang="en-US" sz="2500" b="1">
                  <a:solidFill>
                    <a:schemeClr val="tx1"/>
                  </a:solidFill>
                  <a:latin typeface="Arial" panose="020B0604020202020204"/>
                  <a:ea typeface="新宋体" panose="02010609030101010101" charset="-122"/>
                </a:rPr>
                <a:t>东</a:t>
              </a:r>
              <a:endParaRPr lang="zh-CN" altLang="en-US" sz="2500" b="1">
                <a:solidFill>
                  <a:schemeClr val="tx1"/>
                </a:solidFill>
                <a:latin typeface="Arial" panose="020B0604020202020204"/>
                <a:ea typeface="新宋体" panose="02010609030101010101" charset="-122"/>
              </a:endParaRPr>
            </a:p>
          </p:txBody>
        </p:sp>
      </p:grpSp>
      <p:grpSp>
        <p:nvGrpSpPr>
          <p:cNvPr id="2324" name="组合 2323"/>
          <p:cNvGrpSpPr/>
          <p:nvPr/>
        </p:nvGrpSpPr>
        <p:grpSpPr>
          <a:xfrm>
            <a:off x="7319645" y="3068955"/>
            <a:ext cx="2277745" cy="730885"/>
            <a:chOff x="3515" y="1888"/>
            <a:chExt cx="1609" cy="590"/>
          </a:xfrm>
        </p:grpSpPr>
        <p:sp>
          <p:nvSpPr>
            <p:cNvPr id="2325" name="左箭头 2324"/>
            <p:cNvSpPr/>
            <p:nvPr/>
          </p:nvSpPr>
          <p:spPr>
            <a:xfrm>
              <a:off x="3515" y="1888"/>
              <a:ext cx="771" cy="590"/>
            </a:xfrm>
            <a:prstGeom prst="leftArrow">
              <a:avLst>
                <a:gd name="adj1" fmla="val 50000"/>
                <a:gd name="adj2" fmla="val 21592"/>
              </a:avLst>
            </a:prstGeom>
            <a:solidFill>
              <a:srgbClr val="C0C0C0"/>
            </a:solidFill>
            <a:ln w="12700" cap="flat" cmpd="sng">
              <a:solidFill>
                <a:srgbClr val="000000"/>
              </a:solidFill>
              <a:prstDash val="solid"/>
              <a:miter/>
              <a:headEnd type="none" w="med" len="med"/>
              <a:tailEnd type="none" w="med" len="med"/>
            </a:ln>
          </p:spPr>
          <p:txBody>
            <a:bodyPr wrap="none" anchor="ctr" anchorCtr="0"/>
            <a:p>
              <a:pPr algn="ctr"/>
              <a:r>
                <a:rPr lang="zh-CN" altLang="en-US" sz="2500" b="1">
                  <a:solidFill>
                    <a:schemeClr val="tx1"/>
                  </a:solidFill>
                  <a:latin typeface="Arial" panose="020B0604020202020204"/>
                  <a:ea typeface="新宋体" panose="02010609030101010101" charset="-122"/>
                </a:rPr>
                <a:t>董事会</a:t>
              </a:r>
              <a:endParaRPr lang="zh-CN" altLang="en-US" sz="2500" b="1">
                <a:solidFill>
                  <a:schemeClr val="tx1"/>
                </a:solidFill>
                <a:latin typeface="Arial" panose="020B0604020202020204"/>
                <a:ea typeface="新宋体" panose="02010609030101010101" charset="-122"/>
              </a:endParaRPr>
            </a:p>
          </p:txBody>
        </p:sp>
        <p:sp>
          <p:nvSpPr>
            <p:cNvPr id="2326" name="六边形 2325"/>
            <p:cNvSpPr/>
            <p:nvPr/>
          </p:nvSpPr>
          <p:spPr>
            <a:xfrm>
              <a:off x="4353" y="1906"/>
              <a:ext cx="771" cy="545"/>
            </a:xfrm>
            <a:prstGeom prst="hexagon">
              <a:avLst>
                <a:gd name="adj" fmla="val 27023"/>
                <a:gd name="vf" fmla="val 115470"/>
              </a:avLst>
            </a:prstGeom>
            <a:solidFill>
              <a:srgbClr val="C0C0C0"/>
            </a:solidFill>
            <a:ln w="12700" cap="flat" cmpd="sng">
              <a:solidFill>
                <a:srgbClr val="000000"/>
              </a:solidFill>
              <a:prstDash val="solid"/>
              <a:miter/>
              <a:headEnd type="none" w="med" len="med"/>
              <a:tailEnd type="none" w="med" len="med"/>
            </a:ln>
          </p:spPr>
          <p:txBody>
            <a:bodyPr wrap="none" anchor="ctr" anchorCtr="0"/>
            <a:p>
              <a:pPr algn="ctr"/>
              <a:r>
                <a:rPr lang="zh-CN" altLang="en-US" sz="2400" b="1">
                  <a:solidFill>
                    <a:srgbClr val="FF0000"/>
                  </a:solidFill>
                  <a:latin typeface="微软雅黑" panose="020B0503020204020204" pitchFamily="34" charset="-122"/>
                  <a:ea typeface="微软雅黑" panose="020B0503020204020204" pitchFamily="34" charset="-122"/>
                </a:rPr>
                <a:t>决策权</a:t>
              </a:r>
              <a:endParaRPr lang="zh-CN" altLang="en-US" sz="2400" b="1">
                <a:solidFill>
                  <a:srgbClr val="FF0000"/>
                </a:solidFill>
                <a:latin typeface="微软雅黑" panose="020B0503020204020204" pitchFamily="34" charset="-122"/>
                <a:ea typeface="微软雅黑" panose="020B0503020204020204" pitchFamily="34" charset="-122"/>
              </a:endParaRPr>
            </a:p>
          </p:txBody>
        </p:sp>
      </p:grpSp>
      <p:grpSp>
        <p:nvGrpSpPr>
          <p:cNvPr id="2327" name="组合 2326"/>
          <p:cNvGrpSpPr/>
          <p:nvPr/>
        </p:nvGrpSpPr>
        <p:grpSpPr>
          <a:xfrm>
            <a:off x="7041515" y="1412875"/>
            <a:ext cx="2815590" cy="1685290"/>
            <a:chOff x="3198" y="482"/>
            <a:chExt cx="2086" cy="1360"/>
          </a:xfrm>
        </p:grpSpPr>
        <p:sp>
          <p:nvSpPr>
            <p:cNvPr id="2328" name="矩形 2327"/>
            <p:cNvSpPr/>
            <p:nvPr/>
          </p:nvSpPr>
          <p:spPr>
            <a:xfrm rot="5400000">
              <a:off x="3561" y="119"/>
              <a:ext cx="1360" cy="2086"/>
            </a:xfrm>
            <a:solidFill>
              <a:srgbClr val="C0C0C0"/>
            </a:solidFill>
            <a:ln w="12700" cap="flat" cmpd="sng">
              <a:solidFill>
                <a:srgbClr val="000000"/>
              </a:solidFill>
              <a:prstDash val="solid"/>
              <a:headEnd type="none" w="med" len="med"/>
              <a:tailEnd type="none" w="med" len="med"/>
            </a:ln>
          </p:spPr>
          <p:txBody>
            <a:bodyPr/>
            <a:p>
              <a:endParaRPr lang="zh-CN" altLang="en-US"/>
            </a:p>
          </p:txBody>
        </p:sp>
        <p:sp>
          <p:nvSpPr>
            <p:cNvPr id="2329" name="矩形 2328"/>
            <p:cNvSpPr/>
            <p:nvPr/>
          </p:nvSpPr>
          <p:spPr>
            <a:xfrm>
              <a:off x="3654" y="515"/>
              <a:ext cx="775" cy="384"/>
            </a:xfrm>
            <a:prstGeom prst="rect">
              <a:avLst/>
            </a:prstGeom>
            <a:noFill/>
            <a:ln w="12700">
              <a:noFill/>
            </a:ln>
          </p:spPr>
          <p:txBody>
            <a:bodyPr wrap="square" anchor="t" anchorCtr="0">
              <a:spAutoFit/>
            </a:bodyPr>
            <a:p>
              <a:r>
                <a:rPr lang="zh-CN" altLang="en-US" sz="2500" b="1">
                  <a:solidFill>
                    <a:schemeClr val="tx1"/>
                  </a:solidFill>
                  <a:latin typeface="Arial" panose="020B0604020202020204"/>
                  <a:ea typeface="新宋体" panose="02010609030101010101" charset="-122"/>
                </a:rPr>
                <a:t>选举</a:t>
              </a:r>
              <a:endParaRPr lang="zh-CN" altLang="en-US" sz="2500" b="1">
                <a:solidFill>
                  <a:schemeClr val="tx1"/>
                </a:solidFill>
                <a:latin typeface="Arial" panose="020B0604020202020204"/>
                <a:ea typeface="新宋体" panose="02010609030101010101" charset="-122"/>
              </a:endParaRPr>
            </a:p>
          </p:txBody>
        </p:sp>
      </p:grpSp>
      <p:grpSp>
        <p:nvGrpSpPr>
          <p:cNvPr id="2330" name="组合 2329"/>
          <p:cNvGrpSpPr/>
          <p:nvPr/>
        </p:nvGrpSpPr>
        <p:grpSpPr>
          <a:xfrm>
            <a:off x="7058660" y="4595495"/>
            <a:ext cx="2637790" cy="1855928"/>
            <a:chOff x="3531" y="2568"/>
            <a:chExt cx="1451" cy="1316"/>
          </a:xfrm>
        </p:grpSpPr>
        <p:sp>
          <p:nvSpPr>
            <p:cNvPr id="2331" name="矩形 2330"/>
            <p:cNvSpPr/>
            <p:nvPr/>
          </p:nvSpPr>
          <p:spPr>
            <a:xfrm rot="10620000">
              <a:off x="3531" y="2568"/>
              <a:ext cx="1451" cy="1316"/>
            </a:xfrm>
            <a:solidFill>
              <a:srgbClr val="C0C0C0"/>
            </a:solidFill>
            <a:ln w="12700" cap="flat" cmpd="sng">
              <a:solidFill>
                <a:srgbClr val="000000"/>
              </a:solidFill>
              <a:prstDash val="solid"/>
              <a:headEnd type="none" w="med" len="med"/>
              <a:tailEnd type="none" w="med" len="med"/>
            </a:ln>
          </p:spPr>
          <p:txBody>
            <a:bodyPr/>
            <a:p>
              <a:endParaRPr lang="zh-CN" altLang="en-US"/>
            </a:p>
          </p:txBody>
        </p:sp>
        <p:sp>
          <p:nvSpPr>
            <p:cNvPr id="2332" name="矩形 2331"/>
            <p:cNvSpPr/>
            <p:nvPr/>
          </p:nvSpPr>
          <p:spPr>
            <a:xfrm>
              <a:off x="4111" y="2966"/>
              <a:ext cx="726" cy="337"/>
            </a:xfrm>
            <a:prstGeom prst="rect">
              <a:avLst/>
            </a:prstGeom>
            <a:noFill/>
            <a:ln w="12700">
              <a:noFill/>
            </a:ln>
          </p:spPr>
          <p:txBody>
            <a:bodyPr wrap="square" anchor="t" anchorCtr="0">
              <a:spAutoFit/>
            </a:bodyPr>
            <a:p>
              <a:r>
                <a:rPr lang="zh-CN" altLang="en-US" sz="2500" b="1">
                  <a:solidFill>
                    <a:schemeClr val="tx1"/>
                  </a:solidFill>
                  <a:latin typeface="Arial" panose="020B0604020202020204"/>
                  <a:ea typeface="新宋体" panose="02010609030101010101" charset="-122"/>
                </a:rPr>
                <a:t>聘任</a:t>
              </a:r>
              <a:endParaRPr lang="zh-CN" altLang="en-US" sz="2500" b="1">
                <a:solidFill>
                  <a:schemeClr val="tx1"/>
                </a:solidFill>
                <a:latin typeface="Arial" panose="020B0604020202020204"/>
                <a:ea typeface="新宋体" panose="02010609030101010101" charset="-122"/>
              </a:endParaRPr>
            </a:p>
          </p:txBody>
        </p:sp>
      </p:grpSp>
      <p:grpSp>
        <p:nvGrpSpPr>
          <p:cNvPr id="2333" name="组合 2332"/>
          <p:cNvGrpSpPr/>
          <p:nvPr/>
        </p:nvGrpSpPr>
        <p:grpSpPr>
          <a:xfrm>
            <a:off x="5509895" y="4004945"/>
            <a:ext cx="1080135" cy="1798320"/>
            <a:chOff x="2290" y="2523"/>
            <a:chExt cx="817" cy="1451"/>
          </a:xfrm>
        </p:grpSpPr>
        <p:sp>
          <p:nvSpPr>
            <p:cNvPr id="2334" name="六边形 2333"/>
            <p:cNvSpPr/>
            <p:nvPr/>
          </p:nvSpPr>
          <p:spPr>
            <a:xfrm>
              <a:off x="2290" y="3430"/>
              <a:ext cx="817" cy="544"/>
            </a:xfrm>
            <a:prstGeom prst="hexagon">
              <a:avLst>
                <a:gd name="adj" fmla="val 43413"/>
                <a:gd name="vf" fmla="val 115470"/>
              </a:avLst>
            </a:prstGeom>
            <a:solidFill>
              <a:srgbClr val="C0C0C0"/>
            </a:solidFill>
            <a:ln w="12700" cap="flat" cmpd="sng">
              <a:solidFill>
                <a:srgbClr val="000000"/>
              </a:solidFill>
              <a:prstDash val="solid"/>
              <a:miter/>
              <a:headEnd type="none" w="med" len="med"/>
              <a:tailEnd type="none" w="med" len="med"/>
            </a:ln>
          </p:spPr>
          <p:txBody>
            <a:bodyPr wrap="none" anchor="ctr" anchorCtr="0"/>
            <a:p>
              <a:pPr algn="ctr"/>
              <a:r>
                <a:rPr lang="zh-CN" altLang="en-US" sz="2500" b="1">
                  <a:solidFill>
                    <a:srgbClr val="FF0000"/>
                  </a:solidFill>
                  <a:latin typeface="微软雅黑" panose="020B0503020204020204" pitchFamily="34" charset="-122"/>
                  <a:ea typeface="微软雅黑" panose="020B0503020204020204" pitchFamily="34" charset="-122"/>
                </a:rPr>
                <a:t>经营权</a:t>
              </a:r>
              <a:endParaRPr lang="zh-CN" altLang="en-US" sz="2500" b="1">
                <a:solidFill>
                  <a:srgbClr val="FF0000"/>
                </a:solidFill>
                <a:latin typeface="微软雅黑" panose="020B0503020204020204" pitchFamily="34" charset="-122"/>
                <a:ea typeface="微软雅黑" panose="020B0503020204020204" pitchFamily="34" charset="-122"/>
              </a:endParaRPr>
            </a:p>
          </p:txBody>
        </p:sp>
        <p:sp>
          <p:nvSpPr>
            <p:cNvPr id="2335" name="上箭头 2334"/>
            <p:cNvSpPr/>
            <p:nvPr/>
          </p:nvSpPr>
          <p:spPr>
            <a:xfrm>
              <a:off x="2336" y="2523"/>
              <a:ext cx="725" cy="862"/>
            </a:xfrm>
            <a:prstGeom prst="upArrow">
              <a:avLst>
                <a:gd name="adj1" fmla="val 50000"/>
                <a:gd name="adj2" fmla="val 29724"/>
              </a:avLst>
            </a:prstGeom>
            <a:solidFill>
              <a:srgbClr val="C0C0C0"/>
            </a:solidFill>
            <a:ln w="12700" cap="flat" cmpd="sng">
              <a:solidFill>
                <a:srgbClr val="000000"/>
              </a:solidFill>
              <a:prstDash val="solid"/>
              <a:miter/>
              <a:headEnd type="none" w="med" len="med"/>
              <a:tailEnd type="none" w="med" len="med"/>
            </a:ln>
          </p:spPr>
          <p:txBody>
            <a:bodyPr wrap="none" anchor="ctr" anchorCtr="0"/>
            <a:p>
              <a:pPr algn="ctr"/>
              <a:r>
                <a:rPr lang="zh-CN" altLang="en-US" sz="2500" b="1">
                  <a:solidFill>
                    <a:schemeClr val="tx1"/>
                  </a:solidFill>
                  <a:latin typeface="Arial" panose="020B0604020202020204"/>
                  <a:ea typeface="新宋体" panose="02010609030101010101" charset="-122"/>
                </a:rPr>
                <a:t>总</a:t>
              </a:r>
              <a:endParaRPr lang="zh-CN" altLang="en-US" sz="2500" b="1">
                <a:solidFill>
                  <a:schemeClr val="tx1"/>
                </a:solidFill>
                <a:latin typeface="Arial" panose="020B0604020202020204"/>
                <a:ea typeface="新宋体" panose="02010609030101010101" charset="-122"/>
              </a:endParaRPr>
            </a:p>
            <a:p>
              <a:pPr algn="ctr"/>
              <a:r>
                <a:rPr lang="zh-CN" altLang="en-US" sz="2500" b="1">
                  <a:solidFill>
                    <a:schemeClr val="tx1"/>
                  </a:solidFill>
                  <a:latin typeface="Arial" panose="020B0604020202020204"/>
                  <a:ea typeface="新宋体" panose="02010609030101010101" charset="-122"/>
                </a:rPr>
                <a:t>经</a:t>
              </a:r>
              <a:endParaRPr lang="zh-CN" altLang="en-US" sz="2500" b="1">
                <a:solidFill>
                  <a:schemeClr val="tx1"/>
                </a:solidFill>
                <a:latin typeface="Arial" panose="020B0604020202020204"/>
                <a:ea typeface="新宋体" panose="02010609030101010101" charset="-122"/>
              </a:endParaRPr>
            </a:p>
            <a:p>
              <a:pPr algn="ctr"/>
              <a:r>
                <a:rPr lang="zh-CN" altLang="en-US" sz="2500" b="1">
                  <a:solidFill>
                    <a:schemeClr val="tx1"/>
                  </a:solidFill>
                  <a:latin typeface="Arial" panose="020B0604020202020204"/>
                  <a:ea typeface="新宋体" panose="02010609030101010101" charset="-122"/>
                </a:rPr>
                <a:t>理</a:t>
              </a:r>
              <a:endParaRPr lang="zh-CN" altLang="en-US" sz="2500" b="1">
                <a:solidFill>
                  <a:schemeClr val="tx1"/>
                </a:solidFill>
                <a:latin typeface="Arial" panose="020B0604020202020204"/>
                <a:ea typeface="新宋体" panose="02010609030101010101" charset="-122"/>
              </a:endParaRPr>
            </a:p>
          </p:txBody>
        </p:sp>
      </p:grpSp>
      <p:grpSp>
        <p:nvGrpSpPr>
          <p:cNvPr id="2336" name="组合 2335"/>
          <p:cNvGrpSpPr/>
          <p:nvPr/>
        </p:nvGrpSpPr>
        <p:grpSpPr>
          <a:xfrm>
            <a:off x="2581950" y="1342140"/>
            <a:ext cx="2698115" cy="1677210"/>
            <a:chOff x="514" y="572"/>
            <a:chExt cx="1771" cy="1586"/>
          </a:xfrm>
        </p:grpSpPr>
        <p:sp>
          <p:nvSpPr>
            <p:cNvPr id="2337" name="矩形 2336"/>
            <p:cNvSpPr/>
            <p:nvPr/>
          </p:nvSpPr>
          <p:spPr>
            <a:xfrm rot="-5460000" flipH="1">
              <a:off x="628" y="501"/>
              <a:ext cx="1542" cy="1771"/>
            </a:xfrm>
            <a:solidFill>
              <a:srgbClr val="C0C0C0"/>
            </a:solidFill>
            <a:ln w="12700" cap="flat" cmpd="sng">
              <a:solidFill>
                <a:srgbClr val="000000"/>
              </a:solidFill>
              <a:prstDash val="solid"/>
              <a:headEnd type="none" w="med" len="med"/>
              <a:tailEnd type="none" w="med" len="med"/>
            </a:ln>
          </p:spPr>
          <p:txBody>
            <a:bodyPr/>
            <a:p>
              <a:endParaRPr lang="zh-CN" altLang="en-US"/>
            </a:p>
          </p:txBody>
        </p:sp>
        <p:sp>
          <p:nvSpPr>
            <p:cNvPr id="2338" name="矩形 2337"/>
            <p:cNvSpPr/>
            <p:nvPr/>
          </p:nvSpPr>
          <p:spPr>
            <a:xfrm>
              <a:off x="789" y="572"/>
              <a:ext cx="951" cy="450"/>
            </a:xfrm>
            <a:prstGeom prst="rect">
              <a:avLst/>
            </a:prstGeom>
            <a:noFill/>
            <a:ln w="12700">
              <a:noFill/>
            </a:ln>
          </p:spPr>
          <p:txBody>
            <a:bodyPr wrap="square" anchor="t" anchorCtr="0">
              <a:spAutoFit/>
            </a:bodyPr>
            <a:p>
              <a:r>
                <a:rPr lang="zh-CN" altLang="en-US" sz="2500" b="1">
                  <a:solidFill>
                    <a:schemeClr val="tx1"/>
                  </a:solidFill>
                  <a:latin typeface="Arial" panose="020B0604020202020204"/>
                  <a:ea typeface="新宋体" panose="02010609030101010101" charset="-122"/>
                </a:rPr>
                <a:t>选举</a:t>
              </a:r>
              <a:endParaRPr lang="zh-CN" altLang="en-US" sz="2500" b="1">
                <a:solidFill>
                  <a:schemeClr val="tx1"/>
                </a:solidFill>
                <a:latin typeface="Arial" panose="020B0604020202020204"/>
                <a:ea typeface="新宋体" panose="02010609030101010101" charset="-122"/>
              </a:endParaRPr>
            </a:p>
          </p:txBody>
        </p:sp>
      </p:grpSp>
      <p:grpSp>
        <p:nvGrpSpPr>
          <p:cNvPr id="2339" name="组合 2338"/>
          <p:cNvGrpSpPr/>
          <p:nvPr/>
        </p:nvGrpSpPr>
        <p:grpSpPr>
          <a:xfrm>
            <a:off x="2426970" y="3259455"/>
            <a:ext cx="2156460" cy="674370"/>
            <a:chOff x="340" y="1933"/>
            <a:chExt cx="1587" cy="545"/>
          </a:xfrm>
        </p:grpSpPr>
        <p:sp>
          <p:nvSpPr>
            <p:cNvPr id="2340" name="六边形 2339"/>
            <p:cNvSpPr/>
            <p:nvPr/>
          </p:nvSpPr>
          <p:spPr>
            <a:xfrm>
              <a:off x="340" y="1979"/>
              <a:ext cx="816" cy="499"/>
            </a:xfrm>
            <a:prstGeom prst="hexagon">
              <a:avLst>
                <a:gd name="adj" fmla="val 39972"/>
                <a:gd name="vf" fmla="val 115470"/>
              </a:avLst>
            </a:prstGeom>
            <a:solidFill>
              <a:srgbClr val="C0C0C0"/>
            </a:solidFill>
            <a:ln w="12700" cap="flat" cmpd="sng">
              <a:solidFill>
                <a:srgbClr val="000000"/>
              </a:solidFill>
              <a:prstDash val="solid"/>
              <a:miter/>
              <a:headEnd type="none" w="med" len="med"/>
              <a:tailEnd type="none" w="med" len="med"/>
            </a:ln>
          </p:spPr>
          <p:txBody>
            <a:bodyPr wrap="none" anchor="ctr" anchorCtr="0"/>
            <a:p>
              <a:pPr algn="ctr"/>
              <a:r>
                <a:rPr lang="zh-CN" altLang="en-US" sz="2500">
                  <a:solidFill>
                    <a:srgbClr val="FF0000"/>
                  </a:solidFill>
                  <a:latin typeface="微软雅黑" panose="020B0503020204020204" pitchFamily="34" charset="-122"/>
                  <a:ea typeface="微软雅黑" panose="020B0503020204020204" pitchFamily="34" charset="-122"/>
                </a:rPr>
                <a:t>监督权</a:t>
              </a:r>
              <a:endParaRPr lang="zh-CN" altLang="en-US" sz="2500">
                <a:solidFill>
                  <a:srgbClr val="FF0000"/>
                </a:solidFill>
                <a:latin typeface="微软雅黑" panose="020B0503020204020204" pitchFamily="34" charset="-122"/>
                <a:ea typeface="微软雅黑" panose="020B0503020204020204" pitchFamily="34" charset="-122"/>
              </a:endParaRPr>
            </a:p>
          </p:txBody>
        </p:sp>
        <p:sp>
          <p:nvSpPr>
            <p:cNvPr id="2341" name="右箭头 2340"/>
            <p:cNvSpPr/>
            <p:nvPr/>
          </p:nvSpPr>
          <p:spPr>
            <a:xfrm>
              <a:off x="1202" y="1933"/>
              <a:ext cx="725" cy="544"/>
            </a:xfrm>
            <a:prstGeom prst="rightArrow">
              <a:avLst>
                <a:gd name="adj1" fmla="val 50000"/>
                <a:gd name="adj2" fmla="val 27400"/>
              </a:avLst>
            </a:prstGeom>
            <a:solidFill>
              <a:srgbClr val="C0C0C0"/>
            </a:solidFill>
            <a:ln w="12700" cap="flat" cmpd="sng">
              <a:solidFill>
                <a:srgbClr val="000000"/>
              </a:solidFill>
              <a:prstDash val="solid"/>
              <a:miter/>
              <a:headEnd type="none" w="med" len="med"/>
              <a:tailEnd type="none" w="med" len="med"/>
            </a:ln>
          </p:spPr>
          <p:txBody>
            <a:bodyPr wrap="none" anchor="ctr" anchorCtr="0"/>
            <a:p>
              <a:pPr algn="ctr"/>
              <a:r>
                <a:rPr lang="zh-CN" altLang="en-US" sz="2500" b="1">
                  <a:solidFill>
                    <a:schemeClr val="tx1"/>
                  </a:solidFill>
                  <a:latin typeface="Arial" panose="020B0604020202020204"/>
                  <a:ea typeface="新宋体" panose="02010609030101010101" charset="-122"/>
                </a:rPr>
                <a:t>监事会</a:t>
              </a:r>
              <a:endParaRPr lang="zh-CN" altLang="en-US" sz="2500" b="1">
                <a:solidFill>
                  <a:schemeClr val="tx1"/>
                </a:solidFill>
                <a:latin typeface="Arial" panose="020B0604020202020204"/>
                <a:ea typeface="新宋体" panose="02010609030101010101" charset="-122"/>
              </a:endParaRPr>
            </a:p>
          </p:txBody>
        </p:sp>
      </p:grpSp>
      <p:grpSp>
        <p:nvGrpSpPr>
          <p:cNvPr id="2342" name="组合 2341"/>
          <p:cNvGrpSpPr/>
          <p:nvPr/>
        </p:nvGrpSpPr>
        <p:grpSpPr>
          <a:xfrm>
            <a:off x="2350219" y="4683760"/>
            <a:ext cx="2738036" cy="1910931"/>
            <a:chOff x="191" y="2614"/>
            <a:chExt cx="1963" cy="1542"/>
          </a:xfrm>
        </p:grpSpPr>
        <p:sp>
          <p:nvSpPr>
            <p:cNvPr id="2343" name="矩形 2342"/>
            <p:cNvSpPr/>
            <p:nvPr/>
          </p:nvSpPr>
          <p:spPr>
            <a:xfrm flipV="1">
              <a:off x="191" y="2614"/>
              <a:ext cx="1963" cy="1542"/>
            </a:xfrm>
            <a:solidFill>
              <a:srgbClr val="C0C0C0"/>
            </a:solidFill>
            <a:ln w="12700" cap="flat" cmpd="sng">
              <a:solidFill>
                <a:srgbClr val="000000"/>
              </a:solidFill>
              <a:prstDash val="solid"/>
              <a:headEnd type="none" w="med" len="med"/>
              <a:tailEnd type="none" w="med" len="med"/>
            </a:ln>
          </p:spPr>
          <p:txBody>
            <a:bodyPr/>
            <a:p>
              <a:endParaRPr lang="zh-CN" altLang="en-US"/>
            </a:p>
          </p:txBody>
        </p:sp>
        <p:sp>
          <p:nvSpPr>
            <p:cNvPr id="2344" name="矩形 2343"/>
            <p:cNvSpPr/>
            <p:nvPr/>
          </p:nvSpPr>
          <p:spPr>
            <a:xfrm>
              <a:off x="755" y="3054"/>
              <a:ext cx="835" cy="384"/>
            </a:xfrm>
            <a:prstGeom prst="rect">
              <a:avLst/>
            </a:prstGeom>
            <a:noFill/>
            <a:ln w="12700">
              <a:noFill/>
            </a:ln>
          </p:spPr>
          <p:txBody>
            <a:bodyPr wrap="square" anchor="t" anchorCtr="0">
              <a:spAutoFit/>
            </a:bodyPr>
            <a:p>
              <a:r>
                <a:rPr lang="zh-CN" altLang="en-US" sz="2500" b="1">
                  <a:solidFill>
                    <a:schemeClr val="tx1"/>
                  </a:solidFill>
                  <a:latin typeface="Arial" panose="020B0604020202020204"/>
                  <a:ea typeface="新宋体" panose="02010609030101010101" charset="-122"/>
                </a:rPr>
                <a:t>监督</a:t>
              </a:r>
              <a:endParaRPr lang="zh-CN" altLang="en-US" sz="2500" b="1">
                <a:solidFill>
                  <a:schemeClr val="tx1"/>
                </a:solidFill>
                <a:latin typeface="Arial" panose="020B0604020202020204"/>
                <a:ea typeface="新宋体" panose="02010609030101010101" charset="-122"/>
              </a:endParaRPr>
            </a:p>
          </p:txBody>
        </p:sp>
      </p:grpSp>
      <p:sp>
        <p:nvSpPr>
          <p:cNvPr id="4" name="文本框 3"/>
          <p:cNvSpPr txBox="1"/>
          <p:nvPr/>
        </p:nvSpPr>
        <p:spPr>
          <a:xfrm>
            <a:off x="7319645" y="5949315"/>
            <a:ext cx="2287905" cy="583565"/>
          </a:xfrm>
          <a:prstGeom prst="rect">
            <a:avLst/>
          </a:prstGeom>
          <a:noFill/>
        </p:spPr>
        <p:txBody>
          <a:bodyPr wrap="square" rtlCol="0" anchor="t">
            <a:spAutoFit/>
          </a:bodyPr>
          <a:p>
            <a:r>
              <a:rPr lang="zh-CN" altLang="en-US" b="1">
                <a:solidFill>
                  <a:srgbClr val="FF0000"/>
                </a:solidFill>
              </a:rPr>
              <a:t>“</a:t>
            </a:r>
            <a:r>
              <a:rPr lang="zh-CN" altLang="en-US" sz="3200" b="1">
                <a:solidFill>
                  <a:srgbClr val="FF0000"/>
                </a:solidFill>
              </a:rPr>
              <a:t>三会四权”</a:t>
            </a:r>
            <a:endParaRPr lang="zh-CN" altLang="en-US" sz="3200" b="1">
              <a:solidFill>
                <a:srgbClr val="FF0000"/>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childTnLst>
                                    <p:set>
                                      <p:cBhvr additive="base">
                                        <p:cTn id="6" dur="1" fill="hold">
                                          <p:stCondLst>
                                            <p:cond delay="0"/>
                                          </p:stCondLst>
                                        </p:cTn>
                                        <p:tgtEl>
                                          <p:spTgt spid="2320"/>
                                        </p:tgtEl>
                                        <p:attrNameLst>
                                          <p:attrName>style.visibility</p:attrName>
                                        </p:attrNameLst>
                                      </p:cBhvr>
                                      <p:to>
                                        <p:strVal val="visible"/>
                                      </p:to>
                                    </p:set>
                                    <p:anim calcmode="lin" valueType="num">
                                      <p:cBhvr additive="base">
                                        <p:cTn id="7" dur="500" fill="hold"/>
                                        <p:tgtEl>
                                          <p:spTgt spid="2320"/>
                                        </p:tgtEl>
                                        <p:attrNameLst>
                                          <p:attrName>ppt_w</p:attrName>
                                        </p:attrNameLst>
                                      </p:cBhvr>
                                      <p:tavLst>
                                        <p:tav tm="0">
                                          <p:val>
                                            <p:fltVal val="0.000000"/>
                                          </p:val>
                                        </p:tav>
                                        <p:tav tm="100000">
                                          <p:val>
                                            <p:strVal val="#ppt_w"/>
                                          </p:val>
                                        </p:tav>
                                      </p:tavLst>
                                    </p:anim>
                                    <p:anim calcmode="lin" valueType="num">
                                      <p:cBhvr additive="base">
                                        <p:cTn id="8" dur="500" fill="hold"/>
                                        <p:tgtEl>
                                          <p:spTgt spid="2320"/>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childTnLst>
                                    <p:set>
                                      <p:cBhvr additive="base">
                                        <p:cTn id="12" dur="1" fill="hold">
                                          <p:stCondLst>
                                            <p:cond delay="0"/>
                                          </p:stCondLst>
                                        </p:cTn>
                                        <p:tgtEl>
                                          <p:spTgt spid="2321"/>
                                        </p:tgtEl>
                                        <p:attrNameLst>
                                          <p:attrName>style.visibility</p:attrName>
                                        </p:attrNameLst>
                                      </p:cBhvr>
                                      <p:to>
                                        <p:strVal val="visible"/>
                                      </p:to>
                                    </p:set>
                                    <p:animEffect transition="in" filter="wipe(up)">
                                      <p:cBhvr additive="base">
                                        <p:cTn id="13" dur="500"/>
                                        <p:tgtEl>
                                          <p:spTgt spid="232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childTnLst>
                                    <p:set>
                                      <p:cBhvr additive="base">
                                        <p:cTn id="17" dur="1" fill="hold">
                                          <p:stCondLst>
                                            <p:cond delay="0"/>
                                          </p:stCondLst>
                                        </p:cTn>
                                        <p:tgtEl>
                                          <p:spTgt spid="2327"/>
                                        </p:tgtEl>
                                        <p:attrNameLst>
                                          <p:attrName>style.visibility</p:attrName>
                                        </p:attrNameLst>
                                      </p:cBhvr>
                                      <p:to>
                                        <p:strVal val="visible"/>
                                      </p:to>
                                    </p:set>
                                    <p:animEffect transition="in" filter="wipe(left)">
                                      <p:cBhvr additive="base">
                                        <p:cTn id="18" dur="500"/>
                                        <p:tgtEl>
                                          <p:spTgt spid="232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nodeType="clickEffect">
                                  <p:childTnLst>
                                    <p:set>
                                      <p:cBhvr additive="base">
                                        <p:cTn id="22" dur="1" fill="hold">
                                          <p:stCondLst>
                                            <p:cond delay="0"/>
                                          </p:stCondLst>
                                        </p:cTn>
                                        <p:tgtEl>
                                          <p:spTgt spid="2324"/>
                                        </p:tgtEl>
                                        <p:attrNameLst>
                                          <p:attrName>style.visibility</p:attrName>
                                        </p:attrNameLst>
                                      </p:cBhvr>
                                      <p:to>
                                        <p:strVal val="visible"/>
                                      </p:to>
                                    </p:set>
                                    <p:animEffect transition="in" filter="wipe(right)">
                                      <p:cBhvr additive="base">
                                        <p:cTn id="23" dur="500"/>
                                        <p:tgtEl>
                                          <p:spTgt spid="232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childTnLst>
                                    <p:set>
                                      <p:cBhvr additive="base">
                                        <p:cTn id="27" dur="1" fill="hold">
                                          <p:stCondLst>
                                            <p:cond delay="0"/>
                                          </p:stCondLst>
                                        </p:cTn>
                                        <p:tgtEl>
                                          <p:spTgt spid="2330"/>
                                        </p:tgtEl>
                                        <p:attrNameLst>
                                          <p:attrName>style.visibility</p:attrName>
                                        </p:attrNameLst>
                                      </p:cBhvr>
                                      <p:to>
                                        <p:strVal val="visible"/>
                                      </p:to>
                                    </p:set>
                                    <p:animEffect transition="in" filter="wipe(up)">
                                      <p:cBhvr additive="base">
                                        <p:cTn id="28" dur="500"/>
                                        <p:tgtEl>
                                          <p:spTgt spid="2330"/>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childTnLst>
                                    <p:set>
                                      <p:cBhvr additive="base">
                                        <p:cTn id="32" dur="1" fill="hold">
                                          <p:stCondLst>
                                            <p:cond delay="0"/>
                                          </p:stCondLst>
                                        </p:cTn>
                                        <p:tgtEl>
                                          <p:spTgt spid="2336"/>
                                        </p:tgtEl>
                                        <p:attrNameLst>
                                          <p:attrName>style.visibility</p:attrName>
                                        </p:attrNameLst>
                                      </p:cBhvr>
                                      <p:to>
                                        <p:strVal val="visible"/>
                                      </p:to>
                                    </p:set>
                                    <p:animEffect transition="in" filter="wipe(right)">
                                      <p:cBhvr additive="base">
                                        <p:cTn id="33" dur="500"/>
                                        <p:tgtEl>
                                          <p:spTgt spid="233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childTnLst>
                                    <p:set>
                                      <p:cBhvr additive="base">
                                        <p:cTn id="37" dur="1" fill="hold">
                                          <p:stCondLst>
                                            <p:cond delay="0"/>
                                          </p:stCondLst>
                                        </p:cTn>
                                        <p:tgtEl>
                                          <p:spTgt spid="2339"/>
                                        </p:tgtEl>
                                        <p:attrNameLst>
                                          <p:attrName>style.visibility</p:attrName>
                                        </p:attrNameLst>
                                      </p:cBhvr>
                                      <p:to>
                                        <p:strVal val="visible"/>
                                      </p:to>
                                    </p:set>
                                    <p:animEffect transition="in" filter="wipe(left)">
                                      <p:cBhvr additive="base">
                                        <p:cTn id="38" dur="500"/>
                                        <p:tgtEl>
                                          <p:spTgt spid="2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0"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灯片编号占位符 2"/>
          <p:cNvSpPr/>
          <p:nvPr>
            <p:ph type="sldNum" sz="quarter" idx="4294967295"/>
          </p:nvPr>
        </p:nvSpPr>
        <p:spPr>
          <a:xfrm>
            <a:off x="9347200" y="6356350"/>
            <a:ext cx="2844800" cy="365125"/>
          </a:xfrm>
        </p:spPr>
        <p:txBody>
          <a:bodyPr/>
          <a:p>
            <a:pPr lvl="0" defTabSz="914400" rtl="0" eaLnBrk="1" latinLnBrk="0" hangingPunct="1">
              <a:lnSpc>
                <a:spcPct val="100000"/>
              </a:lnSpc>
              <a:spcBef>
                <a:spcPct val="0"/>
              </a:spcBef>
              <a:spcAft>
                <a:spcPct val="0"/>
              </a:spcAft>
              <a:buClrTx/>
              <a:buSzPct val="100000"/>
            </a:pPr>
            <a:fld id="{9A0DB2DC-4C9A-4742-B13C-FB6460FD3503}" type="slidenum">
              <a:rPr lang="zh-CN" altLang="en-US">
                <a:latin typeface="Times New Roman" panose="02020603050405020304" pitchFamily="18" charset="0"/>
              </a:rPr>
            </a:fld>
            <a:endParaRPr lang="zh-CN" altLang="en-US" sz="1400" u="none">
              <a:solidFill>
                <a:schemeClr val="tx1"/>
              </a:solidFill>
              <a:latin typeface="Times New Roman" panose="02020603050405020304" pitchFamily="18" charset="0"/>
            </a:endParaRPr>
          </a:p>
        </p:txBody>
      </p:sp>
      <p:grpSp>
        <p:nvGrpSpPr>
          <p:cNvPr id="2271" name="组合 2270"/>
          <p:cNvGrpSpPr/>
          <p:nvPr/>
        </p:nvGrpSpPr>
        <p:grpSpPr>
          <a:xfrm>
            <a:off x="3200400" y="4343400"/>
            <a:ext cx="2319338" cy="1665288"/>
            <a:chOff x="2112" y="3024"/>
            <a:chExt cx="1392" cy="1049"/>
          </a:xfrm>
        </p:grpSpPr>
        <p:graphicFrame>
          <p:nvGraphicFramePr>
            <p:cNvPr id="2272" name="对象 2271"/>
            <p:cNvGraphicFramePr/>
            <p:nvPr/>
          </p:nvGraphicFramePr>
          <p:xfrm>
            <a:off x="2112" y="3024"/>
            <a:ext cx="1392" cy="768"/>
          </p:xfrm>
          <a:graphic>
            <a:graphicData uri="http://schemas.openxmlformats.org/presentationml/2006/ole">
              <mc:AlternateContent xmlns:mc="http://schemas.openxmlformats.org/markup-compatibility/2006">
                <mc:Choice xmlns:v="urn:schemas-microsoft-com:vml" Requires="v">
                  <p:oleObj spid="_x0000_s3077" name="" r:id="rId1" imgW="5141595" imgH="2890520" progId="MS_ClipArt_Gallery">
                    <p:embed/>
                  </p:oleObj>
                </mc:Choice>
                <mc:Fallback>
                  <p:oleObj name="" r:id="rId1" imgW="5141595" imgH="2890520" progId="MS_ClipArt_Gallery">
                    <p:embed/>
                    <p:pic>
                      <p:nvPicPr>
                        <p:cNvPr id="0" name="图片 3076"/>
                        <p:cNvPicPr/>
                        <p:nvPr/>
                      </p:nvPicPr>
                      <p:blipFill>
                        <a:blip r:embed="rId2"/>
                        <a:stretch>
                          <a:fillRect/>
                        </a:stretch>
                      </p:blipFill>
                      <p:spPr>
                        <a:xfrm>
                          <a:off x="2112" y="3024"/>
                          <a:ext cx="1392" cy="768"/>
                        </a:xfrm>
                        <a:prstGeom prst="rect">
                          <a:avLst/>
                        </a:prstGeom>
                        <a:noFill/>
                        <a:ln w="38100">
                          <a:noFill/>
                          <a:miter/>
                        </a:ln>
                      </p:spPr>
                    </p:pic>
                  </p:oleObj>
                </mc:Fallback>
              </mc:AlternateContent>
            </a:graphicData>
          </a:graphic>
        </p:graphicFrame>
        <p:sp>
          <p:nvSpPr>
            <p:cNvPr id="2273" name="矩形 2272"/>
            <p:cNvSpPr/>
            <p:nvPr/>
          </p:nvSpPr>
          <p:spPr>
            <a:xfrm>
              <a:off x="2400" y="3744"/>
              <a:ext cx="792" cy="329"/>
            </a:xfrm>
            <a:prstGeom prst="rect">
              <a:avLst/>
            </a:prstGeom>
            <a:noFill/>
            <a:ln w="12700">
              <a:noFill/>
            </a:ln>
          </p:spPr>
          <p:txBody>
            <a:bodyPr>
              <a:spAutoFit/>
            </a:bodyPr>
            <a:p>
              <a:r>
                <a:rPr lang="zh-CN" altLang="en-US" sz="2800" b="1">
                  <a:solidFill>
                    <a:schemeClr val="tx1"/>
                  </a:solidFill>
                  <a:latin typeface="Arial" panose="020B0604020202020204"/>
                  <a:ea typeface="新宋体" panose="02010609030101010101" charset="-122"/>
                </a:rPr>
                <a:t>董事会</a:t>
              </a:r>
              <a:endParaRPr lang="zh-CN" altLang="en-US" sz="2800" b="1">
                <a:solidFill>
                  <a:schemeClr val="tx1"/>
                </a:solidFill>
                <a:latin typeface="Arial" panose="020B0604020202020204"/>
                <a:ea typeface="新宋体" panose="02010609030101010101" charset="-122"/>
              </a:endParaRPr>
            </a:p>
          </p:txBody>
        </p:sp>
      </p:grpSp>
      <p:grpSp>
        <p:nvGrpSpPr>
          <p:cNvPr id="2274" name="组合 2273"/>
          <p:cNvGrpSpPr/>
          <p:nvPr/>
        </p:nvGrpSpPr>
        <p:grpSpPr>
          <a:xfrm>
            <a:off x="3276600" y="1371600"/>
            <a:ext cx="2243138" cy="1616155"/>
            <a:chOff x="384" y="3072"/>
            <a:chExt cx="1296" cy="993"/>
          </a:xfrm>
        </p:grpSpPr>
        <p:pic>
          <p:nvPicPr>
            <p:cNvPr id="2275" name="图片 2274"/>
            <p:cNvPicPr>
              <a:picLocks noChangeAspect="1"/>
            </p:cNvPicPr>
            <p:nvPr/>
          </p:nvPicPr>
          <p:blipFill>
            <a:blip r:embed="rId3"/>
            <a:stretch>
              <a:fillRect/>
            </a:stretch>
          </p:blipFill>
          <p:spPr>
            <a:xfrm>
              <a:off x="384" y="3072"/>
              <a:ext cx="1296" cy="739"/>
            </a:xfrm>
            <a:prstGeom prst="rect">
              <a:avLst/>
            </a:prstGeom>
            <a:noFill/>
            <a:ln w="9525">
              <a:noFill/>
            </a:ln>
          </p:spPr>
        </p:pic>
        <p:sp>
          <p:nvSpPr>
            <p:cNvPr id="2276" name="矩形 2275"/>
            <p:cNvSpPr/>
            <p:nvPr/>
          </p:nvSpPr>
          <p:spPr>
            <a:xfrm>
              <a:off x="480" y="3744"/>
              <a:ext cx="1017" cy="321"/>
            </a:xfrm>
            <a:prstGeom prst="rect">
              <a:avLst/>
            </a:prstGeom>
            <a:noFill/>
            <a:ln w="12700">
              <a:noFill/>
            </a:ln>
          </p:spPr>
          <p:txBody>
            <a:bodyPr>
              <a:spAutoFit/>
            </a:bodyPr>
            <a:p>
              <a:r>
                <a:rPr lang="zh-CN" altLang="en-US" sz="2800" b="1">
                  <a:solidFill>
                    <a:schemeClr val="tx1"/>
                  </a:solidFill>
                  <a:latin typeface="Arial" panose="020B0604020202020204"/>
                  <a:ea typeface="新宋体" panose="02010609030101010101" charset="-122"/>
                </a:rPr>
                <a:t>股东大会</a:t>
              </a:r>
              <a:endParaRPr lang="zh-CN" altLang="en-US" sz="2800" b="1">
                <a:solidFill>
                  <a:schemeClr val="tx1"/>
                </a:solidFill>
                <a:latin typeface="Arial" panose="020B0604020202020204"/>
                <a:ea typeface="新宋体" panose="02010609030101010101" charset="-122"/>
              </a:endParaRPr>
            </a:p>
          </p:txBody>
        </p:sp>
      </p:grpSp>
      <p:grpSp>
        <p:nvGrpSpPr>
          <p:cNvPr id="2277" name="组合 2276"/>
          <p:cNvGrpSpPr/>
          <p:nvPr/>
        </p:nvGrpSpPr>
        <p:grpSpPr>
          <a:xfrm>
            <a:off x="6705600" y="4191000"/>
            <a:ext cx="1697119" cy="1817688"/>
            <a:chOff x="4272" y="2928"/>
            <a:chExt cx="1017" cy="1145"/>
          </a:xfrm>
        </p:grpSpPr>
        <p:pic>
          <p:nvPicPr>
            <p:cNvPr id="2278" name="图片 2277"/>
            <p:cNvPicPr>
              <a:picLocks noChangeAspect="1"/>
            </p:cNvPicPr>
            <p:nvPr/>
          </p:nvPicPr>
          <p:blipFill>
            <a:blip r:embed="rId4"/>
            <a:stretch>
              <a:fillRect/>
            </a:stretch>
          </p:blipFill>
          <p:spPr>
            <a:xfrm>
              <a:off x="4320" y="2928"/>
              <a:ext cx="954" cy="882"/>
            </a:xfrm>
            <a:prstGeom prst="rect">
              <a:avLst/>
            </a:prstGeom>
            <a:noFill/>
            <a:ln w="9525">
              <a:noFill/>
            </a:ln>
          </p:spPr>
        </p:pic>
        <p:sp>
          <p:nvSpPr>
            <p:cNvPr id="2279" name="矩形 2278"/>
            <p:cNvSpPr/>
            <p:nvPr/>
          </p:nvSpPr>
          <p:spPr>
            <a:xfrm>
              <a:off x="4272" y="3744"/>
              <a:ext cx="1017" cy="329"/>
            </a:xfrm>
            <a:prstGeom prst="rect">
              <a:avLst/>
            </a:prstGeom>
            <a:noFill/>
            <a:ln w="12700">
              <a:noFill/>
            </a:ln>
          </p:spPr>
          <p:txBody>
            <a:bodyPr>
              <a:spAutoFit/>
            </a:bodyPr>
            <a:p>
              <a:r>
                <a:rPr lang="zh-CN" altLang="en-US" sz="2800" b="1">
                  <a:solidFill>
                    <a:schemeClr val="tx1"/>
                  </a:solidFill>
                  <a:latin typeface="Arial" panose="020B0604020202020204"/>
                  <a:ea typeface="新宋体" panose="02010609030101010101" charset="-122"/>
                </a:rPr>
                <a:t>高层经理</a:t>
              </a:r>
              <a:endParaRPr lang="zh-CN" altLang="en-US" sz="2800" b="1">
                <a:solidFill>
                  <a:schemeClr val="tx1"/>
                </a:solidFill>
                <a:latin typeface="Arial" panose="020B0604020202020204"/>
                <a:ea typeface="新宋体" panose="02010609030101010101" charset="-122"/>
              </a:endParaRPr>
            </a:p>
          </p:txBody>
        </p:sp>
      </p:grpSp>
      <p:grpSp>
        <p:nvGrpSpPr>
          <p:cNvPr id="2280" name="组合 2279"/>
          <p:cNvGrpSpPr/>
          <p:nvPr/>
        </p:nvGrpSpPr>
        <p:grpSpPr>
          <a:xfrm>
            <a:off x="8458200" y="1295400"/>
            <a:ext cx="1814513" cy="1783792"/>
            <a:chOff x="4368" y="1392"/>
            <a:chExt cx="1008" cy="1273"/>
          </a:xfrm>
        </p:grpSpPr>
        <p:pic>
          <p:nvPicPr>
            <p:cNvPr id="2281" name="图片 2280"/>
            <p:cNvPicPr>
              <a:picLocks noChangeAspect="1"/>
            </p:cNvPicPr>
            <p:nvPr/>
          </p:nvPicPr>
          <p:blipFill>
            <a:blip r:embed="rId5"/>
            <a:stretch>
              <a:fillRect/>
            </a:stretch>
          </p:blipFill>
          <p:spPr>
            <a:xfrm>
              <a:off x="4368" y="1392"/>
              <a:ext cx="1008" cy="930"/>
            </a:xfrm>
            <a:prstGeom prst="rect">
              <a:avLst/>
            </a:prstGeom>
            <a:noFill/>
            <a:ln w="9525">
              <a:noFill/>
            </a:ln>
          </p:spPr>
        </p:pic>
        <p:sp>
          <p:nvSpPr>
            <p:cNvPr id="2282" name="矩形 2281"/>
            <p:cNvSpPr/>
            <p:nvPr/>
          </p:nvSpPr>
          <p:spPr>
            <a:xfrm>
              <a:off x="4563" y="2292"/>
              <a:ext cx="792" cy="373"/>
            </a:xfrm>
            <a:prstGeom prst="rect">
              <a:avLst/>
            </a:prstGeom>
            <a:noFill/>
            <a:ln w="12700">
              <a:noFill/>
            </a:ln>
          </p:spPr>
          <p:txBody>
            <a:bodyPr>
              <a:spAutoFit/>
            </a:bodyPr>
            <a:p>
              <a:r>
                <a:rPr lang="zh-CN" altLang="en-US" sz="2800" b="1">
                  <a:solidFill>
                    <a:schemeClr val="tx1"/>
                  </a:solidFill>
                  <a:latin typeface="Arial" panose="020B0604020202020204"/>
                  <a:ea typeface="新宋体" panose="02010609030101010101" charset="-122"/>
                </a:rPr>
                <a:t>监事会</a:t>
              </a:r>
              <a:endParaRPr lang="zh-CN" altLang="en-US" sz="2800" b="1">
                <a:solidFill>
                  <a:schemeClr val="tx1"/>
                </a:solidFill>
                <a:latin typeface="Arial" panose="020B0604020202020204"/>
                <a:ea typeface="新宋体" panose="02010609030101010101" charset="-122"/>
              </a:endParaRPr>
            </a:p>
          </p:txBody>
        </p:sp>
      </p:grpSp>
      <p:sp>
        <p:nvSpPr>
          <p:cNvPr id="2283" name="矩形 2282"/>
          <p:cNvSpPr/>
          <p:nvPr/>
        </p:nvSpPr>
        <p:spPr>
          <a:xfrm>
            <a:off x="3124200" y="990600"/>
            <a:ext cx="2328863" cy="521970"/>
          </a:xfrm>
          <a:prstGeom prst="rect">
            <a:avLst/>
          </a:prstGeom>
          <a:noFill/>
          <a:ln w="12700">
            <a:noFill/>
          </a:ln>
        </p:spPr>
        <p:txBody>
          <a:bodyPr>
            <a:spAutoFit/>
          </a:bodyPr>
          <a:p>
            <a:r>
              <a:rPr lang="zh-CN" altLang="en-US" sz="2800" b="1">
                <a:solidFill>
                  <a:srgbClr val="0000CC"/>
                </a:solidFill>
                <a:latin typeface="Arial" panose="020B0604020202020204"/>
                <a:ea typeface="新宋体" panose="02010609030101010101" charset="-122"/>
              </a:rPr>
              <a:t>最高权力机构</a:t>
            </a:r>
            <a:endParaRPr lang="zh-CN" altLang="en-US" sz="2800" b="1">
              <a:solidFill>
                <a:srgbClr val="0000CC"/>
              </a:solidFill>
              <a:latin typeface="Arial" panose="020B0604020202020204"/>
              <a:ea typeface="新宋体" panose="02010609030101010101" charset="-122"/>
            </a:endParaRPr>
          </a:p>
        </p:txBody>
      </p:sp>
      <p:sp>
        <p:nvSpPr>
          <p:cNvPr id="2284" name="矩形 2283"/>
          <p:cNvSpPr/>
          <p:nvPr/>
        </p:nvSpPr>
        <p:spPr>
          <a:xfrm>
            <a:off x="2971800" y="2971800"/>
            <a:ext cx="540385" cy="953135"/>
          </a:xfrm>
          <a:prstGeom prst="rect">
            <a:avLst/>
          </a:prstGeom>
          <a:noFill/>
          <a:ln w="12700">
            <a:noFill/>
          </a:ln>
        </p:spPr>
        <p:txBody>
          <a:bodyPr wrap="none" anchor="t" anchorCtr="0">
            <a:spAutoFit/>
          </a:bodyPr>
          <a:p>
            <a:r>
              <a:rPr lang="zh-CN" altLang="en-US" sz="2800" b="1">
                <a:solidFill>
                  <a:srgbClr val="008000"/>
                </a:solidFill>
                <a:latin typeface="Arial" panose="020B0604020202020204"/>
                <a:ea typeface="新宋体" panose="02010609030101010101" charset="-122"/>
              </a:rPr>
              <a:t>选</a:t>
            </a:r>
            <a:endParaRPr lang="zh-CN" altLang="en-US" sz="2800" b="1">
              <a:solidFill>
                <a:srgbClr val="008000"/>
              </a:solidFill>
              <a:latin typeface="Arial" panose="020B0604020202020204"/>
              <a:ea typeface="新宋体" panose="02010609030101010101" charset="-122"/>
            </a:endParaRPr>
          </a:p>
          <a:p>
            <a:r>
              <a:rPr lang="zh-CN" altLang="en-US" sz="2800" b="1">
                <a:solidFill>
                  <a:srgbClr val="008000"/>
                </a:solidFill>
                <a:latin typeface="Arial" panose="020B0604020202020204"/>
                <a:ea typeface="新宋体" panose="02010609030101010101" charset="-122"/>
              </a:rPr>
              <a:t>举</a:t>
            </a:r>
            <a:endParaRPr lang="zh-CN" altLang="en-US" sz="2800" b="1">
              <a:solidFill>
                <a:srgbClr val="008000"/>
              </a:solidFill>
              <a:latin typeface="Arial" panose="020B0604020202020204"/>
              <a:ea typeface="新宋体" panose="02010609030101010101" charset="-122"/>
            </a:endParaRPr>
          </a:p>
        </p:txBody>
      </p:sp>
      <p:cxnSp>
        <p:nvCxnSpPr>
          <p:cNvPr id="2285" name="直接连接符 2284"/>
          <p:cNvCxnSpPr/>
          <p:nvPr/>
        </p:nvCxnSpPr>
        <p:spPr>
          <a:xfrm>
            <a:off x="5410200" y="2057400"/>
            <a:ext cx="2819400" cy="0"/>
          </a:xfrm>
          <a:prstGeom prst="line">
            <a:avLst/>
          </a:prstGeom>
          <a:ln w="28575" cap="flat" cmpd="sng">
            <a:solidFill>
              <a:srgbClr val="000000"/>
            </a:solidFill>
            <a:prstDash val="solid"/>
            <a:headEnd type="none" w="med" len="med"/>
            <a:tailEnd type="triangle" w="med" len="med"/>
          </a:ln>
        </p:spPr>
      </p:cxnSp>
      <p:sp>
        <p:nvSpPr>
          <p:cNvPr id="2286" name="矩形 2285"/>
          <p:cNvSpPr/>
          <p:nvPr/>
        </p:nvSpPr>
        <p:spPr>
          <a:xfrm>
            <a:off x="6324600" y="1524000"/>
            <a:ext cx="1068388" cy="521970"/>
          </a:xfrm>
          <a:prstGeom prst="rect">
            <a:avLst/>
          </a:prstGeom>
          <a:noFill/>
          <a:ln w="12700">
            <a:noFill/>
          </a:ln>
        </p:spPr>
        <p:txBody>
          <a:bodyPr>
            <a:spAutoFit/>
          </a:bodyPr>
          <a:p>
            <a:r>
              <a:rPr lang="zh-CN" altLang="en-US" sz="2800" b="1">
                <a:solidFill>
                  <a:srgbClr val="008000"/>
                </a:solidFill>
                <a:latin typeface="Arial" panose="020B0604020202020204"/>
                <a:ea typeface="新宋体" panose="02010609030101010101" charset="-122"/>
              </a:rPr>
              <a:t>选举</a:t>
            </a:r>
            <a:endParaRPr lang="zh-CN" altLang="en-US" sz="2800" b="1">
              <a:solidFill>
                <a:srgbClr val="008000"/>
              </a:solidFill>
              <a:latin typeface="Arial" panose="020B0604020202020204"/>
              <a:ea typeface="新宋体" panose="02010609030101010101" charset="-122"/>
            </a:endParaRPr>
          </a:p>
        </p:txBody>
      </p:sp>
      <p:grpSp>
        <p:nvGrpSpPr>
          <p:cNvPr id="2287" name="组合 2286"/>
          <p:cNvGrpSpPr/>
          <p:nvPr/>
        </p:nvGrpSpPr>
        <p:grpSpPr>
          <a:xfrm>
            <a:off x="2971800" y="2362200"/>
            <a:ext cx="457200" cy="2514600"/>
            <a:chOff x="576" y="1392"/>
            <a:chExt cx="288" cy="1824"/>
          </a:xfrm>
        </p:grpSpPr>
        <p:cxnSp>
          <p:nvCxnSpPr>
            <p:cNvPr id="2288" name="直接连接符 2287"/>
            <p:cNvCxnSpPr/>
            <p:nvPr/>
          </p:nvCxnSpPr>
          <p:spPr>
            <a:xfrm flipH="1">
              <a:off x="576" y="1392"/>
              <a:ext cx="240" cy="0"/>
            </a:xfrm>
            <a:prstGeom prst="line">
              <a:avLst/>
            </a:prstGeom>
            <a:ln w="28575" cap="flat" cmpd="sng">
              <a:solidFill>
                <a:srgbClr val="000000"/>
              </a:solidFill>
              <a:prstDash val="solid"/>
              <a:headEnd type="none" w="med" len="med"/>
              <a:tailEnd type="none" w="med" len="med"/>
            </a:ln>
          </p:spPr>
        </p:cxnSp>
        <p:cxnSp>
          <p:nvCxnSpPr>
            <p:cNvPr id="2289" name="直接连接符 2288"/>
            <p:cNvCxnSpPr/>
            <p:nvPr/>
          </p:nvCxnSpPr>
          <p:spPr>
            <a:xfrm>
              <a:off x="576" y="1392"/>
              <a:ext cx="0" cy="1824"/>
            </a:xfrm>
            <a:prstGeom prst="line">
              <a:avLst/>
            </a:prstGeom>
            <a:ln w="28575" cap="flat" cmpd="sng">
              <a:solidFill>
                <a:srgbClr val="000000"/>
              </a:solidFill>
              <a:prstDash val="solid"/>
              <a:headEnd type="none" w="med" len="med"/>
              <a:tailEnd type="none" w="med" len="med"/>
            </a:ln>
          </p:spPr>
        </p:cxnSp>
        <p:cxnSp>
          <p:nvCxnSpPr>
            <p:cNvPr id="2290" name="直接连接符 2289"/>
            <p:cNvCxnSpPr/>
            <p:nvPr/>
          </p:nvCxnSpPr>
          <p:spPr>
            <a:xfrm>
              <a:off x="576" y="3216"/>
              <a:ext cx="288" cy="0"/>
            </a:xfrm>
            <a:prstGeom prst="line">
              <a:avLst/>
            </a:prstGeom>
            <a:ln w="28575" cap="flat" cmpd="sng">
              <a:solidFill>
                <a:srgbClr val="000000"/>
              </a:solidFill>
              <a:prstDash val="solid"/>
              <a:headEnd type="none" w="med" len="med"/>
              <a:tailEnd type="triangle" w="med" len="med"/>
            </a:ln>
          </p:spPr>
        </p:cxnSp>
      </p:grpSp>
      <p:sp>
        <p:nvSpPr>
          <p:cNvPr id="2291" name="矩形 2290"/>
          <p:cNvSpPr/>
          <p:nvPr/>
        </p:nvSpPr>
        <p:spPr>
          <a:xfrm>
            <a:off x="3200400" y="3886200"/>
            <a:ext cx="2328863" cy="521970"/>
          </a:xfrm>
          <a:prstGeom prst="rect">
            <a:avLst/>
          </a:prstGeom>
          <a:noFill/>
          <a:ln w="12700">
            <a:noFill/>
          </a:ln>
        </p:spPr>
        <p:txBody>
          <a:bodyPr>
            <a:spAutoFit/>
          </a:bodyPr>
          <a:p>
            <a:r>
              <a:rPr lang="zh-CN" altLang="en-US" sz="2800" b="1">
                <a:solidFill>
                  <a:srgbClr val="0000CC"/>
                </a:solidFill>
                <a:latin typeface="Arial" panose="020B0604020202020204"/>
                <a:ea typeface="新宋体" panose="02010609030101010101" charset="-122"/>
              </a:rPr>
              <a:t>最高决策机构</a:t>
            </a:r>
            <a:endParaRPr lang="zh-CN" altLang="en-US" sz="2800" b="1">
              <a:solidFill>
                <a:srgbClr val="0000CC"/>
              </a:solidFill>
              <a:latin typeface="Arial" panose="020B0604020202020204"/>
              <a:ea typeface="新宋体" panose="02010609030101010101" charset="-122"/>
            </a:endParaRPr>
          </a:p>
        </p:txBody>
      </p:sp>
      <p:cxnSp>
        <p:nvCxnSpPr>
          <p:cNvPr id="2292" name="直接连接符 2291"/>
          <p:cNvCxnSpPr/>
          <p:nvPr/>
        </p:nvCxnSpPr>
        <p:spPr>
          <a:xfrm>
            <a:off x="5334000" y="4876800"/>
            <a:ext cx="1371600" cy="0"/>
          </a:xfrm>
          <a:prstGeom prst="line">
            <a:avLst/>
          </a:prstGeom>
          <a:ln w="28575" cap="flat" cmpd="sng">
            <a:solidFill>
              <a:srgbClr val="000000"/>
            </a:solidFill>
            <a:prstDash val="solid"/>
            <a:headEnd type="none" w="med" len="med"/>
            <a:tailEnd type="triangle" w="med" len="med"/>
          </a:ln>
        </p:spPr>
      </p:cxnSp>
      <p:sp>
        <p:nvSpPr>
          <p:cNvPr id="2293" name="矩形 2292"/>
          <p:cNvSpPr/>
          <p:nvPr/>
        </p:nvSpPr>
        <p:spPr>
          <a:xfrm>
            <a:off x="5638800" y="4343400"/>
            <a:ext cx="1068388" cy="521970"/>
          </a:xfrm>
          <a:prstGeom prst="rect">
            <a:avLst/>
          </a:prstGeom>
          <a:noFill/>
          <a:ln w="12700">
            <a:noFill/>
          </a:ln>
        </p:spPr>
        <p:txBody>
          <a:bodyPr>
            <a:spAutoFit/>
          </a:bodyPr>
          <a:p>
            <a:r>
              <a:rPr lang="zh-CN" altLang="en-US" sz="2800" b="1">
                <a:solidFill>
                  <a:srgbClr val="008000"/>
                </a:solidFill>
                <a:latin typeface="Arial" panose="020B0604020202020204"/>
                <a:ea typeface="新宋体" panose="02010609030101010101" charset="-122"/>
              </a:rPr>
              <a:t>聘用</a:t>
            </a:r>
            <a:endParaRPr lang="zh-CN" altLang="en-US" sz="2800" b="1">
              <a:solidFill>
                <a:srgbClr val="008000"/>
              </a:solidFill>
              <a:latin typeface="Arial" panose="020B0604020202020204"/>
              <a:ea typeface="新宋体" panose="02010609030101010101" charset="-122"/>
            </a:endParaRPr>
          </a:p>
        </p:txBody>
      </p:sp>
      <p:sp>
        <p:nvSpPr>
          <p:cNvPr id="2294" name="矩形 2293"/>
          <p:cNvSpPr/>
          <p:nvPr/>
        </p:nvSpPr>
        <p:spPr>
          <a:xfrm>
            <a:off x="6324600" y="3733800"/>
            <a:ext cx="2328863" cy="521970"/>
          </a:xfrm>
          <a:prstGeom prst="rect">
            <a:avLst/>
          </a:prstGeom>
          <a:noFill/>
          <a:ln w="12700">
            <a:noFill/>
          </a:ln>
        </p:spPr>
        <p:txBody>
          <a:bodyPr>
            <a:spAutoFit/>
          </a:bodyPr>
          <a:p>
            <a:r>
              <a:rPr lang="zh-CN" altLang="en-US" sz="2800" b="1">
                <a:solidFill>
                  <a:srgbClr val="0000CC"/>
                </a:solidFill>
                <a:latin typeface="Arial" panose="020B0604020202020204"/>
                <a:ea typeface="新宋体" panose="02010609030101010101" charset="-122"/>
              </a:rPr>
              <a:t>公司执行机构</a:t>
            </a:r>
            <a:endParaRPr lang="zh-CN" altLang="en-US" sz="2800" b="1">
              <a:solidFill>
                <a:srgbClr val="0000CC"/>
              </a:solidFill>
              <a:latin typeface="Arial" panose="020B0604020202020204"/>
              <a:ea typeface="新宋体" panose="02010609030101010101" charset="-122"/>
            </a:endParaRPr>
          </a:p>
        </p:txBody>
      </p:sp>
      <p:sp>
        <p:nvSpPr>
          <p:cNvPr id="2295" name="矩形 2294"/>
          <p:cNvSpPr/>
          <p:nvPr/>
        </p:nvSpPr>
        <p:spPr>
          <a:xfrm>
            <a:off x="5257800" y="5181600"/>
            <a:ext cx="1677988" cy="521970"/>
          </a:xfrm>
          <a:prstGeom prst="rect">
            <a:avLst/>
          </a:prstGeom>
          <a:noFill/>
          <a:ln w="12700">
            <a:noFill/>
          </a:ln>
        </p:spPr>
        <p:txBody>
          <a:bodyPr>
            <a:spAutoFit/>
          </a:bodyPr>
          <a:p>
            <a:r>
              <a:rPr lang="zh-CN" altLang="en-US" sz="2800" b="1">
                <a:solidFill>
                  <a:srgbClr val="EE0000"/>
                </a:solidFill>
                <a:latin typeface="Arial" panose="020B0604020202020204"/>
                <a:ea typeface="新宋体" panose="02010609030101010101" charset="-122"/>
              </a:rPr>
              <a:t>委托代理</a:t>
            </a:r>
            <a:endParaRPr lang="zh-CN" altLang="en-US" sz="2800" b="1">
              <a:solidFill>
                <a:srgbClr val="EE0000"/>
              </a:solidFill>
              <a:latin typeface="Arial" panose="020B0604020202020204"/>
              <a:ea typeface="新宋体" panose="02010609030101010101" charset="-122"/>
            </a:endParaRPr>
          </a:p>
        </p:txBody>
      </p:sp>
      <p:cxnSp>
        <p:nvCxnSpPr>
          <p:cNvPr id="2296" name="直接连接符 2295"/>
          <p:cNvCxnSpPr/>
          <p:nvPr/>
        </p:nvCxnSpPr>
        <p:spPr>
          <a:xfrm>
            <a:off x="5334000" y="5105400"/>
            <a:ext cx="1371600" cy="0"/>
          </a:xfrm>
          <a:prstGeom prst="line">
            <a:avLst/>
          </a:prstGeom>
          <a:ln w="28575" cap="flat" cmpd="sng">
            <a:solidFill>
              <a:srgbClr val="000000"/>
            </a:solidFill>
            <a:prstDash val="solid"/>
            <a:headEnd type="none" w="med" len="med"/>
            <a:tailEnd type="triangle" w="med" len="med"/>
          </a:ln>
        </p:spPr>
      </p:cxnSp>
      <p:sp>
        <p:nvSpPr>
          <p:cNvPr id="2297" name="燕尾形 2296"/>
          <p:cNvSpPr/>
          <p:nvPr/>
        </p:nvSpPr>
        <p:spPr>
          <a:xfrm>
            <a:off x="8382000" y="4648200"/>
            <a:ext cx="2035175" cy="762000"/>
          </a:xfrm>
          <a:prstGeom prst="chevron">
            <a:avLst>
              <a:gd name="adj" fmla="val 66770"/>
            </a:avLst>
          </a:prstGeom>
          <a:solidFill>
            <a:srgbClr val="C0C0C0"/>
          </a:solidFill>
          <a:ln w="19050" cap="flat" cmpd="sng">
            <a:solidFill>
              <a:srgbClr val="000000"/>
            </a:solidFill>
            <a:prstDash val="solid"/>
            <a:miter/>
            <a:headEnd type="none" w="med" len="med"/>
            <a:tailEnd type="none" w="med" len="med"/>
          </a:ln>
        </p:spPr>
        <p:txBody>
          <a:bodyPr wrap="none" anchor="ctr" anchorCtr="0"/>
          <a:p>
            <a:r>
              <a:rPr lang="zh-CN" altLang="en-US" sz="2400" b="1">
                <a:solidFill>
                  <a:schemeClr val="tx1"/>
                </a:solidFill>
                <a:latin typeface="Arial" panose="020B0604020202020204"/>
                <a:ea typeface="新宋体" panose="02010609030101010101" charset="-122"/>
              </a:rPr>
              <a:t> 日常经营</a:t>
            </a:r>
            <a:endParaRPr lang="zh-CN" altLang="en-US" sz="2400" b="1">
              <a:solidFill>
                <a:schemeClr val="tx1"/>
              </a:solidFill>
              <a:latin typeface="Arial" panose="020B0604020202020204"/>
              <a:ea typeface="新宋体" panose="02010609030101010101" charset="-122"/>
            </a:endParaRPr>
          </a:p>
        </p:txBody>
      </p:sp>
      <p:grpSp>
        <p:nvGrpSpPr>
          <p:cNvPr id="2298" name="组合 2297"/>
          <p:cNvGrpSpPr/>
          <p:nvPr/>
        </p:nvGrpSpPr>
        <p:grpSpPr>
          <a:xfrm>
            <a:off x="2590800" y="2057400"/>
            <a:ext cx="762000" cy="3200400"/>
            <a:chOff x="576" y="1392"/>
            <a:chExt cx="288" cy="1824"/>
          </a:xfrm>
        </p:grpSpPr>
        <p:cxnSp>
          <p:nvCxnSpPr>
            <p:cNvPr id="2299" name="直接连接符 2298"/>
            <p:cNvCxnSpPr/>
            <p:nvPr/>
          </p:nvCxnSpPr>
          <p:spPr>
            <a:xfrm flipH="1">
              <a:off x="576" y="1392"/>
              <a:ext cx="240" cy="0"/>
            </a:xfrm>
            <a:prstGeom prst="line">
              <a:avLst/>
            </a:prstGeom>
            <a:ln w="28575" cap="flat" cmpd="sng">
              <a:solidFill>
                <a:srgbClr val="000000"/>
              </a:solidFill>
              <a:prstDash val="solid"/>
              <a:headEnd type="none" w="med" len="med"/>
              <a:tailEnd type="none" w="med" len="med"/>
            </a:ln>
          </p:spPr>
        </p:cxnSp>
        <p:cxnSp>
          <p:nvCxnSpPr>
            <p:cNvPr id="2300" name="直接连接符 2299"/>
            <p:cNvCxnSpPr/>
            <p:nvPr/>
          </p:nvCxnSpPr>
          <p:spPr>
            <a:xfrm>
              <a:off x="576" y="1392"/>
              <a:ext cx="0" cy="1824"/>
            </a:xfrm>
            <a:prstGeom prst="line">
              <a:avLst/>
            </a:prstGeom>
            <a:ln w="28575" cap="flat" cmpd="sng">
              <a:solidFill>
                <a:srgbClr val="000000"/>
              </a:solidFill>
              <a:prstDash val="solid"/>
              <a:headEnd type="none" w="med" len="med"/>
              <a:tailEnd type="none" w="med" len="med"/>
            </a:ln>
          </p:spPr>
        </p:cxnSp>
        <p:cxnSp>
          <p:nvCxnSpPr>
            <p:cNvPr id="2301" name="直接连接符 2300"/>
            <p:cNvCxnSpPr/>
            <p:nvPr/>
          </p:nvCxnSpPr>
          <p:spPr>
            <a:xfrm>
              <a:off x="576" y="3216"/>
              <a:ext cx="288" cy="0"/>
            </a:xfrm>
            <a:prstGeom prst="line">
              <a:avLst/>
            </a:prstGeom>
            <a:ln w="28575" cap="flat" cmpd="sng">
              <a:solidFill>
                <a:srgbClr val="000000"/>
              </a:solidFill>
              <a:prstDash val="solid"/>
              <a:headEnd type="none" w="med" len="med"/>
              <a:tailEnd type="triangle" w="med" len="med"/>
            </a:ln>
          </p:spPr>
        </p:cxnSp>
      </p:grpSp>
      <p:sp>
        <p:nvSpPr>
          <p:cNvPr id="2302" name="矩形 2301"/>
          <p:cNvSpPr/>
          <p:nvPr/>
        </p:nvSpPr>
        <p:spPr>
          <a:xfrm>
            <a:off x="2057400" y="1828800"/>
            <a:ext cx="539750" cy="3538220"/>
          </a:xfrm>
          <a:prstGeom prst="rect">
            <a:avLst/>
          </a:prstGeom>
          <a:noFill/>
          <a:ln w="12700">
            <a:noFill/>
          </a:ln>
        </p:spPr>
        <p:txBody>
          <a:bodyPr>
            <a:spAutoFit/>
          </a:bodyPr>
          <a:p>
            <a:r>
              <a:rPr lang="zh-CN" altLang="en-US" sz="2800" b="1">
                <a:solidFill>
                  <a:srgbClr val="008000"/>
                </a:solidFill>
                <a:latin typeface="Arial" panose="020B0604020202020204"/>
                <a:ea typeface="新宋体" panose="02010609030101010101" charset="-122"/>
              </a:rPr>
              <a:t>资</a:t>
            </a:r>
            <a:endParaRPr lang="zh-CN" altLang="en-US" sz="2800" b="1">
              <a:solidFill>
                <a:srgbClr val="008000"/>
              </a:solidFill>
              <a:latin typeface="Arial" panose="020B0604020202020204"/>
              <a:ea typeface="新宋体" panose="02010609030101010101" charset="-122"/>
            </a:endParaRPr>
          </a:p>
          <a:p>
            <a:r>
              <a:rPr lang="zh-CN" altLang="en-US" sz="2800" b="1">
                <a:solidFill>
                  <a:srgbClr val="008000"/>
                </a:solidFill>
                <a:latin typeface="Arial" panose="020B0604020202020204"/>
                <a:ea typeface="新宋体" panose="02010609030101010101" charset="-122"/>
              </a:rPr>
              <a:t>产</a:t>
            </a:r>
            <a:endParaRPr lang="zh-CN" altLang="en-US" sz="2800" b="1">
              <a:solidFill>
                <a:srgbClr val="008000"/>
              </a:solidFill>
              <a:latin typeface="Arial" panose="020B0604020202020204"/>
              <a:ea typeface="新宋体" panose="02010609030101010101" charset="-122"/>
            </a:endParaRPr>
          </a:p>
          <a:p>
            <a:r>
              <a:rPr lang="zh-CN" altLang="en-US" sz="2800" b="1">
                <a:solidFill>
                  <a:srgbClr val="008000"/>
                </a:solidFill>
                <a:latin typeface="Arial" panose="020B0604020202020204"/>
                <a:ea typeface="新宋体" panose="02010609030101010101" charset="-122"/>
              </a:rPr>
              <a:t>托</a:t>
            </a:r>
            <a:endParaRPr lang="zh-CN" altLang="en-US" sz="2800" b="1">
              <a:solidFill>
                <a:srgbClr val="008000"/>
              </a:solidFill>
              <a:latin typeface="Arial" panose="020B0604020202020204"/>
              <a:ea typeface="新宋体" panose="02010609030101010101" charset="-122"/>
            </a:endParaRPr>
          </a:p>
          <a:p>
            <a:r>
              <a:rPr lang="zh-CN" altLang="en-US" sz="2800" b="1">
                <a:solidFill>
                  <a:srgbClr val="008000"/>
                </a:solidFill>
                <a:latin typeface="Arial" panose="020B0604020202020204"/>
                <a:ea typeface="新宋体" panose="02010609030101010101" charset="-122"/>
              </a:rPr>
              <a:t>管</a:t>
            </a:r>
            <a:endParaRPr lang="zh-CN" altLang="en-US" sz="2800" b="1">
              <a:solidFill>
                <a:srgbClr val="008000"/>
              </a:solidFill>
              <a:latin typeface="Arial" panose="020B0604020202020204"/>
              <a:ea typeface="新宋体" panose="02010609030101010101" charset="-122"/>
            </a:endParaRPr>
          </a:p>
          <a:p>
            <a:r>
              <a:rPr lang="zh-CN" altLang="en-US" sz="2800" b="1">
                <a:solidFill>
                  <a:schemeClr val="tx1"/>
                </a:solidFill>
                <a:latin typeface="Arial" panose="020B0604020202020204"/>
                <a:ea typeface="新宋体" panose="02010609030101010101" charset="-122"/>
              </a:rPr>
              <a:t>信任托管</a:t>
            </a:r>
            <a:endParaRPr lang="zh-CN" altLang="en-US" sz="2800" b="1">
              <a:solidFill>
                <a:schemeClr val="tx1"/>
              </a:solidFill>
              <a:latin typeface="Arial" panose="020B0604020202020204"/>
              <a:ea typeface="新宋体" panose="02010609030101010101" charset="-122"/>
            </a:endParaRPr>
          </a:p>
        </p:txBody>
      </p:sp>
      <p:cxnSp>
        <p:nvCxnSpPr>
          <p:cNvPr id="2303" name="直接连接符 2302"/>
          <p:cNvCxnSpPr/>
          <p:nvPr/>
        </p:nvCxnSpPr>
        <p:spPr>
          <a:xfrm flipH="1">
            <a:off x="5159375" y="2438400"/>
            <a:ext cx="3222625" cy="2143125"/>
          </a:xfrm>
          <a:prstGeom prst="line">
            <a:avLst/>
          </a:prstGeom>
          <a:ln w="28575" cap="flat" cmpd="sng">
            <a:solidFill>
              <a:srgbClr val="000000"/>
            </a:solidFill>
            <a:prstDash val="solid"/>
            <a:headEnd type="none" w="med" len="med"/>
            <a:tailEnd type="triangle" w="med" len="med"/>
          </a:ln>
        </p:spPr>
      </p:cxnSp>
      <p:cxnSp>
        <p:nvCxnSpPr>
          <p:cNvPr id="2304" name="直接连接符 2303"/>
          <p:cNvCxnSpPr/>
          <p:nvPr/>
        </p:nvCxnSpPr>
        <p:spPr>
          <a:xfrm flipH="1">
            <a:off x="8001000" y="2590800"/>
            <a:ext cx="685800" cy="1752600"/>
          </a:xfrm>
          <a:prstGeom prst="line">
            <a:avLst/>
          </a:prstGeom>
          <a:ln w="28575" cap="flat" cmpd="sng">
            <a:solidFill>
              <a:srgbClr val="000000"/>
            </a:solidFill>
            <a:prstDash val="solid"/>
            <a:headEnd type="none" w="med" len="med"/>
            <a:tailEnd type="triangle" w="med" len="med"/>
          </a:ln>
        </p:spPr>
      </p:cxnSp>
      <p:sp>
        <p:nvSpPr>
          <p:cNvPr id="2305" name="矩形 2304"/>
          <p:cNvSpPr/>
          <p:nvPr/>
        </p:nvSpPr>
        <p:spPr>
          <a:xfrm>
            <a:off x="6934200" y="2743200"/>
            <a:ext cx="1982788" cy="953135"/>
          </a:xfrm>
          <a:prstGeom prst="rect">
            <a:avLst/>
          </a:prstGeom>
          <a:noFill/>
          <a:ln w="12700">
            <a:noFill/>
          </a:ln>
        </p:spPr>
        <p:txBody>
          <a:bodyPr>
            <a:spAutoFit/>
          </a:bodyPr>
          <a:p>
            <a:r>
              <a:rPr lang="zh-CN" altLang="en-US" sz="2800" b="1">
                <a:solidFill>
                  <a:srgbClr val="EE0000"/>
                </a:solidFill>
                <a:latin typeface="Arial" panose="020B0604020202020204"/>
                <a:ea typeface="新宋体" panose="02010609030101010101" charset="-122"/>
              </a:rPr>
              <a:t>行 为 监 督</a:t>
            </a:r>
            <a:endParaRPr lang="zh-CN" altLang="en-US" sz="2800" b="1">
              <a:solidFill>
                <a:srgbClr val="EE0000"/>
              </a:solidFill>
              <a:latin typeface="Arial" panose="020B0604020202020204"/>
              <a:ea typeface="新宋体" panose="02010609030101010101" charset="-122"/>
            </a:endParaRPr>
          </a:p>
          <a:p>
            <a:r>
              <a:rPr lang="zh-CN" altLang="en-US" sz="2800" b="1">
                <a:solidFill>
                  <a:srgbClr val="EE0000"/>
                </a:solidFill>
                <a:latin typeface="Arial" panose="020B0604020202020204"/>
                <a:ea typeface="新宋体" panose="02010609030101010101" charset="-122"/>
              </a:rPr>
              <a:t>制 衡 机 制</a:t>
            </a:r>
            <a:endParaRPr lang="zh-CN" altLang="en-US" sz="2800" b="1">
              <a:solidFill>
                <a:srgbClr val="EE0000"/>
              </a:solidFill>
              <a:latin typeface="Arial" panose="020B0604020202020204"/>
              <a:ea typeface="新宋体" panose="02010609030101010101" charset="-122"/>
            </a:endParaRPr>
          </a:p>
        </p:txBody>
      </p:sp>
      <p:sp>
        <p:nvSpPr>
          <p:cNvPr id="2306" name="矩形 2305"/>
          <p:cNvSpPr/>
          <p:nvPr/>
        </p:nvSpPr>
        <p:spPr>
          <a:xfrm>
            <a:off x="8001000" y="762000"/>
            <a:ext cx="2328863" cy="521970"/>
          </a:xfrm>
          <a:prstGeom prst="rect">
            <a:avLst/>
          </a:prstGeom>
          <a:noFill/>
          <a:ln w="12700">
            <a:noFill/>
          </a:ln>
        </p:spPr>
        <p:txBody>
          <a:bodyPr>
            <a:spAutoFit/>
          </a:bodyPr>
          <a:p>
            <a:r>
              <a:rPr lang="zh-CN" altLang="en-US" sz="2800" b="1">
                <a:solidFill>
                  <a:srgbClr val="0000CC"/>
                </a:solidFill>
                <a:latin typeface="Arial" panose="020B0604020202020204"/>
                <a:ea typeface="新宋体" panose="02010609030101010101" charset="-122"/>
              </a:rPr>
              <a:t>公司监督机构</a:t>
            </a:r>
            <a:endParaRPr lang="zh-CN" altLang="en-US" sz="2800" b="1">
              <a:solidFill>
                <a:srgbClr val="0000CC"/>
              </a:solidFill>
              <a:latin typeface="Arial" panose="020B0604020202020204"/>
              <a:ea typeface="新宋体" panose="02010609030101010101" charset="-122"/>
            </a:endParaRPr>
          </a:p>
        </p:txBody>
      </p:sp>
      <p:sp>
        <p:nvSpPr>
          <p:cNvPr id="100" name="文本框 99"/>
          <p:cNvSpPr txBox="1"/>
          <p:nvPr>
            <p:custDataLst>
              <p:tags r:id="rId6"/>
            </p:custDataLst>
          </p:nvPr>
        </p:nvSpPr>
        <p:spPr>
          <a:xfrm>
            <a:off x="4367530" y="6092825"/>
            <a:ext cx="4267835" cy="521970"/>
          </a:xfrm>
          <a:prstGeom prst="rect">
            <a:avLst/>
          </a:prstGeom>
          <a:noFill/>
          <a:ln w="9525">
            <a:noFill/>
          </a:ln>
        </p:spPr>
        <p:txBody>
          <a:bodyPr wrap="square">
            <a:spAutoFit/>
          </a:bodyPr>
          <a:p>
            <a:pPr indent="0"/>
            <a:r>
              <a:rPr lang="zh-CN" altLang="en-US" sz="2800" b="1">
                <a:solidFill>
                  <a:schemeClr val="accent1"/>
                </a:solidFill>
                <a:latin typeface="+mj-ea"/>
                <a:ea typeface="+mj-ea"/>
                <a:sym typeface="+mn-ea"/>
              </a:rPr>
              <a:t>公司治理结构的内在机制</a:t>
            </a:r>
            <a:endParaRPr lang="zh-CN" altLang="en-US" sz="2800" b="1">
              <a:solidFill>
                <a:schemeClr val="accent1"/>
              </a:solidFill>
              <a:latin typeface="+mj-ea"/>
              <a:ea typeface="+mj-ea"/>
              <a:sym typeface="+mn-ea"/>
            </a:endParaRPr>
          </a:p>
        </p:txBody>
      </p:sp>
      <p:sp>
        <p:nvSpPr>
          <p:cNvPr id="2" name="文本框 1"/>
          <p:cNvSpPr txBox="1"/>
          <p:nvPr>
            <p:custDataLst>
              <p:tags r:id="rId7"/>
            </p:custDataLst>
          </p:nvPr>
        </p:nvSpPr>
        <p:spPr>
          <a:xfrm>
            <a:off x="2088515" y="377825"/>
            <a:ext cx="6558280" cy="521970"/>
          </a:xfrm>
          <a:prstGeom prst="rect">
            <a:avLst/>
          </a:prstGeom>
          <a:noFill/>
          <a:ln w="9525">
            <a:noFill/>
          </a:ln>
        </p:spPr>
        <p:txBody>
          <a:bodyPr wrap="square">
            <a:spAutoFit/>
          </a:bodyPr>
          <a:p>
            <a:pPr indent="0"/>
            <a:r>
              <a:rPr lang="zh-CN" sz="2800" b="1">
                <a:solidFill>
                  <a:srgbClr val="FF0000"/>
                </a:solidFill>
                <a:latin typeface="微软雅黑" panose="020B0503020204020204" pitchFamily="34" charset="-122"/>
                <a:ea typeface="微软雅黑" panose="020B0503020204020204" pitchFamily="34" charset="-122"/>
              </a:rPr>
              <a:t>（二）</a:t>
            </a:r>
            <a:r>
              <a:rPr lang="zh-CN" altLang="en-US" sz="2800" b="1">
                <a:solidFill>
                  <a:srgbClr val="FF0000"/>
                </a:solidFill>
                <a:latin typeface="+mj-ea"/>
                <a:ea typeface="+mj-ea"/>
                <a:sym typeface="+mn-ea"/>
              </a:rPr>
              <a:t>公司治理结构内部的制衡关系</a:t>
            </a:r>
            <a:endParaRPr lang="zh-CN" altLang="en-US" sz="2800" b="1">
              <a:solidFill>
                <a:srgbClr val="FF0000"/>
              </a:solidFill>
              <a:latin typeface="+mj-ea"/>
              <a:ea typeface="+mj-ea"/>
              <a:sym typeface="+mn-ea"/>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childTnLst>
                                    <p:set>
                                      <p:cBhvr additive="base">
                                        <p:cTn id="6" dur="1" fill="hold">
                                          <p:stCondLst>
                                            <p:cond delay="0"/>
                                          </p:stCondLst>
                                        </p:cTn>
                                        <p:tgtEl>
                                          <p:spTgt spid="2274"/>
                                        </p:tgtEl>
                                        <p:attrNameLst>
                                          <p:attrName>style.visibility</p:attrName>
                                        </p:attrNameLst>
                                      </p:cBhvr>
                                      <p:to>
                                        <p:strVal val="visible"/>
                                      </p:to>
                                    </p:set>
                                    <p:anim calcmode="lin" valueType="num">
                                      <p:cBhvr additive="base">
                                        <p:cTn id="7" dur="500" fill="hold"/>
                                        <p:tgtEl>
                                          <p:spTgt spid="2274"/>
                                        </p:tgtEl>
                                        <p:attrNameLst>
                                          <p:attrName>ppt_w</p:attrName>
                                        </p:attrNameLst>
                                      </p:cBhvr>
                                      <p:tavLst>
                                        <p:tav tm="0">
                                          <p:val>
                                            <p:fltVal val="0.000000"/>
                                          </p:val>
                                        </p:tav>
                                        <p:tav tm="100000">
                                          <p:val>
                                            <p:strVal val="#ppt_w"/>
                                          </p:val>
                                        </p:tav>
                                      </p:tavLst>
                                    </p:anim>
                                    <p:anim calcmode="lin" valueType="num">
                                      <p:cBhvr additive="base">
                                        <p:cTn id="8" dur="500" fill="hold"/>
                                        <p:tgtEl>
                                          <p:spTgt spid="2274"/>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childTnLst>
                                    <p:set>
                                      <p:cBhvr additive="base">
                                        <p:cTn id="12" dur="1" fill="hold">
                                          <p:stCondLst>
                                            <p:cond delay="0"/>
                                          </p:stCondLst>
                                        </p:cTn>
                                        <p:tgtEl>
                                          <p:spTgt spid="2283"/>
                                        </p:tgtEl>
                                        <p:attrNameLst>
                                          <p:attrName>style.visibility</p:attrName>
                                        </p:attrNameLst>
                                      </p:cBhvr>
                                      <p:to>
                                        <p:strVal val="visible"/>
                                      </p:to>
                                    </p:set>
                                    <p:animEffect transition="in" filter="wipe(left)">
                                      <p:cBhvr additive="base">
                                        <p:cTn id="13" dur="500"/>
                                        <p:tgtEl>
                                          <p:spTgt spid="228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childTnLst>
                                    <p:set>
                                      <p:cBhvr additive="base">
                                        <p:cTn id="17" dur="1" fill="hold">
                                          <p:stCondLst>
                                            <p:cond delay="0"/>
                                          </p:stCondLst>
                                        </p:cTn>
                                        <p:tgtEl>
                                          <p:spTgt spid="2287"/>
                                        </p:tgtEl>
                                        <p:attrNameLst>
                                          <p:attrName>style.visibility</p:attrName>
                                        </p:attrNameLst>
                                      </p:cBhvr>
                                      <p:to>
                                        <p:strVal val="visible"/>
                                      </p:to>
                                    </p:set>
                                    <p:animEffect transition="in" filter="wipe(up)">
                                      <p:cBhvr additive="base">
                                        <p:cTn id="18" dur="500"/>
                                        <p:tgtEl>
                                          <p:spTgt spid="228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1" nodeType="clickEffect">
                                  <p:childTnLst>
                                    <p:set>
                                      <p:cBhvr additive="base">
                                        <p:cTn id="22" dur="1" fill="hold">
                                          <p:stCondLst>
                                            <p:cond delay="0"/>
                                          </p:stCondLst>
                                        </p:cTn>
                                        <p:tgtEl>
                                          <p:spTgt spid="2284"/>
                                        </p:tgtEl>
                                        <p:attrNameLst>
                                          <p:attrName>style.visibility</p:attrName>
                                        </p:attrNameLst>
                                      </p:cBhvr>
                                      <p:to>
                                        <p:strVal val="visible"/>
                                      </p:to>
                                    </p:set>
                                    <p:animEffect transition="in" filter="wipe(up)">
                                      <p:cBhvr additive="base">
                                        <p:cTn id="23" dur="500"/>
                                        <p:tgtEl>
                                          <p:spTgt spid="2284"/>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nodeType="clickEffect">
                                  <p:childTnLst>
                                    <p:set>
                                      <p:cBhvr additive="base">
                                        <p:cTn id="27" dur="1" fill="hold">
                                          <p:stCondLst>
                                            <p:cond delay="0"/>
                                          </p:stCondLst>
                                        </p:cTn>
                                        <p:tgtEl>
                                          <p:spTgt spid="2271"/>
                                        </p:tgtEl>
                                        <p:attrNameLst>
                                          <p:attrName>style.visibility</p:attrName>
                                        </p:attrNameLst>
                                      </p:cBhvr>
                                      <p:to>
                                        <p:strVal val="visible"/>
                                      </p:to>
                                    </p:set>
                                    <p:anim calcmode="lin" valueType="num">
                                      <p:cBhvr additive="base">
                                        <p:cTn id="28" dur="500" fill="hold"/>
                                        <p:tgtEl>
                                          <p:spTgt spid="2271"/>
                                        </p:tgtEl>
                                        <p:attrNameLst>
                                          <p:attrName>ppt_w</p:attrName>
                                        </p:attrNameLst>
                                      </p:cBhvr>
                                      <p:tavLst>
                                        <p:tav tm="0">
                                          <p:val>
                                            <p:fltVal val="0.000000"/>
                                          </p:val>
                                        </p:tav>
                                        <p:tav tm="100000">
                                          <p:val>
                                            <p:strVal val="#ppt_w"/>
                                          </p:val>
                                        </p:tav>
                                      </p:tavLst>
                                    </p:anim>
                                    <p:anim calcmode="lin" valueType="num">
                                      <p:cBhvr additive="base">
                                        <p:cTn id="29" dur="500" fill="hold"/>
                                        <p:tgtEl>
                                          <p:spTgt spid="2271"/>
                                        </p:tgtEl>
                                        <p:attrNameLst>
                                          <p:attrName>ppt_h</p:attrName>
                                        </p:attrNameLst>
                                      </p:cBhvr>
                                      <p:tavLst>
                                        <p:tav tm="0">
                                          <p:val>
                                            <p:fltVal val="0.000000"/>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3" nodeType="clickEffect">
                                  <p:childTnLst>
                                    <p:set>
                                      <p:cBhvr additive="base">
                                        <p:cTn id="33" dur="1" fill="hold">
                                          <p:stCondLst>
                                            <p:cond delay="0"/>
                                          </p:stCondLst>
                                        </p:cTn>
                                        <p:tgtEl>
                                          <p:spTgt spid="2291"/>
                                        </p:tgtEl>
                                        <p:attrNameLst>
                                          <p:attrName>style.visibility</p:attrName>
                                        </p:attrNameLst>
                                      </p:cBhvr>
                                      <p:to>
                                        <p:strVal val="visible"/>
                                      </p:to>
                                    </p:set>
                                    <p:animEffect transition="in" filter="wipe(left)">
                                      <p:cBhvr additive="base">
                                        <p:cTn id="34" dur="500"/>
                                        <p:tgtEl>
                                          <p:spTgt spid="229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childTnLst>
                                    <p:set>
                                      <p:cBhvr additive="base">
                                        <p:cTn id="38" dur="1" fill="hold">
                                          <p:stCondLst>
                                            <p:cond delay="0"/>
                                          </p:stCondLst>
                                        </p:cTn>
                                        <p:tgtEl>
                                          <p:spTgt spid="2298"/>
                                        </p:tgtEl>
                                        <p:attrNameLst>
                                          <p:attrName>style.visibility</p:attrName>
                                        </p:attrNameLst>
                                      </p:cBhvr>
                                      <p:to>
                                        <p:strVal val="visible"/>
                                      </p:to>
                                    </p:set>
                                    <p:animEffect transition="in" filter="wipe(up)">
                                      <p:cBhvr additive="base">
                                        <p:cTn id="39" dur="500"/>
                                        <p:tgtEl>
                                          <p:spTgt spid="229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1" fill="hold" grpId="8" nodeType="clickEffect">
                                  <p:childTnLst>
                                    <p:set>
                                      <p:cBhvr additive="base">
                                        <p:cTn id="43" dur="1" fill="hold">
                                          <p:stCondLst>
                                            <p:cond delay="0"/>
                                          </p:stCondLst>
                                        </p:cTn>
                                        <p:tgtEl>
                                          <p:spTgt spid="2302"/>
                                        </p:tgtEl>
                                        <p:attrNameLst>
                                          <p:attrName>style.visibility</p:attrName>
                                        </p:attrNameLst>
                                      </p:cBhvr>
                                      <p:to>
                                        <p:strVal val="visible"/>
                                      </p:to>
                                    </p:set>
                                    <p:animEffect transition="in" filter="wipe(up)">
                                      <p:cBhvr additive="base">
                                        <p:cTn id="44" dur="500"/>
                                        <p:tgtEl>
                                          <p:spTgt spid="230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childTnLst>
                                    <p:set>
                                      <p:cBhvr additive="base">
                                        <p:cTn id="48" dur="1" fill="hold">
                                          <p:stCondLst>
                                            <p:cond delay="0"/>
                                          </p:stCondLst>
                                        </p:cTn>
                                        <p:tgtEl>
                                          <p:spTgt spid="2285"/>
                                        </p:tgtEl>
                                        <p:attrNameLst>
                                          <p:attrName>style.visibility</p:attrName>
                                        </p:attrNameLst>
                                      </p:cBhvr>
                                      <p:to>
                                        <p:strVal val="visible"/>
                                      </p:to>
                                    </p:set>
                                    <p:animEffect transition="in" filter="wipe(left)">
                                      <p:cBhvr additive="base">
                                        <p:cTn id="49" dur="500"/>
                                        <p:tgtEl>
                                          <p:spTgt spid="2285"/>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2" nodeType="clickEffect">
                                  <p:childTnLst>
                                    <p:set>
                                      <p:cBhvr additive="base">
                                        <p:cTn id="53" dur="1" fill="hold">
                                          <p:stCondLst>
                                            <p:cond delay="0"/>
                                          </p:stCondLst>
                                        </p:cTn>
                                        <p:tgtEl>
                                          <p:spTgt spid="2286"/>
                                        </p:tgtEl>
                                        <p:attrNameLst>
                                          <p:attrName>style.visibility</p:attrName>
                                        </p:attrNameLst>
                                      </p:cBhvr>
                                      <p:to>
                                        <p:strVal val="visible"/>
                                      </p:to>
                                    </p:set>
                                    <p:animEffect transition="in" filter="wipe(left)">
                                      <p:cBhvr additive="base">
                                        <p:cTn id="54" dur="500"/>
                                        <p:tgtEl>
                                          <p:spTgt spid="2286"/>
                                        </p:tgtEl>
                                      </p:cBhvr>
                                    </p:animEffect>
                                  </p:childTnLst>
                                </p:cTn>
                              </p:par>
                            </p:childTnLst>
                          </p:cTn>
                        </p:par>
                      </p:childTnLst>
                    </p:cTn>
                  </p:par>
                  <p:par>
                    <p:cTn id="55" fill="hold">
                      <p:stCondLst>
                        <p:cond delay="indefinite"/>
                      </p:stCondLst>
                      <p:childTnLst>
                        <p:par>
                          <p:cTn id="56" fill="hold">
                            <p:stCondLst>
                              <p:cond delay="0"/>
                            </p:stCondLst>
                            <p:childTnLst>
                              <p:par>
                                <p:cTn id="57" presetID="23" presetClass="entr" presetSubtype="16" fill="hold" nodeType="clickEffect">
                                  <p:childTnLst>
                                    <p:set>
                                      <p:cBhvr additive="base">
                                        <p:cTn id="58" dur="1" fill="hold">
                                          <p:stCondLst>
                                            <p:cond delay="0"/>
                                          </p:stCondLst>
                                        </p:cTn>
                                        <p:tgtEl>
                                          <p:spTgt spid="2280"/>
                                        </p:tgtEl>
                                        <p:attrNameLst>
                                          <p:attrName>style.visibility</p:attrName>
                                        </p:attrNameLst>
                                      </p:cBhvr>
                                      <p:to>
                                        <p:strVal val="visible"/>
                                      </p:to>
                                    </p:set>
                                    <p:anim calcmode="lin" valueType="num">
                                      <p:cBhvr additive="base">
                                        <p:cTn id="59" dur="500" fill="hold"/>
                                        <p:tgtEl>
                                          <p:spTgt spid="2280"/>
                                        </p:tgtEl>
                                        <p:attrNameLst>
                                          <p:attrName>ppt_w</p:attrName>
                                        </p:attrNameLst>
                                      </p:cBhvr>
                                      <p:tavLst>
                                        <p:tav tm="0">
                                          <p:val>
                                            <p:fltVal val="0.000000"/>
                                          </p:val>
                                        </p:tav>
                                        <p:tav tm="100000">
                                          <p:val>
                                            <p:strVal val="#ppt_w"/>
                                          </p:val>
                                        </p:tav>
                                      </p:tavLst>
                                    </p:anim>
                                    <p:anim calcmode="lin" valueType="num">
                                      <p:cBhvr additive="base">
                                        <p:cTn id="60" dur="500" fill="hold"/>
                                        <p:tgtEl>
                                          <p:spTgt spid="2280"/>
                                        </p:tgtEl>
                                        <p:attrNameLst>
                                          <p:attrName>ppt_h</p:attrName>
                                        </p:attrNameLst>
                                      </p:cBhvr>
                                      <p:tavLst>
                                        <p:tav tm="0">
                                          <p:val>
                                            <p:fltVal val="0.000000"/>
                                          </p:val>
                                        </p:tav>
                                        <p:tav tm="100000">
                                          <p:val>
                                            <p:strVal val="#ppt_h"/>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10" nodeType="clickEffect">
                                  <p:childTnLst>
                                    <p:set>
                                      <p:cBhvr additive="base">
                                        <p:cTn id="64" dur="1" fill="hold">
                                          <p:stCondLst>
                                            <p:cond delay="0"/>
                                          </p:stCondLst>
                                        </p:cTn>
                                        <p:tgtEl>
                                          <p:spTgt spid="2306"/>
                                        </p:tgtEl>
                                        <p:attrNameLst>
                                          <p:attrName>style.visibility</p:attrName>
                                        </p:attrNameLst>
                                      </p:cBhvr>
                                      <p:to>
                                        <p:strVal val="visible"/>
                                      </p:to>
                                    </p:set>
                                    <p:animEffect transition="in" filter="wipe(left)">
                                      <p:cBhvr additive="base">
                                        <p:cTn id="65" dur="500"/>
                                        <p:tgtEl>
                                          <p:spTgt spid="2306"/>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nodeType="clickEffect">
                                  <p:childTnLst>
                                    <p:set>
                                      <p:cBhvr additive="base">
                                        <p:cTn id="69" dur="1" fill="hold">
                                          <p:stCondLst>
                                            <p:cond delay="0"/>
                                          </p:stCondLst>
                                        </p:cTn>
                                        <p:tgtEl>
                                          <p:spTgt spid="2292"/>
                                        </p:tgtEl>
                                        <p:attrNameLst>
                                          <p:attrName>style.visibility</p:attrName>
                                        </p:attrNameLst>
                                      </p:cBhvr>
                                      <p:to>
                                        <p:strVal val="visible"/>
                                      </p:to>
                                    </p:set>
                                    <p:animEffect transition="in" filter="wipe(left)">
                                      <p:cBhvr additive="base">
                                        <p:cTn id="70" dur="500"/>
                                        <p:tgtEl>
                                          <p:spTgt spid="2292"/>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4" nodeType="clickEffect">
                                  <p:childTnLst>
                                    <p:set>
                                      <p:cBhvr additive="base">
                                        <p:cTn id="74" dur="1" fill="hold">
                                          <p:stCondLst>
                                            <p:cond delay="0"/>
                                          </p:stCondLst>
                                        </p:cTn>
                                        <p:tgtEl>
                                          <p:spTgt spid="2293"/>
                                        </p:tgtEl>
                                        <p:attrNameLst>
                                          <p:attrName>style.visibility</p:attrName>
                                        </p:attrNameLst>
                                      </p:cBhvr>
                                      <p:to>
                                        <p:strVal val="visible"/>
                                      </p:to>
                                    </p:set>
                                    <p:animEffect transition="in" filter="wipe(left)">
                                      <p:cBhvr additive="base">
                                        <p:cTn id="75" dur="500"/>
                                        <p:tgtEl>
                                          <p:spTgt spid="2293"/>
                                        </p:tgtEl>
                                      </p:cBhvr>
                                    </p:animEffect>
                                  </p:childTnLst>
                                </p:cTn>
                              </p:par>
                            </p:childTnLst>
                          </p:cTn>
                        </p:par>
                      </p:childTnLst>
                    </p:cTn>
                  </p:par>
                  <p:par>
                    <p:cTn id="76" fill="hold">
                      <p:stCondLst>
                        <p:cond delay="indefinite"/>
                      </p:stCondLst>
                      <p:childTnLst>
                        <p:par>
                          <p:cTn id="77" fill="hold">
                            <p:stCondLst>
                              <p:cond delay="0"/>
                            </p:stCondLst>
                            <p:childTnLst>
                              <p:par>
                                <p:cTn id="78" presetID="23" presetClass="entr" presetSubtype="16" fill="hold" nodeType="clickEffect">
                                  <p:childTnLst>
                                    <p:set>
                                      <p:cBhvr additive="base">
                                        <p:cTn id="79" dur="1" fill="hold">
                                          <p:stCondLst>
                                            <p:cond delay="0"/>
                                          </p:stCondLst>
                                        </p:cTn>
                                        <p:tgtEl>
                                          <p:spTgt spid="2277"/>
                                        </p:tgtEl>
                                        <p:attrNameLst>
                                          <p:attrName>style.visibility</p:attrName>
                                        </p:attrNameLst>
                                      </p:cBhvr>
                                      <p:to>
                                        <p:strVal val="visible"/>
                                      </p:to>
                                    </p:set>
                                    <p:anim calcmode="lin" valueType="num">
                                      <p:cBhvr additive="base">
                                        <p:cTn id="80" dur="500" fill="hold"/>
                                        <p:tgtEl>
                                          <p:spTgt spid="2277"/>
                                        </p:tgtEl>
                                        <p:attrNameLst>
                                          <p:attrName>ppt_w</p:attrName>
                                        </p:attrNameLst>
                                      </p:cBhvr>
                                      <p:tavLst>
                                        <p:tav tm="0">
                                          <p:val>
                                            <p:fltVal val="0.000000"/>
                                          </p:val>
                                        </p:tav>
                                        <p:tav tm="100000">
                                          <p:val>
                                            <p:strVal val="#ppt_w"/>
                                          </p:val>
                                        </p:tav>
                                      </p:tavLst>
                                    </p:anim>
                                    <p:anim calcmode="lin" valueType="num">
                                      <p:cBhvr additive="base">
                                        <p:cTn id="81" dur="500" fill="hold"/>
                                        <p:tgtEl>
                                          <p:spTgt spid="2277"/>
                                        </p:tgtEl>
                                        <p:attrNameLst>
                                          <p:attrName>ppt_h</p:attrName>
                                        </p:attrNameLst>
                                      </p:cBhvr>
                                      <p:tavLst>
                                        <p:tav tm="0">
                                          <p:val>
                                            <p:fltVal val="0.000000"/>
                                          </p:val>
                                        </p:tav>
                                        <p:tav tm="100000">
                                          <p:val>
                                            <p:strVal val="#ppt_h"/>
                                          </p:val>
                                        </p:tav>
                                      </p:tavLst>
                                    </p:anim>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5" nodeType="clickEffect">
                                  <p:childTnLst>
                                    <p:set>
                                      <p:cBhvr additive="base">
                                        <p:cTn id="85" dur="1" fill="hold">
                                          <p:stCondLst>
                                            <p:cond delay="0"/>
                                          </p:stCondLst>
                                        </p:cTn>
                                        <p:tgtEl>
                                          <p:spTgt spid="2294"/>
                                        </p:tgtEl>
                                        <p:attrNameLst>
                                          <p:attrName>style.visibility</p:attrName>
                                        </p:attrNameLst>
                                      </p:cBhvr>
                                      <p:to>
                                        <p:strVal val="visible"/>
                                      </p:to>
                                    </p:set>
                                    <p:animEffect transition="in" filter="wipe(left)">
                                      <p:cBhvr additive="base">
                                        <p:cTn id="86" dur="500"/>
                                        <p:tgtEl>
                                          <p:spTgt spid="2294"/>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8" fill="hold" nodeType="clickEffect">
                                  <p:childTnLst>
                                    <p:set>
                                      <p:cBhvr additive="base">
                                        <p:cTn id="90" dur="1" fill="hold">
                                          <p:stCondLst>
                                            <p:cond delay="0"/>
                                          </p:stCondLst>
                                        </p:cTn>
                                        <p:tgtEl>
                                          <p:spTgt spid="2296"/>
                                        </p:tgtEl>
                                        <p:attrNameLst>
                                          <p:attrName>style.visibility</p:attrName>
                                        </p:attrNameLst>
                                      </p:cBhvr>
                                      <p:to>
                                        <p:strVal val="visible"/>
                                      </p:to>
                                    </p:set>
                                    <p:animEffect transition="in" filter="wipe(left)">
                                      <p:cBhvr additive="base">
                                        <p:cTn id="91" dur="500"/>
                                        <p:tgtEl>
                                          <p:spTgt spid="2296"/>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6" nodeType="clickEffect">
                                  <p:childTnLst>
                                    <p:set>
                                      <p:cBhvr additive="base">
                                        <p:cTn id="95" dur="1" fill="hold">
                                          <p:stCondLst>
                                            <p:cond delay="0"/>
                                          </p:stCondLst>
                                        </p:cTn>
                                        <p:tgtEl>
                                          <p:spTgt spid="2295"/>
                                        </p:tgtEl>
                                        <p:attrNameLst>
                                          <p:attrName>style.visibility</p:attrName>
                                        </p:attrNameLst>
                                      </p:cBhvr>
                                      <p:to>
                                        <p:strVal val="visible"/>
                                      </p:to>
                                    </p:set>
                                    <p:animEffect transition="in" filter="wipe(left)">
                                      <p:cBhvr additive="base">
                                        <p:cTn id="96" dur="500"/>
                                        <p:tgtEl>
                                          <p:spTgt spid="2295"/>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grpId="7" nodeType="clickEffect">
                                  <p:childTnLst>
                                    <p:set>
                                      <p:cBhvr additive="base">
                                        <p:cTn id="100" dur="1" fill="hold">
                                          <p:stCondLst>
                                            <p:cond delay="0"/>
                                          </p:stCondLst>
                                        </p:cTn>
                                        <p:tgtEl>
                                          <p:spTgt spid="2297"/>
                                        </p:tgtEl>
                                        <p:attrNameLst>
                                          <p:attrName>style.visibility</p:attrName>
                                        </p:attrNameLst>
                                      </p:cBhvr>
                                      <p:to>
                                        <p:strVal val="visible"/>
                                      </p:to>
                                    </p:set>
                                    <p:animEffect transition="in" filter="wipe(left)">
                                      <p:cBhvr additive="base">
                                        <p:cTn id="101" dur="500"/>
                                        <p:tgtEl>
                                          <p:spTgt spid="2297"/>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1" fill="hold" nodeType="clickEffect">
                                  <p:childTnLst>
                                    <p:set>
                                      <p:cBhvr additive="base">
                                        <p:cTn id="105" dur="1" fill="hold">
                                          <p:stCondLst>
                                            <p:cond delay="0"/>
                                          </p:stCondLst>
                                        </p:cTn>
                                        <p:tgtEl>
                                          <p:spTgt spid="2303"/>
                                        </p:tgtEl>
                                        <p:attrNameLst>
                                          <p:attrName>style.visibility</p:attrName>
                                        </p:attrNameLst>
                                      </p:cBhvr>
                                      <p:to>
                                        <p:strVal val="visible"/>
                                      </p:to>
                                    </p:set>
                                    <p:animEffect transition="in" filter="wipe(up)">
                                      <p:cBhvr additive="base">
                                        <p:cTn id="106" dur="500"/>
                                        <p:tgtEl>
                                          <p:spTgt spid="2303"/>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1" fill="hold" nodeType="clickEffect">
                                  <p:childTnLst>
                                    <p:set>
                                      <p:cBhvr additive="base">
                                        <p:cTn id="110" dur="1" fill="hold">
                                          <p:stCondLst>
                                            <p:cond delay="0"/>
                                          </p:stCondLst>
                                        </p:cTn>
                                        <p:tgtEl>
                                          <p:spTgt spid="2304"/>
                                        </p:tgtEl>
                                        <p:attrNameLst>
                                          <p:attrName>style.visibility</p:attrName>
                                        </p:attrNameLst>
                                      </p:cBhvr>
                                      <p:to>
                                        <p:strVal val="visible"/>
                                      </p:to>
                                    </p:set>
                                    <p:animEffect transition="in" filter="wipe(up)">
                                      <p:cBhvr additive="base">
                                        <p:cTn id="111" dur="500"/>
                                        <p:tgtEl>
                                          <p:spTgt spid="2304"/>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9" nodeType="clickEffect">
                                  <p:childTnLst>
                                    <p:set>
                                      <p:cBhvr additive="base">
                                        <p:cTn id="115" dur="1" fill="hold">
                                          <p:stCondLst>
                                            <p:cond delay="0"/>
                                          </p:stCondLst>
                                        </p:cTn>
                                        <p:tgtEl>
                                          <p:spTgt spid="2305"/>
                                        </p:tgtEl>
                                        <p:attrNameLst>
                                          <p:attrName>style.visibility</p:attrName>
                                        </p:attrNameLst>
                                      </p:cBhvr>
                                      <p:to>
                                        <p:strVal val="visible"/>
                                      </p:to>
                                    </p:set>
                                    <p:animEffect transition="in" filter="wipe(left)">
                                      <p:cBhvr additive="base">
                                        <p:cTn id="116" dur="500"/>
                                        <p:tgtEl>
                                          <p:spTgt spid="2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 grpId="0" animBg="1"/>
      <p:bldP spid="2284" grpId="1" animBg="1"/>
      <p:bldP spid="2286" grpId="2" animBg="1"/>
      <p:bldP spid="2291" grpId="3" animBg="1"/>
      <p:bldP spid="2293" grpId="4" animBg="1"/>
      <p:bldP spid="2294" grpId="5" animBg="1"/>
      <p:bldP spid="2295" grpId="6" animBg="1"/>
      <p:bldP spid="2297" grpId="7" bldLvl="0" animBg="1"/>
      <p:bldP spid="2302" grpId="8" animBg="1"/>
      <p:bldP spid="2305" grpId="9" animBg="1"/>
      <p:bldP spid="2306" grpId="1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2088515" y="377825"/>
            <a:ext cx="6558280" cy="521970"/>
          </a:xfrm>
          <a:prstGeom prst="rect">
            <a:avLst/>
          </a:prstGeom>
          <a:noFill/>
          <a:ln w="9525">
            <a:noFill/>
          </a:ln>
        </p:spPr>
        <p:txBody>
          <a:bodyPr wrap="square">
            <a:spAutoFit/>
          </a:bodyPr>
          <a:p>
            <a:pPr indent="0"/>
            <a:r>
              <a:rPr lang="zh-CN" sz="2800" b="1">
                <a:solidFill>
                  <a:srgbClr val="FF0000"/>
                </a:solidFill>
                <a:latin typeface="微软雅黑" panose="020B0503020204020204" pitchFamily="34" charset="-122"/>
                <a:ea typeface="微软雅黑" panose="020B0503020204020204" pitchFamily="34" charset="-122"/>
              </a:rPr>
              <a:t>（二）</a:t>
            </a:r>
            <a:r>
              <a:rPr lang="zh-CN" altLang="en-US" sz="2800" b="1">
                <a:solidFill>
                  <a:srgbClr val="FF0000"/>
                </a:solidFill>
                <a:latin typeface="+mj-ea"/>
                <a:ea typeface="+mj-ea"/>
                <a:sym typeface="+mn-ea"/>
              </a:rPr>
              <a:t>公司治理结构内部的制衡关系</a:t>
            </a:r>
            <a:endParaRPr lang="zh-CN" altLang="en-US" sz="2800" b="1">
              <a:solidFill>
                <a:srgbClr val="FF0000"/>
              </a:solidFill>
              <a:latin typeface="+mj-ea"/>
              <a:ea typeface="+mj-ea"/>
              <a:sym typeface="+mn-ea"/>
            </a:endParaRPr>
          </a:p>
        </p:txBody>
      </p:sp>
      <p:sp>
        <p:nvSpPr>
          <p:cNvPr id="2" name="文本框 1"/>
          <p:cNvSpPr txBox="1"/>
          <p:nvPr/>
        </p:nvSpPr>
        <p:spPr>
          <a:xfrm>
            <a:off x="2352040" y="1052830"/>
            <a:ext cx="8714740" cy="1076325"/>
          </a:xfrm>
          <a:prstGeom prst="rect">
            <a:avLst/>
          </a:prstGeom>
          <a:noFill/>
        </p:spPr>
        <p:txBody>
          <a:bodyPr wrap="square" rtlCol="0" anchor="t">
            <a:spAutoFit/>
          </a:bodyPr>
          <a:p>
            <a:r>
              <a:rPr lang="zh-CN" altLang="en-US" sz="2400" b="1">
                <a:solidFill>
                  <a:schemeClr val="accent1"/>
                </a:solidFill>
              </a:rPr>
              <a:t>1．股东大会与董事会之间的信任委托关系</a:t>
            </a:r>
            <a:endParaRPr lang="zh-CN" altLang="en-US" sz="2400" b="1">
              <a:solidFill>
                <a:schemeClr val="accent1"/>
              </a:solidFill>
            </a:endParaRPr>
          </a:p>
          <a:p>
            <a:r>
              <a:rPr lang="en-US" altLang="zh-CN" sz="2000"/>
              <a:t>       </a:t>
            </a:r>
            <a:r>
              <a:rPr lang="zh-CN" altLang="en-US" sz="2000">
                <a:solidFill>
                  <a:srgbClr val="0070C0"/>
                </a:solidFill>
              </a:rPr>
              <a:t>在公司的法人治理结构中，董事会受股东大会的信任委托，托管公司的法人财产和负责公司经营，成为公司的经营决策层。</a:t>
            </a:r>
            <a:endParaRPr lang="zh-CN" altLang="en-US" sz="2000">
              <a:solidFill>
                <a:srgbClr val="0070C0"/>
              </a:solidFill>
            </a:endParaRPr>
          </a:p>
        </p:txBody>
      </p:sp>
      <p:sp>
        <p:nvSpPr>
          <p:cNvPr id="3" name="文本框 2"/>
          <p:cNvSpPr txBox="1"/>
          <p:nvPr/>
        </p:nvSpPr>
        <p:spPr>
          <a:xfrm>
            <a:off x="2135505" y="2276475"/>
            <a:ext cx="9053830" cy="1630045"/>
          </a:xfrm>
          <a:prstGeom prst="rect">
            <a:avLst/>
          </a:prstGeom>
          <a:noFill/>
        </p:spPr>
        <p:txBody>
          <a:bodyPr wrap="square" rtlCol="0" anchor="t">
            <a:spAutoFit/>
          </a:bodyPr>
          <a:p>
            <a:r>
              <a:rPr lang="en-US" altLang="zh-CN" sz="2000"/>
              <a:t>  </a:t>
            </a:r>
            <a:r>
              <a:rPr lang="zh-CN" altLang="en-US" sz="2000">
                <a:solidFill>
                  <a:srgbClr val="0070C0"/>
                </a:solidFill>
              </a:rPr>
              <a:t>（1）董事会受股东委托来经营公司。董事会成为公司的法定代表，其行为对全体股东负责。股东将公司交由董事会托管，不再直接干预公司的管理事务，也不能以商业经营原因，如正常的经营失败来解聘董事。但当董事会成员玩忽职守、滥用权力。未尽到受托责任时，股东就可以起诉董事，或不再推举他们连任。</a:t>
            </a:r>
            <a:endParaRPr lang="zh-CN" altLang="en-US" sz="2000">
              <a:solidFill>
                <a:srgbClr val="0070C0"/>
              </a:solidFill>
            </a:endParaRPr>
          </a:p>
        </p:txBody>
      </p:sp>
      <p:sp>
        <p:nvSpPr>
          <p:cNvPr id="4" name="文本框 3"/>
          <p:cNvSpPr txBox="1"/>
          <p:nvPr/>
        </p:nvSpPr>
        <p:spPr>
          <a:xfrm>
            <a:off x="2173605" y="4004945"/>
            <a:ext cx="8893175" cy="1938020"/>
          </a:xfrm>
          <a:prstGeom prst="rect">
            <a:avLst/>
          </a:prstGeom>
          <a:noFill/>
        </p:spPr>
        <p:txBody>
          <a:bodyPr wrap="square" rtlCol="0" anchor="t">
            <a:spAutoFit/>
          </a:bodyPr>
          <a:p>
            <a:r>
              <a:rPr lang="zh-CN" altLang="en-US" sz="2000">
                <a:solidFill>
                  <a:srgbClr val="0070C0"/>
                </a:solidFill>
              </a:rPr>
              <a:t>（2）受托经营的董事不同于受雇的经理人员。董事会只是全体股东的代表，为全体股东的利益行使公司的经营权利。在股份有限公司的情况下，由于股权分散化，董事会主要由经营专家以及社会人士组成。</a:t>
            </a:r>
            <a:endParaRPr lang="zh-CN" altLang="en-US" sz="2000">
              <a:solidFill>
                <a:srgbClr val="0070C0"/>
              </a:solidFill>
            </a:endParaRPr>
          </a:p>
          <a:p>
            <a:endParaRPr lang="zh-CN" altLang="en-US" sz="2000">
              <a:solidFill>
                <a:srgbClr val="0070C0"/>
              </a:solidFill>
            </a:endParaRPr>
          </a:p>
          <a:p>
            <a:r>
              <a:rPr lang="zh-CN" altLang="en-US" sz="2000">
                <a:solidFill>
                  <a:srgbClr val="0070C0"/>
                </a:solidFill>
              </a:rPr>
              <a:t>（3）在法人股东占主导地位的情况下，大法人股东一般会派出自己的代表充当被持股公司的董事。</a:t>
            </a:r>
            <a:endParaRPr lang="zh-CN" altLang="en-US" sz="2000">
              <a:solidFill>
                <a:srgbClr val="0070C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352040" y="908685"/>
            <a:ext cx="8747760" cy="2061210"/>
          </a:xfrm>
          <a:prstGeom prst="rect">
            <a:avLst/>
          </a:prstGeom>
          <a:noFill/>
        </p:spPr>
        <p:txBody>
          <a:bodyPr wrap="square" rtlCol="0" anchor="t">
            <a:spAutoFit/>
          </a:bodyPr>
          <a:p>
            <a:r>
              <a:rPr lang="zh-CN" altLang="en-US" sz="2400" b="1">
                <a:solidFill>
                  <a:schemeClr val="accent1"/>
                </a:solidFill>
              </a:rPr>
              <a:t>2．董事会与经理人员之间的委托代理关系</a:t>
            </a:r>
            <a:endParaRPr lang="zh-CN" altLang="en-US" sz="2400" b="1">
              <a:solidFill>
                <a:schemeClr val="accent1"/>
              </a:solidFill>
            </a:endParaRPr>
          </a:p>
          <a:p>
            <a:endParaRPr lang="zh-CN" altLang="en-US" sz="2400" b="1">
              <a:solidFill>
                <a:schemeClr val="accent1"/>
              </a:solidFill>
            </a:endParaRPr>
          </a:p>
          <a:p>
            <a:r>
              <a:rPr lang="en-US" altLang="zh-CN" sz="2000"/>
              <a:t>       </a:t>
            </a:r>
            <a:r>
              <a:rPr lang="zh-CN" altLang="en-US" sz="2000">
                <a:solidFill>
                  <a:srgbClr val="0070C0"/>
                </a:solidFill>
              </a:rPr>
              <a:t>董事会以经营管理才能和创利能力为标准，挑选和任命本公司的经理人员。经理人员，特别是总经理，作为董事会的议定代理人，拥有管理权和代理权。管理权是指经理人员对公司内部事务的管理职能，代理权是指经理人员在诉讼方面及诉讼之外的商业代理权。</a:t>
            </a:r>
            <a:endParaRPr lang="zh-CN" altLang="en-US" sz="2000">
              <a:solidFill>
                <a:srgbClr val="0070C0"/>
              </a:solidFill>
            </a:endParaRPr>
          </a:p>
        </p:txBody>
      </p:sp>
      <p:sp>
        <p:nvSpPr>
          <p:cNvPr id="3" name="文本框 2"/>
          <p:cNvSpPr txBox="1"/>
          <p:nvPr/>
        </p:nvSpPr>
        <p:spPr>
          <a:xfrm>
            <a:off x="2479040" y="2967990"/>
            <a:ext cx="8275320" cy="706755"/>
          </a:xfrm>
          <a:prstGeom prst="rect">
            <a:avLst/>
          </a:prstGeom>
          <a:noFill/>
        </p:spPr>
        <p:txBody>
          <a:bodyPr wrap="square" rtlCol="0" anchor="t">
            <a:spAutoFit/>
          </a:bodyPr>
          <a:p>
            <a:r>
              <a:rPr lang="zh-CN" altLang="en-US" sz="2000">
                <a:solidFill>
                  <a:srgbClr val="0070C0"/>
                </a:solidFill>
              </a:rPr>
              <a:t>（1）经理人员作为聘用代理人，其权力受到董事会委托范围的限制，如经营方向、经营策略、公司财产处置等方面的限制。</a:t>
            </a:r>
            <a:endParaRPr lang="zh-CN" altLang="en-US" sz="2000">
              <a:solidFill>
                <a:srgbClr val="0070C0"/>
              </a:solidFill>
            </a:endParaRPr>
          </a:p>
        </p:txBody>
      </p:sp>
      <p:sp>
        <p:nvSpPr>
          <p:cNvPr id="4" name="文本框 3"/>
          <p:cNvSpPr txBox="1"/>
          <p:nvPr/>
        </p:nvSpPr>
        <p:spPr>
          <a:xfrm>
            <a:off x="2479040" y="3789045"/>
            <a:ext cx="8491855" cy="398780"/>
          </a:xfrm>
          <a:prstGeom prst="rect">
            <a:avLst/>
          </a:prstGeom>
          <a:noFill/>
        </p:spPr>
        <p:txBody>
          <a:bodyPr wrap="square" rtlCol="0" anchor="t">
            <a:spAutoFit/>
          </a:bodyPr>
          <a:p>
            <a:r>
              <a:rPr lang="zh-CN" altLang="en-US" sz="2000">
                <a:solidFill>
                  <a:srgbClr val="0070C0"/>
                </a:solidFill>
              </a:rPr>
              <a:t>（2）公司对经理人员的聘用是有偿的和约束的，具体表现为奖励或解聘</a:t>
            </a:r>
            <a:r>
              <a:rPr lang="zh-CN" altLang="en-US" sz="2000"/>
              <a:t>。</a:t>
            </a:r>
            <a:endParaRPr lang="zh-CN" altLang="en-US" sz="2000"/>
          </a:p>
        </p:txBody>
      </p:sp>
      <p:sp>
        <p:nvSpPr>
          <p:cNvPr id="5" name="文本框 4"/>
          <p:cNvSpPr txBox="1"/>
          <p:nvPr/>
        </p:nvSpPr>
        <p:spPr>
          <a:xfrm>
            <a:off x="2366010" y="4157345"/>
            <a:ext cx="8388350" cy="1014730"/>
          </a:xfrm>
          <a:prstGeom prst="rect">
            <a:avLst/>
          </a:prstGeom>
          <a:noFill/>
        </p:spPr>
        <p:txBody>
          <a:bodyPr wrap="square" rtlCol="0" anchor="t">
            <a:spAutoFit/>
          </a:bodyPr>
          <a:p>
            <a:r>
              <a:rPr lang="zh-CN" altLang="en-US" sz="2000">
                <a:solidFill>
                  <a:srgbClr val="0070C0"/>
                </a:solidFill>
              </a:rPr>
              <a:t>为实现各自的追求，董事会特别需要建立一套有效的约束与激励机制，根据经理人员的工作绩效（包括公司的赢利状况、市场占有率等）对他们进行激励。激励形式包括薪金、奖金、在职消费、公司股票或股票期权。</a:t>
            </a:r>
            <a:endParaRPr lang="zh-CN" altLang="en-US" sz="2000">
              <a:solidFill>
                <a:srgbClr val="0070C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79650" y="588645"/>
            <a:ext cx="8865870" cy="2984500"/>
          </a:xfrm>
          <a:prstGeom prst="rect">
            <a:avLst/>
          </a:prstGeom>
          <a:noFill/>
        </p:spPr>
        <p:txBody>
          <a:bodyPr wrap="square" rtlCol="0" anchor="t">
            <a:spAutoFit/>
          </a:bodyPr>
          <a:p>
            <a:r>
              <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3．股东大会、董事会与经理人员、监事会间的相互制衡关系</a:t>
            </a:r>
            <a:endPar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股东大会作为公司的最高权力机构，掌握着公司最终的控制权，他们可以决定董事会的人选，并有推举或不推举直至起诉某位董事的权力。但是，一旦授权董事会负责公司经营决策后，股东就不能随意干预董事会的决策。</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董事会作为公司的经营决策机构，职权也受到一定的约束：第一，董事会作为公司的法定代表机构，不得从事与公司业务无关或有损公司利益的活动，否则将被股东起诉或罢免；第二，董事会不能超越股东大会的授权范围行事；第三，董事会要接受股东大会和监事会的检查与监督。</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279650" y="3500755"/>
            <a:ext cx="8757285" cy="2553335"/>
          </a:xfrm>
          <a:prstGeom prst="rect">
            <a:avLst/>
          </a:prstGeom>
          <a:noFill/>
        </p:spPr>
        <p:txBody>
          <a:bodyPr wrap="square" rtlCol="0" anchor="t">
            <a:spAutoFit/>
          </a:bodyPr>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）经理人员受聘于董事会，作为公司的代理人统管公司日常经营业务，在董事会授权范围内，代理人员有权决策，其他人包括股东、董事不能随意干涉。</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作为公司监督机构的监事会，是强化公司法人治理结构制衡关系的重要一环。监事会由股东代表与职工代表组成，负责对董事会及其成员以及经理人员进行监督与检查。对于发生董事会及其成员以及总经理滥用职权、经营不善的情况，监事会可以提请召开股东大会，改组董事会或更换董事，提请董事会更换总经理。</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7"/>
          <p:cNvGrpSpPr/>
          <p:nvPr/>
        </p:nvGrpSpPr>
        <p:grpSpPr bwMode="auto">
          <a:xfrm>
            <a:off x="1919605" y="476885"/>
            <a:ext cx="9623425" cy="3996281"/>
            <a:chOff x="527" y="2629"/>
            <a:chExt cx="22118" cy="6772"/>
          </a:xfrm>
        </p:grpSpPr>
        <p:sp>
          <p:nvSpPr>
            <p:cNvPr id="10" name="TextBox 9"/>
            <p:cNvSpPr txBox="1"/>
            <p:nvPr/>
          </p:nvSpPr>
          <p:spPr>
            <a:xfrm>
              <a:off x="3777" y="2629"/>
              <a:ext cx="6180" cy="676"/>
            </a:xfrm>
            <a:prstGeom prst="rect">
              <a:avLst/>
            </a:prstGeom>
            <a:noFill/>
          </p:spPr>
          <p:txBody>
            <a:bodyPr>
              <a:spAutoFit/>
            </a:bodyPr>
            <a:lstStyle/>
            <a:p>
              <a:pPr>
                <a:defRPr/>
              </a:pPr>
              <a:r>
                <a:rPr lang="zh-CN" altLang="en-US" sz="2000" b="1" dirty="0">
                  <a:solidFill>
                    <a:schemeClr val="accent5">
                      <a:lumMod val="75000"/>
                    </a:schemeClr>
                  </a:solidFill>
                  <a:latin typeface="+mn-ea"/>
                </a:rPr>
                <a:t>能力目标</a:t>
              </a:r>
              <a:endParaRPr lang="zh-CN" altLang="en-US" sz="2000" b="1" dirty="0">
                <a:solidFill>
                  <a:schemeClr val="accent5">
                    <a:lumMod val="75000"/>
                  </a:schemeClr>
                </a:solidFill>
                <a:latin typeface="+mn-ea"/>
              </a:endParaRPr>
            </a:p>
          </p:txBody>
        </p:sp>
        <p:grpSp>
          <p:nvGrpSpPr>
            <p:cNvPr id="25609" name="组合 4"/>
            <p:cNvGrpSpPr/>
            <p:nvPr/>
          </p:nvGrpSpPr>
          <p:grpSpPr bwMode="auto">
            <a:xfrm>
              <a:off x="2344" y="2668"/>
              <a:ext cx="904" cy="594"/>
              <a:chOff x="1283260" y="1736400"/>
              <a:chExt cx="779351" cy="511273"/>
            </a:xfrm>
          </p:grpSpPr>
          <p:sp>
            <p:nvSpPr>
              <p:cNvPr id="4" name="矩形 3"/>
              <p:cNvSpPr/>
              <p:nvPr/>
            </p:nvSpPr>
            <p:spPr>
              <a:xfrm>
                <a:off x="1283260" y="1736400"/>
                <a:ext cx="142972" cy="50298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1654117" y="1744687"/>
                <a:ext cx="408494" cy="50298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5610" name="文本框 2"/>
            <p:cNvSpPr txBox="1">
              <a:spLocks noChangeArrowheads="1"/>
            </p:cNvSpPr>
            <p:nvPr/>
          </p:nvSpPr>
          <p:spPr bwMode="auto">
            <a:xfrm>
              <a:off x="527" y="3585"/>
              <a:ext cx="12457" cy="2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sz="2000" dirty="0">
                  <a:latin typeface="+mn-ea"/>
                  <a:ea typeface="+mn-ea"/>
                </a:rPr>
                <a:t>1.能够选择适合企业发展的公司组织形式</a:t>
              </a:r>
              <a:endParaRPr sz="2000" dirty="0">
                <a:latin typeface="+mn-ea"/>
                <a:ea typeface="+mn-ea"/>
              </a:endParaRPr>
            </a:p>
            <a:p>
              <a:pPr>
                <a:lnSpc>
                  <a:spcPct val="150000"/>
                </a:lnSpc>
              </a:pPr>
              <a:r>
                <a:rPr sz="2000" dirty="0">
                  <a:latin typeface="+mn-ea"/>
                  <a:ea typeface="+mn-ea"/>
                </a:rPr>
                <a:t>2.能够分析公司治理状况，针对问题提出解决方案</a:t>
              </a:r>
              <a:endParaRPr sz="2000" dirty="0">
                <a:latin typeface="+mn-ea"/>
                <a:ea typeface="+mn-ea"/>
              </a:endParaRPr>
            </a:p>
          </p:txBody>
        </p:sp>
        <p:sp>
          <p:nvSpPr>
            <p:cNvPr id="49" name="Text Box 10"/>
            <p:cNvSpPr txBox="1">
              <a:spLocks noChangeArrowheads="1"/>
            </p:cNvSpPr>
            <p:nvPr/>
          </p:nvSpPr>
          <p:spPr bwMode="auto">
            <a:xfrm>
              <a:off x="17803" y="8581"/>
              <a:ext cx="4842" cy="820"/>
            </a:xfrm>
            <a:prstGeom prst="rect">
              <a:avLst/>
            </a:prstGeom>
            <a:noFill/>
            <a:ln w="9525">
              <a:noFill/>
              <a:miter lim="800000"/>
            </a:ln>
          </p:spPr>
          <p:txBody>
            <a:bodyPr lIns="34294" tIns="17147" rIns="34294" bIns="17147">
              <a:spAutoFit/>
            </a:bodyPr>
            <a:lstStyle/>
            <a:p>
              <a:pPr>
                <a:lnSpc>
                  <a:spcPct val="150000"/>
                </a:lnSpc>
                <a:defRPr/>
              </a:pPr>
              <a:r>
                <a:rPr lang="zh-CN" altLang="en-US" sz="1950" b="1" dirty="0">
                  <a:solidFill>
                    <a:schemeClr val="accent5">
                      <a:lumMod val="75000"/>
                    </a:schemeClr>
                  </a:solidFill>
                  <a:latin typeface="+mn-ea"/>
                </a:rPr>
                <a:t>让我们共同学习</a:t>
              </a:r>
              <a:endParaRPr lang="zh-CN" altLang="en-US" sz="1950" b="1" dirty="0">
                <a:solidFill>
                  <a:schemeClr val="accent5">
                    <a:lumMod val="75000"/>
                  </a:schemeClr>
                </a:solidFill>
                <a:latin typeface="+mn-ea"/>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t="5168"/>
          <a:stretch>
            <a:fillRect/>
          </a:stretch>
        </p:blipFill>
        <p:spPr bwMode="auto">
          <a:xfrm>
            <a:off x="7896225" y="2204721"/>
            <a:ext cx="33909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9"/>
          <p:cNvSpPr txBox="1"/>
          <p:nvPr/>
        </p:nvSpPr>
        <p:spPr>
          <a:xfrm>
            <a:off x="3338414" y="3774146"/>
            <a:ext cx="2944813" cy="400110"/>
          </a:xfrm>
          <a:prstGeom prst="rect">
            <a:avLst/>
          </a:prstGeom>
          <a:noFill/>
        </p:spPr>
        <p:txBody>
          <a:bodyPr>
            <a:spAutoFit/>
          </a:bodyPr>
          <a:lstStyle/>
          <a:p>
            <a:pPr>
              <a:defRPr/>
            </a:pPr>
            <a:r>
              <a:rPr lang="zh-CN" altLang="en-US" sz="2000" b="1" dirty="0">
                <a:solidFill>
                  <a:schemeClr val="accent5">
                    <a:lumMod val="75000"/>
                  </a:schemeClr>
                </a:solidFill>
                <a:latin typeface="+mn-ea"/>
              </a:rPr>
              <a:t>素质目标</a:t>
            </a:r>
            <a:endParaRPr lang="zh-CN" altLang="en-US" sz="2000" b="1" dirty="0">
              <a:solidFill>
                <a:schemeClr val="accent5">
                  <a:lumMod val="75000"/>
                </a:schemeClr>
              </a:solidFill>
              <a:latin typeface="+mn-ea"/>
            </a:endParaRPr>
          </a:p>
        </p:txBody>
      </p:sp>
      <p:sp>
        <p:nvSpPr>
          <p:cNvPr id="25607" name="矩形 11"/>
          <p:cNvSpPr>
            <a:spLocks noChangeArrowheads="1"/>
          </p:cNvSpPr>
          <p:nvPr/>
        </p:nvSpPr>
        <p:spPr bwMode="auto">
          <a:xfrm>
            <a:off x="1918970" y="4295775"/>
            <a:ext cx="555180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altLang="zh-CN" sz="2000" dirty="0">
                <a:latin typeface="+mn-ea"/>
                <a:ea typeface="+mn-ea"/>
              </a:rPr>
              <a:t>1.树立现代企业发展观，培养创新创业意识</a:t>
            </a:r>
            <a:endParaRPr altLang="zh-CN" sz="2000" dirty="0">
              <a:latin typeface="+mn-ea"/>
              <a:ea typeface="+mn-ea"/>
            </a:endParaRPr>
          </a:p>
          <a:p>
            <a:pPr lvl="0">
              <a:lnSpc>
                <a:spcPct val="150000"/>
              </a:lnSpc>
            </a:pPr>
            <a:r>
              <a:rPr altLang="zh-CN" sz="2000" dirty="0">
                <a:latin typeface="+mn-ea"/>
                <a:ea typeface="+mn-ea"/>
              </a:rPr>
              <a:t>2.增强依法设立公司、依法经营等法律意识、规范意识</a:t>
            </a:r>
            <a:endParaRPr altLang="zh-CN" sz="2000" dirty="0">
              <a:latin typeface="+mn-ea"/>
              <a:ea typeface="+mn-ea"/>
            </a:endParaRPr>
          </a:p>
        </p:txBody>
      </p:sp>
      <p:sp>
        <p:nvSpPr>
          <p:cNvPr id="15" name="矩形 14"/>
          <p:cNvSpPr/>
          <p:nvPr/>
        </p:nvSpPr>
        <p:spPr bwMode="auto">
          <a:xfrm>
            <a:off x="2935316" y="3771932"/>
            <a:ext cx="190473" cy="34484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6" name="矩形 15"/>
          <p:cNvSpPr/>
          <p:nvPr/>
        </p:nvSpPr>
        <p:spPr bwMode="auto">
          <a:xfrm>
            <a:off x="2729060" y="3758329"/>
            <a:ext cx="66665" cy="34485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日期占位符 3"/>
          <p:cNvSpPr txBox="1">
            <a:spLocks noGrp="1"/>
          </p:cNvSpPr>
          <p:nvPr>
            <p:ph type="dt" sz="half" idx="2"/>
          </p:nvPr>
        </p:nvSpPr>
        <p:spPr>
          <a:xfrm>
            <a:off x="0" y="6356350"/>
            <a:ext cx="2844800" cy="365125"/>
          </a:xfrm>
        </p:spPr>
        <p:txBody>
          <a:bodyPr/>
          <a:lstStyle>
            <a:lvl1pPr marL="0" lvl="0" indent="0" algn="ctr"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BB962C8B-B14F-4D97-AF65-F5344CB8AC3E}" type="datetime1">
              <a:rPr lang="zh-CN" altLang="en-US" sz="1000" dirty="0"/>
            </a:fld>
            <a:endParaRPr lang="zh-CN" altLang="en-US" sz="1000" dirty="0"/>
          </a:p>
        </p:txBody>
      </p:sp>
      <p:sp>
        <p:nvSpPr>
          <p:cNvPr id="63491" name="灯片编号占位符 5"/>
          <p:cNvSpPr txBox="1">
            <a:spLocks noGrp="1"/>
          </p:cNvSpPr>
          <p:nvPr>
            <p:ph type="sldNum" sz="quarter" idx="4"/>
          </p:nvPr>
        </p:nvSpPr>
        <p:spPr>
          <a:xfrm>
            <a:off x="9347200" y="6356350"/>
            <a:ext cx="2844800" cy="365125"/>
          </a:xfrm>
        </p:spPr>
        <p:txBody>
          <a:bodyPr/>
          <a:lstStyle>
            <a:lvl1pPr marL="0" lvl="0" indent="0" algn="ctr"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l" eaLnBrk="1" hangingPunct="1"/>
            <a:fld id="{9A0DB2DC-4C9A-4742-B13C-FB6460FD3503}" type="slidenum">
              <a:rPr lang="zh-CN" altLang="en-US" sz="1400" dirty="0"/>
            </a:fld>
            <a:endParaRPr lang="zh-CN" altLang="en-US" sz="1400" dirty="0"/>
          </a:p>
        </p:txBody>
      </p:sp>
      <p:sp>
        <p:nvSpPr>
          <p:cNvPr id="3" name="文本框 2"/>
          <p:cNvSpPr txBox="1"/>
          <p:nvPr>
            <p:custDataLst>
              <p:tags r:id="rId1"/>
            </p:custDataLst>
          </p:nvPr>
        </p:nvSpPr>
        <p:spPr>
          <a:xfrm>
            <a:off x="1819275" y="476885"/>
            <a:ext cx="6558280" cy="521970"/>
          </a:xfrm>
          <a:prstGeom prst="rect">
            <a:avLst/>
          </a:prstGeom>
          <a:noFill/>
          <a:ln w="9525">
            <a:noFill/>
          </a:ln>
        </p:spPr>
        <p:txBody>
          <a:bodyPr wrap="square">
            <a:spAutoFit/>
          </a:bodyPr>
          <a:p>
            <a:pPr indent="0"/>
            <a:r>
              <a:rPr lang="zh-CN" sz="2800" b="1">
                <a:solidFill>
                  <a:schemeClr val="accent1"/>
                </a:solidFill>
                <a:latin typeface="微软雅黑" panose="020B0503020204020204" pitchFamily="34" charset="-122"/>
                <a:ea typeface="微软雅黑" panose="020B0503020204020204" pitchFamily="34" charset="-122"/>
              </a:rPr>
              <a:t>三、</a:t>
            </a:r>
            <a:r>
              <a:rPr lang="zh-CN" altLang="en-US" sz="2800" b="1">
                <a:solidFill>
                  <a:schemeClr val="accent1"/>
                </a:solidFill>
                <a:latin typeface="+mj-ea"/>
                <a:ea typeface="+mj-ea"/>
                <a:sym typeface="+mn-ea"/>
              </a:rPr>
              <a:t>公司治理中的权责</a:t>
            </a:r>
            <a:endParaRPr lang="zh-CN" altLang="en-US" sz="2800" b="1">
              <a:solidFill>
                <a:schemeClr val="accent1"/>
              </a:solidFill>
              <a:latin typeface="+mj-ea"/>
              <a:ea typeface="+mj-ea"/>
              <a:sym typeface="+mn-ea"/>
            </a:endParaRPr>
          </a:p>
        </p:txBody>
      </p:sp>
      <p:sp>
        <p:nvSpPr>
          <p:cNvPr id="8" name="文本框 7"/>
          <p:cNvSpPr txBox="1"/>
          <p:nvPr>
            <p:custDataLst>
              <p:tags r:id="rId2"/>
            </p:custDataLst>
          </p:nvPr>
        </p:nvSpPr>
        <p:spPr>
          <a:xfrm>
            <a:off x="2135505" y="1052830"/>
            <a:ext cx="6558280" cy="521970"/>
          </a:xfrm>
          <a:prstGeom prst="rect">
            <a:avLst/>
          </a:prstGeom>
          <a:noFill/>
          <a:ln w="9525">
            <a:noFill/>
          </a:ln>
        </p:spPr>
        <p:txBody>
          <a:bodyPr wrap="square">
            <a:spAutoFit/>
          </a:bodyPr>
          <a:p>
            <a:pPr indent="0"/>
            <a:r>
              <a:rPr lang="zh-CN" sz="2800" b="1">
                <a:solidFill>
                  <a:srgbClr val="FF0000"/>
                </a:solidFill>
                <a:latin typeface="微软雅黑" panose="020B0503020204020204" pitchFamily="34" charset="-122"/>
                <a:ea typeface="微软雅黑" panose="020B0503020204020204" pitchFamily="34" charset="-122"/>
              </a:rPr>
              <a:t>（一）股东和股东大会</a:t>
            </a:r>
            <a:endParaRPr lang="zh-CN" altLang="en-US" sz="2800" b="1">
              <a:solidFill>
                <a:srgbClr val="FF0000"/>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2063115" y="1513205"/>
            <a:ext cx="9187815" cy="2553335"/>
          </a:xfrm>
          <a:prstGeom prst="rect">
            <a:avLst/>
          </a:prstGeom>
          <a:noFill/>
        </p:spPr>
        <p:txBody>
          <a:bodyPr wrap="square" rtlCol="0" anchor="t">
            <a:spAutoFit/>
          </a:bodyPr>
          <a:p>
            <a:r>
              <a:rPr lang="zh-CN" altLang="en-US" sz="2000" b="1">
                <a:solidFill>
                  <a:srgbClr val="0070C0"/>
                </a:solidFill>
              </a:rPr>
              <a:t>1．股东。</a:t>
            </a:r>
            <a:r>
              <a:rPr lang="zh-CN" altLang="en-US" sz="2000">
                <a:solidFill>
                  <a:srgbClr val="0070C0"/>
                </a:solidFill>
              </a:rPr>
              <a:t>股东指公司的出资人，并以其出资为限对公司的债务承担有限责任。在公司法中，股东的权利包括以下几个方面：</a:t>
            </a:r>
            <a:endParaRPr lang="zh-CN" altLang="en-US" sz="2000">
              <a:solidFill>
                <a:srgbClr val="0070C0"/>
              </a:solidFill>
            </a:endParaRPr>
          </a:p>
          <a:p>
            <a:r>
              <a:rPr lang="zh-CN" altLang="en-US" sz="2000">
                <a:solidFill>
                  <a:srgbClr val="0070C0"/>
                </a:solidFill>
              </a:rPr>
              <a:t>（1）表决权又称议决权。</a:t>
            </a:r>
            <a:endParaRPr lang="zh-CN" altLang="en-US" sz="2000">
              <a:solidFill>
                <a:srgbClr val="0070C0"/>
              </a:solidFill>
            </a:endParaRPr>
          </a:p>
          <a:p>
            <a:r>
              <a:rPr lang="zh-CN" altLang="en-US" sz="2000">
                <a:solidFill>
                  <a:srgbClr val="0070C0"/>
                </a:solidFill>
              </a:rPr>
              <a:t>（2）选举权。、</a:t>
            </a:r>
            <a:endParaRPr lang="zh-CN" altLang="en-US" sz="2000">
              <a:solidFill>
                <a:srgbClr val="0070C0"/>
              </a:solidFill>
            </a:endParaRPr>
          </a:p>
          <a:p>
            <a:r>
              <a:rPr lang="zh-CN" altLang="en-US" sz="2000">
                <a:solidFill>
                  <a:srgbClr val="0070C0"/>
                </a:solidFill>
              </a:rPr>
              <a:t>（3）收益分配权。、</a:t>
            </a:r>
            <a:endParaRPr lang="zh-CN" altLang="en-US" sz="2000">
              <a:solidFill>
                <a:srgbClr val="0070C0"/>
              </a:solidFill>
            </a:endParaRPr>
          </a:p>
          <a:p>
            <a:r>
              <a:rPr lang="zh-CN" altLang="en-US" sz="2000">
                <a:solidFill>
                  <a:srgbClr val="0070C0"/>
                </a:solidFill>
              </a:rPr>
              <a:t>（4）净资产权，又称剩余财产分配请求权。、</a:t>
            </a:r>
            <a:endParaRPr lang="zh-CN" altLang="en-US" sz="2000">
              <a:solidFill>
                <a:srgbClr val="0070C0"/>
              </a:solidFill>
            </a:endParaRPr>
          </a:p>
          <a:p>
            <a:r>
              <a:rPr lang="zh-CN" altLang="en-US" sz="2000">
                <a:solidFill>
                  <a:srgbClr val="0070C0"/>
                </a:solidFill>
              </a:rPr>
              <a:t>（5）股权转让权。</a:t>
            </a:r>
            <a:endParaRPr lang="zh-CN" altLang="en-US" sz="2000">
              <a:solidFill>
                <a:srgbClr val="0070C0"/>
              </a:solidFill>
            </a:endParaRPr>
          </a:p>
          <a:p>
            <a:r>
              <a:rPr lang="zh-CN" altLang="en-US" sz="2000">
                <a:solidFill>
                  <a:srgbClr val="0070C0"/>
                </a:solidFill>
              </a:rPr>
              <a:t>（6）其他合法权利。如知情权、优先购股权等。</a:t>
            </a:r>
            <a:endParaRPr lang="zh-CN" altLang="en-US" sz="2000">
              <a:solidFill>
                <a:srgbClr val="0070C0"/>
              </a:solidFill>
            </a:endParaRPr>
          </a:p>
        </p:txBody>
      </p:sp>
      <p:sp>
        <p:nvSpPr>
          <p:cNvPr id="5" name="文本框 4"/>
          <p:cNvSpPr txBox="1"/>
          <p:nvPr/>
        </p:nvSpPr>
        <p:spPr>
          <a:xfrm>
            <a:off x="2207260" y="4004945"/>
            <a:ext cx="8632190" cy="2214880"/>
          </a:xfrm>
          <a:prstGeom prst="rect">
            <a:avLst/>
          </a:prstGeom>
          <a:noFill/>
        </p:spPr>
        <p:txBody>
          <a:bodyPr wrap="square" rtlCol="0" anchor="t">
            <a:spAutoFit/>
          </a:bodyPr>
          <a:p>
            <a:endParaRPr lang="zh-CN" altLang="en-US"/>
          </a:p>
          <a:p>
            <a:r>
              <a:rPr lang="zh-CN" altLang="en-US" sz="2000" b="1">
                <a:solidFill>
                  <a:srgbClr val="0070C0"/>
                </a:solidFill>
              </a:rPr>
              <a:t>2．股东大会。</a:t>
            </a:r>
            <a:r>
              <a:rPr lang="zh-CN" altLang="en-US" sz="2000">
                <a:solidFill>
                  <a:srgbClr val="0070C0"/>
                </a:solidFill>
              </a:rPr>
              <a:t>股东大会是指公司的常设机构，由全体股东参加，是公司的权力机构。股东的许多权力的行使是在股东大会上实现的。因此，公司法对股东大会的召开及程序都作了明确规定。股东大会一般有三种形式。</a:t>
            </a:r>
            <a:endParaRPr lang="zh-CN" altLang="en-US" sz="2000">
              <a:solidFill>
                <a:srgbClr val="0070C0"/>
              </a:solidFill>
            </a:endParaRPr>
          </a:p>
          <a:p>
            <a:r>
              <a:rPr lang="zh-CN" altLang="en-US" sz="2000">
                <a:solidFill>
                  <a:srgbClr val="0070C0"/>
                </a:solidFill>
              </a:rPr>
              <a:t>（1）法定大会。</a:t>
            </a:r>
            <a:endParaRPr lang="zh-CN" altLang="en-US" sz="2000">
              <a:solidFill>
                <a:srgbClr val="0070C0"/>
              </a:solidFill>
            </a:endParaRPr>
          </a:p>
          <a:p>
            <a:r>
              <a:rPr lang="zh-CN" altLang="en-US" sz="2000">
                <a:solidFill>
                  <a:srgbClr val="0070C0"/>
                </a:solidFill>
              </a:rPr>
              <a:t>（2）年度大会。</a:t>
            </a:r>
            <a:endParaRPr lang="zh-CN" altLang="en-US" sz="2000">
              <a:solidFill>
                <a:srgbClr val="0070C0"/>
              </a:solidFill>
            </a:endParaRPr>
          </a:p>
          <a:p>
            <a:r>
              <a:rPr lang="zh-CN" altLang="en-US" sz="2000">
                <a:solidFill>
                  <a:srgbClr val="0070C0"/>
                </a:solidFill>
              </a:rPr>
              <a:t>（3）临时大会。</a:t>
            </a:r>
            <a:endParaRPr lang="zh-CN" altLang="en-US" sz="2000">
              <a:solidFill>
                <a:srgbClr val="0070C0"/>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custDataLst>
              <p:tags r:id="rId1"/>
            </p:custDataLst>
          </p:nvPr>
        </p:nvSpPr>
        <p:spPr>
          <a:xfrm>
            <a:off x="1847850" y="620395"/>
            <a:ext cx="6558280" cy="521970"/>
          </a:xfrm>
          <a:prstGeom prst="rect">
            <a:avLst/>
          </a:prstGeom>
          <a:noFill/>
          <a:ln w="9525">
            <a:noFill/>
          </a:ln>
        </p:spPr>
        <p:txBody>
          <a:bodyPr wrap="square">
            <a:spAutoFit/>
          </a:bodyPr>
          <a:p>
            <a:pPr indent="0"/>
            <a:r>
              <a:rPr lang="zh-CN" sz="2800" b="1">
                <a:solidFill>
                  <a:srgbClr val="FF0000"/>
                </a:solidFill>
                <a:latin typeface="微软雅黑" panose="020B0503020204020204" pitchFamily="34" charset="-122"/>
                <a:ea typeface="微软雅黑" panose="020B0503020204020204" pitchFamily="34" charset="-122"/>
              </a:rPr>
              <a:t>（二）董事和董事会</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352040" y="1556385"/>
            <a:ext cx="8559165" cy="4707890"/>
          </a:xfrm>
          <a:prstGeom prst="rect">
            <a:avLst/>
          </a:prstGeom>
          <a:noFill/>
        </p:spPr>
        <p:txBody>
          <a:bodyPr wrap="square" rtlCol="0" anchor="t">
            <a:spAutoFit/>
          </a:bodyPr>
          <a:p>
            <a:r>
              <a:rPr lang="zh-CN" altLang="en-US" sz="2000" b="1">
                <a:solidFill>
                  <a:srgbClr val="0070C0"/>
                </a:solidFill>
              </a:rPr>
              <a:t>1．董事。</a:t>
            </a:r>
            <a:r>
              <a:rPr lang="zh-CN" altLang="en-US" sz="2000">
                <a:solidFill>
                  <a:srgbClr val="0070C0"/>
                </a:solidFill>
              </a:rPr>
              <a:t>董事是由股东大会选举产生的。董事会成员人数一般为单数。董事会以公司代理人和公司财产委托人的身份代表公司对公司事务进行管理。</a:t>
            </a:r>
            <a:endParaRPr lang="zh-CN" altLang="en-US" sz="2000">
              <a:solidFill>
                <a:srgbClr val="0070C0"/>
              </a:solidFill>
            </a:endParaRPr>
          </a:p>
          <a:p>
            <a:r>
              <a:rPr lang="en-US" altLang="zh-CN" sz="2000">
                <a:solidFill>
                  <a:srgbClr val="0070C0"/>
                </a:solidFill>
              </a:rPr>
              <a:t>     </a:t>
            </a:r>
            <a:endParaRPr lang="en-US" altLang="zh-CN" sz="2000">
              <a:solidFill>
                <a:srgbClr val="0070C0"/>
              </a:solidFill>
            </a:endParaRPr>
          </a:p>
          <a:p>
            <a:r>
              <a:rPr lang="en-US" altLang="zh-CN" sz="2000">
                <a:solidFill>
                  <a:srgbClr val="0070C0"/>
                </a:solidFill>
              </a:rPr>
              <a:t>      </a:t>
            </a:r>
            <a:r>
              <a:rPr lang="zh-CN" altLang="en-US" sz="2000">
                <a:solidFill>
                  <a:srgbClr val="0070C0"/>
                </a:solidFill>
              </a:rPr>
              <a:t>按照与公司的关系可划分内部董事和外部董事：</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内部董事也称“执行董事”或“非独立董事”，主要指担任董事的本公司经营管理人员；</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外部董事又称外聘或外派董事，即不是本公司职工和董事，又称“非独立董事”，在外部董事中的专家、学者就是非独立董事。</a:t>
            </a:r>
            <a:endParaRPr lang="zh-CN" altLang="en-US" sz="2000">
              <a:solidFill>
                <a:srgbClr val="0070C0"/>
              </a:solidFill>
            </a:endParaRPr>
          </a:p>
          <a:p>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董事的权力分为董事长的权力和一般董事两个部分。</a:t>
            </a:r>
            <a:endParaRPr lang="zh-CN" altLang="en-US" sz="2000">
              <a:solidFill>
                <a:srgbClr val="0070C0"/>
              </a:solidFill>
            </a:endParaRPr>
          </a:p>
          <a:p>
            <a:r>
              <a:rPr lang="zh-CN" altLang="en-US" sz="2000">
                <a:solidFill>
                  <a:srgbClr val="0070C0"/>
                </a:solidFill>
              </a:rPr>
              <a:t>（1）董事长的职权。按照《中华人民共和国公司法》规定，股份公司董事长的职权主要有三项。①主持股东大会和召集、主持董事会会议。②检查董事会决议的实施情况。③签署公司股票、公司债券。</a:t>
            </a:r>
            <a:endParaRPr lang="zh-CN" altLang="en-US" sz="2000">
              <a:solidFill>
                <a:srgbClr val="0070C0"/>
              </a:solidFill>
            </a:endParaRPr>
          </a:p>
          <a:p>
            <a:r>
              <a:rPr lang="zh-CN" altLang="en-US" sz="2000">
                <a:solidFill>
                  <a:srgbClr val="0070C0"/>
                </a:solidFill>
              </a:rPr>
              <a:t>（2）一般董事的职权。一般董事的职权主要有两项：①出席董事会并参与表决。②报酬请求权，这是对内部董事而言的。</a:t>
            </a:r>
            <a:endParaRPr lang="zh-CN" altLang="en-US" sz="2000">
              <a:solidFill>
                <a:srgbClr val="0070C0"/>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custDataLst>
              <p:tags r:id="rId1"/>
            </p:custDataLst>
          </p:nvPr>
        </p:nvSpPr>
        <p:spPr>
          <a:xfrm>
            <a:off x="1847850" y="620395"/>
            <a:ext cx="6558280" cy="521970"/>
          </a:xfrm>
          <a:prstGeom prst="rect">
            <a:avLst/>
          </a:prstGeom>
          <a:noFill/>
          <a:ln w="9525">
            <a:noFill/>
          </a:ln>
        </p:spPr>
        <p:txBody>
          <a:bodyPr wrap="square">
            <a:spAutoFit/>
          </a:bodyPr>
          <a:p>
            <a:pPr indent="0"/>
            <a:r>
              <a:rPr lang="zh-CN" sz="2800" b="1">
                <a:solidFill>
                  <a:srgbClr val="FF0000"/>
                </a:solidFill>
                <a:latin typeface="微软雅黑" panose="020B0503020204020204" pitchFamily="34" charset="-122"/>
                <a:ea typeface="微软雅黑" panose="020B0503020204020204" pitchFamily="34" charset="-122"/>
              </a:rPr>
              <a:t>（二）董事和董事会</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207895" y="1412875"/>
            <a:ext cx="8521065" cy="1322070"/>
          </a:xfrm>
          <a:prstGeom prst="rect">
            <a:avLst/>
          </a:prstGeom>
          <a:noFill/>
        </p:spPr>
        <p:txBody>
          <a:bodyPr wrap="square" rtlCol="0" anchor="t">
            <a:spAutoFit/>
          </a:bodyPr>
          <a:p>
            <a:r>
              <a:rPr lang="zh-CN" altLang="en-US" sz="2000" b="1">
                <a:solidFill>
                  <a:srgbClr val="0070C0"/>
                </a:solidFill>
              </a:rPr>
              <a:t>2．董事会。</a:t>
            </a:r>
            <a:r>
              <a:rPr lang="zh-CN" altLang="en-US" sz="2000">
                <a:solidFill>
                  <a:srgbClr val="0070C0"/>
                </a:solidFill>
              </a:rPr>
              <a:t>董事会是由股东选举产生的，是股东大会闭幕期间公司常设的权力机构，是公司的最高决策机构。董事会对股东大会负责。董事会的召开对人数也有要求，必须达到法定的人数才能召开。董事会在进行表决时，采用一人一票制。</a:t>
            </a:r>
            <a:endParaRPr lang="zh-CN" altLang="en-US" sz="2000">
              <a:solidFill>
                <a:srgbClr val="0070C0"/>
              </a:solidFill>
            </a:endParaRPr>
          </a:p>
        </p:txBody>
      </p:sp>
      <p:sp>
        <p:nvSpPr>
          <p:cNvPr id="5" name="文本框 4"/>
          <p:cNvSpPr txBox="1"/>
          <p:nvPr/>
        </p:nvSpPr>
        <p:spPr>
          <a:xfrm>
            <a:off x="2207895" y="2780665"/>
            <a:ext cx="8671560" cy="3476625"/>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按照《中华人民共和国公司法》规定，董事会职权主要有以下方面：召集股东会会议，并向股东会报告工作；执行股东会的决议；决定公司的经营计划和投资方案；制订公司的年度财务预算方案、决算方案；制订公司的利润分配方案和弥补亏损方案；制订公司增加或者减少注册资本以及发行公司债券的方案；制订公司合并、分立、解散或者变更公司形式的方案；决定公司内部管理机构的设置；决定聘任或者解聘公司经理及其报酬事项，并根据经理的提名决定聘任或者解聘公司副经理、财务负责人及其报酬事项；制定公司的基本管理制度；公司章程规定的其他职权。这些职权可归纳为两个方面：①执行权，包括召集股东会、执行股东会决议、制订各种方案等。②决定权，包括内部管理机构设置、公司经理、副经理、财务负责人等高管人员的聘任或解聘及其报酬的决定、制定公司的基本管理制度等。</a:t>
            </a:r>
            <a:endParaRPr lang="zh-CN" altLang="en-US" sz="2000">
              <a:solidFill>
                <a:srgbClr val="0070C0"/>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63775" y="1305560"/>
            <a:ext cx="9066530" cy="4523105"/>
          </a:xfrm>
          <a:prstGeom prst="rect">
            <a:avLst/>
          </a:prstGeom>
          <a:noFill/>
        </p:spPr>
        <p:txBody>
          <a:bodyPr wrap="square" rtlCol="0" anchor="t">
            <a:spAutoFit/>
          </a:bodyPr>
          <a:p>
            <a:r>
              <a:rPr lang="zh-CN" altLang="en-US" sz="2400" b="1">
                <a:solidFill>
                  <a:srgbClr val="0070C0"/>
                </a:solidFill>
              </a:rPr>
              <a:t>1．监事及其职权。</a:t>
            </a:r>
            <a:r>
              <a:rPr lang="zh-CN" altLang="en-US" sz="2400">
                <a:solidFill>
                  <a:srgbClr val="0070C0"/>
                </a:solidFill>
              </a:rPr>
              <a:t>监事是由股东大会选举产生的，主要职责是监督公司业务活动和财务活动。监事的人选除本公司的人员之外，还有持有本公司股票、债券的其他企业派出的代表，以及社会专家、学者和知名人士。监事在公司创办之初由发起人选任，公司成立之后由股东大会选任。为了保持监事的独立性，监事不能兼任公司董事和经理。监事会每年度至少召开一次会议，监事可以提议召开临时监事会会议。</a:t>
            </a:r>
            <a:endParaRPr lang="zh-CN" altLang="en-US" sz="2400">
              <a:solidFill>
                <a:srgbClr val="0070C0"/>
              </a:solidFill>
            </a:endParaRPr>
          </a:p>
          <a:p>
            <a:r>
              <a:rPr lang="zh-CN" altLang="en-US" sz="2400" b="1">
                <a:solidFill>
                  <a:srgbClr val="0070C0"/>
                </a:solidFill>
              </a:rPr>
              <a:t>2．监事会。</a:t>
            </a:r>
            <a:r>
              <a:rPr lang="zh-CN" altLang="en-US" sz="2400">
                <a:solidFill>
                  <a:srgbClr val="0070C0"/>
                </a:solidFill>
              </a:rPr>
              <a:t>《中华人民共和国公司法》规定，股份公司监事会（不设监事会的公司的监事）行使的职权大体可归纳为四个方面：①对公司董事等高级管理人员进行职务行为监督。②对公司财务活动监督。③对董事及高级管理人员进行监督并依法提起诉讼权。④提议召集并在特殊情况下主持股东会。</a:t>
            </a:r>
            <a:endParaRPr lang="zh-CN" altLang="en-US" sz="2400">
              <a:solidFill>
                <a:srgbClr val="0070C0"/>
              </a:solidFill>
            </a:endParaRPr>
          </a:p>
        </p:txBody>
      </p:sp>
      <p:sp>
        <p:nvSpPr>
          <p:cNvPr id="8" name="文本框 7"/>
          <p:cNvSpPr txBox="1"/>
          <p:nvPr>
            <p:custDataLst>
              <p:tags r:id="rId1"/>
            </p:custDataLst>
          </p:nvPr>
        </p:nvSpPr>
        <p:spPr>
          <a:xfrm>
            <a:off x="1847850" y="404495"/>
            <a:ext cx="6558280" cy="521970"/>
          </a:xfrm>
          <a:prstGeom prst="rect">
            <a:avLst/>
          </a:prstGeom>
          <a:noFill/>
          <a:ln w="9525">
            <a:noFill/>
          </a:ln>
        </p:spPr>
        <p:txBody>
          <a:bodyPr wrap="square">
            <a:spAutoFit/>
          </a:bodyPr>
          <a:p>
            <a:pPr indent="0"/>
            <a:r>
              <a:rPr lang="zh-CN" sz="2800" b="1">
                <a:solidFill>
                  <a:srgbClr val="FF0000"/>
                </a:solidFill>
                <a:latin typeface="微软雅黑" panose="020B0503020204020204" pitchFamily="34" charset="-122"/>
                <a:ea typeface="微软雅黑" panose="020B0503020204020204" pitchFamily="34" charset="-122"/>
              </a:rPr>
              <a:t>（三）监事和监事会</a:t>
            </a:r>
            <a:endParaRPr lang="zh-CN" altLang="en-US" sz="2800" b="1">
              <a:solidFill>
                <a:srgbClr val="FF0000"/>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75460" y="908685"/>
            <a:ext cx="9227820" cy="2637155"/>
          </a:xfrm>
          <a:prstGeom prst="rect">
            <a:avLst/>
          </a:prstGeom>
          <a:noFill/>
        </p:spPr>
        <p:txBody>
          <a:bodyPr wrap="square" rtlCol="0" anchor="t">
            <a:noAutofit/>
          </a:bodyPr>
          <a:p>
            <a:endParaRPr lang="zh-CN" altLang="en-US" sz="2400"/>
          </a:p>
          <a:p>
            <a:r>
              <a:rPr lang="en-US" altLang="zh-CN" sz="2400"/>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经理是股份公司日常经营管理工作的行政首脑。经理层一般由总经理、副总经理、总经济师、总会计师（财务总监）、总工程师及主要部门经理构成。总经理由董事会聘任并对总经理负责。副总经理由总经理提名，由董事会聘任。</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中华人民共和国公司法》规定总经理的职权是：主持公司的生产经营管理工作，组织实施董事会决议；组织实施公司年度经营计划和投资方案；拟订公司内部管理机构设置方案；拟订公司的基本管理制度；制定公司的具体规章；提请聘任或者解聘公司副经理、财务负责人；决定聘任或者解聘除应由董事会决定聘任或者解聘以外的负责管理人员；董事会授予的其他职权。</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1"/>
            </p:custDataLst>
          </p:nvPr>
        </p:nvSpPr>
        <p:spPr>
          <a:xfrm>
            <a:off x="1847850" y="548640"/>
            <a:ext cx="6558280" cy="521970"/>
          </a:xfrm>
          <a:prstGeom prst="rect">
            <a:avLst/>
          </a:prstGeom>
          <a:noFill/>
          <a:ln w="9525">
            <a:noFill/>
          </a:ln>
        </p:spPr>
        <p:txBody>
          <a:bodyPr wrap="square">
            <a:spAutoFit/>
          </a:bodyPr>
          <a:p>
            <a:pPr indent="0"/>
            <a:r>
              <a:rPr lang="zh-CN" sz="2800" b="1">
                <a:solidFill>
                  <a:srgbClr val="FF0000"/>
                </a:solidFill>
                <a:latin typeface="微软雅黑" panose="020B0503020204020204" pitchFamily="34" charset="-122"/>
                <a:ea typeface="微软雅黑" panose="020B0503020204020204" pitchFamily="34" charset="-122"/>
              </a:rPr>
              <a:t>（四）经理人员</a:t>
            </a:r>
            <a:endParaRPr lang="zh-CN" altLang="en-US" sz="2800" b="1">
              <a:solidFill>
                <a:srgbClr val="FF0000"/>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custDataLst>
              <p:tags r:id="rId2"/>
            </p:custDataLst>
          </p:nvPr>
        </p:nvPicPr>
        <p:blipFill>
          <a:blip r:embed="rId3"/>
          <a:stretch>
            <a:fillRect/>
          </a:stretch>
        </p:blipFill>
        <p:spPr>
          <a:xfrm>
            <a:off x="3719830" y="4004945"/>
            <a:ext cx="5146675" cy="246189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48337" y="126335"/>
            <a:ext cx="9904342" cy="6622787"/>
            <a:chOff x="2206626" y="-4018"/>
            <a:chExt cx="9324974" cy="6863606"/>
          </a:xfrm>
          <a:solidFill>
            <a:schemeClr val="accent5">
              <a:lumMod val="60000"/>
              <a:lumOff val="40000"/>
            </a:schemeClr>
          </a:solidFill>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t="7028"/>
            <a:stretch>
              <a:fillRect/>
            </a:stretch>
          </p:blipFill>
          <p:spPr>
            <a:xfrm>
              <a:off x="4117121" y="1587500"/>
              <a:ext cx="7414479" cy="4595590"/>
            </a:xfrm>
            <a:prstGeom prst="rect">
              <a:avLst/>
            </a:prstGeom>
            <a:grpFill/>
          </p:spPr>
        </p:pic>
        <p:sp>
          <p:nvSpPr>
            <p:cNvPr id="16" name="MH_Text_1"/>
            <p:cNvSpPr/>
            <p:nvPr>
              <p:custDataLst>
                <p:tags r:id="rId2"/>
              </p:custDataLst>
            </p:nvPr>
          </p:nvSpPr>
          <p:spPr>
            <a:xfrm>
              <a:off x="2206626" y="1125537"/>
              <a:ext cx="4755365" cy="5057553"/>
            </a:xfrm>
            <a:custGeom>
              <a:avLst/>
              <a:gdLst>
                <a:gd name="connsiteX0" fmla="*/ 0 w 3905250"/>
                <a:gd name="connsiteY0" fmla="*/ 0 h 4204068"/>
                <a:gd name="connsiteX1" fmla="*/ 1314884 w 3905250"/>
                <a:gd name="connsiteY1" fmla="*/ 0 h 4204068"/>
                <a:gd name="connsiteX2" fmla="*/ 3905250 w 3905250"/>
                <a:gd name="connsiteY2" fmla="*/ 4204068 h 4204068"/>
                <a:gd name="connsiteX3" fmla="*/ 0 w 3905250"/>
                <a:gd name="connsiteY3" fmla="*/ 4204068 h 4204068"/>
                <a:gd name="connsiteX0-1" fmla="*/ 0 w 3905250"/>
                <a:gd name="connsiteY0-2" fmla="*/ 0 h 4204068"/>
                <a:gd name="connsiteX1-3" fmla="*/ 1350085 w 3905250"/>
                <a:gd name="connsiteY1-4" fmla="*/ 3958 h 4204068"/>
                <a:gd name="connsiteX2-5" fmla="*/ 3905250 w 3905250"/>
                <a:gd name="connsiteY2-6" fmla="*/ 4204068 h 4204068"/>
                <a:gd name="connsiteX3-7" fmla="*/ 0 w 3905250"/>
                <a:gd name="connsiteY3-8" fmla="*/ 4204068 h 4204068"/>
                <a:gd name="connsiteX4" fmla="*/ 0 w 3905250"/>
                <a:gd name="connsiteY4" fmla="*/ 0 h 4204068"/>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3905250" h="4204068">
                  <a:moveTo>
                    <a:pt x="0" y="0"/>
                  </a:moveTo>
                  <a:lnTo>
                    <a:pt x="1350085" y="3958"/>
                  </a:lnTo>
                  <a:lnTo>
                    <a:pt x="3905250" y="4204068"/>
                  </a:lnTo>
                  <a:lnTo>
                    <a:pt x="0" y="420406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0" rIns="0" bIns="144000" rtlCol="0" anchor="b" anchorCtr="0">
              <a:normAutofit/>
            </a:bodyPr>
            <a:lstStyle/>
            <a:p>
              <a:pPr defTabSz="1088390">
                <a:lnSpc>
                  <a:spcPct val="120000"/>
                </a:lnSpc>
              </a:pPr>
              <a:endParaRPr lang="en-US" altLang="zh-CN" sz="2000" dirty="0">
                <a:solidFill>
                  <a:srgbClr val="292929"/>
                </a:solidFill>
                <a:latin typeface="Calibri" panose="020F0502020204030204" charset="0"/>
                <a:ea typeface="微软雅黑" panose="020B0503020204020204" pitchFamily="34" charset="-122"/>
              </a:endParaRPr>
            </a:p>
          </p:txBody>
        </p:sp>
        <p:cxnSp>
          <p:nvCxnSpPr>
            <p:cNvPr id="17" name="MH_Other_2"/>
            <p:cNvCxnSpPr/>
            <p:nvPr>
              <p:custDataLst>
                <p:tags r:id="rId3"/>
              </p:custDataLst>
            </p:nvPr>
          </p:nvCxnSpPr>
          <p:spPr>
            <a:xfrm>
              <a:off x="3142878" y="-4018"/>
              <a:ext cx="4248472" cy="6863606"/>
            </a:xfrm>
            <a:prstGeom prst="line">
              <a:avLst/>
            </a:prstGeom>
            <a:grp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9295144" y="849256"/>
            <a:ext cx="2236510" cy="707758"/>
          </a:xfrm>
          <a:prstGeom prst="rect">
            <a:avLst/>
          </a:prstGeom>
        </p:spPr>
        <p:txBody>
          <a:bodyPr wrap="none">
            <a:spAutoFit/>
          </a:bodyPr>
          <a:lstStyle/>
          <a:p>
            <a:pPr defTabSz="1088390"/>
            <a:r>
              <a:rPr lang="zh-CN" altLang="en-US" sz="4000" dirty="0">
                <a:solidFill>
                  <a:prstClr val="white">
                    <a:lumMod val="75000"/>
                  </a:prstClr>
                </a:solidFill>
                <a:latin typeface="微软雅黑" panose="020B0503020204020204" pitchFamily="34" charset="-122"/>
                <a:ea typeface="微软雅黑" panose="020B0503020204020204" pitchFamily="34" charset="-122"/>
              </a:rPr>
              <a:t>课后活动</a:t>
            </a:r>
            <a:endParaRPr lang="zh-CN" altLang="en-US" sz="4000" dirty="0">
              <a:solidFill>
                <a:prstClr val="white">
                  <a:lumMod val="75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862418" y="5228780"/>
            <a:ext cx="5090261" cy="412957"/>
            <a:chOff x="6861801" y="5229994"/>
            <a:chExt cx="5091439" cy="413053"/>
          </a:xfrm>
        </p:grpSpPr>
        <p:sp>
          <p:nvSpPr>
            <p:cNvPr id="18" name="MH_Other_3"/>
            <p:cNvSpPr/>
            <p:nvPr>
              <p:custDataLst>
                <p:tags r:id="rId4"/>
              </p:custDataLst>
            </p:nvPr>
          </p:nvSpPr>
          <p:spPr>
            <a:xfrm>
              <a:off x="6861801" y="5257411"/>
              <a:ext cx="5091439" cy="385636"/>
            </a:xfrm>
            <a:custGeom>
              <a:avLst/>
              <a:gdLst>
                <a:gd name="connsiteX0" fmla="*/ 0 w 5090261"/>
                <a:gd name="connsiteY0" fmla="*/ 0 h 385547"/>
                <a:gd name="connsiteX1" fmla="*/ 5090261 w 5090261"/>
                <a:gd name="connsiteY1" fmla="*/ 0 h 385547"/>
                <a:gd name="connsiteX2" fmla="*/ 5090261 w 5090261"/>
                <a:gd name="connsiteY2" fmla="*/ 385547 h 385547"/>
                <a:gd name="connsiteX3" fmla="*/ 240311 w 5090261"/>
                <a:gd name="connsiteY3" fmla="*/ 385547 h 385547"/>
              </a:gdLst>
              <a:ahLst/>
              <a:cxnLst>
                <a:cxn ang="0">
                  <a:pos x="connsiteX0" y="connsiteY0"/>
                </a:cxn>
                <a:cxn ang="0">
                  <a:pos x="connsiteX1" y="connsiteY1"/>
                </a:cxn>
                <a:cxn ang="0">
                  <a:pos x="connsiteX2" y="connsiteY2"/>
                </a:cxn>
                <a:cxn ang="0">
                  <a:pos x="connsiteX3" y="connsiteY3"/>
                </a:cxn>
              </a:cxnLst>
              <a:rect l="l" t="t" r="r" b="b"/>
              <a:pathLst>
                <a:path w="5090261" h="385547">
                  <a:moveTo>
                    <a:pt x="0" y="0"/>
                  </a:moveTo>
                  <a:lnTo>
                    <a:pt x="5090261" y="0"/>
                  </a:lnTo>
                  <a:lnTo>
                    <a:pt x="5090261" y="385547"/>
                  </a:lnTo>
                  <a:lnTo>
                    <a:pt x="240311" y="385547"/>
                  </a:lnTo>
                  <a:close/>
                </a:path>
              </a:pathLst>
            </a:cu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324000" rtlCol="0" anchor="ctr"/>
            <a:lstStyle/>
            <a:p>
              <a:pPr algn="r" defTabSz="1088390"/>
              <a:endParaRPr lang="zh-CN" altLang="en-US" sz="2100" dirty="0">
                <a:solidFill>
                  <a:srgbClr val="292929"/>
                </a:solidFill>
                <a:latin typeface="Arial" panose="020B0604020202020204"/>
                <a:ea typeface="微软雅黑" panose="020B0503020204020204" pitchFamily="34" charset="-122"/>
              </a:endParaRPr>
            </a:p>
          </p:txBody>
        </p:sp>
        <p:sp>
          <p:nvSpPr>
            <p:cNvPr id="3" name="矩形 2"/>
            <p:cNvSpPr/>
            <p:nvPr/>
          </p:nvSpPr>
          <p:spPr>
            <a:xfrm>
              <a:off x="9047534" y="5229994"/>
              <a:ext cx="1210868" cy="400203"/>
            </a:xfrm>
            <a:prstGeom prst="rect">
              <a:avLst/>
            </a:prstGeom>
          </p:spPr>
          <p:txBody>
            <a:bodyPr wrap="none">
              <a:spAutoFit/>
            </a:bodyPr>
            <a:lstStyle/>
            <a:p>
              <a:pPr defTabSz="1088390">
                <a:spcBef>
                  <a:spcPct val="0"/>
                </a:spcBef>
              </a:pPr>
              <a:r>
                <a:rPr lang="zh-CN" altLang="en-US" sz="2000" b="1" dirty="0">
                  <a:solidFill>
                    <a:prstClr val="white"/>
                  </a:solidFill>
                  <a:latin typeface="微软雅黑" panose="020B0503020204020204" pitchFamily="34" charset="-122"/>
                  <a:ea typeface="微软雅黑" panose="020B0503020204020204" pitchFamily="34" charset="-122"/>
                </a:rPr>
                <a:t>任务要求</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grpSp>
      <p:sp>
        <p:nvSpPr>
          <p:cNvPr id="24" name="矩形 3"/>
          <p:cNvSpPr>
            <a:spLocks noChangeArrowheads="1"/>
          </p:cNvSpPr>
          <p:nvPr/>
        </p:nvSpPr>
        <p:spPr bwMode="auto">
          <a:xfrm>
            <a:off x="2742374" y="3767248"/>
            <a:ext cx="2519697" cy="98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just">
              <a:lnSpc>
                <a:spcPct val="110000"/>
              </a:lnSpc>
              <a:spcBef>
                <a:spcPts val="600"/>
              </a:spcBef>
              <a:buClr>
                <a:schemeClr val="accent1"/>
              </a:buClr>
              <a:buSzPct val="60000"/>
              <a:buFont typeface="Wingdings 2" panose="05020102010507070707" pitchFamily="18" charset="2"/>
              <a:buChar char=""/>
              <a:defRPr sz="2800" b="1">
                <a:solidFill>
                  <a:schemeClr val="accent1"/>
                </a:solidFill>
                <a:latin typeface="幼圆" panose="02010509060101010101" pitchFamily="49" charset="-122"/>
                <a:ea typeface="幼圆" panose="02010509060101010101" pitchFamily="49" charset="-122"/>
                <a:sym typeface="Calibri" panose="020F0502020204030204" charset="0"/>
              </a:defRPr>
            </a:lvl1pPr>
            <a:lvl2pPr marL="742950" indent="-285750" algn="just">
              <a:lnSpc>
                <a:spcPct val="120000"/>
              </a:lnSpc>
              <a:spcAft>
                <a:spcPts val="600"/>
              </a:spcAft>
              <a:buClr>
                <a:srgbClr val="8EB4E4"/>
              </a:buClr>
              <a:buSzPct val="60000"/>
              <a:buFont typeface="幼圆" panose="02010509060101010101" pitchFamily="49" charset="-122"/>
              <a:buChar char=" "/>
              <a:defRPr b="1">
                <a:solidFill>
                  <a:schemeClr val="tx1"/>
                </a:solidFill>
                <a:latin typeface="幼圆" panose="02010509060101010101" pitchFamily="49" charset="-122"/>
                <a:ea typeface="幼圆" panose="02010509060101010101" pitchFamily="49" charset="-122"/>
                <a:sym typeface="Calibri" panose="020F0502020204030204" charset="0"/>
              </a:defRPr>
            </a:lvl2pPr>
            <a:lvl3pPr marL="1143000" indent="-228600">
              <a:lnSpc>
                <a:spcPct val="90000"/>
              </a:lnSpc>
              <a:spcBef>
                <a:spcPts val="500"/>
              </a:spcBef>
              <a:spcAft>
                <a:spcPts val="600"/>
              </a:spcAft>
              <a:buClr>
                <a:srgbClr val="8EB4E4"/>
              </a:buClr>
              <a:buSzPct val="60000"/>
              <a:buFont typeface="Arial" panose="020B0604020202020204" pitchFamily="34" charset="0"/>
              <a:buChar char="•"/>
              <a:defRPr sz="2000" b="1">
                <a:solidFill>
                  <a:schemeClr val="tx1"/>
                </a:solidFill>
                <a:latin typeface="Calibri" panose="020F0502020204030204" charset="0"/>
                <a:ea typeface="幼圆" panose="02010509060101010101" pitchFamily="49" charset="-122"/>
                <a:sym typeface="Calibri" panose="020F0502020204030204" charset="0"/>
              </a:defRPr>
            </a:lvl3pPr>
            <a:lvl4pPr marL="16002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4pPr>
            <a:lvl5pPr marL="20574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5pPr>
            <a:lvl6pPr marL="25146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6pPr>
            <a:lvl7pPr marL="29718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7pPr>
            <a:lvl8pPr marL="34290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8pPr>
            <a:lvl9pPr marL="38862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9pPr>
          </a:lstStyle>
          <a:p>
            <a:pPr defTabSz="1088390">
              <a:lnSpc>
                <a:spcPct val="150000"/>
              </a:lnSpc>
              <a:buClr>
                <a:srgbClr val="3FB2D2"/>
              </a:buClr>
              <a:buNone/>
            </a:pPr>
            <a:r>
              <a:rPr lang="zh-CN" altLang="en-US" sz="4400" b="0" dirty="0">
                <a:solidFill>
                  <a:prstClr val="white"/>
                </a:solidFill>
                <a:latin typeface="微软雅黑" panose="020B0503020204020204" pitchFamily="34" charset="-122"/>
                <a:ea typeface="微软雅黑" panose="020B0503020204020204" pitchFamily="34" charset="-122"/>
              </a:rPr>
              <a:t>任务训练</a:t>
            </a:r>
            <a:endParaRPr lang="zh-CN" altLang="en-US" sz="4400" b="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352040" y="1196340"/>
            <a:ext cx="8784590" cy="4707890"/>
          </a:xfrm>
          <a:prstGeom prst="rect">
            <a:avLst/>
          </a:prstGeom>
          <a:noFill/>
        </p:spPr>
        <p:txBody>
          <a:bodyPr wrap="square" rtlCol="0" anchor="t">
            <a:spAutoFit/>
          </a:bodyPr>
          <a:p>
            <a:r>
              <a:rPr lang="zh-CN" altLang="en-US" sz="2000" b="1">
                <a:solidFill>
                  <a:srgbClr val="FF0000"/>
                </a:solidFill>
              </a:rPr>
              <a:t>任务描述：</a:t>
            </a:r>
            <a:endParaRPr lang="zh-CN" altLang="en-US" sz="2000" b="1">
              <a:solidFill>
                <a:srgbClr val="FF0000"/>
              </a:solidFill>
            </a:endParaRPr>
          </a:p>
          <a:p>
            <a:r>
              <a:rPr lang="en-US" altLang="zh-CN" sz="2000">
                <a:solidFill>
                  <a:srgbClr val="0070C0"/>
                </a:solidFill>
              </a:rPr>
              <a:t>     </a:t>
            </a:r>
            <a:r>
              <a:rPr lang="zh-CN" altLang="en-US" sz="2000">
                <a:solidFill>
                  <a:srgbClr val="0070C0"/>
                </a:solidFill>
              </a:rPr>
              <a:t>浙江慈溪有着很多全球第一的家电单项冠军，与顺德、青岛并称中国三大家电生产基地，特别是小家电制造，慈溪是绝对的王者，因此也被称为“家电之都”。小李作为一名浙江慈溪的大学生，他与同学们一起策划在小家电销售领域创业。他们注意到，近年来小家电销售线上占比及销售额均逐年上升，因此，小李决定采用线上模式销售小家电，他和团队筹划成立一家电商企业开始创业之旅。</a:t>
            </a:r>
            <a:endParaRPr lang="zh-CN" altLang="en-US" sz="2000">
              <a:solidFill>
                <a:srgbClr val="0070C0"/>
              </a:solidFill>
            </a:endParaRPr>
          </a:p>
          <a:p>
            <a:endParaRPr lang="zh-CN" altLang="en-US" sz="2000">
              <a:solidFill>
                <a:srgbClr val="0070C0"/>
              </a:solidFill>
            </a:endParaRPr>
          </a:p>
          <a:p>
            <a:r>
              <a:rPr lang="zh-CN" altLang="en-US" sz="2000" b="1">
                <a:solidFill>
                  <a:srgbClr val="FF0000"/>
                </a:solidFill>
              </a:rPr>
              <a:t>任务要求：</a:t>
            </a:r>
            <a:endParaRPr lang="zh-CN" altLang="en-US" sz="2000" b="1">
              <a:solidFill>
                <a:srgbClr val="FF0000"/>
              </a:solidFill>
            </a:endParaRPr>
          </a:p>
          <a:p>
            <a:r>
              <a:rPr lang="en-US" altLang="zh-CN" sz="2000">
                <a:solidFill>
                  <a:srgbClr val="0070C0"/>
                </a:solidFill>
              </a:rPr>
              <a:t>     </a:t>
            </a:r>
            <a:r>
              <a:rPr lang="zh-CN" altLang="en-US" sz="2000">
                <a:solidFill>
                  <a:srgbClr val="0070C0"/>
                </a:solidFill>
              </a:rPr>
              <a:t>分析小家电市场与自身团队的优势与劣势，比较不同公司组织形式的优缺点，选择一种公司组织形式，模拟组建电商公司。</a:t>
            </a:r>
            <a:endParaRPr lang="zh-CN" altLang="en-US" sz="2000">
              <a:solidFill>
                <a:srgbClr val="0070C0"/>
              </a:solidFill>
            </a:endParaRPr>
          </a:p>
          <a:p>
            <a:endParaRPr lang="zh-CN" altLang="en-US" sz="2000">
              <a:solidFill>
                <a:srgbClr val="0070C0"/>
              </a:solidFill>
            </a:endParaRPr>
          </a:p>
          <a:p>
            <a:r>
              <a:rPr lang="zh-CN" altLang="en-US" sz="2000" b="1">
                <a:solidFill>
                  <a:srgbClr val="FF0000"/>
                </a:solidFill>
              </a:rPr>
              <a:t>任务清单：</a:t>
            </a:r>
            <a:endParaRPr lang="zh-CN" altLang="en-US" sz="2000" b="1">
              <a:solidFill>
                <a:srgbClr val="FF0000"/>
              </a:solidFill>
            </a:endParaRPr>
          </a:p>
          <a:p>
            <a:r>
              <a:rPr lang="zh-CN" altLang="en-US" sz="2000">
                <a:solidFill>
                  <a:srgbClr val="0070C0"/>
                </a:solidFill>
              </a:rPr>
              <a:t>1.公司的产权结构图；</a:t>
            </a:r>
            <a:endParaRPr lang="zh-CN" altLang="en-US" sz="2000">
              <a:solidFill>
                <a:srgbClr val="0070C0"/>
              </a:solidFill>
            </a:endParaRPr>
          </a:p>
          <a:p>
            <a:r>
              <a:rPr lang="zh-CN" altLang="en-US" sz="2000">
                <a:solidFill>
                  <a:srgbClr val="0070C0"/>
                </a:solidFill>
              </a:rPr>
              <a:t>2.公司的治理结构与权责</a:t>
            </a:r>
            <a:endParaRPr lang="zh-CN" altLang="en-US" sz="2000">
              <a:solidFill>
                <a:srgbClr val="0070C0"/>
              </a:solidFill>
            </a:endParaRPr>
          </a:p>
        </p:txBody>
      </p:sp>
      <p:sp>
        <p:nvSpPr>
          <p:cNvPr id="7" name="对角圆角矩形 6"/>
          <p:cNvSpPr/>
          <p:nvPr>
            <p:custDataLst>
              <p:tags r:id="rId1"/>
            </p:custDataLst>
          </p:nvPr>
        </p:nvSpPr>
        <p:spPr>
          <a:xfrm>
            <a:off x="2063750" y="188595"/>
            <a:ext cx="28409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2"/>
            </p:custDataLst>
          </p:nvPr>
        </p:nvSpPr>
        <p:spPr>
          <a:xfrm>
            <a:off x="2495550" y="260350"/>
            <a:ext cx="230505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2135505" y="620395"/>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nvSpPr>
        <p:spPr>
          <a:xfrm>
            <a:off x="2423795" y="692785"/>
            <a:ext cx="2481580" cy="554355"/>
          </a:xfrm>
          <a:prstGeom prst="rect">
            <a:avLst/>
          </a:prstGeom>
          <a:noFill/>
        </p:spPr>
        <p:txBody>
          <a:bodyPr wrap="square" rtlCol="0">
            <a:noAutofit/>
          </a:bodyPr>
          <a:lstStyle/>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课程思政</a:t>
            </a:r>
            <a:endPar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sp>
        <p:nvSpPr>
          <p:cNvPr id="1108995" name="文本占位符 1108994"/>
          <p:cNvSpPr>
            <a:spLocks noGrp="1"/>
          </p:cNvSpPr>
          <p:nvPr>
            <p:ph type="body" idx="1"/>
            <p:custDataLst>
              <p:tags r:id="rId1"/>
            </p:custDataLst>
          </p:nvPr>
        </p:nvSpPr>
        <p:spPr>
          <a:xfrm>
            <a:off x="1775460" y="1628775"/>
            <a:ext cx="8752205" cy="2988310"/>
          </a:xfrm>
        </p:spPr>
        <p:txBody>
          <a:bodyPr lIns="0" rIns="0">
            <a:normAutofit/>
          </a:bodyPr>
          <a:p>
            <a:pPr lvl="1">
              <a:buNone/>
            </a:pPr>
            <a:r>
              <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强化数字赋能，提升公司治理现代化水平</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，谈谈你如何认识在数字经济与数字社会背景下企业数字化转型对企业管理的意义。</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P64</a:t>
            </a:r>
            <a:endPar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a:buNone/>
            </a:pP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将社会责任写入交易说股票上市规则</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，谈谈你认为上市公司为什么应该主动承担社会责任并定期披露相关信息。</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P76</a:t>
            </a:r>
            <a:endPar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6652895" y="4191000"/>
            <a:ext cx="3838575" cy="2008505"/>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2783840" y="4191000"/>
            <a:ext cx="3714115" cy="201803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1BCC2C28-871D-48CB-8BE0-2867F7803ADB-1" descr="导图1(1)"/>
          <p:cNvPicPr>
            <a:picLocks noChangeAspect="1"/>
          </p:cNvPicPr>
          <p:nvPr/>
        </p:nvPicPr>
        <p:blipFill>
          <a:blip r:embed="rId1"/>
          <a:stretch>
            <a:fillRect/>
          </a:stretch>
        </p:blipFill>
        <p:spPr>
          <a:xfrm>
            <a:off x="1991995" y="1556385"/>
            <a:ext cx="8693785" cy="4055745"/>
          </a:xfrm>
          <a:prstGeom prst="rect">
            <a:avLst/>
          </a:prstGeom>
        </p:spPr>
      </p:pic>
      <p:sp>
        <p:nvSpPr>
          <p:cNvPr id="7" name="对角圆角矩形 6"/>
          <p:cNvSpPr/>
          <p:nvPr>
            <p:custDataLst>
              <p:tags r:id="rId2"/>
            </p:custDataLst>
          </p:nvPr>
        </p:nvSpPr>
        <p:spPr>
          <a:xfrm>
            <a:off x="2135505" y="620395"/>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custDataLst>
              <p:tags r:id="rId3"/>
            </p:custDataLst>
          </p:nvPr>
        </p:nvSpPr>
        <p:spPr>
          <a:xfrm>
            <a:off x="2423795" y="692785"/>
            <a:ext cx="2481580" cy="554355"/>
          </a:xfrm>
          <a:prstGeom prst="rect">
            <a:avLst/>
          </a:prstGeom>
          <a:noFill/>
        </p:spPr>
        <p:txBody>
          <a:bodyPr wrap="square" rtlCol="0">
            <a:noAutofit/>
          </a:bodyPr>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课程总结</a:t>
            </a:r>
            <a:endPar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图片 149"/>
          <p:cNvPicPr>
            <a:picLocks noChangeAspect="1"/>
          </p:cNvPicPr>
          <p:nvPr/>
        </p:nvPicPr>
        <p:blipFill rotWithShape="1">
          <a:blip r:embed="rId1" cstate="print">
            <a:extLst>
              <a:ext uri="{28A0092B-C50C-407E-A947-70E740481C1C}">
                <a14:useLocalDpi xmlns:a14="http://schemas.microsoft.com/office/drawing/2010/main" val="0"/>
              </a:ext>
            </a:extLst>
          </a:blip>
          <a:srcRect t="7180" b="8199"/>
          <a:stretch>
            <a:fillRect/>
          </a:stretch>
        </p:blipFill>
        <p:spPr>
          <a:xfrm>
            <a:off x="2205" y="-19046"/>
            <a:ext cx="12187592" cy="6875458"/>
          </a:xfrm>
          <a:prstGeom prst="rect">
            <a:avLst/>
          </a:prstGeom>
        </p:spPr>
      </p:pic>
      <p:sp>
        <p:nvSpPr>
          <p:cNvPr id="13" name="矩形 12"/>
          <p:cNvSpPr/>
          <p:nvPr/>
        </p:nvSpPr>
        <p:spPr>
          <a:xfrm>
            <a:off x="-32121" y="-36483"/>
            <a:ext cx="12245353" cy="6879873"/>
          </a:xfrm>
          <a:prstGeom prst="rect">
            <a:avLst/>
          </a:prstGeom>
          <a:gradFill flip="none" rotWithShape="1">
            <a:gsLst>
              <a:gs pos="0">
                <a:schemeClr val="accent1">
                  <a:lumMod val="5000"/>
                  <a:lumOff val="95000"/>
                </a:schemeClr>
              </a:gs>
              <a:gs pos="48000">
                <a:schemeClr val="bg1">
                  <a:alpha val="2000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grpSp>
        <p:nvGrpSpPr>
          <p:cNvPr id="31" name="组合 30"/>
          <p:cNvGrpSpPr/>
          <p:nvPr/>
        </p:nvGrpSpPr>
        <p:grpSpPr>
          <a:xfrm>
            <a:off x="5325709" y="1341252"/>
            <a:ext cx="1540584" cy="1540584"/>
            <a:chOff x="1832348" y="1053530"/>
            <a:chExt cx="1540941" cy="1540941"/>
          </a:xfrm>
          <a:solidFill>
            <a:schemeClr val="accent5">
              <a:lumMod val="75000"/>
            </a:schemeClr>
          </a:solidFill>
        </p:grpSpPr>
        <p:sp>
          <p:nvSpPr>
            <p:cNvPr id="32" name="椭圆 31"/>
            <p:cNvSpPr/>
            <p:nvPr/>
          </p:nvSpPr>
          <p:spPr>
            <a:xfrm>
              <a:off x="1832348" y="1053530"/>
              <a:ext cx="1540941" cy="15409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36" name="TextBox 32"/>
            <p:cNvSpPr>
              <a:spLocks noChangeArrowheads="1"/>
            </p:cNvSpPr>
            <p:nvPr/>
          </p:nvSpPr>
          <p:spPr bwMode="auto">
            <a:xfrm>
              <a:off x="1999499" y="1470057"/>
              <a:ext cx="1151277" cy="70788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defTabSz="1088390">
                <a:defRPr/>
              </a:pPr>
              <a:r>
                <a:rPr lang="en-US" altLang="zh-CN" sz="4000" b="1" dirty="0">
                  <a:solidFill>
                    <a:prstClr val="white"/>
                  </a:solidFill>
                  <a:latin typeface="微软雅黑" panose="020B0503020204020204" pitchFamily="34" charset="-122"/>
                  <a:ea typeface="微软雅黑" panose="020B0503020204020204" pitchFamily="34" charset="-122"/>
                  <a:sym typeface="经典特黑简" pitchFamily="1" charset="-122"/>
                </a:rPr>
                <a:t>End</a:t>
              </a:r>
              <a:endParaRPr lang="zh-CN" altLang="en-US" sz="4000" b="1" dirty="0">
                <a:solidFill>
                  <a:prstClr val="white"/>
                </a:solidFill>
                <a:latin typeface="微软雅黑" panose="020B0503020204020204" pitchFamily="34" charset="-122"/>
                <a:ea typeface="微软雅黑" panose="020B0503020204020204" pitchFamily="34" charset="-122"/>
                <a:sym typeface="经典特黑简" pitchFamily="1" charset="-122"/>
              </a:endParaRPr>
            </a:p>
          </p:txBody>
        </p:sp>
      </p:grpSp>
      <p:sp>
        <p:nvSpPr>
          <p:cNvPr id="42" name="TextBox 32"/>
          <p:cNvSpPr>
            <a:spLocks noChangeArrowheads="1"/>
          </p:cNvSpPr>
          <p:nvPr/>
        </p:nvSpPr>
        <p:spPr bwMode="auto">
          <a:xfrm>
            <a:off x="3281469" y="3225231"/>
            <a:ext cx="6204226" cy="1630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defTabSz="1088390">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努力学习  德技并修</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a:p>
            <a:pPr defTabSz="1088390">
              <a:defRPr/>
            </a:pPr>
            <a:endParaRPr lang="en-US" altLang="zh-CN" sz="5000" b="1" dirty="0">
              <a:solidFill>
                <a:prstClr val="black">
                  <a:lumMod val="85000"/>
                  <a:lumOff val="15000"/>
                </a:prstClr>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4007768"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a:off x="5979690" y="4105920"/>
            <a:ext cx="232620" cy="200535"/>
          </a:xfrm>
          <a:prstGeom prst="triangle">
            <a:avLst>
              <a:gd name="adj" fmla="val 48955"/>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03" name="直接连接符 102"/>
          <p:cNvCxnSpPr/>
          <p:nvPr/>
        </p:nvCxnSpPr>
        <p:spPr>
          <a:xfrm>
            <a:off x="6447229"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2205" y="4609480"/>
            <a:ext cx="3884180" cy="2248521"/>
            <a:chOff x="0" y="4653930"/>
            <a:chExt cx="3885079" cy="2249041"/>
          </a:xfrm>
          <a:solidFill>
            <a:schemeClr val="accent5">
              <a:lumMod val="75000"/>
            </a:schemeClr>
          </a:solidFill>
        </p:grpSpPr>
        <p:grpSp>
          <p:nvGrpSpPr>
            <p:cNvPr id="87" name="组合 86"/>
            <p:cNvGrpSpPr/>
            <p:nvPr/>
          </p:nvGrpSpPr>
          <p:grpSpPr>
            <a:xfrm>
              <a:off x="0" y="4653930"/>
              <a:ext cx="3885079" cy="2249041"/>
              <a:chOff x="0" y="4653930"/>
              <a:chExt cx="3885079" cy="2249041"/>
            </a:xfrm>
            <a:grpFill/>
          </p:grpSpPr>
          <p:sp>
            <p:nvSpPr>
              <p:cNvPr id="89" name="椭圆 88"/>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0" name="椭圆 89"/>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1" name="椭圆 90"/>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2" name="椭圆 91"/>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3" name="椭圆 92"/>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4" name="椭圆 93"/>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5" name="椭圆 94"/>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6" name="椭圆 95"/>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97" name="直接连接符 96"/>
              <p:cNvCxnSpPr>
                <a:endCxn id="93"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3" idx="6"/>
                <a:endCxn id="95"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5" idx="6"/>
                <a:endCxn id="96"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3" idx="3"/>
                <a:endCxn id="94"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endCxn id="94"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4" idx="6"/>
                <a:endCxn id="91"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1"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endCxn id="94"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6"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endCxn id="91"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89"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9" idx="5"/>
                <a:endCxn id="90"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90" idx="2"/>
                <a:endCxn id="95"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90"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1"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89" idx="4"/>
                <a:endCxn id="91"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91"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2"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a:stCxn id="91" idx="6"/>
              <a:endCxn id="95"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118" name="组合 117"/>
          <p:cNvGrpSpPr/>
          <p:nvPr/>
        </p:nvGrpSpPr>
        <p:grpSpPr>
          <a:xfrm>
            <a:off x="9119637" y="0"/>
            <a:ext cx="3145491" cy="2906742"/>
            <a:chOff x="9119542" y="0"/>
            <a:chExt cx="3146219" cy="2907415"/>
          </a:xfrm>
          <a:solidFill>
            <a:schemeClr val="accent5">
              <a:lumMod val="75000"/>
            </a:schemeClr>
          </a:solidFill>
        </p:grpSpPr>
        <p:sp>
          <p:nvSpPr>
            <p:cNvPr id="119" name="椭圆 118"/>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0" name="椭圆 119"/>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1" name="椭圆 120"/>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2" name="椭圆 121"/>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3" name="椭圆 122"/>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4" name="椭圆 123"/>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5" name="椭圆 124"/>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6" name="椭圆 125"/>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27" name="直接连接符 126"/>
            <p:cNvCxnSpPr>
              <a:stCxn id="123"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3" idx="5"/>
              <a:endCxn id="124"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4" idx="6"/>
              <a:endCxn id="125"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6"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26"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3" idx="6"/>
              <a:endCxn id="126"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6" idx="3"/>
              <a:endCxn id="124"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2" idx="4"/>
              <a:endCxn id="125"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22" idx="1"/>
              <a:endCxn id="126"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26"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19"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9" idx="5"/>
              <a:endCxn id="121"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21" idx="4"/>
              <a:endCxn id="124"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21" idx="5"/>
              <a:endCxn id="122"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22" idx="3"/>
              <a:endCxn id="124"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22"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20"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20"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20"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22"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19"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par>
                                <p:cTn id="8" presetID="10" presetClass="entr" presetSubtype="0" fill="hold"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p:bldP spid="10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现代企业制度概述</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1</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80845" y="908685"/>
            <a:ext cx="9397365" cy="755650"/>
          </a:xfrm>
          <a:prstGeom prst="rect">
            <a:avLst/>
          </a:prstGeom>
          <a:noFill/>
        </p:spPr>
        <p:txBody>
          <a:bodyPr wrap="square" rtlCol="0" anchor="t">
            <a:spAutoFit/>
          </a:bodyPr>
          <a:p>
            <a:pPr>
              <a:lnSpc>
                <a:spcPct val="120000"/>
              </a:lnSpc>
              <a:spcBef>
                <a:spcPct val="0"/>
              </a:spcBef>
            </a:pPr>
            <a:r>
              <a:rPr lang="en-US" altLang="zh-CN" dirty="0">
                <a:sym typeface="+mn-ea"/>
              </a:rPr>
              <a:t>      7</a:t>
            </a:r>
            <a:r>
              <a:rPr lang="zh-CN" altLang="en-US" dirty="0">
                <a:sym typeface="+mn-ea"/>
              </a:rPr>
              <a:t>个和尚住在一起，每餐共喝一桶粥。由于僧多粥少，怎么分配这桶粥就成了一个头疼的问题。 为了兼顾公平，和尚们想用非暴力的方式解决分粥的难题。</a:t>
            </a:r>
            <a:endParaRPr lang="zh-CN" altLang="en-US" dirty="0">
              <a:sym typeface="+mn-ea"/>
            </a:endParaRPr>
          </a:p>
        </p:txBody>
      </p:sp>
      <p:sp>
        <p:nvSpPr>
          <p:cNvPr id="3" name="文本框 2"/>
          <p:cNvSpPr txBox="1"/>
          <p:nvPr/>
        </p:nvSpPr>
        <p:spPr>
          <a:xfrm>
            <a:off x="1703705" y="1689100"/>
            <a:ext cx="9251315" cy="922020"/>
          </a:xfrm>
          <a:prstGeom prst="rect">
            <a:avLst/>
          </a:prstGeom>
          <a:noFill/>
        </p:spPr>
        <p:txBody>
          <a:bodyPr wrap="square" rtlCol="0" anchor="t">
            <a:spAutoFit/>
          </a:bodyPr>
          <a:p>
            <a:r>
              <a:rPr lang="en-US" altLang="zh-CN"/>
              <a:t>      </a:t>
            </a:r>
            <a:r>
              <a:rPr lang="zh-CN" altLang="en-US"/>
              <a:t>一开始，拟定由一个小和尚负责分粥。但大家很快就发现，除了小和尚每天都能吃饱，其他人总是要饿肚子，因为小和尚总是自己先吃饱再给别人分剩下的粥。于是，和尚们提议轮流分粥。结果发现，一周中只有自己分粥的那一天是饱的。</a:t>
            </a:r>
            <a:endParaRPr lang="zh-CN" altLang="en-US"/>
          </a:p>
        </p:txBody>
      </p:sp>
      <p:sp>
        <p:nvSpPr>
          <p:cNvPr id="4" name="文本框 3"/>
          <p:cNvSpPr txBox="1"/>
          <p:nvPr/>
        </p:nvSpPr>
        <p:spPr>
          <a:xfrm>
            <a:off x="1703705" y="2636520"/>
            <a:ext cx="9196070" cy="1476375"/>
          </a:xfrm>
          <a:prstGeom prst="rect">
            <a:avLst/>
          </a:prstGeom>
          <a:noFill/>
        </p:spPr>
        <p:txBody>
          <a:bodyPr wrap="square" rtlCol="0" anchor="t">
            <a:spAutoFit/>
          </a:bodyPr>
          <a:p>
            <a:r>
              <a:rPr lang="en-US" altLang="zh-CN"/>
              <a:t>       </a:t>
            </a:r>
            <a:r>
              <a:rPr lang="zh-CN" altLang="en-US"/>
              <a:t>大家继续不满意。于是又提议推选一个公认道德高尚的长者出来分粥。开始这位德高望重的人还能基本公平，但权力导致腐败，大家挖空心思讨好他、贿赂他，最终搞得整个小团体乌烟瘴气。</a:t>
            </a:r>
            <a:endParaRPr lang="zh-CN" altLang="en-US"/>
          </a:p>
          <a:p>
            <a:r>
              <a:rPr lang="en-US" altLang="zh-CN"/>
              <a:t>      </a:t>
            </a:r>
            <a:r>
              <a:rPr lang="zh-CN" altLang="en-US"/>
              <a:t>大家依然不满意。经商量后组成三人分粥委员会和四人监督委员会，这样公平的问题基本解决了，但委员会之间互相攻击、扯皮，粥吃到嘴里全是凉的。</a:t>
            </a:r>
            <a:endParaRPr lang="zh-CN" altLang="en-US"/>
          </a:p>
        </p:txBody>
      </p:sp>
      <p:sp>
        <p:nvSpPr>
          <p:cNvPr id="5" name="文本框 4"/>
          <p:cNvSpPr txBox="1"/>
          <p:nvPr/>
        </p:nvSpPr>
        <p:spPr>
          <a:xfrm>
            <a:off x="1559560" y="4220845"/>
            <a:ext cx="9158605" cy="1476375"/>
          </a:xfrm>
          <a:prstGeom prst="rect">
            <a:avLst/>
          </a:prstGeom>
          <a:noFill/>
        </p:spPr>
        <p:txBody>
          <a:bodyPr wrap="square" rtlCol="0" anchor="t">
            <a:spAutoFit/>
          </a:bodyPr>
          <a:p>
            <a:r>
              <a:rPr lang="en-US" altLang="zh-CN"/>
              <a:t>     </a:t>
            </a:r>
            <a:r>
              <a:rPr lang="zh-CN" altLang="en-US"/>
              <a:t>最后，他们总结经验教训，确定一个新的办法：每人轮流值日分粥，但分粥的那个人要等到其他人都挑完后再拿剩下的最后一碗。令人惊奇的是，在这种制度下，7只碗的粥每次都几乎是一样多。</a:t>
            </a:r>
            <a:endParaRPr lang="zh-CN" altLang="en-US"/>
          </a:p>
          <a:p>
            <a:r>
              <a:rPr lang="en-US" altLang="zh-CN"/>
              <a:t>      </a:t>
            </a:r>
            <a:r>
              <a:rPr lang="zh-CN" altLang="en-US"/>
              <a:t>从此和尚们都能够均等地吃上热粥。</a:t>
            </a:r>
            <a:endParaRPr lang="zh-CN" altLang="en-US"/>
          </a:p>
          <a:p>
            <a:r>
              <a:rPr lang="en-US" altLang="zh-CN">
                <a:solidFill>
                  <a:srgbClr val="FF0000"/>
                </a:solidFill>
              </a:rPr>
              <a:t>                                                      </a:t>
            </a:r>
            <a:r>
              <a:rPr lang="zh-CN" altLang="en-US">
                <a:solidFill>
                  <a:srgbClr val="FF0000"/>
                </a:solidFill>
              </a:rPr>
              <a:t>不同的制度会产生截然不同的结果。</a:t>
            </a:r>
            <a:endParaRPr lang="zh-CN" altLang="en-US">
              <a:solidFill>
                <a:srgbClr val="FF0000"/>
              </a:solidFill>
            </a:endParaRPr>
          </a:p>
        </p:txBody>
      </p:sp>
      <p:sp>
        <p:nvSpPr>
          <p:cNvPr id="6" name="文本框 5"/>
          <p:cNvSpPr txBox="1"/>
          <p:nvPr/>
        </p:nvSpPr>
        <p:spPr>
          <a:xfrm>
            <a:off x="3071495" y="5949315"/>
            <a:ext cx="6424930" cy="521970"/>
          </a:xfrm>
          <a:prstGeom prst="rect">
            <a:avLst/>
          </a:prstGeom>
          <a:noFill/>
        </p:spPr>
        <p:txBody>
          <a:bodyPr wrap="square" rtlCol="0">
            <a:spAutoFit/>
          </a:bodyPr>
          <a:p>
            <a:r>
              <a:rPr lang="zh-CN" altLang="en-US" sz="2800" b="1">
                <a:solidFill>
                  <a:srgbClr val="FF0000"/>
                </a:solidFill>
              </a:rPr>
              <a:t>为什么要有制度？什么是好的制度？</a:t>
            </a:r>
            <a:endParaRPr lang="zh-CN" altLang="en-US" sz="2800" b="1">
              <a:solidFill>
                <a:srgbClr val="FF0000"/>
              </a:solidFill>
            </a:endParaRPr>
          </a:p>
        </p:txBody>
      </p:sp>
      <p:sp>
        <p:nvSpPr>
          <p:cNvPr id="7" name="文本框 6"/>
          <p:cNvSpPr txBox="1"/>
          <p:nvPr>
            <p:custDataLst>
              <p:tags r:id="rId1"/>
            </p:custDataLst>
          </p:nvPr>
        </p:nvSpPr>
        <p:spPr>
          <a:xfrm>
            <a:off x="5130800" y="361950"/>
            <a:ext cx="2306320" cy="521970"/>
          </a:xfrm>
          <a:prstGeom prst="rect">
            <a:avLst/>
          </a:prstGeom>
          <a:noFill/>
        </p:spPr>
        <p:txBody>
          <a:bodyPr wrap="square" rtlCol="0">
            <a:spAutoFit/>
          </a:bodyPr>
          <a:p>
            <a:r>
              <a:rPr lang="zh-CN" altLang="en-US" sz="2800" b="1">
                <a:solidFill>
                  <a:schemeClr val="accent1"/>
                </a:solidFill>
              </a:rPr>
              <a:t>管理小故事</a:t>
            </a:r>
            <a:endParaRPr lang="zh-CN" altLang="en-US" sz="2800" b="1">
              <a:solidFill>
                <a:schemeClr val="accen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19605" y="1700530"/>
            <a:ext cx="9715500" cy="4523105"/>
          </a:xfrm>
          <a:prstGeom prst="rect">
            <a:avLst/>
          </a:prstGeom>
          <a:noFill/>
        </p:spPr>
        <p:txBody>
          <a:bodyPr wrap="square" rtlCol="0" anchor="t">
            <a:spAutoFit/>
          </a:bodyPr>
          <a:p>
            <a:r>
              <a:rPr lang="zh-CN" altLang="en-US" sz="2400" b="1">
                <a:solidFill>
                  <a:schemeClr val="accent3"/>
                </a:solidFill>
              </a:rPr>
              <a:t>1.产权的概念</a:t>
            </a:r>
            <a:endParaRPr lang="zh-CN" altLang="en-US" sz="2400" b="1">
              <a:solidFill>
                <a:schemeClr val="accent3"/>
              </a:solidFill>
            </a:endParaRPr>
          </a:p>
          <a:p>
            <a:r>
              <a:rPr lang="en-US" altLang="zh-CN" sz="2400" b="1">
                <a:solidFill>
                  <a:schemeClr val="accent3"/>
                </a:solidFill>
              </a:rPr>
              <a:t>       </a:t>
            </a:r>
            <a:r>
              <a:rPr lang="zh-CN" altLang="en-US" sz="2400" b="1">
                <a:solidFill>
                  <a:schemeClr val="accent3"/>
                </a:solidFill>
              </a:rPr>
              <a:t>产权即对财产的权利（包括所有权、占有权、支配权和使用权），它是人们（主体）围绕或通过财产（客体）而形成的经济利益的权利。所以，</a:t>
            </a:r>
            <a:endParaRPr lang="zh-CN" altLang="en-US" sz="2400" b="1">
              <a:solidFill>
                <a:schemeClr val="accent3"/>
              </a:solidFill>
            </a:endParaRPr>
          </a:p>
          <a:p>
            <a:r>
              <a:rPr lang="zh-CN" altLang="en-US" sz="2400" b="1">
                <a:solidFill>
                  <a:schemeClr val="accent3"/>
                </a:solidFill>
              </a:rPr>
              <a:t> </a:t>
            </a:r>
            <a:r>
              <a:rPr lang="en-US" altLang="zh-CN" sz="2400" b="1">
                <a:solidFill>
                  <a:schemeClr val="accent3"/>
                </a:solidFill>
              </a:rPr>
              <a:t>      </a:t>
            </a:r>
            <a:r>
              <a:rPr lang="zh-CN" altLang="en-US" sz="2400" b="1">
                <a:solidFill>
                  <a:schemeClr val="accent3"/>
                </a:solidFill>
              </a:rPr>
              <a:t>就其直观形式来看，产权是人对物的关系；从本质上看，产权是产权主体之间的关系。</a:t>
            </a:r>
            <a:endParaRPr lang="zh-CN" altLang="en-US" sz="2400" b="1">
              <a:solidFill>
                <a:schemeClr val="accent3"/>
              </a:solidFill>
            </a:endParaRPr>
          </a:p>
          <a:p>
            <a:r>
              <a:rPr lang="en-US" altLang="zh-CN" sz="2400" b="1">
                <a:solidFill>
                  <a:schemeClr val="accent3"/>
                </a:solidFill>
              </a:rPr>
              <a:t>       </a:t>
            </a:r>
            <a:r>
              <a:rPr lang="zh-CN" altLang="en-US" sz="2400" b="1">
                <a:solidFill>
                  <a:schemeClr val="accent3"/>
                </a:solidFill>
              </a:rPr>
              <a:t>产权的基本内涵包含了</a:t>
            </a:r>
            <a:r>
              <a:rPr lang="zh-CN" altLang="en-US" sz="2400" b="1">
                <a:solidFill>
                  <a:srgbClr val="FF0000"/>
                </a:solidFill>
              </a:rPr>
              <a:t>所有权、占有权、使用权、收益权和处分权</a:t>
            </a:r>
            <a:r>
              <a:rPr lang="zh-CN" altLang="en-US" sz="2400" b="1">
                <a:solidFill>
                  <a:schemeClr val="accent3"/>
                </a:solidFill>
              </a:rPr>
              <a:t>等，是涵盖一组权利的整体，从这个意义上讲，产权的总和相当于所有权的概念。但是，产权和所有权并不是对等的关系。在所有权的内在权能发生分离的情况下，所有权就只是产权的一种而不是唯一的表现形式，产权代表着与产权客体处置有关的一组财产权利。在这组财产权利中，</a:t>
            </a:r>
            <a:r>
              <a:rPr lang="zh-CN" altLang="en-US" sz="2400" b="1">
                <a:solidFill>
                  <a:srgbClr val="FF0000"/>
                </a:solidFill>
              </a:rPr>
              <a:t>所有权处于核心地位，其他一切财产权利都是从所有权中派生出来的。 </a:t>
            </a:r>
            <a:endParaRPr lang="zh-CN" altLang="en-US" sz="2400" b="1">
              <a:solidFill>
                <a:srgbClr val="FF0000"/>
              </a:solidFill>
            </a:endParaRPr>
          </a:p>
        </p:txBody>
      </p:sp>
      <p:sp>
        <p:nvSpPr>
          <p:cNvPr id="1395714" name="Rectangle 2"/>
          <p:cNvSpPr>
            <a:spLocks noGrp="1" noChangeArrowheads="1"/>
          </p:cNvSpPr>
          <p:nvPr>
            <p:ph type="title" idx="4294967295"/>
            <p:custDataLst>
              <p:tags r:id="rId1"/>
            </p:custDataLst>
          </p:nvPr>
        </p:nvSpPr>
        <p:spPr>
          <a:xfrm>
            <a:off x="1847691" y="404498"/>
            <a:ext cx="5703887" cy="698820"/>
          </a:xfrm>
        </p:spPr>
        <p:txBody>
          <a:bodyPr/>
          <a:p>
            <a:pPr algn="l"/>
            <a:r>
              <a:rPr lang="zh-CN" altLang="en-US" sz="3200" b="1" dirty="0">
                <a:solidFill>
                  <a:schemeClr val="accent1"/>
                </a:solidFill>
                <a:latin typeface="+mj-ea"/>
              </a:rPr>
              <a:t>一、产权与企业制度</a:t>
            </a:r>
            <a:endParaRPr lang="zh-CN" altLang="en-US" sz="3200" b="1" dirty="0">
              <a:solidFill>
                <a:schemeClr val="accent1"/>
              </a:solidFill>
              <a:latin typeface="+mj-ea"/>
            </a:endParaRPr>
          </a:p>
        </p:txBody>
      </p:sp>
      <p:sp>
        <p:nvSpPr>
          <p:cNvPr id="100" name="文本框 99"/>
          <p:cNvSpPr txBox="1"/>
          <p:nvPr/>
        </p:nvSpPr>
        <p:spPr>
          <a:xfrm>
            <a:off x="1703705" y="1103630"/>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（一）产权的内涵</a:t>
            </a:r>
            <a:endParaRPr lang="zh-CN" altLang="en-US" sz="2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2279650" y="1052830"/>
            <a:ext cx="8485505" cy="461899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文本占位符 12290"/>
          <p:cNvSpPr>
            <a:spLocks noGrp="1"/>
          </p:cNvSpPr>
          <p:nvPr>
            <p:ph type="body" idx="4294967295"/>
          </p:nvPr>
        </p:nvSpPr>
        <p:spPr>
          <a:xfrm>
            <a:off x="1775460" y="1268730"/>
            <a:ext cx="9331960" cy="5669280"/>
          </a:xfrm>
        </p:spPr>
        <p:txBody>
          <a:bodyPr>
            <a:normAutofit/>
          </a:bodyPr>
          <a:p>
            <a:pPr>
              <a:lnSpc>
                <a:spcPct val="90000"/>
              </a:lnSpc>
            </a:pPr>
            <a:r>
              <a:rPr sz="2400" b="1">
                <a:solidFill>
                  <a:srgbClr val="0070C0"/>
                </a:solidFill>
                <a:latin typeface="微软雅黑" panose="020B0503020204020204" pitchFamily="34" charset="-122"/>
                <a:ea typeface="微软雅黑" panose="020B0503020204020204" pitchFamily="34" charset="-122"/>
              </a:rPr>
              <a:t>理解产权，需要充分认识产权的三点含义：</a:t>
            </a:r>
            <a:endParaRPr sz="2400" b="1">
              <a:solidFill>
                <a:srgbClr val="0070C0"/>
              </a:solidFill>
              <a:latin typeface="微软雅黑" panose="020B0503020204020204" pitchFamily="34" charset="-122"/>
              <a:ea typeface="微软雅黑" panose="020B0503020204020204" pitchFamily="34" charset="-122"/>
            </a:endParaRPr>
          </a:p>
          <a:p>
            <a:pPr>
              <a:lnSpc>
                <a:spcPct val="90000"/>
              </a:lnSpc>
            </a:pPr>
            <a:endParaRPr sz="2400" b="1">
              <a:solidFill>
                <a:srgbClr val="0070C0"/>
              </a:solidFill>
              <a:latin typeface="微软雅黑" panose="020B0503020204020204" pitchFamily="34" charset="-122"/>
              <a:ea typeface="微软雅黑" panose="020B0503020204020204" pitchFamily="34" charset="-122"/>
            </a:endParaRPr>
          </a:p>
          <a:p>
            <a:pPr algn="l">
              <a:lnSpc>
                <a:spcPct val="90000"/>
              </a:lnSpc>
              <a:buClrTx/>
              <a:buSzTx/>
            </a:pPr>
            <a:r>
              <a:rPr sz="2400" b="1">
                <a:solidFill>
                  <a:schemeClr val="accent1"/>
                </a:solidFill>
                <a:latin typeface="微软雅黑" panose="020B0503020204020204" pitchFamily="34" charset="-122"/>
                <a:ea typeface="微软雅黑" panose="020B0503020204020204" pitchFamily="34" charset="-122"/>
              </a:rPr>
              <a:t>第一、产权是以财产所有权为基础，但是不同于财产所有权。财产所有权是财产所有者支配自己财产的权利，而产权包括与所有权相关联的由非所有者实施的实际支配权。</a:t>
            </a:r>
            <a:endParaRPr sz="2400" b="1">
              <a:solidFill>
                <a:schemeClr val="accent1"/>
              </a:solidFill>
              <a:latin typeface="微软雅黑" panose="020B0503020204020204" pitchFamily="34" charset="-122"/>
              <a:ea typeface="微软雅黑" panose="020B0503020204020204" pitchFamily="34" charset="-122"/>
            </a:endParaRPr>
          </a:p>
          <a:p>
            <a:pPr>
              <a:lnSpc>
                <a:spcPct val="90000"/>
              </a:lnSpc>
            </a:pPr>
            <a:r>
              <a:rPr sz="2400" b="1">
                <a:solidFill>
                  <a:schemeClr val="accent1"/>
                </a:solidFill>
                <a:latin typeface="微软雅黑" panose="020B0503020204020204" pitchFamily="34" charset="-122"/>
                <a:ea typeface="微软雅黑" panose="020B0503020204020204" pitchFamily="34" charset="-122"/>
              </a:rPr>
              <a:t>第二、产权以财产为载体。财产所有权是人与物之间的关系，产权不仅单纯是人与物之间的关系，而是人与人之间的行为关系，即所有者的行为权利。</a:t>
            </a:r>
            <a:endParaRPr sz="2400" b="1">
              <a:solidFill>
                <a:schemeClr val="accent1"/>
              </a:solidFill>
              <a:latin typeface="微软雅黑" panose="020B0503020204020204" pitchFamily="34" charset="-122"/>
              <a:ea typeface="微软雅黑" panose="020B0503020204020204" pitchFamily="34" charset="-122"/>
            </a:endParaRPr>
          </a:p>
          <a:p>
            <a:pPr>
              <a:lnSpc>
                <a:spcPct val="90000"/>
              </a:lnSpc>
            </a:pPr>
            <a:r>
              <a:rPr sz="2400" b="1">
                <a:solidFill>
                  <a:schemeClr val="accent1"/>
                </a:solidFill>
                <a:latin typeface="微软雅黑" panose="020B0503020204020204" pitchFamily="34" charset="-122"/>
                <a:ea typeface="微软雅黑" panose="020B0503020204020204" pitchFamily="34" charset="-122"/>
              </a:rPr>
              <a:t>第三、产权包括两个方面的内容。一方面是行使对物（财产）的权利；另一方面，它的目的是为了进一步获取经济利益。</a:t>
            </a:r>
            <a:endParaRPr sz="24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sld>
</file>

<file path=ppt/tags/tag1.xml><?xml version="1.0" encoding="utf-8"?>
<p:tagLst xmlns:p="http://schemas.openxmlformats.org/presentationml/2006/main">
  <p:tag name="MH" val="20160418164542"/>
  <p:tag name="MH_LIBRARY" val="GRAPHIC"/>
  <p:tag name="MH_TYPE" val="SubTitle"/>
  <p:tag name="MH_ORDER" val="1"/>
</p:tagLst>
</file>

<file path=ppt/tags/tag10.xml><?xml version="1.0" encoding="utf-8"?>
<p:tagLst xmlns:p="http://schemas.openxmlformats.org/presentationml/2006/main">
  <p:tag name="MH" val="20161028152942"/>
  <p:tag name="MH_LIBRARY" val="GRAPHIC"/>
  <p:tag name="MH_ORDER" val="TextBox 13"/>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MH" val="20160418164542"/>
  <p:tag name="MH_LIBRARY" val="GRAPHIC"/>
  <p:tag name="MH_TYPE" val="SubTitle"/>
  <p:tag name="MH_ORDER" val="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MH" val="20161028152942"/>
  <p:tag name="MH_LIBRARY" val="GRAPHIC"/>
  <p:tag name="MH_ORDER" val="TextBox 13"/>
</p:tagLst>
</file>

<file path=ppt/tags/tag23.xml><?xml version="1.0" encoding="utf-8"?>
<p:tagLst xmlns:p="http://schemas.openxmlformats.org/presentationml/2006/main">
  <p:tag name="MH" val="20161028152942"/>
  <p:tag name="MH_LIBRARY" val="GRAPHIC"/>
  <p:tag name="MH_ORDER" val="TextBox 14"/>
</p:tagLst>
</file>

<file path=ppt/tags/tag24.xml><?xml version="1.0" encoding="utf-8"?>
<p:tagLst xmlns:p="http://schemas.openxmlformats.org/presentationml/2006/main">
  <p:tag name="MH" val="20161028152942"/>
  <p:tag name="MH_LIBRARY" val="GRAPHIC"/>
  <p:tag name="MH_ORDER" val="Straight Connector 15"/>
</p:tagLst>
</file>

<file path=ppt/tags/tag25.xml><?xml version="1.0" encoding="utf-8"?>
<p:tagLst xmlns:p="http://schemas.openxmlformats.org/presentationml/2006/main">
  <p:tag name="MH" val="20161028152942"/>
  <p:tag name="MH_LIBRARY" val="GRAPHIC"/>
  <p:tag name="MH_ORDER" val="TextBox 13"/>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MH" val="20160418164542"/>
  <p:tag name="MH_LIBRARY" val="GRAPHIC"/>
  <p:tag name="MH_TYPE" val="SubTitle"/>
  <p:tag name="MH_ORDER" val="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MH" val="20161028152942"/>
  <p:tag name="MH_LIBRARY" val="GRAPHIC"/>
  <p:tag name="MH_ORDER" val="TextBox 13"/>
</p:tagLst>
</file>

<file path=ppt/tags/tag32.xml><?xml version="1.0" encoding="utf-8"?>
<p:tagLst xmlns:p="http://schemas.openxmlformats.org/presentationml/2006/main">
  <p:tag name="MH" val="20161028152942"/>
  <p:tag name="MH_LIBRARY" val="GRAPHIC"/>
  <p:tag name="MH_ORDER" val="TextBox 14"/>
</p:tagLst>
</file>

<file path=ppt/tags/tag33.xml><?xml version="1.0" encoding="utf-8"?>
<p:tagLst xmlns:p="http://schemas.openxmlformats.org/presentationml/2006/main">
  <p:tag name="MH" val="20161028152942"/>
  <p:tag name="MH_LIBRARY" val="GRAPHIC"/>
  <p:tag name="MH_ORDER" val="Straight Connector 15"/>
</p:tagLst>
</file>

<file path=ppt/tags/tag34.xml><?xml version="1.0" encoding="utf-8"?>
<p:tagLst xmlns:p="http://schemas.openxmlformats.org/presentationml/2006/main">
  <p:tag name="MH" val="20161028152942"/>
  <p:tag name="MH_LIBRARY" val="GRAPHIC"/>
  <p:tag name="MH_ORDER" val="TextBox 13"/>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MH" val="20160418164542"/>
  <p:tag name="MH_LIBRARY" val="GRAPHIC"/>
  <p:tag name="MH_TYPE" val="SubTitle"/>
  <p:tag name="MH_ORDER" val="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MH" val="20160418164542"/>
  <p:tag name="MH_LIBRARY" val="GRAPHIC"/>
  <p:tag name="MH_TYPE" val="SubTitle"/>
  <p:tag name="MH_ORDER" val="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MH" val="20161031110627"/>
  <p:tag name="MH_LIBRARY" val="GRAPHIC"/>
  <p:tag name="MH_TYPE" val="Text"/>
  <p:tag name="MH_ORDER" val="1"/>
</p:tagLst>
</file>

<file path=ppt/tags/tag52.xml><?xml version="1.0" encoding="utf-8"?>
<p:tagLst xmlns:p="http://schemas.openxmlformats.org/presentationml/2006/main">
  <p:tag name="MH" val="20161031110627"/>
  <p:tag name="MH_LIBRARY" val="GRAPHIC"/>
  <p:tag name="MH_TYPE" val="Other"/>
  <p:tag name="MH_ORDER" val="2"/>
</p:tagLst>
</file>

<file path=ppt/tags/tag53.xml><?xml version="1.0" encoding="utf-8"?>
<p:tagLst xmlns:p="http://schemas.openxmlformats.org/presentationml/2006/main">
  <p:tag name="MH" val="20161031110627"/>
  <p:tag name="MH_LIBRARY" val="GRAPHIC"/>
  <p:tag name="MH_TYPE" val="Other"/>
  <p:tag name="MH_ORDER" val="3"/>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REFSHAPE" val="808719020"/>
</p:tagLst>
</file>

<file path=ppt/tags/tag60.xml><?xml version="1.0" encoding="utf-8"?>
<p:tagLst xmlns:p="http://schemas.openxmlformats.org/presentationml/2006/main">
  <p:tag name="KSO_WM_BEAUTIFY_FLAG" val=""/>
</p:tagLst>
</file>

<file path=ppt/tags/tag62.xml><?xml version="1.0" encoding="utf-8"?>
<p:tagLst xmlns:p="http://schemas.openxmlformats.org/presentationml/2006/main">
  <p:tag name="KSO_WPP_MARK_KEY" val="5c3ce29f-b84f-4ae2-b3a1-7467817fbd2b"/>
  <p:tag name="COMMONDATA" val="eyJoZGlkIjoiYzkxNzRmZjM3YjY4NTZlNDFhNWRmN2JjNWZhMDlhYjYifQ=="/>
</p:tagLst>
</file>

<file path=ppt/tags/tag7.xml><?xml version="1.0" encoding="utf-8"?>
<p:tagLst xmlns:p="http://schemas.openxmlformats.org/presentationml/2006/main">
  <p:tag name="MH" val="20161028152942"/>
  <p:tag name="MH_LIBRARY" val="GRAPHIC"/>
  <p:tag name="MH_ORDER" val="TextBox 13"/>
</p:tagLst>
</file>

<file path=ppt/tags/tag8.xml><?xml version="1.0" encoding="utf-8"?>
<p:tagLst xmlns:p="http://schemas.openxmlformats.org/presentationml/2006/main">
  <p:tag name="MH" val="20161028152942"/>
  <p:tag name="MH_LIBRARY" val="GRAPHIC"/>
  <p:tag name="MH_ORDER" val="TextBox 14"/>
</p:tagLst>
</file>

<file path=ppt/tags/tag9.xml><?xml version="1.0" encoding="utf-8"?>
<p:tagLst xmlns:p="http://schemas.openxmlformats.org/presentationml/2006/main">
  <p:tag name="MH" val="20161028152942"/>
  <p:tag name="MH_LIBRARY" val="GRAPHIC"/>
  <p:tag name="MH_ORDER" val="Straight Connector 15"/>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1BCC2C28-871D-48CB-8BE0-2867F7803ADB-1">
      <extobjdata type="1BCC2C28-871D-48CB-8BE0-2867F7803ADB" data="ewoJIkZpbGVDb250ZW50IiA6ICJVRXNEQkJRQUFBQUlBQ3VwbTFjWlJZYkdyZ0VBQURZRUFBQU1BQUFBWkc5amRXMWxiblF1ZUcxc2ZWVHZUNE13RVAxdTR2OUErTTVXR0J0c01vMFJuU2J6UjdLcG55c2M0eHkwcEN2cVl2emZMWFhUcmR1RWhNQzlkL2V1OTFxaXM0K3lzTjVBTEpDem9lMjJpRzBCUzNpS2JEYTBINmRYVG1pZm5SNGZSVEZQNmhLWXRKNSt1YVFWdGx6YlVzaG1qT2pJcU1aMGFIOW0zYVRYZVhFOXArUDdMNDd2ZGpPbjMwOThKOHY2ZmkrZ1BzbDgvOHRXOVMxMVJRK0NWeUFrd21JVjBkSHpXdkl4WGZKYWFTc0Z1NzBKVHJHRUFoazhZeXB6alJOQ3Rpa1h0Q2hVOHNFU2s1eS9qd1N2cXp0YXdoNDhybEJIVzkzdCtIa2k4UTF1V0FvZkRXNm9UaElCd1A3YThzSzloR3ZBV2E2N0NqeUQ4RkJRbVhGUk51QTdzbTN3VmptVUxmK2xYQWlnRXRLVk56K3owWTd0c3JobzRQaHlQTjZqZ25BQVhRbkU2dEVRUE9KMUhHVzFGMWllT3lEaGdBUjdxeDFLNkErOGpqRUJPb05GdzZ6VWkxR0xWcXFjWVZmVTN0bEIwWWd5S2U4cnFVYXdtZi9NeFR5bVM1MS9zcjdKQ1RGVlhybVlZakp2ZUVaenQ4aitNTk5iU1lWY0w5UEFycERoSWo4QTZzUm1UK3Y1aEtHNWwzK1MxNFJ1MERNSmp3emw1bGt3SE1zcG00SHVmRnM4YXUvT1NhMWV6Q2M1Z0d4WVVYdjlCMUFmMzFCTEF3UVVBQUFBQ0FBOW81aFgyNjU2Q2VnUEFBQTBFZ0FBQ0FBQUFHMXRMbUpyYVhkcE5aZUZkdklNMTIxeGx3SXQ3aEdDRXdJaGdVQUk3aVU0RktsQ0N5MVNvZnE4dmZXLzN6amozTUljZTY4MTE1VUo5bnZzekhuV3NmbTRYNStVSSs5UkRlSjNscko1d2dkQmJhWlFyZmhnVmNBZlp4dk05OXJGNVJHSG82UUdSOWJSKzd2eUtoMlJxOFRSZnpnV2RMUCtFWU1UcS9nK1BSOWtqbzFCV1drN0ZpWlBUdUpNd3NGeGYzNXdtazVYbjJvVENTVUVMTStWL2xxajRYbGxZNU00VjluZUVVaUdROWZKcjZoNXVOQjZHNXZSdUpsQ2g5Slh1SENGS1kyK1V1UTlWeGM0d2FrVlZGdzE2VTRzR3hRRVQ4MGl5TGpmM2RBd2tPVzZWUHVIZXRoZThNc0NDYzFqbHlpYlU0YVJHZU5xbXRQYldFcnZtSjVhUmhVaU9ZSjR0b1FvYXpxSmkvU0w4Y0VmZlpNVXNCa25mY0JyS2JqcGFuWFhiY3FRWVN2c3VZUmlCVUIrUm54YUpHV2xwMC9VbUw2VEo0RlJTTXY2R3JwamxZMllQdzdOSjV2WVRRM20vbFZmYjY5LzdodTZUMmFUdFNiV0QwZVlPdHJsQUZ5c0ZOU1llMzhkVzAwRWZub05kcTR1NGpXK1lQQUg5SEhRdFZNR3N0cklOYVZCNmxRa1BtdzNqNHF0aC9XSG9XS2hnUGhUeklESWhxQ1VQTWdQcFpoT01hOWtmZnBqYW4vUXdiT2x6SE8vTGw4UmxCUkI5cTlZSkt2WU9VYTl6dndFUlNjWHM5aXgxb2tKOVZyM1pGZXU4RlhxU2R0ZmlIMTc4UkF2UEg1c0g3eDZNZGxmTVc4eUh6WFM4UjhxeTV0cWlOS0NvUUtBZlVkUmZhZ25BTWJWZXZ0WlJMVjhJckhlSUVESXQxekQ3ZzVGM2w4LzU0RlNKNFkxdUg0ckw4TVc5bmU4b1RJMDNiSmZyNERSRDA3Q1laL2ZvblFUaFRxWHozek9kdStab0g1TWFkR0owQktwb3lSbUp2UW8yckt3azkzenY0aTl0UnpiY21pSjB6b21hbkc0UVRrTlJzQ2pidldhUGVRVWZiZERnVER4KzNtVk43b0dqZk0rKzJoWG15TStmZXpKWmJJUUVIcTFQeUZFOFZTYUtJejkxNE0zbFZ0dkZiZyt6emRaM2x5cG9MeWI2T0dXcHNCUVNHTzMvL0cvN2loOGVDQUgzd1RHYVpnL0RaeU5ISVBhdWl1RGtHQXdFd2drYzRmTmthTk9ZbGxMUHpkbW13TE02WEo2RFVQTWlhUnp6TWJ0SWRrYzgzSGhWNWxxKzlkOXBUb1cvNC8vOHYvZC93R1BvV0UyZkhIUnpaMmllQ2ZSaDR3SXIyZFY2dUt4eDJ6dHFMQVdKbFBKL3VOODFMSUJnS0w5VTMvV2dDUVhJMTJObWY5WE13TDVUbWN3THJLckkvK3dqK0pDRTI4SDJmWjVOc0FTaG9KUEhERkVYczdKYitVT1M0Wm1aNjlmS05qNTQzOHVBRFRHV0FiZjM5eWsxT0JDbmxEdG44NXZReU1pSGFRc1VzZFBxWHAvTTNWUUtUc1M0LzdxM20rd1cwc2FhenlOTWNwbXc4TmJkbUUxTVVwajYyTG1mTzZoMjZwakFFVHp6bjdKbHVhQkdsOU1HaUV0L2RndTR4blJYeCs2cVQzY200bUU3R04vNHZRN3BIakRyUktNMitnbGh0djVkT3hNT3VpMzdub2ZYQ0lsSkdXZjFVMmVNMUFwM3BhYkJKL25zM0ZycFdVUE9lTmZPZ3FjMG5qdDUzSnFlQThtdW1uOGFiTm83MFJtR29aQ0ZubmNiMWxkSDdZV2lYUHFHUWRNYktOVVFrTWd5R1hEcDlWc3JtNERBNEcvL05tZkIwVzg5djU3bnkzM2VRR09zZnhZNjFqMW9vSG1tVVhoZWtNYlMzNUZyaGVwd2RSaGQwUHg5WmNEbUd6S2RidUMzNDA3R1Z3T29rRzVtVkRGUmZYNVM4Vk9hcTBLaFA2d2EzdlU3cXJoSkRsLy9IK3hGM2JNQ1RjMnZYR1RpTFhqbXArQU1tWTQ5c3RKU25OL2xvSUttRVcvQU5rT1JucUVXb1BBRFRoTjJodGluVy9ieEZxSHd5THhkV0ZGY1hUYzB2VXpVSHp5Ylo5c2p5MUFQazcrOGI4enlJSFp0RGdZZkxEeUgzNk1zaHp3OGZGaVdGRVV1Qk54OGhCcHRiRWE1QWZUUkVBQnN3VzJLSXVWcEpBOHpkbzBPbXhmUWZzaERPZWwvTlZlL1ZFNERndUZkQ2F2K3JpcEcrbVlBRTJrL0xjWkRUZWdGVFFmUDJ1eWdQUkM5UER6ZEY4MFNrOTdqVnBSbjRsNTc5SkxWSWFGUkNWS1JNeUlobmVDdUY0RVlGcis5eS9uVGhoZGwxcDVyc3pLRlorVW8rOVJNRVNqWjBqS2w4K3hxU2daZ1R6NXkzclpuZkdHNUVUdSttVmlRQjF3TnJkcDNxK0ZVaWdwb0RoWjA3QlFMRWFoWGhQSFY1RkZham9WSEN1ZGhQVE00WXc5Rm1vdkFrNm5YWXpIRHBVcEpBOEVRVlFjMEZucjAyMkJwL0JIRnlsOVBpeFNubGNtendDWVRYUTQvWVdGUVRlRGxKTU9EQ2l5aFF0OXN1TlhDVDMxOWlUT09yNy9aNTZyeHBrNTA5cm5udDJZTjA3S2VYTzFZR0FsTFlMNzVoWFlqajZVeHU4V2Vob0Y3N2ZrZDFUbThLRW4rUHo5amhGWU5lRXNpUS82OXJpakpFYkd0NGVZejhSMmlVZThjN1M0Yloza2tFRW9aMVR0cmZ5MjJtSFFwWS9rSGp2NXlVUWRrUTZ0Y09Ndi96dE9uaUxncEoyWk1TRGpqYnNwbFVrTDc5ajJJVG1hRnd5RDVYM1ZaQXdZYU1pUnl5WXU1U2FlWko2UUViMjNXbEdkVE9PUzdGSjBseWNjK1l5b01WYlVIbk9JcStlT0l1dk9aODNuQWxJQWhPY3VONTl5Z1JDcFozcEpabEE4RHlKVVFoTFBNclZxWHErRFBBRjNzcGoveDNyNW1obXBsOVNReUJyaEtPT0JrR3YzYnhjUmwxalkvUTBVTDNMb0pScEJaME5DQjhEeG04OW5neXpraDNTaWJReTljSlpNWEFyZE5zZjNtTTBuU1lXRDI5Sis1Y1JHdkV3L3Nyczl6MUVpUERCenpFUU0zc3hTVHBIU2h3WEk3citjWHdUZnZyMlVGK1lvd1hhcVpkNlpaQXQyNERGV1BqSUtRWUtPNnFXYTNucExyaW1WVFdEaHhiTzE2K0pVcEFUSHJvelV3TW9tL2ZkNnhQRHU1a3VQSmtzYW1wS1J3Y0RnRXVWNU5MVjdRMW5UNklwVjVxZzNHU2dvSktNZWY2KzFBRE9VcmRXdEVCazgyUmRIUFNQeTYwTlNVb0xzd01mME4wUFVsNER3ekVpLytSMTNSaHlEMnNhQnBQdDJBbDl3UXB6Nzk2ODNoVWJwbGZqNEhhWHRiZmR3Y1NMejlscTE3R25VUzNJYlMreXVZTEZmWUp4MmJBYmFyMXg0MnpIb1BGQm10OGNVVEVhWmNtN0owNHFGSkZJTFJlcE1GNHpHblFGL2xQM0l0cmlSS0h6bThZWC8rTzhIa0ZwSGZEOGZnSHBsMDdqZll0WWt0ZnZjb2FMdUZNUStrVjRaVDY3aUhYeFFiL3hyRGtzMlN3TEkyTXZNZmlQcmxpcllURUtoTUtmV2VSaWVZQ3FPejhyeE9PN0tFOEFoZUF0S2VjbGc2SFZRSjZNMTNyQmdRZ1ljSHVvTC9mRi9MM21Vd1ppSll5Zi9LNUVxRkp3N0xmTExQLy9CTGhJaWowdzRPTXUrUUlxZTJETTA5ejZPb3BBTWlURVBCY3FpcEh1bDh2MWQwK3EySEV2alZRZm44N0hsYmtxeHMyS0dQZlRleXlvaUl4YWk3WDN3YlNpNFFDZG1tNm5qQi9MZWdTY3VwSTJHdExRNWFuNVRmVDZwUzlTQnp5MzI3Ui8yM1NEdGdFZmNjU1VhR1VGdUk1MUJyMTUxaUhWd3NSK1ZzemtaK1BwVS8rRFFNbnRTaGRvU3k0ZWpUVlhXOHR6T1lwNjVCa01hUTliZDF3Q1RwL0JReUNaWWtuZEVQTzBOMjM1RUZUU1M5c01DcHBxN3REdTRqb2NzK1R0R0ZZUVgwTWFkUVpBbG1ZSXpxWGVmT2psWURJeGJwNFdiWTlURUJhSEtVQnd5UDVidW1MUk1KcHVlL0w3aVpicEpYUTI3OHQ0K01lODNYb3ZPaVNQQjkwMGV5blVkai9lUkxUSG9SeTNqNU1GbW9mdXQrWFdnSS9vNEpzMU1nc2VYVVNxb0FLREoyN0JWY05SRlZ3czFTUHoxWXlya2JMSy80VHdYbHBpanZ2WUpRdHgyOHJjYS9lbTBHYnZvVE4ydS8vbVBtM2xiWGRlRjhZTThiVE5hcVZVbFhoRUdFam9mM2ZNMXRxdWtBK09iVlhFOXpyNWZsd1dHZ0tSWFI5dnN2elQzU1pCTzcvYm93alM2cmtsR25vS2FPaDBuaHpsL0o1ems0M0NrMVdtT1F3NXk0aGdxeDZqUHFMdndCUmRFc3dKcG9YUjFVVi9GaXI0VWo4dTZicjRFZ0Z3RWVzZWVLTUtuUlJhYUZOQlNMNFhsL2t1czFGYUhrWW5xTXNSWnhyZ3NUOTcwclBCQzdqYlpaNWsvY3lNbTYxZ1NId2lJbU5jbGQ1blNsdW9YVTQySTFFYWJrY1N1M3AyNUtnQzZrUmlsaTBzSXRwazFBUW0xRVladGdhaVNLQzBkZGN6dUlHdTlUZTMrS2FRWDRGNGRmLzZhaUpSRGRkN2ljN0hnb2RFT1dnM3lJRzViTFR1ZVhkd3JiTFJhMEIwc0dGemhvcW9QdFpITkt3eDlIZXBETTZhUjAxUkJZRVp2ZDVmZUVHTEM2Y2dTTzVhNnlqZ3haS2Nwa0o2bk5UTWxuTDg1dnJucmRsK1A1K1M5N2w4K01wbTh1OGVJbzduZjR4d0tBVHJkMUNqL3QrMStmYXJTRXVjLzFVTnUvR01rRDd6R2JoV1ZSVlVpUkhaeW50SXVZMWMzZnBycDl5d1JPZjJNYktZK3MrNGExVngwRDhGaUQ5dGxqUVV6QVRaSVA3aHVWOTQ5YmlrQTZzbXVmWmdiSVRwWmVHSUxFdVI1bXhCRkpiQy9mc2VTaUZqbnlsd2J1RXBrMTIvZnhBZjF3b243ZFZmZldnTldmZHFoa2VkdnRtOGY0cDVFUWpxNUFMYnNUWlp5UnI3UzBMZzZQTHdKSjVvZWVFamo0MDIzL1V5Y0FCWUVkanFpcmZycTJTclZwZUNadllneW8rSTBHZytoOFpNQjdBcFU2L2tmQW5aRFBvd1lBQ29kOGZuOFNOYTZEdENjY2l1Q3FPVnJHWDBvOW1Gc21QbHB0NHNyQW1zdzAvRGY1NjI0ZGpzMnVTdjM3VVorcnozVzlSWEJVWGE3amtuY1d2Y3B0ejdlWG1wbFpPeWN4dER6SFJOdzRrWWlVOERldVZIMDlYcGlpaVFDZ0wwSHZhS0Zra3ZPdDduWFBQQUF1T3FKQTJzWnVTYnBRbGtpQ0o3UldyYTB6OHBxc0g4b041MmRLcytYVFYyQWsvRHh3dUF3VGhPNnE4L3VidTZQNkl0QTdIU3F0VXJvSzVJWWZNaFJUVllZTjl2c09aOXpzU1V1OGYvSzhxQjk3RHRGQzNCYVpKZFVEcTB2a2dSTm1aRVVqSXpRcno2WDBVT2JkZ2lOdVRXajFtaXB6WHpBTWhGbGZMdjV2YnF4WUloQWxxK1hPWVAzKzFzZDM4VGhVb2hQUFJZb05FL3JPSFBtOVNoQzVMSTlZZlFNcDZQSVRLN0NsOEtodjArTHV0VlJmSlJDalpsRUFBemtjdXMzQURqajRHYUJOVUgrUk40RGtVUlFCMUl5eUV1VW1yOWNrVmhFdXlYeE5QTWY4U0luTnpHZHdML3M2ZXE3eDE4NUZKUjlzZEZtZjRINFp1NUMvQWVkdGN0d2R3SWUxUjJWa3lOeUk0L2NXc09rTHM2dnd4MUQ1YlRhelJCeTZxVHVlMzVMcVFObmYvbC9xakRPb2QzNm5FdVpBQkVySFQzSDhSak9xaUgwUERmNkpqVWxRSmE0L1gwUlZ1M0k1ZXFpL3NxeDZmK1gvNi8vZi8rYS92YnZyOGxWNXhKNnAxVy9Lc1NVTHIzWG9LWUhyc2JUNmhDV09neWhpSXdkUGkrL0pGWjU2S0k1QjA5TzAyZk1wajJHaE9PL3B2MzllY0I2djlhd2NSd2dZdjUyeTZ4T2hHeEJxTmxySnZDSm5lOVA5eDBSQVB1cEhHZGVqNUFmaVFjMDZtWFB6M1hvWE5DZDNLWkFZRzM3YmJ4aThtYzhxeEoya05LN24wb1NGM1ZVaXBSQzFENDhOa1FCVWlPRlFqekJUQnU3TFVuNTAxTlpJemlzYmFLMlpJbkkwRGF1M2hlQ1BOVU5ZL0dmRWlheDFlOGtqNUZURkFnZ2NZdnp6L25UakJrMSsyQWVuUyt4TnNMWGRvbDV4UHV6TjluS3FzZzBMNlNwelhkT1IxZlF6V2xEVTJJVXAxR0s2YmlIZFlFT2pNK3NuNzlsa1RVTzJFM0FzTnhBSnZKS3I0cVJjVTdzeEtnMWhGemJoMzBxR0d1WXRTaXpvOUlnZmdZb2MyZnoxTEg0VmlMbEFBWDRBaytaOUNaeFhiZ3puSGo2Rm05VFovZFZIVnpGUDdEUXdiR0FBMDN4d0xSR0FNbEhBbWdxNjMzdjVWNFZYYzc0VUwrWmNsK1dpdmY4eFFsaTVhbUMrb21ZVDJQM3V6UXhtOHlKZU1ySnlhY2c3dTREcGZtdC9sRGNNV1N0YmxmZU1LejVvMTVNU0FVVkZJRzRtNkhlWEJnTDRQZG5NdnJQLzFrMkVLSlRTZi9KS0xkTWpkdzg3ZC85bjN3c0d3SWFvSWpXYks0eG1EWDE3NzFMSVZPWUFHbGJwSHg3M0l5MGFvaHdFYUJrcURqSVoxcFdZcDk4aGRPeUJ0WFhyZDFWWU9yQTBtbktScnFxbmFvRlNYcGt3Q2xYOFRkS1Y1RUk0bGFHSVZBUkNFT3pNRm10NUNJQ01CUUEvWWlTVWNKSGVpLzZQMUJMQXdRVUFBQUFDQUFycVp0WFMwejVmNVFDQUFETkJRQUFEd0FBQUcxdGNHRm5aUzl3WVdkbExtSnBibzJTelVzVWNSakhuMmQyVm1mYWJReFdFa3BCWXlNVEJDT0tDS0d3WFVpRjNDU2xxRU5CcnV1cUs2enZiK1g2TWp1am9FSjBFUXhTVWRFS3lUWlcxeEtDT2dnZE92UWZ6T3dvZElndVhTTDZqZnN6ZDhjNXpMRE01Y3QrUHM5OG53ZVZMK0lVTWlkenVXdDdMMk43czNPbEY2QmlITUJ4UXdZUVBCTEFrSmU4aEp2bGxlVlZXTzI3bFZYajgvbHUrMnE5ajhPUHV1RU8xdU5kdklmM1JZQ0ZCMUdBODZFOGJHVGNySzBQdUFZbnV1d2VTVnhkOWtaWGRqVEFwcU9CVk84OUR0aHNFcXljS2daczFZTis0UHdrY0hqazYrY0t2Tkg2NXd1QWJhYkJPbUM3YWZBSnNKTUdnWU1naHpoMk9NQnVzNkRxQkdBdkRZS3A0TWMzRnhrM2RoV3czeXk0VkFFNGFQcVBTc0FHNWpUTEROcWVnSjNKamlBM2hQeFR5RUtNSURPTUxESkR5R3FUYTBwaVh0bUtLUEVaVlhxdmJpNENlWndPd2VZUEJGMzJJbmUrTy85d0hZQitKcDlsUnRFMmhvU0pQM095SmVTaXlJdW9jeVhLalpweGs0dkR1OXRyT3AxcjRCdWRLTmhhUW1HWEl6ZXJxRkFvRkR4eTJXV2dYUWJTSFZRZ0d3WHEyQ3QxS2s3UUtRZmxOaEV1MDlGMWlKVWV0dndpdlk0N0FZUFdzY20zQ1cxYTFCTFBraTlHS2JsWm43aW5ieUFOZlN6dk4xMUFDMU93ang0L1FFOFkwUlBJS3B0THlka1JKVDVwYkp2ejg2MU8rejVZWUFYV0k5ZjJsSkVxdnN1QW9YUXdyZHVNZmJSdWJXWlVuVjVWTm1RaTFPUU45V09FcXRveVZNdGZyK2lxSmNDd3VVcTBwaExIMURjYjFOQnVNRnpVRFo4Qk82eTBsRm9BUVpKN1ViZGptZE1IK000TTlwOHpic0t1K3d2WVpZV2RHdjIvUVV1UVgxVDlNS2R1VFZGOHQySDBzK1IyU3NqWjkxZ2ZQZjEyMG00K3lQY2EyTVhrZU9wS0Fmc3NGbjhVbjFsOGtPODNYRkdKYmlnSEhNZzAxRmd4S1BIWCtoSm1SM2JmelZQOG9Oa0hWQVA4QTFCTEF3UVVBQUFBQ0FBcnFadFg3UEZHMkFRS0FBQ1ljUUFBRFFBQUFIQmhaMlV2Y0dGblpTNTRiV3p0WFZ0djNNWVZmdSt2SUpoblVUTkR6cENFdFFxOEs2c3hZQVdxcFRoMjM1Z1ZKUkhlWFM1MlY0NlZ0MXljTmk5SmlyNmxjSUVtZ1B2UU5nMktwckNqWFA2TVZyTC9SV2VHNVBJMnZIbTVxN1ZET1RiSUllZHc1c3g4MzNmT3pBalplUE5odnljOXNFZGp4eDIwWktnQVdiSUhYZmZBR1J5MTVIZjJ0OWNNK2MzTmpWM3J5Slp1YnJWa0ZiQWZDT2hyKzZkRHV5V3pKN0wwdHRXbjF5Lys5djJMeDErdlFWbjZ2ZXYycVRWWit0MkowNzIvWTQzdnQyUWdlM1oyUis1d3ZMbnhybk13T1pidXRHUUVWU0t2YjI2OFpUdEh4eE5XQW9FQldFbm5McnZUaVNGTGJXNXRsMWxoRCs2eEIxZ0QvQUVLSCt4MVIyNnZ4NnNCUmROMHpkREM0bnV6WXRQRXJIZzkwcHhiMXFsN01xR3QyQnRhWGRwNTlxN0tiZDVKbFhqdnNudURXN2U3RTNkMHZlY2NEWGpydWVuQTNyYlQ2MjI3bzc0MW9hVzdJMmN3MmJNbkowTnAyNWxNM0wxajI1N3ducjBWWHQ0Skw5dFc5LzdSeUQwWkhQQmI3akxtTU5wdnoxdjB4dFJsNloyQlF5LzdmVm02WlI5T2RxelJrY01Ha3cyU080emUzbWFWb2dWdGx6YWpIeW1ocmR3L3R2dmVhRE1IMzdhY3dYdnUrOHpCMG8zRFE5cFhmdW1OK0kyRGtmVys3RmZwdUQxM3hMMDBzK0pWWUdWYWFIcmZmcGdzMmp1MmhuWll0czRMcVdkNU1Xc0pCR293NDNaMk91NWd3SDNPdmp5eUJ1TkQ2dURJakFMeDZSU1pTNFptS3FvbW5rNmFvU3U2aVpKVGFqM3lCZDRlYnpTVE16czJ6cmVjZ2YrYWQvM3VyQzNjTmJmWmlBWXpTdmJmNzFoRGRzK2ZCV1hNcU4vclBiZm5ITkR2ZUU0Ty9jM2J1aytuVlVzbU1qUHd4dUdoaHRrZk9uVDJJYjJuZVBWbXBHOHd1UFRidHg3cEZQMnEvY0R1YlZrVGkzYjJaR2lQUERqNlV6cDg5bHZiN2R1VGtXT1BaOWVuVXFmbmp1MER6eDA3N2dONzM5M2M0RjVmZzZxaUVxSW0vYzdkam9DQ05haW4zQjVZNkp5TUlxWU1LQmcvYm1jTkl3VUJRMDBhdXM2N29CQU10UlNQdEwzV0ljVUFDQ2NyZHZqd1lNVlVUVE5aY1N2dmkrdXpKcThIdmdrdnVjdTR5L2NtcHoxN1JoaHRteUp3ZHlMZDlRbnZuc2R2OU1tTndZRlhicXBBOFI5cHRGM1k0SE1uQWdkcHUyYy9kTGxkV3B0T2kyTTZSUWYyZUJ3MGpIODNEaXU4YUZoaDFhQUQzTUNxZmxoQlExRUJoR0kwQUFVaXpVUTE0QW9xR3AxcVlseXBTTUZRVHdHNzdUZkJVQkVpUkFnc3JGRWg5cCtsZ0pYeHlTVUFDNnU2QW1vQmxyNXdZSm1jZmhwZ0xWZXYxdW9TckpmVnE1ZVZxNnRUSzZKUnNGT1B6UThxc3c1UVFhalJwcVY0MDQ4QzJmQUt2RlFycXVBcmlTbzBKNm9RbmRWQ0pNRFVaSjZCaWJVeGdrdFEza0pRTXc3SHpEYXNwVTF3SkdLRjZDZ2piaFJqVUZoaks2UEd2T2lERUpvSzVidEVVRGhESVlTRXd0NS9EZ3FEUmhaTmxNQWhmMjNCT1BRNzArQ3dkaHhtb2lpMW5KS2hhWmtnU2hrb2dGRHEvUUlBcFJ1NFRQZ1U1MXhsNFZOTDBwVVBIOXpJMkxMaEk2TDNpZ0NxTEVLVk5laUtKWWpVaHFGYThpc0lEQzBUUXhpWkRZYkVHTklXRlFycXl0eXhvTWhFMVdCUVlLTW9HaFJVS1FvSFJTMmRGNHlBcUFFWUkyc1pFVEFDRW9BUkkxUzAxbEVXalBYa1pibGdwRGxrQThhRmdERmIwUExRV0JKSzFaRlVIVWhYalNOY0Y0NVFUWGtWVUJXVXNXbEtxS2lKVnE4YUhBSFNyRytzM3ZvR01LQmdHVEdDUTZRcGh2OGNGaTR6bHNWaExadk4rVGowTzlQZ3NIWWNOdXNiTHdlZjRsWDZzdkNwYVgwakR6NjRrYkZsdytmWHVyNVJCVU42WFJnQ1lTaG9PWU9iQjdhVkFTQm9ta3J5QUIyTlhWWDZFMktweWhtNnloZ3FuUFRzb0prMzJRR3dEckdYcjRUMUMvZWZTNk5MK0tGU1VHSm4wakw4cXhseDU2b3c0Vnc2QUdhR2UrbTdFSkpjbW1KZmJ2ZmM3bjJKWFhudENiMHM2R1BRUmUrSGYrdllHbG5kQ1NXQW0zZTVpR3hiZmFkMzJwS25QMy83L0tkL3YvakxveGRuZjVLbFBlY0ROdjlvVTRPcEtFdSswVGRDWTd2VTF0SElHaDRIeHZqQnhwYXMwV3BENWtEbVp0NEx6MmZEb2JUcnZkaTU2N1Y1TWd3dUx6Ly83dnpzbS9NZlB6eC8rdFgwai8rYi92QmtZMzB5cFAwZnNuKzgrdXN6Qjh5S1lyejJIci96bDI2djBXejNXbFdLZzBtS282TkNpRDhxMkJzVkJaZUlFbUxCT2gxV2haamVnZ1FwWVVRY3Ivdm9EU2NQbkptSXRoSkZQK0NkRURDd0FvMzQ1eEZTRFZ3UWZJZy82RkducGtEZHAxV2NOQm15YUtJRHVXNElpQ2hzQ1F4N0lHd0piN3BtS2hBVHJ5VjZzaVdkd3U1djVYdzY3RWRzTlBPblJKWXQ4WmdDb2ZRVkRHZWU3OXM1YmVnSXY3aFY2TVdzOGF5SWpldkN6N2NMdTlRcGZLT21nSmc3S1RpTWZiUFBEbnk3NDVuTWg4TE14VEI4bDkxeTN2ZU9Sby9qQjZ1TitNRnFMWG13bXFsQi9HQzFMMFYrTzBSNmo2SjZUNjA3M1N6Qk53ekYxNTlRbERSLzJNTG9HYkNvQkM5MmMxMG95RWwxS3FuMEtCbHNhMWNYV09kRUExaE5PNTk2T3U1OGswYUJBWWhTemtkMGtvc09ONWFLQ1JCUVVjTFRLbUIvcXNjQm1pZ09DSTFseFFHd2xqamc0c2xIejMvNXJubzBFRC9pdCs5R1N2aWd4T01GNHhwTkl1bmZhaXZrcVhoQlRPaGw0d1FmcmlLSno0NFNTcHZRVXJJQ3N3MkpPMUtEaWV5T1ZNaTVTckowbE5LNU1HYlNOSW5SdEo1a2FaSmthYjJRcExYU0pLMmlFaVJ0bWtReHRBeWVDTFlkR3BLdVN0S21Qc3ZRY2tpYWtFV1J0RGh4bTNWZWxlUE1IZS84eXBMNDlORS9wMTg4cGZUdDhYaXQzSTFUM0EwSjVXM2pLbm5iUi9BOHZKMWpvdUh0WmZJMktjM2JHQllHMW9Bb2NNRzdPcjgrenFhQUwrQnJIU3NaWG0vSU9vT3NMLzV6ZHZubHA1ZG5mNzc0NnllMThyV2U0bXRFNDJ5RTZOOHJqYlV4bkl1dk02bzNYTDFNcmpZQ3JxYnpLNWVxSVJTazRxcTNXdVZ6TllJNjM1b1JyczJicWxMQUdrdm5hcmlLMUN3TXA3M1l6SE16eHVIa1RybVpqaEpjZVdZR2krYmo4eC8rZnZINDQvT25uOCszR1JJL3hCNmpaTE1pNzBwdnUzNGY2cVZnSDVYejBIQ09DWTd2T1VoMDN2cWxTRml3eVU2OXpSQlkydHZDZGxaMmVHNXZ5NmxHWkUyOFB0WFFZNktCRXFLaEp6VURGV2tHQkdVMVEwOXM1aWIxQWtOK3FsTzRhSTRhdlNnWHloTXRXeXVNMUM4bnp5c1RzU1h4VjE4cDBtdmxsMTk5TXYzeUgrZlBQcVB5Y2ZuWnMrblBIOVlwSExEYUw4c3ZUamgwWXk3UnlLamVDRVl0bm5xZHhFSXJLeFpxZ1Zpb09XS0JHN0VvSnhZb1J5eklZc1hpemx6N3AxZWtCSjgrbW43N3JGWUJ3Q3NpQU9wOEFwQlJ2UkdBV2p6MU9na0FLU3NBZkExYXp4VUJTQXdGWnh5endSQW9haU1DWlJiL1FkclJNU0ZBNGVHM1pvVXBaOFdmS3NURms0K212M3hmUjY2Z3BhUkNYeEdwOElFNWoxemttR2drb3padnZVNnlVWHBqb2lCdmdEck96QnV3MWtqR0t1WU5yNU5TZUhuRlRDOHV6K2gvZjVqKzlQWDB4eTlxRll0VjJaRm84b29tcjFpR1FLRFN1eEJsOGdwRHp4UUpBcEJDOG4rcnJCR0pKcTlZMUVtaWkzblA3cE9rVktCVjJZTm84b29tcjFpNmJLQzY4Z3Ayb0NucllLcmFTTVlxNWhXdjBuNUVXZ25xMkk5SWk0RzZJbUxRNUExTjNyQVVBU2k5SVQxdjNrQWFFVmpwdkFFQ1JDZkRLeWdINTAvL3hYWWVIbi84L0wvZjFLb0ZxN0kzM1NRR1RXS3dGRjNnLzAvQ3pkLzhIMUJMQXdRVUFBQUFDQUFycVp0WFBKMWJwc2dCQUFEdkJRQUFGUUFBQUhKbGJITXZjR0ZuWlY5bWIzSnRZWFJ6TG5odGJLV1UzVXJETUJUSDd3WGZJY1JyYmRhMHM0TlUwY2xnSUNqYi9MZ3RNOXVDYVR0bUZlZTlEK0MxNzZBUElQbzJnbnNMVC9xeHRtR0JpdWxOYzhqdjMzL1BPVG5zOERHVTZJRXY3a1FjK2JpMVJ6RGkwVGkrRWRIVXh4ZWozcTZIRHcrMnQxZ3ZYb1JCQW04SUZ1dkdNbDdjNWJzeWd2clhvRUVkakM1OXZET1pVS0llYkprT3RvcUQyVElldFBjeEdzMTR5Tk1ZQkJweVZPTnMySW9vOFRIVkhLSUJuOENlRUxOWm14aTAyb1dXNDZxbmtaYWovUThwTkFnSkpxNnpCcGxWeXpUckNTbDdZVkxMdklybHNwQ1gwWExPZlR5TXBiakJLSVg3SjVsN3l3QzVac2d4UWRRMlFsRFUwcjNtbDUyS2lPditWU3hYOVRDNjRtSTZTOUlTS3pqejBhcjdxQkMwSk1EU0lMNlBzczUxR3VGMnU4UnBsWENOQksxWkxEOEljWFdxRzh4OW5FYWJHYkJyQnY0c3h5d3RvNnc3Q3haNmhsVXN6eGMwMmxBOFFkMDZJQmlFUWk1OS9QMzE5dlA1dm5wOVhuMjhhQzFiZ3AwQ1ZMMjZrVVI1TSs5c3ZQV2xrcnRXZ2lJTms2WGtXYlgvb1dsN2EwMnZ1YVkyUE9DdTFYUEhqbVU4dnRXVG1RYnpYNEgyR2M1VkJWUmFJQzlIVWt6VkZLMzdyQkIyWnpOUnZmSDZWOWw1TU9Wbjh3UUdkRlZWUlpIcUIwclVhbFhHRGJOcUNGekRZbmovQWxCTEF3UVVBQUFBQ0FBcnFadFhKUERiK0RvQUFBQTZBQUFBRWdBQUFISmxiSE12Y0dGblpWOXlaV3h6TG5odGJMT3hyOGpOVVNoTExTck96TSt6VlRMVU0xQlNTTTFMemsvSnpFdTNWU290U2RPMVVMSzM0K1d5Q1VyTlNTd0JxaW5PeUN3bzFnZUtBQUJRU3dNRUZBQUFBQWdBSzZtYlZ3VTdpYjh0QkFBQTJEc0FBQWtBQUFCMGFHVnRaUzU0Yld6dFc5MXUwekFVdmtmaUhhSndBeGNqU1pQK1NTblRObFlKYVVPanJlRGFTWnpXYWhwWFNjbzI3bmtBcnJsRjRnNGVBTUhiVEdKdmdlMGtUWC9pTHQxWW0zWHVWWE44Zm56TytleGp4N0c1ZnpIeXBJOHdDQkgyVzdMMlVwVWw2TnZZUVg2L0pVOGlkNjhoNzc5NitzVHNEZUFJaHVTZlJIN3hrM1RzdXRDT1dqS1JlUXRHc0NVZk93RTRsNlVPUUw2RnoxbkRtOWN0MlZEbFJEQVRQc0llRGhLeEE3OFB2WmhWbitWazNJeXhhek9EQjdZTi9VaHZ5YzlzdXc0dG9qNm1hQ29oR1k1ZHQreVUxQ1FVVjI5VW0xT21PdVd4Z09Oa1lvUlNoUTNEZFZOS2xWQnFWdDJ3NmluRklCVG8xbXBWUGFWVXFKVGRkREtwR3JYVkFGQURLYVZCS0tvSzNLb2hLN091SzVudlN4R0pvemtmeWVYb01mNVRNSTY1RnhwWVkzY0F4ckNOZ3hHSXBIY1RaQTlQUVRoc3lYdmFvcHFwUkJ0NVhpTFF1eHdUNjEzc0lZZkhubVZGeXJ3aDBDRmhmVThEa2Z6bUhKK1RWVEo3UEpZVDVNT1ZIRk91RHhEMUJ4RzFySE10WmlxSjRhSXUzdFhOMk5YVUtqY1dLejAxbFpsa2JqblhXODF0WlhXWU8zamkweG1Mc2hvYmdVRkZsbnJJSjNOZmJRRU9VZ2U2MDJjQmp2a08zdzg0TkpIeHBGMWtQRk1wTXI3THhiNTBCZUhScmd2bWdsQnVWSWhVTXdtUjZ1SmVpbFRIUVlnTFlTTUpoNjdEdWx1QnpiUVNxcFptT0dXRHdHd05hTnlNbGpNUVJURHcyWmE3SXZhUzY2R0xtM294dEpQbWh4TDhBc2cvQW1QS3ljWlg4U0c0bVNHMTYydjIvNXJyQXRzb2tXdVI2MlZ1a2V0UzU3cEFBYjIzWE04dW81cXIyWTk5NXlBSThMblVSWjhnM2Fjem9lcmpxdjZtd2p2TU1ZOVFZSHV3MkVIUEczOEFBeFR4eHZtV2Q0bXdXczVkNGhiUERTcUxHK2dkbWNnZThDc0Y4Vlk1YlJjQTRLcmNlUUNZeW9xNll4NU9MR3MzYXRLT3Y3a3NPY3BZK3lNRmdKaG0wbllCQUs3S25RZUFxYXlvSldhWDBIQWdQbkxiMGtkdWk0Z2g0WGFJdm5xdEpPQmg3WTkwOWlqZG5sYWdaWTNnN0dhdEVSQllJemdDQWx0YWNLeFlWSmc5ZUJFeFQ4STh0ZE5XWHJkdWwzVlRXYVg0Tmxhbml6NTk3VVdmNk16bU9yTTVjTVJtVlBiYlhLUWZGdktaeGtOZ0R3dCsyc3p2L0V6TDRqekNEUFFEdWpxVFRqR2RHY2xlNG5EWWI2TW9mY3k1S3JRMFdjVjNoYWlWNUtiUTFaOGZmMy8vdlA3NitmclhGK241MWJmdkw3alhodHJZaitLYlZDZGg3dXlaTVVodEQvUVpUaG1OSGRCcGpmaHAyVzUrbEc3UVp0eFJtenFuVFMyVnRubFBLNlhxV3ptMGtjVU9CNDBKOGluRWwzRFBxbnVoSzNKSDJFL1Y1L2xCbTlscVFPcEdseDZreDg1a05pRkxRaCtHNGVKWTVFdHAydjJJbVFxLy8vRXlsdTlhRDQrUlBXdXBqY0lCalJFMWlrWXhNYmVmODVKVDdnTE0rWWYyaFhnNjBBTVJ3bjQ0UU9PcGJkclhNeEFOS0FpNFlUMmtjeWtJTGxPcGlzbzdhSmlNUnJOODFSb25UOER6OENSSytYUTEvN05ScysxaDBtV3l4YzVDVlRqR1NWOFdrN1FNZ1B3c0o0T0ROU2JraEVTZWtuKzA4dndEVUVzREJCUUFBQUFJQUN1cG0xZDVLQlhsVGlFQUFJNGhBQUFOQUFBQWRHaDFiV0p1WVdsc0xuQnVaMDE2QlZoVVQ5VCtKYVZkcFZOQWNwRmFHcVJCWU9tVlJtRHBXRkpLQVNscDZVWVFwSlJZMnFWVFNrQmFGa0VFYWVudSt0YmY5LzgvenpmUE0zZnZ6cDE3NXA0emM4OTUzek0zV2tkTGhaU0lqZ2dBQUZJMVZTVVlBR0NSWWM3OUNiQXhSeUwxQzJITUQ2RzdxckVuQUZDeC82dFlhakMyZlFCZ0J0U1U1UFZlNWV4OENISlBYWjNaNjdpUWwyT0dqNFZXcnloVm1VSWo0Tzl3dUJ6TFQ3NTVUbXRkdFJkKzhCWExOWFJHSGIxYzA3TDNNcGxzL2hYNlhFSHFjM0p4Ukh5OTlOem5EMHhTVGd2Y0xZd2JQNnhSWjkwMVRFRi91UG13Mk5wMVcvbmpCSm55NFhRS0NxeHFwOWNIemdvRTJZOFN3elJGUjlmdjIvbm1QWG94YXRjeGVyUGxWK21tQmNrS1MwZ1lWVjJ4a3dRZTVaV0c4Rk0reXROZFZPL3R0OWM3aHgwYzBGSzI2d1VFUEF2L1A4MHI5cEpBSHJLSGJnZUNSQVdEc0ZmRTRmajBPRmpFbFBySWJvMWtBR0FyRHA0eXdZRnlZd0VDZmFxZHF0elBUWEVsbEFDaGtDc3RVcGFpd3FKR3Rvd1Y5VjU3VmhDc3l5R1IxV2RSSEZidHN5Z0haYmVNQldnbVdMUzVzWjhoT1BxVFNCd3FHTy94d1g0aDBacTRCQURjRGdSb0RlQTZJNE05Uy9rRzlvSXZOQWdNV3R3WnNDWElzQVQ2L0VoRHgwa0k1U1J6cVRvclEvU1VRTTVmZk9UalFXUXZjQUFCUG9rRzFYNldZTGszNjFRd05SWm0xVUgxcWFMT2pKaFJKWG1sZ2tlcTdBTkp1RFRFMkhBWEp6RXM5d1VXQlhCeEVSQUdld2d3cDFGVWYyZkdQaE1SVVZyWlVBUXRUaVF0cjJPR0JOQTAzMEo4QXhDa1FxcFFENThVc1k4ZXFhRWljL3cwckV0MWV3QXJONXlVdVdzMlhCRXU4QWRVc3dVeHE2MkorVitUK1hiK001OHN6cHJuZ1plUEQrUW9tcHpUejgrdnVhVkZTbExTYmlRbnErdFZaZHVwQ1F0SG1kUWFwaXRmOHRyYTJtT1YrQ2VtOWNpU0VpNStmbjVaV1ZuTWNWSmVreGt6RVh3UnZndHZHbEFvNzZreS9TeXlsUW1NOUw0UWFmOVRCbkgzajAxTkVwTWhzZlFoY25ETXhhM3BLdTBXRkFwMThyUEdXbXorMVRKN1BManV2R0xRYUtiT2Z2VGVvd0QzVWVrekc4bEVqN1dHanB1ZGlXTDF5YkplNzkrbWJtMGlZcjUrdzRRWG1JNFM3bjg2ZlR1dWZtdW9DTjdPZVk1S0p6dzkvSFlCZTcwY0oyWlErVUlpV1FzNVBndGdQNFFuRnJJaEhqT2lOZUF3NkorQ2xQYjBsTmRvVlhaakliWElJdkVXSlp4K1hZVk9PaHlyRE1xdXhOU3ZKTi9GSHIvTVl0ekxXVWtNSzgvcWRLNWdsQ244bmpGb05QQXBjSnA1cE9OTENxZDJycVQzWnZOV0pmMkdEZ3NqSVVCaXg5cnBoQk9LcUFnSFhhK2t1UHBmOVhLOEdRNkpCWWVKbEpZY0gvTEhvVWtJaDRMcGZTVEtva1JTa3cwUTBJckx2R0V4YXh3QklVRkF3SmhWZ0VIbEFTMzNxa0NHY051c1RwN2d4TmlZam9tSjMySy9TQWhia2g0VXFzTHRmZmJiV3ZYU3BPY1o0akhGQzVlcittZU1rUXpLekp4bGJNd1VUYk1PR2ExVVd6a0JRcUVpNlZoVnZWL05EVTFEdDB3RXNtKzlzcjB3WmxTeWpEdHdmZEZYZEFzb2dObkRweXcxb1RWb3R2QVE4aDNFUVFYWnMxaGtkSG1kTkVCT1JrZWJ3ZUZnOC9SOTh6S3RkV2VmampBWWk3aXdHMWtBVHROYjNZeEtFNGtCQ0xBWU1mY0pHaEFzcm5hWGx5dzdHVUN4RFNKRml0aVNDelZKSlB5T0hlVGw1WFYxeHgwcTV5RkM1Q0c4U1crRi9uYVVJaEF6UTVrYTdHOElBUjBvM2R2Mkl2N0pqT1BWMVYzeUpLQ2x0SWlmWXdORUF3T1hlMisyMkhHd3Z2emo5RGcxREE5Wm8yQWlsNVBpdHFiQXhjM1NGY0dBSFJiMnc1eUt0UGp5cGVKaUE1ZzhjbncydU1LU2dBWDNwd0JRNkZ2THZPaU56VEJRZWVaNzdGVlFSSWlQcWdHUWd2aHlUdVZuSVhod0RYR0dlVWNOY1JvU0JDTWh2UURjbTQxbVBFbDFMQmpPbWdSWGF0R1dLWTFUMi9nUmlrc0RpOVl6NnFPWmhwaUttbXd0dWhiak5DVnlLQk9VTW1BekZIZnlxUlpKR3NFa3RrUGhXRFNnR3NHKzJSKzlkRUFmRFRGM3RGejh5NSsySUJ5a2ZQd3lxR1gyZS9EMGtsR2htZmlOR1llZFhWVk5kVit3bmpDZFBxNDFTV3VZcG8vWmNQeEQ0SUU4MkNxRDVZOEl2eElKLzgxcmgyc0RXNDBjQ1UrN0VtNGwrZm1GcmxEYzJKUGRRZ01FVGlkcDlnYzBLMDBZNkNXWnBXOW1hUzNIYnFPbFV0cFUxNWFtTU44WDlLSHpHbkxjOHZGV1VYQUprZ0pOazAvUmxYT1RSVnlOQXNUVFVBaHFaWFpwcXpDNE5TQTY3L0tiYmpvNUZmaFppNmRXdXZLMzFwT2VucjZxZWJQTXVNNHU3bmJvZ2JrL08yeTQ2TytWSHVHcit3R2tQMDlhcjVvU3hmMlJxaTIvWm55WDV0SjF2OTFLWDlMSC9BanlQMjFzdjkvallLcHZBUzVrejlKb1B4cVJjbXM5ZUdiOVgvSDA5UFQzOS9mMVBTdFFmamV4NHhvbml2NXFpNDBNVDRSL0hFQlJKVTdvS2hIUUdhK2ZsRG0vTG80M3dqZTJaazZMQVhPSDJ5cVJmSmJrUTRxQUVXekFTd1lyQklGU1QwSFZEQll6b29CaW5FU09nQnRSTUJIV0xXRDNHWVN0TkkvejJGSzNFRmNsMCtsYk5SNzhpNjdJZUQ1ZlUxM2QwY1Y2M3IyeCtmbjJvTHZiYk5mbWpiYXplZm8xbnMzTnpVRm5xNkZ6Q0pkbVg4WWdnWmV2Nzk2dmhyMXdhdk9TOHZLdDdlMG5QRHd0bDV2bEhjZkYvSGpZSVUyZTZ5TzUwbEowbWxmUHlXRnFYZTdmNkxxZDQvS2gzTy9TWW1hM1NNTkFvTkNaTFFaQ2xwSU9SWmRZbG53MlpnWjJsNkJ5K1RjZi9ORHl3MTlESHo4UTJ2Y2dyVFU1czYrczg2N0FJMllwRGtPUmNCY0w2dWl5SS9FMTJMQkx3Y2FGbi9CTjZHTStkZFNNdkJmWnF2L2xlbVJPVFUxTnpFTDF4RWdBemU4MXVLUnVxNnFWSTM1d1BLbE5iLzNTMDNPNnl1SnVUUEYraFZHTlZWOHM3VnVmb1lFQk5mOUdqemlVNk5jMDNBaUtSQnNVNHFwRjZtc1NnUk9PUTBuajJWaDVPR2Uwbm1HMFBMYUFjeVlXSVkxMU1VVXVRVDZMNVVjbkJ2UURmRk5pMm9USEREOFNlL0JoaENGMGpzS2RFV3FiMVZoRjQzNzR4b2hTU0NWRFl6b2dEbzBEZDduUDFOcTZ0WjJndlV6ekgwWHhwd2t6U1Bsc24zWGMzV0JjWjRQVFZObmVtejMvY3NPcTlxZzBSMWJLcWhRR01qcjl3bytQVFJUUkJPNUJlV1pUZXZpUDhXc3hTcXBtL3VpZ0N6NlBDUk9rWWh1Z1UwOUdDaHFvaGpJWEV6aC9VK0NLOUZZU0t1VXc0aGFuRWQ3dll4R1FwSG4ySWtST1MzUE93MXVwcHpES2dXZTA4OWx5c2pmYlZ3QVVUWk80bVdkR0h6SEUzL0ZVVnZidS9HRFowUHoxYW5nZ3BiSENoRDFnWm1hbS9mU2d4N0RqY3VwcXQyV3ZNd1NuVUdJbDVCNVQ1dDhTU085SGRZU0x5NXVUS1VNaFNvMitBOU8wT2dhWmdGZFhwenNTRWhMM1pjNy9ESXN0UE5VYmRacUZ1TTIzWWhZL281U1A4K0xYOE1jNy90SGtwa2dVM0k0MUZQU1hCN21TcGs5WGRTL21UU2tnQjhtSzdiWDZONXowMlp4blA2UHZ5dnFWaGJwZk9xK3B6OSt4ZkYzVlZSaEhQWUViWGpLdDBuZDhwWGtpOXNVYysrUCttQTdjNk9lZnRmUU5EZTgydElNdU1aV09CSjlmanpORTdtTmIyNXRRcXlIbW5aMGRUSmdiaThRc1BMUFdWd2Y3ei9zMk1zZDZxQURtUnFDRjVMamlLK2hCc0FkeUEvTGJMVThsbnVGaVBDSFFDNlBSM1dGR3g1TW5UMXFqaEp6bkdqMHdPb1dIaDgra2l0RVM0TTdPempLOStoTnlKR2JtT1N4eWRiYVhKK1c3VzcxOHBaNzlFOXRPSEVySW4vMnRGb3Y3RmNxaWIrOWkwZkdtZGJDOHF2MXl2L3UrMjgvcXhSR3B2V01WamtMT0xJM21TcWtBSnI3V0orTEpQYlBoaGQ5TTViQ1I0eG9qblpmSzFFYkREaEw1bVFDb2hjOGZ1MmErcVUyUG10M3l5M1MrOWRoNW1zejdkdGpyMVRURGVwZGY5WTZUbnc0UER6WDZJU2ZuZndzVDRoa2tYazVxaXRsS0pxcjNDNmNOcXZPM1VjUTlFOE9ZM2ZWM002YVAvc1g1Y2dKNXRKS2o0MFlvSHZIaDBkRU5oTUk0cWlybG9LQ2g0V3luWVVFbThMclJjSzRFWXkvSWVuQmN6Zkg0bDVRWU1ablhmL01qUDNuR1I0d3FDN1FWZmYxKy8rbCs1MXZNdEliekI3Qk0xcHhyQ0g1SzB0UEtmZnA2NGMyWlJQeFJuRnZBNDMrdDBwK0dIdHBvYTQ5cUJ4Nm1KQ2NuVndYZGJHWEY5OXBESVdicHpKaHppMGVZbFY3VHozUTByUjNBRisvSWtwWmhFWGd4WTUvMzVuaGNaZjE3VnNxR1VjQW44TXdDRmdLQjhNYzA4ZkR3cUVPaEVNWjNveFFjVjhVRktENXU3Z3ZNeE9Sc3lBVjhFaldleDFKbmU4amZmbDZBbm4xVWNCNmI1T3lxcjVVbmMxT1hkN005Nzc5blZtdWo5c242SU92UXBrNHYxMit6OU9Kb1BXZ0hZVEhreFN3ekk0ZUdyaTRueU40dVA3b3pNamFXK04xS0dzQVJoYnlodmRuRm9KaHRlOW1XbDZ1REd2ZVdVdGh0UHV2Rk0wbGZidGVOWWlTMlpaSDFjUG8zZnFPdFprdStFNThjVDlsbVhIRG9lM2QzME5JdmUzWXhhdWEvZzhvaXN5R3lSa1d3VHF1eWo2YWZuSUgzdVNGK09zTVUxazkvUFFUTWsxSlR4WFRLNElQbm1WaTI2Y1NKVUgvdDZidExyZ09seWJ1WmFTdnRnQW4waCsyc3h1cStRWkZ2b3dOWEYzbDNXN09zQnlkTDJSMStVNXNTcjFQT0pHSUdvc2I1SklnVTVCRGxPWFVKUjhuQStmVjc3dThrUm5JUFErQ3grQkk5R2oyejFjbkwxdmlweHMrbXNMYTBUcC9hM2JYK25RbTZXcnUxZUhxa3UrUXdMY3VCMGdLQTN3TzVoV1ozcjlZS2U4VE83cXpHNis1T00yK09WaEplSDhJSDFQU1ZrcUJkUkFJNDVzb0VnSGlWSGRHdjFETnNRYUd3VkNnMmN5TmZhdXF5N1QvaDZZTlhueE9xNXA2ZjNJamxPZTF0YlA2OVdIbllJOXp1ZFJ3d01ULzVyL0ZGMCtleWplTm9qVWdoRVJEMmUwWjJKSHJXeis3ZHR2N2plMENpVnhHYmF2RlRVbm0vRHp6V1gxQTlwMnJXd25Wc3JGWVZ3eEoyY2lRc3hhbEVKQytqR0R3YUpxZVg2UVpJdU9waTkxc0g4MVBpN2k2S2VUbjl0WHpQdENZc0IvNE9qQTUveUJDN0NzOHVreFZ5eTBucDRzaW45V1VHL1d6MFdMNitPT0kvZklVZzhVLzdram0rSjJjVjU1T1Zpak5hdWVvOFRGR1YvamcySkt4OFVSeWl2K3doNTZIaWRqeGhhS1ZNWUJubms1LzZWQXFFTGVCSFhxTSs3QTY3Q1ByQXkzTjdobE9SOThWK3VOdEM0bHVXaGNEVnNLbnZrMXdSdW94NlhVR0o0Y1pmdjM0MXVDMlltNWw5MkpDcmpXU0pQTUdZTk1qUHhkVGYxeDc5RjFmdTRjRHBiaVhtLzYrN215WHRROCsrejYzZlZvU1hjNFhzUjZJb0FlMGNjWStsbnVqMDlQVDQrUGo1Lzhya1oyM3RNc21IMWs4WUJOdEp1TlB1TG02Sjc4WlB1N0xtbmVtSjhqWjJiaFBxN3pNRjNWWFJxK05MMVZvd3BKUXRpQ1JhWXF0enBOeTd6L1I5ZVBpRG1KdTVzZkhNOXl3aHovL0tUZEdFcFNwLzJraXVrS3o0OVk4TmJ2R29SNlNmL1dVdTVHK2UrL0szdlRhWWgxdmtiM1NPRjZyY1o1UTh6aG9Oc0NOQXlPUWRGMlVNMXFsZ1lKd1c3NGZVdmVaQzhJOFgyWFZ1ZXc2bnJuc2JsMGMxelZXODdaYWhoWkMreEdPaXQzNWtQNTl0ZWJvNGgrc1I1WXhZbUFLT2pNMUo4MFgrWHEwWWhKSVhjRGhnWTk2ZSthVW9BM3JkUGQzc04wcmlvWHFRZm9LYUNnZmVXdzBUNE1WY2lmV2Nob1BmaDN3ZFd6eFpyWkhXUDVEYldmeHFoRmRXLzBXL3d0bEJjcDBocEd4bDl2REg3VnRabGQ3ZHRueXBzckVPRVoyMEY3VytZNjhWRU5hbXMyVUc5ZUhKaUtGUmlibnkzL1AxaU5WY281dXhqTjlUazR4dTgxTGpzQnFUeUlxeWxHUVFZVVFwSHhoTDh2T2VTNXhsSW1ra0tZRDdGZ2F0VHpjcWl0L3ovZnZzUzE4MnRMYXZtc0ZtSWs1M2hJN3g2YXZxNm1yMzNoaktaYisweWZEakxUQS9nK3ljMU1wM28wbTB0UDZVUzlSTytld3N2dkMwZ1hCaGUzNTlNeStxNlltT09icGViUDVNdEw3cWRIamlYajBKZzZXZnBPTlBsSldMeThKNnJ5bTZueXlEYXZuRklCU1JzcVhZUU0ybi9OSEpFTEF0UmcxSU9UV2tHckJQUjQ3Y29uNzVWTXlaMFNzK1A4blZHZG5WVVJiYXBDOTdHVEZGR0d4KzNPNSt2Vi9kUXNLUnBlRW5RdEhTM0N3cEpZVWhmMW9mSktmUWFORWZGQVVpaTMrMFlzQ1FQaUw5NXdPTEgyL0xFVjhrMUJkZXZpMUJJbE1WOU1EczNDZTZLWVQzcWhLTWpNbDlmMEpIODM5TmttOWgzWmJrcXAxOTQyRFYxTlNzYWowYzFEYzBVMTcrV3lBd3JEcFp4cGIwZE43NzVROTdvMllycHZuci9iYy9XcjZPN2FtLzI2TDMrWUZqQytpMGI4VWZna0JnM29WbU4vN2cyb25aN3VLU2VmSi81bGpldnpRcXlYZXlWWnhFUjdSTkZXOE4wdUhuTm9uVGNGVzZ6ZXZxR0QzNFJSM0RHMTFza2lhbmZ5S0JsWHAzRzc4RVlmNGlnejU3N1ZMcnZwTDdjNkZsZGw3bThMU21zRDhlQXd1Ty80NHY5eWY0ZW5ubHlMeHBibXU3T2Q2WVpHUmt0Qi9KMmRpeHp1USt5ZmU3eG1hbE0xekJmMnZRVzZ3bm9ydGtXblNVSGxjVU9NdVdwc0NXUEcvUllsVDIvb2l4ZVhHbTRwUFFoa3hlSUk4THdLbVZ3OFhMeTNqeXg4Wm10TUlUMGlNQVM2YXBZK25FSXlDQndSWGh3eUMwQWhneUN5VENCT3RnTnJ5QUhUV0pSa0ZzdFRETWNXdDNtMG4wUHVSTGZYMHp5TWowWGRmeko3Mm1yaVZjT0p2RWlwRjdYUHc0d2ZldFdoUXA3ZS9IN3J4dlFLenVHa25ITkNDclNFVU1LK1lZaVN2aTJLZlJhOXZ2OURQUXJzYVFQMmRtalh4NmpiNElIQU9rQ2hlSUdFdk9wWmJpeEVXenMzTjNibDdLdDc5K1RwZHkwOTlpd2QwOGlKOFI0ei9jZ3U3ODFmbnVmbndOSjZibWUyRUVnMEY4ZCtlRytGcWNmUjdoNGVITkYrbVltNXRyYVduZE1ZeC9wRFp0Y05XOGU2VEtYa0cyVytUQUlQbEtXdStEMkVQTFpKSGNSY2VGK0kwYjFLU2tsN1ZxeXU0UnJVTXg2Y2ZTVXNlRjlqZUk2VXJHZzJ6YUFjOGhvN1VRV2l0b0oxa0cyMm1SYUNReThTc2RRR1VoQ01kWEJYTlhvSitvUXZFRUhwUlUyUk1HWS9YbkR4U1FGNlVOenJVYU4zM2I2VTEwaXQ0cEw4czFORVhyb0ZEVm9ucEdMd3grNnVVNWhiMmZmOW9rNWxNYm9HenF2THByUWhGQlZzVXZjOWFwby9VUi9GcEZ2M2VYcHZWV24zdE1qQ3BCVEV3L0l4MkhHeFVHNWNFc2Rpc0hNTUsxakdsTXpQOW81Wjd0RVg0dTZ0WFFaY3hZOEpsdGNiNk9vb3R6RWMvbzBNQWJqbm9wdCsvM0Ewa2x1cHcweFJ2SjAzUjlTSmsxeEowM0N4NEd6OUJhNHV5SnBiSEdkWngyTHFwMktJcEZDRzB3aFN3dExVbDRybDJmVkFXMVhheGw4Kzk3TktTdXArdnRSeWlqVFhvcjZ4WFVpcEY0WVVBTHM1VlcxcjJhY1h3Rk5VUFRBdVY0RUROSWpSVkVUVDV2ZFNpWmpHWXRWZ08ySWR5T0ZXZzZXTWlyUTJRcDROZ1BicEtReUJqTmxGNUt5a2VodXRiSzBselVGYmtxMjFuMDhJR29IZnA5ZXBlclA1cXBrZGh5bG4vM1o0V1pPRTVJOVNWYUZHK2tpeThqeWtMYVB2MXMxd2xhMWxuUUVYRlFXdEUxYUtUZ1BEUFlMaTF6UFJwWmE0dUtLeUVITUpLRmZENlFSQVluSm5jcXdjRDYzSllrekhxYVptWlBtUkw2RVdIUlNpUnFLb2t3TWl3YmxxdHJGS0ZQb21JRDJzUzBFMEtmVXJ1dWxlV1ZqVFZnM0YwSDd3ckZ3TUZwaTZBM1JZd1Z0bmJVOEhwY3VyOU5xeVlJa3BFaFVQZSttcFhXSUxVcUFmYlRQWWxJWEc0Vm91UjlpdnNzakkxOVJIdE1YM3VxMFprREtUSlpnZmhJNS9rZ3Y0MmViRVZHY2hOVDB6Z3pIdC8rVFJ6OWdZbWx5L3BQRUdFWGw4N0ZDUjNqbzA2TGpma0tVczFJZGNYOHRVTkk3TnEwbEtRTWNuZ21jbXlXQ09BaGVyZjFTd1o0WDMvcll1and4b0plSkdhZU9yajJhMWNkd1hLY0hnN255NnMxK3l2WFZJWGU1VEkzK3VCWHdpZVN1Yk9DZEl3WFJkVGZNZUdycW1WWDB2cDc5UlpZUVJYTE9qUDE4R25ENVoxbnZ3T0hiVlkwTW53WlpFcUFwVXFKMS9xVVA1R1ZCbFF5K2t5ZGdJQ20yNWtFQ0UyMGFmMFJJSDY5a3NMVlFWOHRnRDlmSjZocVZpRHlYbzMwd1ZJeDV4dXluOWJYNjN2VHNsUGpreUp6K2VINTNWczg4M1BVWmVLMGtxM3RCU1NsbFhwT2RHSW4vcHJEVC95UHZtSjg5THEySjFhSlcxUWY5dUxtbDljMGJ5YmI4MUUxWmxpQTVwUy9sZTFXdVlLY3M0VytzeHBYV0hHK25HQjFnNVd2Q3pLb0lZbkt5RzU5R01uZGNpVkRGN2tFMTlmWFI2RlExcktqalVJYWNCekRMWXpEaFFhaEFvVXhFZEc2ZjZIS2UyOXZwQm1aSG5qb2VUVHZ3Y1NUZFZOYWsrY0VodlphSDY0SGs3TFdjVnR1U01IWjYyUlBMTER6RnFhdU56bmJmbWVJZjFTWGszZTkvUkF5bXZCT2E4eStUNXF3bk1YQ2UwcS9lOCs5bDlMd2hVY3ZaUVpINWhQNE43YnJNKzFIL040ZEg5SWM0Um1ybEsyclQwMENaczZ2b1pqSjlOMytLVGp6dlpHYTMvejZIMHM2L2VVMjZzVTgwKzArV3Q0ak8rZC90cFhnWTJ2WURSRVN1eXNWV2JqTllHOG5MaG9ORjV4emRuUlh1MGhmcFJUeXJQdGNlZkI5N25wemdzaUNVNGE2Nnh1K2I5RDVQcXFLazJsTDdWUnJ3ME5kM2pYUVhHdVh2SHp2ekh2SjB5TjJrTGdXZy8rRzNXNnZPc1E2WGlTbXlINGxPVnl4OXBuL3JwMzgrNDd1L0d1UTZVSFZzb2pNUVZiRWkyQVhKNHhaN281MVdkR3REZTBWcGFzcHA1WVFDdzZjcG0rODRNem5Ca1lNUktsM1IvcmwvWWoySWZ2WmwwbGszVzBETm9pemxRcStpNFdnZzZHYytOMUlVYmVSZjVoZTBlZTl4eU5wditQc2hldTF3Z1NaeldtckUxcisycnJXZnltUzlzTzBxcWUzNTh2L0FmaHZXcVZBNDFabEN4blQwMWZuKytIU20zK1hoU2lNZWRMd2lLbm1BcTkyTUhSdSs4T2x0K0FiRGh4akhrcUFYdFRaQVVOeUx6YytDekZHYVlzbURzT2F0bXVIMm84KzdQMFQrQ2p3M1BML2t3d0FhZDUyK2M3aWVna1QwbXBmRm95dXc1SlhZVmdmVS8zdWJzN3kvSGViTUlSQ0NEVVFXRXBCUlRVZmRIZURHY2ZaMmZtNzF4T1o1NW5iTDBLZlBxbzRRVlMxblI3bDNRVThsSGtyRWs3VHh3d3BzOW0wZkRXZHFBajZveWNvdU5la0RNTlZ4UFhKa2w5UnRjSUpMYzlpZTZDMkZ1S2FUUFlpSFdwU1ljYjZuaUxjdXE1RC8rQWZEc2JvakdHSm9wcXVwT1NoR002QURaTkhTRFdlVXNPem9zV2RnZWtwa3pxdklpODJPUUJMaFZTb1JZTUpGcHhsTnMyVGpXczN0SjBXd01MS2lpV09pekJEeUFzVGVvVnVQRTVyYlczVnpCWVZFUldWT2VnaHo0cTNMWU9FeXJPRmVSR1l5ME1KeGcydkUyQW5zWU9FUURISndVK1RiaXBtL0U3OHQ3L1pXRHFkemFnVk9yMDVWY0lMTjFncGdhTzE0ZkxLeXR2dVI3ZjdoMFA4OXBMcDNBTUUrRW5CM21iNHhDcXZ3NGM3blYvZzA4QkJmOFJ4N1RpNG84M1M0OWxHdlRPNzFwdlVUSUlYdWU0eGk2ZzUxYXhwOHR6L1VsQlFnQ0dWR1BwTHlKTE9aL1ordy8wVG5laDRLQ3VnOUllS0JZMU1RbUNxTW9PbmFZbFZuRnhCc2VyRGg5OTU1N0FwQ0xsdGRSODBmQ3dwSWVCVlZrYjAwT24rU0lhN09qcHlGNGdvS3djYlBlL2hFNnFvQkNsMzBqWGhHejNuZnVpS1UzRkxVa092RHZCR0t4VVVPOFFaSlc2VTUvRjFYNGEwSGsrb2p6dDRZVFRaUWw5b0sxM0dwbTl3VVI2WDJrNSswbHhkZFFUM2FIbGlrRnJXUlU4MGVhN2FNeFdWL2lJd1dYcXBFM3hTRHd5WVkxZzc1cUZ2L3R5VFBaOWJsOG5ZTU9KNE1EdzhyQkxQWUZ6dmJLeXJxNHVKN1lHQmdlYno1K2REV3Q2ZnF2U0Exc3ZOOHZ1eTEvc1JwUFM3clVkYUhmamN3ZjgzbDI4RGdWUVVZLy81bHZSWTl2WWdBVU9Sdnk3dVIrMU9LZGJZaitiaTNDUFRLRXQrN1VpSWkwMHY1cG9qR3hRNFc0RXBwS1NrLzV2YWR4cE16RG45Z2tMZDdFZkt0bDd0dHREVDBmRXR1VTk3UHdxNlB2QkljR0lWOTk3OGtjNXJHakhyRkx1eHNkRVV0b2hoK3RNMkhpWkVSRVN1VGF2cHVibTVPNzhhUmpNRnJTOE9WNmxYZmh3ZFQyb0hiWmt1dkcvYzcwc0tEUTFWWWszeWNUN3RvM2Q3NFRrczhyaSszR0FyWFlSWDhER2FvSk11Qlc1bjU0UDZ4VHBOZ1BEQ1JvamI2WVNsNC9FU3RtbHlrbkNLSjZteVBlUkZtUHdFY3FLYVhBdUtpMVdaTFUwNmExeGNpVTBBdG5xWFNlYkdYM05VRlBKUEhHcnEyWk5VQVFmajZvKzlmek96ZjZJUTFFTDJUcHV2NkhqbHlSUXg4SWlMd3U5OE1UTHY5VnBXSEwxWSsvblN1d0hkTTNYT29BNEVzMk9oOU92RGxkTG5uNTg5dVNlVEg4MmJ5NWtyV3BTS1d5ZnkvYS82UFlIU3RJQXNrOC9mU2RyMVJtb3gzTi9pWnRNUU5valJjd0h6b3Y2aldWNUtHVkVSRVJFVEV4TVBmTFBIZXFpcXgyZWpmZ1FCQUM0MVBDTkU1bzVqbEVuaU9kTUE1dTc4angvaDNSR2tIUmZEYnVuOEZ1Mk9rNStHczhYdWR0eUN0allHVFBKb0FaVUVKbDR1TGk0d21NNWpsRkRUbVhZNytwNmRlTmtvN21TdFBKUXpqTVFZYWFPOXNldGhzL2cxL0F3enRwbnZiNVQvMmE0SzAyczJNYkV6dEtsYjIySUV2UUhTU05DNkw1WllJa1V3b2loc25DODFvNkh5cEdrZ1NBR01aOWl0Q3pQYXlUb2t5aGwyWHcrVVVtSnBjK1lxNzY0azEvKzNVNkNuUndod01OaFI2ak9RMWNiY1g1WElTU2ZPUEtuVndIbXpNeUtDd3VuRU9KVmg4Nys0cFFWb3V0R2lUQ3p1b3VCeFo0MHlSMllDZVdSV2RHcEc4c0plOUQyamg5alZmYmJpTUxubXlzL01ObVgzUlg5enZsTXBhbW01T3NGQWo4Vnc2dE85aFlXWm1TYXIzcGp5cXZibW9pS2JnV1Iyei9XUkQ5TCtwNmM3dnpCQktPblVxUHl0ZlBsbXdlRTJzWFZyeDZzRnByNm85NDFMN3BrWUpHK2xIeWY4d01BRGp6emU0VlZmOXdRTmJDeVhRRVA4Rzh5NGdqWlhvcDc1ZFY3UEtDb05tbGtkQWlCUkVKT01FZUdYaVdtRzF0Ylc5dmJyaDZ0RC9WZUlJWVZyQTF2Y3c2T2o2UW9NUXY3ZGJBTnhySkQyK3F0amJiMXNjWHVZZ1htZnFqSGtBb00wRkxNU1RNai9ZZWVjMkJyWWxCNytXL2syUlJNWC9OaUlOdGNHUW9UcTZyT3ZhQ0xHY2JRSldtdnVBUkNGbktLakdzdHRLcHVhTlVKOGlRWDNQc09CcVVYR21KRUNmWU5RUWhqUjRwYm01ZERHOW5iQTdjVjYyL1RPenM3VjJWN0h4cWZzZndrankvYVF5c3BLdGJTZmtDajE5UFVsZGRzdkt5c3JML3gzVUcvQkxia1NuaHdNWko5L1c4Z3BMY2ZNd2NmS0dsUExPS0FCNzd6bWE1TlNqVlRCNGFvOTlHeEN1cHB6YW95RDN6VWxheWROSEI1YlZ1REJXZGlBZkNld0pxNklyaFZPNmVXTjc0d0pjVmxxbndtUms2QU5weTBhYWR6dzI4ZjA3dGZTa2hWTFR5Z2VyZmF2RDlqbk1GcHlJYnZ2TkpESHo4Q08zdTZjeXN0alhWdjVHQkJkRGNkd0J1bWJHVE5qZXRVd1VqWXNlRGVFcWFwVStBSFhxaXAzcktnQ055dGdvT0pqd3VQMXMxWVFoSTAydWZnTmxZdUNzbXRrcWtGODZONk9TMXUxT00vVU5zejdEVm5rUHlLOUpma1padmtmU0U4Mnd5RWdKL3Q4cVdSbnovWndIQ2ZpTTFvRXBBU0NnWXRUanlOT0ttdDg3SldPbWpncDQ4dFNrd0d0SFhQdVlHVndHUUV6WmNJMEYyVkNQMDg0VGJNbDdiZlZESXZjdkx5ZzYvTURqNWJON1Y0M2ZRNFNMQmIyVHFWa2lqREJQam1vL3ZOMVRSMWp4bGdsdWRwbjFjUnEyRlI5RHNUQjhoTlhpK1F0czluOHRYMUdMR3JCdERBb2F6eHVuRWdmQkYrTGtMQnJFUjRtWDJ2MzVmZVo3VkQ2MVBTMEJjWWpMOStSMmxCakh0c282MHY3aWFNYXZZdVptUmt6eUtqUjNmS1p3bnZ3ZVVYTS9mK1hlUjVYdGRYb2phTXdKcmJUNG4zOHZsb1Vwb2JXbUdBaEZDVVJ4Y2VtZ2ladFFaQW9CWUpFSVZxbXFyTitzRFU3aU9CTFE0TzlaTXg0c3VnNFluZXU2UjAxUDFQZ0lBMk5OUmxOck05VlBOd3dXMTdOQW00SEt0S0RRaVd6cVhHQ3VZNGtReGJLWWo5Z1hKYnJRbnRiZGJYNzRib21uM25ycTVLcFBrUmxrOTNkN1kzbk9zTVdNeWtBWUFuLyt4WmdoTkZ1ekdwQWQ5dUpKMVZ2MENUWURDVFk3ZEZKUXJEUmVkakpJQkJoV0JjcXJ5UXdDMVFiRU5Ed1VNYUtncUROc3crN2FJamxsWnlGUHdMRXhBUXN3V3E2TXdUdGVuMGoxeGRIZGN2eUVWdFZIZlBldnkySkpJaXdkaVROQjFSVXVMc3FiU1B3VGlydUdVL2JocnFuUGtUVEJNOEl3QVk2bFNCMEdjR0N6NkNsZ1BXZi83WU9SVktUOFpPTkVNUjR3Y2JpTVM4MDQ5MmIrQzBnaGVlajVlZEYzd1lHc29Uc3RUQkdWVk5UdTVUdU01Z2pZRVZOWkprYzJPRG5FNmoyekZGOXRpTHR6SEhJanhtVWV2ZHdEWFFVVGVWcVhBRldVbGN2d0V2NVdKLzBidytjRHhPVFBGaVRNRXplckJvdUh4alliaEZSOE1nQ0xQTjJZMmZuemRWT1E4SWoyVjFLTVNjM3R6dzlDWGlneCtOSGVXcHhzc2JieTBMZ2dOTHo4MWdpVEZlWndxVTduTEYxUGJNbkdvWC92ck1BMUpTMWxDb1Y0S0gvQTFCTEFRSVVBeFFBQUFBSUFDdXBtMWNaUlliR3JnRUFBRFlFQUFBTUFBa0FBQUFBQUFBQUFBQzJnUUFBQUFCa2IyTjFiV1Z1ZEM1NGJXeFZWQVVBQndNaWpHVlFTd0VDRkFNVUFBQUFDQUE5bzVoWDI2NTZDZWdQQUFBMEVnQUFDQUFKQUFBQUFBQUFBQUFBdG9IWUFRQUFiVzB1WW10cGQybFZWQVVBQjFjamlHVlFTd0VDRkFNVUFBQUFDQUFycVp0WFMwejVmNVFDQUFETkJRQUFEd0FKQUFBQUFBQUFBQUFBdG9IbUVRQUFiVzF3WVdkbEwzQmhaMlV1WW1sdVZWUUZBQWNESW94bFVFc0JBaFFERkFBQUFBZ0FLNm1iVit6eFJ0Z0VDZ0FBbUhFQUFBMEFDUUFBQUFBQUFBQUFBTGFCcHhRQUFIQmhaMlV2Y0dGblpTNTRiV3hWVkFVQUJ3TWlqR1ZRU3dFQ0ZBTVVBQUFBQ0FBcnFadFhQSjFicHNnQkFBRHZCUUFBRlFBSkFBQUFBQUFBQUFBQXRvSFdIZ0FBY21Wc2N5OXdZV2RsWDJadmNtMWhkSE11ZUcxc1ZWUUZBQWNESW94bFVFc0JBaFFERkFBQUFBZ0FLNm1iVnlUdzIvZzZBQUFBT2dBQUFCSUFDUUFBQUFBQUFBQUFBTGFCMFNBQUFISmxiSE12Y0dGblpWOXlaV3h6TG5odGJGVlVCUUFIQXlLTVpWQkxBUUlVQXhRQUFBQUlBQ3VwbTFjRk80bS9MUVFBQU5nN0FBQUpBQWtBQUFBQUFBQUFBQUMyZ1RzaEFBQjBhR1Z0WlM1NGJXeFZWQVVBQndNaWpHVlFTd0VDRkFNVUFBQUFDQUFycVp0WGVTZ1Y1VTRoQUFDT0lRQUFEUUFKQUFBQUFBQUFBQUFBdG9HUEpRQUFkR2gxYldKdVlXbHNMbkJ1WjFWVUJRQUhBeUtNWlZCTEJRWUFBQUFBQ0FBSUFDVUNBQUFJUndBQUFBQT0iLAoJIkZpbGVOYW1lIiA6ICLlr7zlm74xKDEpLmVtbXgiCn0K"/>
    </extobj>
  </extobjs>
</s:customData>
</file>

<file path=customXml/itemProps61.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11099</Words>
  <Application>WPS 演示</Application>
  <PresentationFormat>宽屏</PresentationFormat>
  <Paragraphs>524</Paragraphs>
  <Slides>49</Slides>
  <Notes>10</Notes>
  <HiddenSlides>0</HiddenSlides>
  <MMClips>0</MMClips>
  <ScaleCrop>false</ScaleCrop>
  <HeadingPairs>
    <vt:vector size="8" baseType="variant">
      <vt:variant>
        <vt:lpstr>已用的字体</vt:lpstr>
      </vt:variant>
      <vt:variant>
        <vt:i4>24</vt:i4>
      </vt:variant>
      <vt:variant>
        <vt:lpstr>主题</vt:lpstr>
      </vt:variant>
      <vt:variant>
        <vt:i4>2</vt:i4>
      </vt:variant>
      <vt:variant>
        <vt:lpstr>嵌入 OLE 服务器</vt:lpstr>
      </vt:variant>
      <vt:variant>
        <vt:i4>2</vt:i4>
      </vt:variant>
      <vt:variant>
        <vt:lpstr>幻灯片标题</vt:lpstr>
      </vt:variant>
      <vt:variant>
        <vt:i4>49</vt:i4>
      </vt:variant>
    </vt:vector>
  </HeadingPairs>
  <TitlesOfParts>
    <vt:vector size="77" baseType="lpstr">
      <vt:lpstr>Arial</vt:lpstr>
      <vt:lpstr>宋体</vt:lpstr>
      <vt:lpstr>Wingdings</vt:lpstr>
      <vt:lpstr>微软雅黑</vt:lpstr>
      <vt:lpstr>Impact</vt:lpstr>
      <vt:lpstr>Times New Roman</vt:lpstr>
      <vt:lpstr>经典特黑简</vt:lpstr>
      <vt:lpstr>黑体</vt:lpstr>
      <vt:lpstr>DFPYeaSong-B5</vt:lpstr>
      <vt:lpstr>Arial</vt:lpstr>
      <vt:lpstr>华文隶书</vt:lpstr>
      <vt:lpstr>Microsoft New Tai Lue</vt:lpstr>
      <vt:lpstr>Bodoni MT Black</vt:lpstr>
      <vt:lpstr>Calibri</vt:lpstr>
      <vt:lpstr>Arial Unicode MS</vt:lpstr>
      <vt:lpstr>Calibri Light</vt:lpstr>
      <vt:lpstr>等线 Light</vt:lpstr>
      <vt:lpstr>等线</vt:lpstr>
      <vt:lpstr>Arial Black</vt:lpstr>
      <vt:lpstr>MingLiU-ExtB</vt:lpstr>
      <vt:lpstr>新宋体</vt:lpstr>
      <vt:lpstr>Wingdings 2</vt:lpstr>
      <vt:lpstr>幼圆</vt:lpstr>
      <vt:lpstr>Calibri</vt:lpstr>
      <vt:lpstr>Office 主题​​</vt:lpstr>
      <vt:lpstr>1_Office 主题​​</vt:lpstr>
      <vt:lpstr>MS_ClipArt_Gallery</vt:lpstr>
      <vt:lpstr>MS_ClipArt_Gallery</vt:lpstr>
      <vt:lpstr>PowerPoint 演示文稿</vt:lpstr>
      <vt:lpstr>PowerPoint 演示文稿</vt:lpstr>
      <vt:lpstr>PowerPoint 演示文稿</vt:lpstr>
      <vt:lpstr>PowerPoint 演示文稿</vt:lpstr>
      <vt:lpstr>PowerPoint 演示文稿</vt:lpstr>
      <vt:lpstr>PowerPoint 演示文稿</vt:lpstr>
      <vt:lpstr>一、产权与企业制度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二、现代企业制度</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一、公司的概念与特征</vt:lpstr>
      <vt:lpstr>二、现代公司的组织形式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一、公司治理结构概述</vt:lpstr>
      <vt:lpstr>PowerPoint 演示文稿</vt:lpstr>
      <vt:lpstr>二、公司治理结构的内容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单元四供应链管理环境下的采购与物流管理 </dc:title>
  <dc:creator>wt</dc:creator>
  <cp:lastModifiedBy>千里马</cp:lastModifiedBy>
  <cp:revision>207</cp:revision>
  <dcterms:created xsi:type="dcterms:W3CDTF">2008-09-30T13:12:00Z</dcterms:created>
  <dcterms:modified xsi:type="dcterms:W3CDTF">2023-12-28T08:08:48Z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74B6F34AD53B4CB296309D376545DB90</vt:lpwstr>
  </property>
</Properties>
</file>