
<file path=[Content_Types].xml><?xml version="1.0" encoding="utf-8"?>
<Types xmlns="http://schemas.openxmlformats.org/package/2006/content-types">
  <Default Extension="jpeg" ContentType="image/jpeg"/>
  <Default Extension="JPG" ContentType="image/.jpg"/>
  <Default Extension="png" ContentType="image/png"/>
  <Default Extension="wmf" ContentType="image/x-wmf"/>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7" r:id="rId4"/>
  </p:sldMasterIdLst>
  <p:notesMasterIdLst>
    <p:notesMasterId r:id="rId6"/>
  </p:notesMasterIdLst>
  <p:handoutMasterIdLst>
    <p:handoutMasterId r:id="rId30"/>
  </p:handoutMasterIdLst>
  <p:sldIdLst>
    <p:sldId id="1454" r:id="rId5"/>
    <p:sldId id="949" r:id="rId7"/>
    <p:sldId id="593" r:id="rId8"/>
    <p:sldId id="594" r:id="rId9"/>
    <p:sldId id="717" r:id="rId10"/>
    <p:sldId id="1298" r:id="rId11"/>
    <p:sldId id="1336" r:id="rId12"/>
    <p:sldId id="1338" r:id="rId13"/>
    <p:sldId id="1342" r:id="rId14"/>
    <p:sldId id="1343" r:id="rId15"/>
    <p:sldId id="1455" r:id="rId16"/>
    <p:sldId id="1420" r:id="rId17"/>
    <p:sldId id="1360" r:id="rId18"/>
    <p:sldId id="1421" r:id="rId19"/>
    <p:sldId id="1456" r:id="rId20"/>
    <p:sldId id="1457" r:id="rId21"/>
    <p:sldId id="1458" r:id="rId22"/>
    <p:sldId id="1459" r:id="rId23"/>
    <p:sldId id="708" r:id="rId24"/>
    <p:sldId id="1451" r:id="rId25"/>
    <p:sldId id="1461" r:id="rId26"/>
    <p:sldId id="1452" r:id="rId27"/>
    <p:sldId id="1453" r:id="rId28"/>
    <p:sldId id="715" r:id="rId29"/>
  </p:sldIdLst>
  <p:sldSz cx="12192000" cy="6858000"/>
  <p:notesSz cx="6858000" cy="9144000"/>
  <p:custDataLst>
    <p:tags r:id="rId35"/>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454"/>
            <p14:sldId id="949"/>
            <p14:sldId id="593"/>
            <p14:sldId id="594"/>
            <p14:sldId id="717"/>
            <p14:sldId id="1298"/>
            <p14:sldId id="1336"/>
            <p14:sldId id="1338"/>
            <p14:sldId id="1342"/>
            <p14:sldId id="1343"/>
            <p14:sldId id="1455"/>
            <p14:sldId id="1420"/>
            <p14:sldId id="1360"/>
            <p14:sldId id="1421"/>
            <p14:sldId id="1456"/>
            <p14:sldId id="1457"/>
            <p14:sldId id="1458"/>
            <p14:sldId id="1459"/>
            <p14:sldId id="708"/>
            <p14:sldId id="1451"/>
            <p14:sldId id="1461"/>
            <p14:sldId id="1452"/>
            <p14:sldId id="1453"/>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14" userDrawn="1">
          <p15:clr>
            <a:srgbClr val="A4A3A4"/>
          </p15:clr>
        </p15:guide>
        <p15:guide id="2" pos="38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14"/>
        <p:guide pos="3854"/>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5" Type="http://schemas.openxmlformats.org/officeDocument/2006/relationships/tags" Target="tags/tag65.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handoutMaster" Target="handoutMasters/handoutMaster1.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1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19.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19.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tags" Target="../tags/tag11.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2" name="矩形 1"/>
          <p:cNvSpPr/>
          <p:nvPr userDrawn="1"/>
        </p:nvSpPr>
        <p:spPr>
          <a:xfrm>
            <a:off x="585917" y="1268760"/>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90969" y="3812050"/>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170935" y="4837409"/>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170829" y="5529249"/>
            <a:ext cx="1208615" cy="728325"/>
            <a:chOff x="3816997" y="5302002"/>
            <a:chExt cx="1208458" cy="728494"/>
          </a:xfrm>
        </p:grpSpPr>
        <p:sp>
          <p:nvSpPr>
            <p:cNvPr id="35" name="文本框 38">
              <a:hlinkClick r:id="" action="ppaction://noaction"/>
            </p:cNvPr>
            <p:cNvSpPr>
              <a:spLocks noChangeArrowheads="1"/>
            </p:cNvSpPr>
            <p:nvPr/>
          </p:nvSpPr>
          <p:spPr bwMode="auto">
            <a:xfrm>
              <a:off x="3816997" y="5722719"/>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7"/>
            <a:ext cx="1475602" cy="704493"/>
            <a:chOff x="2004340" y="2072128"/>
            <a:chExt cx="1562950" cy="746465"/>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222" y="954675"/>
              <a:ext cx="595035"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950833"/>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w="9525">
              <a:solidFill>
                <a:srgbClr val="183A6A"/>
              </a:solidFill>
              <a:round/>
            </a:ln>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1" y="6356350"/>
            <a:ext cx="2844800" cy="365125"/>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8737601" y="6356350"/>
            <a:ext cx="2844800" cy="365125"/>
          </a:xfrm>
          <a:prstGeom prst="rect">
            <a:avLst/>
          </a:prstGeom>
        </p:spPr>
        <p:txBody>
          <a:bodyPr/>
          <a:lstStyle>
            <a:lvl1pPr>
              <a:defRPr/>
            </a:lvl1pPr>
          </a:lstStyle>
          <a:p>
            <a:fld id="{F84A5115-1A13-420F-990C-DCDF8AF3A9D5}" type="slidenum">
              <a:rPr lang="en-US" altLang="zh-CN"/>
            </a:fld>
            <a:endParaRPr lang="en-US" altLang="zh-CN"/>
          </a:p>
        </p:txBody>
      </p:sp>
    </p:spTree>
  </p:cSld>
  <p:clrMapOvr>
    <a:masterClrMapping/>
  </p:clrMapOvr>
  <p:transition spd="slow">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203801" y="4727687"/>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5865"/>
            <a:chOff x="3881593" y="5824558"/>
            <a:chExt cx="1208458" cy="696026"/>
          </a:xfrm>
        </p:grpSpPr>
        <p:sp>
          <p:nvSpPr>
            <p:cNvPr id="35" name="文本框 38">
              <a:hlinkClick r:id="" action="ppaction://noaction"/>
            </p:cNvPr>
            <p:cNvSpPr>
              <a:spLocks noChangeArrowheads="1"/>
            </p:cNvSpPr>
            <p:nvPr/>
          </p:nvSpPr>
          <p:spPr bwMode="auto">
            <a:xfrm>
              <a:off x="3881593" y="6213808"/>
              <a:ext cx="1208458"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4619" y="2929577"/>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46315" y="3059756"/>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42881" y="5773298"/>
            <a:ext cx="1208509" cy="755382"/>
            <a:chOff x="5451202" y="4545945"/>
            <a:chExt cx="1208352" cy="1069799"/>
          </a:xfrm>
        </p:grpSpPr>
        <p:sp>
          <p:nvSpPr>
            <p:cNvPr id="29" name="文本框 38">
              <a:hlinkClick r:id="" action="ppaction://noaction"/>
            </p:cNvPr>
            <p:cNvSpPr>
              <a:spLocks noChangeArrowheads="1"/>
            </p:cNvSpPr>
            <p:nvPr/>
          </p:nvSpPr>
          <p:spPr bwMode="auto">
            <a:xfrm>
              <a:off x="5451202" y="5179960"/>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slideLayout" Target="../slideLayouts/slideLayout35.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5.png"/><Relationship Id="rId4" Type="http://schemas.openxmlformats.org/officeDocument/2006/relationships/tags" Target="../tags/tag24.xml"/><Relationship Id="rId3" Type="http://schemas.openxmlformats.org/officeDocument/2006/relationships/image" Target="../media/image14.jpeg"/><Relationship Id="rId2" Type="http://schemas.openxmlformats.org/officeDocument/2006/relationships/tags" Target="../tags/tag23.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7.png"/><Relationship Id="rId4" Type="http://schemas.openxmlformats.org/officeDocument/2006/relationships/tags" Target="../tags/tag27.xml"/><Relationship Id="rId3" Type="http://schemas.openxmlformats.org/officeDocument/2006/relationships/image" Target="../media/image16.jpeg"/><Relationship Id="rId2" Type="http://schemas.openxmlformats.org/officeDocument/2006/relationships/tags" Target="../tags/tag26.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microsoft.com/office/2007/relationships/hdphoto" Target="../media/image4.wdp"/><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8.png"/><Relationship Id="rId2" Type="http://schemas.openxmlformats.org/officeDocument/2006/relationships/tags" Target="../tags/tag33.xml"/><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9.png"/><Relationship Id="rId1" Type="http://schemas.openxmlformats.org/officeDocument/2006/relationships/tags" Target="../tags/tag34.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tags" Target="../tags/tag36.xml"/><Relationship Id="rId3" Type="http://schemas.openxmlformats.org/officeDocument/2006/relationships/tags" Target="../tags/tag35.xml"/><Relationship Id="rId2" Type="http://schemas.microsoft.com/office/2007/relationships/hdphoto" Target="../media/image4.wdp"/><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0.png"/><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55.xml"/><Relationship Id="rId1" Type="http://schemas.openxmlformats.org/officeDocument/2006/relationships/tags" Target="../tags/tag54.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35.xml"/><Relationship Id="rId4" Type="http://schemas.openxmlformats.org/officeDocument/2006/relationships/image" Target="../media/image22.png"/><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31.xml"/><Relationship Id="rId5" Type="http://schemas.openxmlformats.org/officeDocument/2006/relationships/image" Target="../media/image24.png"/><Relationship Id="rId4" Type="http://schemas.openxmlformats.org/officeDocument/2006/relationships/tags" Target="../tags/tag61.xml"/><Relationship Id="rId3" Type="http://schemas.openxmlformats.org/officeDocument/2006/relationships/image" Target="../media/image23.png"/><Relationship Id="rId2" Type="http://schemas.openxmlformats.org/officeDocument/2006/relationships/tags" Target="../tags/tag60.xml"/><Relationship Id="rId1" Type="http://schemas.openxmlformats.org/officeDocument/2006/relationships/tags" Target="../tags/tag59.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34.xml"/><Relationship Id="rId4" Type="http://schemas.openxmlformats.org/officeDocument/2006/relationships/image" Target="../media/image25.emf"/><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1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5.png"/><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9" Type="http://schemas.openxmlformats.org/officeDocument/2006/relationships/image" Target="../media/image13.wmf"/><Relationship Id="rId8" Type="http://schemas.openxmlformats.org/officeDocument/2006/relationships/slide" Target="slide6.xml"/><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1" Type="http://schemas.openxmlformats.org/officeDocument/2006/relationships/slideLayout" Target="../slideLayouts/slideLayout18.xml"/><Relationship Id="rId10" Type="http://schemas.openxmlformats.org/officeDocument/2006/relationships/tags" Target="../tags/tag21.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14" name="矩形 2213"/>
          <p:cNvSpPr/>
          <p:nvPr>
            <p:custDataLst>
              <p:tags r:id="rId1"/>
            </p:custDataLst>
          </p:nvPr>
        </p:nvSpPr>
        <p:spPr>
          <a:xfrm>
            <a:off x="3071495" y="1700213"/>
            <a:ext cx="3276600" cy="4721225"/>
          </a:xfrm>
          <a:prstGeom prst="rect">
            <a:avLst/>
          </a:prstGeom>
          <a:noFill/>
          <a:ln w="9525">
            <a:noFill/>
          </a:ln>
        </p:spPr>
        <p:txBody>
          <a:bodyPr anchor="ctr" anchorCtr="0">
            <a:spAutoFit/>
          </a:bodyPr>
          <a:p>
            <a:pPr>
              <a:lnSpc>
                <a:spcPct val="120000"/>
              </a:lnSpc>
              <a:spcBef>
                <a:spcPct val="30000"/>
              </a:spcBef>
              <a:spcAft>
                <a:spcPct val="30000"/>
              </a:spcAft>
            </a:pPr>
            <a:r>
              <a:rPr lang="en-US" altLang="zh-CN" sz="2800" b="1">
                <a:solidFill>
                  <a:schemeClr val="accent1"/>
                </a:solidFill>
                <a:latin typeface="微软雅黑" panose="020B0503020204020204" pitchFamily="34" charset="-122"/>
                <a:ea typeface="微软雅黑" panose="020B0503020204020204" pitchFamily="34" charset="-122"/>
              </a:rPr>
              <a:t>1</a:t>
            </a:r>
            <a:r>
              <a:rPr lang="zh-CN" altLang="en-US" sz="2800" b="1">
                <a:solidFill>
                  <a:schemeClr val="accent1"/>
                </a:solidFill>
                <a:latin typeface="微软雅黑" panose="020B0503020204020204" pitchFamily="34" charset="-122"/>
                <a:ea typeface="微软雅黑" panose="020B0503020204020204" pitchFamily="34" charset="-122"/>
              </a:rPr>
              <a:t>民族性</a:t>
            </a:r>
            <a:endParaRPr lang="zh-CN" altLang="en-US" sz="2800" b="1">
              <a:solidFill>
                <a:schemeClr val="accent1"/>
              </a:solidFill>
              <a:latin typeface="微软雅黑" panose="020B0503020204020204" pitchFamily="34" charset="-122"/>
              <a:ea typeface="微软雅黑" panose="020B0503020204020204" pitchFamily="34" charset="-122"/>
            </a:endParaRPr>
          </a:p>
          <a:p>
            <a:pPr>
              <a:lnSpc>
                <a:spcPct val="120000"/>
              </a:lnSpc>
              <a:spcBef>
                <a:spcPct val="30000"/>
              </a:spcBef>
              <a:spcAft>
                <a:spcPct val="30000"/>
              </a:spcAft>
            </a:pPr>
            <a:r>
              <a:rPr lang="en-US" altLang="zh-CN" sz="2800" b="1">
                <a:solidFill>
                  <a:schemeClr val="accent1"/>
                </a:solidFill>
                <a:latin typeface="微软雅黑" panose="020B0503020204020204" pitchFamily="34" charset="-122"/>
                <a:ea typeface="微软雅黑" panose="020B0503020204020204" pitchFamily="34" charset="-122"/>
              </a:rPr>
              <a:t>2</a:t>
            </a:r>
            <a:r>
              <a:rPr lang="zh-CN" altLang="en-US" sz="2800" b="1">
                <a:solidFill>
                  <a:schemeClr val="accent1"/>
                </a:solidFill>
                <a:latin typeface="微软雅黑" panose="020B0503020204020204" pitchFamily="34" charset="-122"/>
                <a:ea typeface="微软雅黑" panose="020B0503020204020204" pitchFamily="34" charset="-122"/>
              </a:rPr>
              <a:t>客观性</a:t>
            </a:r>
            <a:endParaRPr lang="zh-CN" altLang="en-US" sz="2800" b="1">
              <a:solidFill>
                <a:schemeClr val="accent1"/>
              </a:solidFill>
              <a:latin typeface="微软雅黑" panose="020B0503020204020204" pitchFamily="34" charset="-122"/>
              <a:ea typeface="微软雅黑" panose="020B0503020204020204" pitchFamily="34" charset="-122"/>
            </a:endParaRPr>
          </a:p>
          <a:p>
            <a:pPr>
              <a:lnSpc>
                <a:spcPct val="120000"/>
              </a:lnSpc>
              <a:spcBef>
                <a:spcPct val="30000"/>
              </a:spcBef>
              <a:spcAft>
                <a:spcPct val="30000"/>
              </a:spcAft>
            </a:pPr>
            <a:r>
              <a:rPr lang="en-US" altLang="zh-CN" sz="2800" b="1">
                <a:solidFill>
                  <a:schemeClr val="accent1"/>
                </a:solidFill>
                <a:latin typeface="微软雅黑" panose="020B0503020204020204" pitchFamily="34" charset="-122"/>
                <a:ea typeface="微软雅黑" panose="020B0503020204020204" pitchFamily="34" charset="-122"/>
              </a:rPr>
              <a:t>3</a:t>
            </a:r>
            <a:r>
              <a:rPr lang="zh-CN" altLang="en-US" sz="2800" b="1">
                <a:solidFill>
                  <a:schemeClr val="accent1"/>
                </a:solidFill>
                <a:latin typeface="微软雅黑" panose="020B0503020204020204" pitchFamily="34" charset="-122"/>
                <a:ea typeface="微软雅黑" panose="020B0503020204020204" pitchFamily="34" charset="-122"/>
              </a:rPr>
              <a:t>独特性</a:t>
            </a:r>
            <a:endParaRPr lang="zh-CN" altLang="en-US" sz="2800" b="1">
              <a:solidFill>
                <a:schemeClr val="accent1"/>
              </a:solidFill>
              <a:latin typeface="微软雅黑" panose="020B0503020204020204" pitchFamily="34" charset="-122"/>
              <a:ea typeface="微软雅黑" panose="020B0503020204020204" pitchFamily="34" charset="-122"/>
            </a:endParaRPr>
          </a:p>
          <a:p>
            <a:pPr>
              <a:lnSpc>
                <a:spcPct val="120000"/>
              </a:lnSpc>
              <a:spcBef>
                <a:spcPct val="30000"/>
              </a:spcBef>
              <a:spcAft>
                <a:spcPct val="30000"/>
              </a:spcAft>
            </a:pPr>
            <a:r>
              <a:rPr lang="en-US" altLang="zh-CN" sz="2800" b="1">
                <a:solidFill>
                  <a:schemeClr val="accent1"/>
                </a:solidFill>
                <a:latin typeface="微软雅黑" panose="020B0503020204020204" pitchFamily="34" charset="-122"/>
                <a:ea typeface="微软雅黑" panose="020B0503020204020204" pitchFamily="34" charset="-122"/>
              </a:rPr>
              <a:t>4</a:t>
            </a:r>
            <a:r>
              <a:rPr lang="zh-CN" altLang="en-US" sz="2800" b="1">
                <a:solidFill>
                  <a:schemeClr val="accent1"/>
                </a:solidFill>
                <a:latin typeface="微软雅黑" panose="020B0503020204020204" pitchFamily="34" charset="-122"/>
                <a:ea typeface="微软雅黑" panose="020B0503020204020204" pitchFamily="34" charset="-122"/>
              </a:rPr>
              <a:t>综合性</a:t>
            </a:r>
            <a:endParaRPr lang="zh-CN" altLang="en-US" sz="2800" b="1">
              <a:solidFill>
                <a:schemeClr val="accent1"/>
              </a:solidFill>
              <a:latin typeface="微软雅黑" panose="020B0503020204020204" pitchFamily="34" charset="-122"/>
              <a:ea typeface="微软雅黑" panose="020B0503020204020204" pitchFamily="34" charset="-122"/>
            </a:endParaRPr>
          </a:p>
          <a:p>
            <a:pPr>
              <a:lnSpc>
                <a:spcPct val="120000"/>
              </a:lnSpc>
              <a:spcBef>
                <a:spcPct val="30000"/>
              </a:spcBef>
              <a:spcAft>
                <a:spcPct val="30000"/>
              </a:spcAft>
            </a:pPr>
            <a:r>
              <a:rPr lang="en-US" altLang="zh-CN" sz="2800" b="1">
                <a:solidFill>
                  <a:schemeClr val="accent1"/>
                </a:solidFill>
                <a:latin typeface="微软雅黑" panose="020B0503020204020204" pitchFamily="34" charset="-122"/>
                <a:ea typeface="微软雅黑" panose="020B0503020204020204" pitchFamily="34" charset="-122"/>
              </a:rPr>
              <a:t>5</a:t>
            </a:r>
            <a:r>
              <a:rPr lang="zh-CN" altLang="en-US" sz="2800" b="1">
                <a:solidFill>
                  <a:schemeClr val="accent1"/>
                </a:solidFill>
                <a:latin typeface="微软雅黑" panose="020B0503020204020204" pitchFamily="34" charset="-122"/>
                <a:ea typeface="微软雅黑" panose="020B0503020204020204" pitchFamily="34" charset="-122"/>
                <a:sym typeface="+mn-ea"/>
              </a:rPr>
              <a:t>继承</a:t>
            </a:r>
            <a:r>
              <a:rPr lang="zh-CN" altLang="en-US" sz="2800" b="1">
                <a:solidFill>
                  <a:schemeClr val="accent1"/>
                </a:solidFill>
                <a:latin typeface="微软雅黑" panose="020B0503020204020204" pitchFamily="34" charset="-122"/>
                <a:ea typeface="微软雅黑" panose="020B0503020204020204" pitchFamily="34" charset="-122"/>
              </a:rPr>
              <a:t>性</a:t>
            </a:r>
            <a:endParaRPr lang="zh-CN" altLang="en-US" sz="2800" b="1">
              <a:solidFill>
                <a:schemeClr val="accent1"/>
              </a:solidFill>
              <a:latin typeface="微软雅黑" panose="020B0503020204020204" pitchFamily="34" charset="-122"/>
              <a:ea typeface="微软雅黑" panose="020B0503020204020204" pitchFamily="34" charset="-122"/>
            </a:endParaRPr>
          </a:p>
          <a:p>
            <a:pPr>
              <a:lnSpc>
                <a:spcPct val="120000"/>
              </a:lnSpc>
              <a:spcBef>
                <a:spcPct val="30000"/>
              </a:spcBef>
              <a:spcAft>
                <a:spcPct val="30000"/>
              </a:spcAft>
            </a:pPr>
            <a:r>
              <a:rPr lang="en-US" altLang="zh-CN" sz="2800" b="1">
                <a:solidFill>
                  <a:schemeClr val="accent1"/>
                </a:solidFill>
                <a:latin typeface="微软雅黑" panose="020B0503020204020204" pitchFamily="34" charset="-122"/>
                <a:ea typeface="微软雅黑" panose="020B0503020204020204" pitchFamily="34" charset="-122"/>
              </a:rPr>
              <a:t>6</a:t>
            </a:r>
            <a:r>
              <a:rPr lang="zh-CN" altLang="en-US" sz="2800" b="1">
                <a:solidFill>
                  <a:schemeClr val="accent1"/>
                </a:solidFill>
                <a:latin typeface="微软雅黑" panose="020B0503020204020204" pitchFamily="34" charset="-122"/>
                <a:ea typeface="微软雅黑" panose="020B0503020204020204" pitchFamily="34" charset="-122"/>
              </a:rPr>
              <a:t>人本性</a:t>
            </a:r>
            <a:endParaRPr lang="zh-CN" altLang="en-US" sz="2800" b="1">
              <a:solidFill>
                <a:schemeClr val="accent1"/>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919605" y="69278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（二）企业文化的基本特征</a:t>
            </a:r>
            <a:endParaRPr lang="zh-CN" altLang="en-US" sz="3200" b="1">
              <a:solidFill>
                <a:srgbClr val="FF0000"/>
              </a:solidFill>
              <a:latin typeface="微软雅黑" panose="020B0503020204020204" pitchFamily="34" charset="-122"/>
              <a:ea typeface="微软雅黑" panose="020B0503020204020204" pitchFamily="34" charset="-122"/>
            </a:endParaRPr>
          </a:p>
        </p:txBody>
      </p:sp>
      <p:pic>
        <p:nvPicPr>
          <p:cNvPr id="3" name="图片 2"/>
          <p:cNvPicPr/>
          <p:nvPr>
            <p:custDataLst>
              <p:tags r:id="rId2"/>
            </p:custDataLst>
          </p:nvPr>
        </p:nvPicPr>
        <p:blipFill>
          <a:blip r:embed="rId3"/>
          <a:stretch>
            <a:fillRect/>
          </a:stretch>
        </p:blipFill>
        <p:spPr>
          <a:xfrm>
            <a:off x="7919085" y="908685"/>
            <a:ext cx="3696970" cy="3693160"/>
          </a:xfrm>
          <a:prstGeom prst="rect">
            <a:avLst/>
          </a:prstGeom>
          <a:noFill/>
          <a:ln w="9525">
            <a:noFill/>
          </a:ln>
        </p:spPr>
      </p:pic>
      <p:pic>
        <p:nvPicPr>
          <p:cNvPr id="4" name="图片 3"/>
          <p:cNvPicPr>
            <a:picLocks noChangeAspect="1"/>
          </p:cNvPicPr>
          <p:nvPr>
            <p:custDataLst>
              <p:tags r:id="rId4"/>
            </p:custDataLst>
          </p:nvPr>
        </p:nvPicPr>
        <p:blipFill>
          <a:blip r:embed="rId5"/>
          <a:stretch>
            <a:fillRect/>
          </a:stretch>
        </p:blipFill>
        <p:spPr>
          <a:xfrm>
            <a:off x="4943475" y="3573145"/>
            <a:ext cx="3630930" cy="275653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1991043" y="692468"/>
            <a:ext cx="38404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三、企业文化的内容</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495550" y="1556385"/>
            <a:ext cx="2722880" cy="2953385"/>
          </a:xfrm>
          <a:prstGeom prst="rect">
            <a:avLst/>
          </a:prstGeom>
          <a:noFill/>
        </p:spPr>
        <p:txBody>
          <a:bodyPr wrap="square" rtlCol="0" anchor="t">
            <a:spAutoFit/>
          </a:bodyPr>
          <a:p>
            <a:r>
              <a:rPr lang="zh-CN" altLang="en-US" sz="2400" b="1">
                <a:solidFill>
                  <a:srgbClr val="0070C0"/>
                </a:solidFill>
              </a:rPr>
              <a:t>（一）经营哲学 　</a:t>
            </a:r>
            <a:endParaRPr lang="zh-CN" altLang="en-US" sz="2400" b="1">
              <a:solidFill>
                <a:srgbClr val="0070C0"/>
              </a:solidFill>
            </a:endParaRPr>
          </a:p>
          <a:p>
            <a:r>
              <a:rPr lang="zh-CN" altLang="en-US" sz="2400" b="1">
                <a:solidFill>
                  <a:srgbClr val="0070C0"/>
                </a:solidFill>
              </a:rPr>
              <a:t>（二）价值观念 　</a:t>
            </a:r>
            <a:endParaRPr lang="zh-CN" altLang="en-US" sz="2400" b="1">
              <a:solidFill>
                <a:srgbClr val="0070C0"/>
              </a:solidFill>
            </a:endParaRPr>
          </a:p>
          <a:p>
            <a:r>
              <a:rPr lang="zh-CN" altLang="en-US" sz="2400" b="1">
                <a:solidFill>
                  <a:srgbClr val="0070C0"/>
                </a:solidFill>
              </a:rPr>
              <a:t>（三）企业精神 </a:t>
            </a:r>
            <a:endParaRPr lang="zh-CN" altLang="en-US" sz="2400" b="1">
              <a:solidFill>
                <a:srgbClr val="0070C0"/>
              </a:solidFill>
            </a:endParaRPr>
          </a:p>
          <a:p>
            <a:r>
              <a:rPr lang="zh-CN" altLang="en-US" sz="2400" b="1">
                <a:solidFill>
                  <a:srgbClr val="0070C0"/>
                </a:solidFill>
              </a:rPr>
              <a:t>（四）企业道德 </a:t>
            </a:r>
            <a:endParaRPr lang="zh-CN" altLang="en-US" sz="2400" b="1">
              <a:solidFill>
                <a:srgbClr val="0070C0"/>
              </a:solidFill>
            </a:endParaRPr>
          </a:p>
          <a:p>
            <a:r>
              <a:rPr lang="zh-CN" altLang="en-US" sz="2400" b="1">
                <a:solidFill>
                  <a:srgbClr val="0070C0"/>
                </a:solidFill>
              </a:rPr>
              <a:t>（五）团体意识</a:t>
            </a:r>
            <a:endParaRPr lang="zh-CN" altLang="en-US" sz="2400" b="1">
              <a:solidFill>
                <a:srgbClr val="0070C0"/>
              </a:solidFill>
            </a:endParaRPr>
          </a:p>
          <a:p>
            <a:r>
              <a:rPr lang="zh-CN" altLang="en-US" sz="2400" b="1">
                <a:solidFill>
                  <a:srgbClr val="0070C0"/>
                </a:solidFill>
              </a:rPr>
              <a:t>（六）企业形象</a:t>
            </a:r>
            <a:endParaRPr lang="zh-CN" altLang="en-US" sz="2400" b="1">
              <a:solidFill>
                <a:srgbClr val="0070C0"/>
              </a:solidFill>
            </a:endParaRPr>
          </a:p>
          <a:p>
            <a:r>
              <a:rPr lang="zh-CN" altLang="en-US" sz="2400" b="1">
                <a:solidFill>
                  <a:srgbClr val="0070C0"/>
                </a:solidFill>
              </a:rPr>
              <a:t>（七）企业制度 </a:t>
            </a:r>
            <a:r>
              <a:rPr lang="zh-CN" altLang="en-US" b="1"/>
              <a:t> 　 　</a:t>
            </a:r>
            <a:endParaRPr lang="zh-CN" altLang="en-US" b="1"/>
          </a:p>
          <a:p>
            <a:endParaRPr lang="zh-CN" altLang="en-US" b="1"/>
          </a:p>
        </p:txBody>
      </p:sp>
      <p:pic>
        <p:nvPicPr>
          <p:cNvPr id="101" name="图片 100"/>
          <p:cNvPicPr/>
          <p:nvPr>
            <p:custDataLst>
              <p:tags r:id="rId2"/>
            </p:custDataLst>
          </p:nvPr>
        </p:nvPicPr>
        <p:blipFill>
          <a:blip r:embed="rId3"/>
          <a:stretch>
            <a:fillRect/>
          </a:stretch>
        </p:blipFill>
        <p:spPr>
          <a:xfrm>
            <a:off x="5015865" y="1628775"/>
            <a:ext cx="5927725" cy="2564130"/>
          </a:xfrm>
          <a:prstGeom prst="rect">
            <a:avLst/>
          </a:prstGeom>
          <a:noFill/>
          <a:ln w="9525">
            <a:noFill/>
          </a:ln>
        </p:spPr>
      </p:pic>
      <p:pic>
        <p:nvPicPr>
          <p:cNvPr id="5" name="图片 4"/>
          <p:cNvPicPr>
            <a:picLocks noChangeAspect="1"/>
          </p:cNvPicPr>
          <p:nvPr>
            <p:custDataLst>
              <p:tags r:id="rId4"/>
            </p:custDataLst>
          </p:nvPr>
        </p:nvPicPr>
        <p:blipFill>
          <a:blip r:embed="rId5"/>
          <a:stretch>
            <a:fillRect/>
          </a:stretch>
        </p:blipFill>
        <p:spPr>
          <a:xfrm>
            <a:off x="3359785" y="4364990"/>
            <a:ext cx="6597015" cy="212915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218815" y="4654550"/>
            <a:ext cx="7722870"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企业文化的构成与作用</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6" name="Rectangle 2"/>
          <p:cNvSpPr/>
          <p:nvPr>
            <p:ph type="title" idx="4294967295"/>
            <p:custDataLst>
              <p:tags r:id="rId1"/>
            </p:custDataLst>
          </p:nvPr>
        </p:nvSpPr>
        <p:spPr>
          <a:xfrm>
            <a:off x="1847850" y="332740"/>
            <a:ext cx="8229600" cy="1143000"/>
          </a:xfrm>
          <a:effectLst>
            <a:outerShdw dist="35921" dir="2699999" algn="ctr" rotWithShape="0">
              <a:schemeClr val="bg2"/>
            </a:outerShdw>
          </a:effectLst>
        </p:spPr>
        <p:txBody>
          <a:bodyPr wrap="square" lIns="91440" tIns="45720" rIns="91440" bIns="45720" anchor="ctr" anchorCtr="0"/>
          <a:p>
            <a:pPr algn="l" eaLnBrk="1" hangingPunct="1"/>
            <a:r>
              <a:rPr lang="zh-CN" altLang="en-US" sz="3600" b="1">
                <a:solidFill>
                  <a:schemeClr val="accent1"/>
                </a:solidFill>
                <a:latin typeface="微软雅黑" panose="020B0503020204020204" pitchFamily="34" charset="-122"/>
                <a:ea typeface="微软雅黑" panose="020B0503020204020204" pitchFamily="34" charset="-122"/>
              </a:rPr>
              <a:t>一、企业文化的构成</a:t>
            </a:r>
            <a:endParaRPr lang="zh-CN" altLang="en-US" sz="3600" b="1">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2"/>
            </p:custDataLst>
          </p:nvPr>
        </p:nvPicPr>
        <p:blipFill>
          <a:blip r:embed="rId3"/>
          <a:stretch>
            <a:fillRect/>
          </a:stretch>
        </p:blipFill>
        <p:spPr>
          <a:xfrm>
            <a:off x="3432175" y="2780665"/>
            <a:ext cx="6428740" cy="3502025"/>
          </a:xfrm>
          <a:prstGeom prst="rect">
            <a:avLst/>
          </a:prstGeom>
          <a:noFill/>
          <a:ln>
            <a:noFill/>
          </a:ln>
        </p:spPr>
      </p:pic>
      <p:sp>
        <p:nvSpPr>
          <p:cNvPr id="3" name="文本框 2"/>
          <p:cNvSpPr txBox="1"/>
          <p:nvPr/>
        </p:nvSpPr>
        <p:spPr>
          <a:xfrm>
            <a:off x="2927985" y="1340485"/>
            <a:ext cx="7415530" cy="1322070"/>
          </a:xfrm>
          <a:prstGeom prst="rect">
            <a:avLst/>
          </a:prstGeom>
          <a:noFill/>
        </p:spPr>
        <p:txBody>
          <a:bodyPr wrap="square" rtlCol="0" anchor="t">
            <a:spAutoFit/>
          </a:bodyPr>
          <a:p>
            <a:r>
              <a:rPr lang="en-US" altLang="zh-CN" sz="2000" b="1">
                <a:solidFill>
                  <a:srgbClr val="0070C0"/>
                </a:solidFill>
              </a:rPr>
              <a:t>       </a:t>
            </a:r>
            <a:r>
              <a:rPr lang="zh-CN" altLang="en-US" sz="2000" b="1">
                <a:solidFill>
                  <a:srgbClr val="0070C0"/>
                </a:solidFill>
              </a:rPr>
              <a:t>企业文化系统是一个多层次的综合体，可以从精神层、制度层、行为层、物质层4个层次。精神层是核心，是企业的灵魂；制度层是框架，是企业的保障；行为层是肢体，是企业的灵动；物质层是表层，是企业的展示。</a:t>
            </a:r>
            <a:endParaRPr lang="zh-CN" altLang="en-US" sz="2000" b="1">
              <a:solidFill>
                <a:srgbClr val="0070C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6" name="Rectangle 2"/>
          <p:cNvSpPr/>
          <p:nvPr>
            <p:ph type="title" idx="4294967295"/>
          </p:nvPr>
        </p:nvSpPr>
        <p:spPr>
          <a:xfrm>
            <a:off x="1991995" y="620395"/>
            <a:ext cx="8229600" cy="1143000"/>
          </a:xfrm>
          <a:effectLst>
            <a:outerShdw dist="35921" dir="2699999" algn="ctr" rotWithShape="0">
              <a:schemeClr val="bg2"/>
            </a:outerShdw>
          </a:effectLst>
        </p:spPr>
        <p:txBody>
          <a:bodyPr wrap="square" lIns="91440" tIns="45720" rIns="91440" bIns="45720" anchor="ctr" anchorCtr="0"/>
          <a:p>
            <a:pPr algn="l" eaLnBrk="1" hangingPunct="1"/>
            <a:r>
              <a:rPr lang="zh-CN" altLang="en-US" sz="3600" b="1">
                <a:solidFill>
                  <a:schemeClr val="accent1"/>
                </a:solidFill>
                <a:latin typeface="微软雅黑" panose="020B0503020204020204" pitchFamily="34" charset="-122"/>
                <a:ea typeface="微软雅黑" panose="020B0503020204020204" pitchFamily="34" charset="-122"/>
              </a:rPr>
              <a:t>二、企业文化的功能</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2147" name="Rectangle 3"/>
          <p:cNvSpPr/>
          <p:nvPr>
            <p:ph type="body" idx="4294967295"/>
          </p:nvPr>
        </p:nvSpPr>
        <p:spPr>
          <a:xfrm>
            <a:off x="2783840" y="2204720"/>
            <a:ext cx="2279650" cy="3743325"/>
          </a:xfrm>
        </p:spPr>
        <p:txBody>
          <a:bodyPr wrap="square" lIns="91440" tIns="45720" rIns="91440" bIns="45720" anchor="t" anchorCtr="0">
            <a:normAutofit/>
          </a:bodyPr>
          <a:p>
            <a:pPr eaLnBrk="1" hangingPunct="1">
              <a:spcBef>
                <a:spcPct val="25000"/>
              </a:spcBef>
              <a:spcAft>
                <a:spcPct val="15000"/>
              </a:spcAft>
              <a:buClr>
                <a:srgbClr val="1414EC"/>
              </a:buClr>
              <a:buSzPct val="70000"/>
            </a:pPr>
            <a:r>
              <a:rPr lang="zh-CN" altLang="en-US" sz="2800" b="1">
                <a:solidFill>
                  <a:schemeClr val="accent1"/>
                </a:solidFill>
              </a:rPr>
              <a:t>导向功能</a:t>
            </a:r>
            <a:endParaRPr lang="zh-CN" altLang="en-US" sz="2800" b="1">
              <a:solidFill>
                <a:schemeClr val="accent1"/>
              </a:solidFill>
            </a:endParaRPr>
          </a:p>
          <a:p>
            <a:pPr eaLnBrk="1" hangingPunct="1">
              <a:spcBef>
                <a:spcPct val="25000"/>
              </a:spcBef>
              <a:spcAft>
                <a:spcPct val="15000"/>
              </a:spcAft>
              <a:buClr>
                <a:srgbClr val="1414EC"/>
              </a:buClr>
              <a:buSzPct val="70000"/>
            </a:pPr>
            <a:r>
              <a:rPr lang="zh-CN" altLang="en-US" sz="2800" b="1">
                <a:solidFill>
                  <a:schemeClr val="accent1"/>
                </a:solidFill>
              </a:rPr>
              <a:t>凝聚功能</a:t>
            </a:r>
            <a:endParaRPr lang="zh-CN" altLang="en-US" sz="2800" b="1">
              <a:solidFill>
                <a:schemeClr val="accent1"/>
              </a:solidFill>
            </a:endParaRPr>
          </a:p>
          <a:p>
            <a:pPr eaLnBrk="1" hangingPunct="1">
              <a:spcBef>
                <a:spcPct val="25000"/>
              </a:spcBef>
              <a:spcAft>
                <a:spcPct val="15000"/>
              </a:spcAft>
              <a:buClr>
                <a:srgbClr val="1414EC"/>
              </a:buClr>
              <a:buSzPct val="70000"/>
            </a:pPr>
            <a:r>
              <a:rPr lang="zh-CN" altLang="en-US" sz="2800" b="1">
                <a:solidFill>
                  <a:schemeClr val="accent1"/>
                </a:solidFill>
              </a:rPr>
              <a:t>鼓励功能</a:t>
            </a:r>
            <a:endParaRPr lang="zh-CN" altLang="en-US" sz="2800" b="1">
              <a:solidFill>
                <a:schemeClr val="accent1"/>
              </a:solidFill>
            </a:endParaRPr>
          </a:p>
          <a:p>
            <a:pPr eaLnBrk="1" hangingPunct="1">
              <a:spcBef>
                <a:spcPct val="25000"/>
              </a:spcBef>
              <a:spcAft>
                <a:spcPct val="15000"/>
              </a:spcAft>
              <a:buClr>
                <a:srgbClr val="1414EC"/>
              </a:buClr>
              <a:buSzPct val="70000"/>
            </a:pPr>
            <a:r>
              <a:rPr lang="zh-CN" altLang="en-US" sz="2800" b="1">
                <a:solidFill>
                  <a:schemeClr val="accent1"/>
                </a:solidFill>
              </a:rPr>
              <a:t>约束功能</a:t>
            </a:r>
            <a:endParaRPr lang="zh-CN" altLang="en-US" sz="2800" b="1">
              <a:solidFill>
                <a:schemeClr val="accent1"/>
              </a:solidFill>
            </a:endParaRPr>
          </a:p>
          <a:p>
            <a:pPr eaLnBrk="1" hangingPunct="1">
              <a:spcBef>
                <a:spcPct val="25000"/>
              </a:spcBef>
              <a:spcAft>
                <a:spcPct val="15000"/>
              </a:spcAft>
              <a:buClr>
                <a:srgbClr val="1414EC"/>
              </a:buClr>
              <a:buSzPct val="70000"/>
            </a:pPr>
            <a:r>
              <a:rPr lang="zh-CN" altLang="en-US" sz="2800" b="1">
                <a:solidFill>
                  <a:schemeClr val="accent1"/>
                </a:solidFill>
              </a:rPr>
              <a:t>辐射功能</a:t>
            </a:r>
            <a:endParaRPr lang="zh-CN" altLang="en-US" sz="2800" b="1">
              <a:solidFill>
                <a:schemeClr val="accent1"/>
              </a:solidFill>
            </a:endParaRPr>
          </a:p>
          <a:p>
            <a:pPr eaLnBrk="1" hangingPunct="1">
              <a:spcBef>
                <a:spcPct val="25000"/>
              </a:spcBef>
              <a:spcAft>
                <a:spcPct val="15000"/>
              </a:spcAft>
              <a:buClr>
                <a:srgbClr val="1414EC"/>
              </a:buClr>
              <a:buSzPct val="70000"/>
            </a:pPr>
            <a:r>
              <a:rPr lang="zh-CN" altLang="en-US" sz="2800" b="1">
                <a:solidFill>
                  <a:schemeClr val="accent1"/>
                </a:solidFill>
              </a:rPr>
              <a:t>调适功能</a:t>
            </a:r>
            <a:endParaRPr lang="zh-CN" altLang="en-US" sz="2800" b="1">
              <a:solidFill>
                <a:schemeClr val="accent1"/>
              </a:solidFill>
            </a:endParaRPr>
          </a:p>
        </p:txBody>
      </p:sp>
      <p:pic>
        <p:nvPicPr>
          <p:cNvPr id="2" name="图片 1"/>
          <p:cNvPicPr>
            <a:picLocks noChangeAspect="1"/>
          </p:cNvPicPr>
          <p:nvPr>
            <p:custDataLst>
              <p:tags r:id="rId1"/>
            </p:custDataLst>
          </p:nvPr>
        </p:nvPicPr>
        <p:blipFill>
          <a:blip r:embed="rId2"/>
          <a:stretch>
            <a:fillRect/>
          </a:stretch>
        </p:blipFill>
        <p:spPr>
          <a:xfrm>
            <a:off x="6692900" y="908685"/>
            <a:ext cx="3917315" cy="5222240"/>
          </a:xfrm>
          <a:prstGeom prst="rect">
            <a:avLst/>
          </a:prstGeom>
        </p:spPr>
      </p:pic>
    </p:spTree>
  </p:cSld>
  <p:clrMapOvr>
    <a:masterClrMapping/>
  </p:clrMapOvr>
  <p:transition advClick="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childTnLst>
                                    <p:set>
                                      <p:cBhvr additive="base">
                                        <p:cTn id="6" dur="1" fill="hold">
                                          <p:stCondLst>
                                            <p:cond delay="0"/>
                                          </p:stCondLst>
                                        </p:cTn>
                                        <p:tgtEl>
                                          <p:spTgt spid="2147">
                                            <p:txEl>
                                              <p:charRg st="0"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childTnLst>
                                    <p:set>
                                      <p:cBhvr additive="base">
                                        <p:cTn id="10" dur="1" fill="hold">
                                          <p:stCondLst>
                                            <p:cond delay="0"/>
                                          </p:stCondLst>
                                        </p:cTn>
                                        <p:tgtEl>
                                          <p:spTgt spid="2147">
                                            <p:txEl>
                                              <p:charRg st="5" end="1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childTnLst>
                                    <p:set>
                                      <p:cBhvr additive="base">
                                        <p:cTn id="14" dur="1" fill="hold">
                                          <p:stCondLst>
                                            <p:cond delay="0"/>
                                          </p:stCondLst>
                                        </p:cTn>
                                        <p:tgtEl>
                                          <p:spTgt spid="2147">
                                            <p:txEl>
                                              <p:charRg st="10" end="1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childTnLst>
                                    <p:set>
                                      <p:cBhvr additive="base">
                                        <p:cTn id="18" dur="1" fill="hold">
                                          <p:stCondLst>
                                            <p:cond delay="0"/>
                                          </p:stCondLst>
                                        </p:cTn>
                                        <p:tgtEl>
                                          <p:spTgt spid="2147">
                                            <p:txEl>
                                              <p:charRg st="15" end="2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childTnLst>
                                    <p:set>
                                      <p:cBhvr additive="base">
                                        <p:cTn id="22" dur="1" fill="hold">
                                          <p:stCondLst>
                                            <p:cond delay="0"/>
                                          </p:stCondLst>
                                        </p:cTn>
                                        <p:tgtEl>
                                          <p:spTgt spid="2147">
                                            <p:txEl>
                                              <p:charRg st="20" end="2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childTnLst>
                                    <p:set>
                                      <p:cBhvr additive="base">
                                        <p:cTn id="26" dur="1" fill="hold">
                                          <p:stCondLst>
                                            <p:cond delay="0"/>
                                          </p:stCondLst>
                                        </p:cTn>
                                        <p:tgtEl>
                                          <p:spTgt spid="2147">
                                            <p:txEl>
                                              <p:charRg st="25" end="3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7" grpId="0" animBg="1"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218815" y="4654550"/>
            <a:ext cx="7722870"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企业文化构建</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6" name="Rectangle 2"/>
          <p:cNvSpPr/>
          <p:nvPr>
            <p:ph type="title" idx="4294967295"/>
            <p:custDataLst>
              <p:tags r:id="rId1"/>
            </p:custDataLst>
          </p:nvPr>
        </p:nvSpPr>
        <p:spPr>
          <a:xfrm>
            <a:off x="1775460" y="332740"/>
            <a:ext cx="5736590" cy="767080"/>
          </a:xfrm>
          <a:effectLst>
            <a:outerShdw dist="35921" dir="2699999" algn="ctr" rotWithShape="0">
              <a:schemeClr val="bg2"/>
            </a:outerShdw>
          </a:effectLst>
        </p:spPr>
        <p:txBody>
          <a:bodyPr wrap="square" lIns="91440" tIns="45720" rIns="91440" bIns="45720" anchor="ctr" anchorCtr="0"/>
          <a:p>
            <a:pPr algn="l" eaLnBrk="1" hangingPunct="1"/>
            <a:r>
              <a:rPr lang="zh-CN" altLang="en-US" sz="3600" b="1">
                <a:solidFill>
                  <a:schemeClr val="accent1"/>
                </a:solidFill>
                <a:latin typeface="微软雅黑" panose="020B0503020204020204" pitchFamily="34" charset="-122"/>
                <a:ea typeface="微软雅黑" panose="020B0503020204020204" pitchFamily="34" charset="-122"/>
              </a:rPr>
              <a:t>一、企业文化构建的要素</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1847850" y="127635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（一）企业环境</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844675"/>
            <a:ext cx="8945245" cy="768350"/>
          </a:xfrm>
          <a:prstGeom prst="rect">
            <a:avLst/>
          </a:prstGeom>
          <a:noFill/>
        </p:spPr>
        <p:txBody>
          <a:bodyPr wrap="square" rtlCol="0" anchor="t">
            <a:spAutoFit/>
          </a:bodyPr>
          <a:p>
            <a:r>
              <a:rPr lang="zh-CN" altLang="en-US" sz="2400" b="1">
                <a:solidFill>
                  <a:srgbClr val="0070C0"/>
                </a:solidFill>
              </a:rPr>
              <a:t>1.宏观环境</a:t>
            </a:r>
            <a:endParaRPr lang="zh-CN" altLang="en-US" sz="2400" b="1">
              <a:solidFill>
                <a:srgbClr val="0070C0"/>
              </a:solidFill>
            </a:endParaRPr>
          </a:p>
          <a:p>
            <a:r>
              <a:rPr lang="en-US" altLang="zh-CN" sz="2000">
                <a:solidFill>
                  <a:srgbClr val="0070C0"/>
                </a:solidFill>
              </a:rPr>
              <a:t>      </a:t>
            </a:r>
            <a:r>
              <a:rPr lang="zh-CN" altLang="en-US" sz="2000">
                <a:solidFill>
                  <a:srgbClr val="0070C0"/>
                </a:solidFill>
              </a:rPr>
              <a:t>常用的分析方法是PEST“四因素分析法”。</a:t>
            </a:r>
            <a:endParaRPr lang="zh-CN" altLang="en-US" sz="2000">
              <a:solidFill>
                <a:srgbClr val="0070C0"/>
              </a:solidFill>
            </a:endParaRPr>
          </a:p>
        </p:txBody>
      </p:sp>
      <p:sp>
        <p:nvSpPr>
          <p:cNvPr id="3" name="文本框 2"/>
          <p:cNvSpPr txBox="1"/>
          <p:nvPr/>
        </p:nvSpPr>
        <p:spPr>
          <a:xfrm>
            <a:off x="2207895" y="5013325"/>
            <a:ext cx="8808085" cy="1014730"/>
          </a:xfrm>
          <a:prstGeom prst="rect">
            <a:avLst/>
          </a:prstGeom>
          <a:noFill/>
        </p:spPr>
        <p:txBody>
          <a:bodyPr wrap="square" rtlCol="0" anchor="t">
            <a:spAutoFit/>
          </a:bodyPr>
          <a:p>
            <a:r>
              <a:rPr lang="zh-CN" altLang="en-US" sz="2000" b="1">
                <a:solidFill>
                  <a:srgbClr val="0070C0"/>
                </a:solidFill>
              </a:rPr>
              <a:t>2.微观环境</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企业的微观环境主要由企业内部因素、供应商、中介机构、顾客、社会公众、竞争者等组成，其中顾客和竞争者居于核心地位。</a:t>
            </a:r>
            <a:endParaRPr lang="zh-CN" altLang="en-US" sz="2000">
              <a:solidFill>
                <a:srgbClr val="0070C0"/>
              </a:solidFill>
            </a:endParaRPr>
          </a:p>
        </p:txBody>
      </p:sp>
      <p:pic>
        <p:nvPicPr>
          <p:cNvPr id="4" name="图片 3"/>
          <p:cNvPicPr>
            <a:picLocks noChangeAspect="1"/>
          </p:cNvPicPr>
          <p:nvPr>
            <p:custDataLst>
              <p:tags r:id="rId3"/>
            </p:custDataLst>
          </p:nvPr>
        </p:nvPicPr>
        <p:blipFill>
          <a:blip r:embed="rId4"/>
          <a:stretch>
            <a:fillRect/>
          </a:stretch>
        </p:blipFill>
        <p:spPr>
          <a:xfrm>
            <a:off x="4368165" y="2804795"/>
            <a:ext cx="4601210" cy="234124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919605" y="206057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（三）英雄人物</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052830"/>
            <a:ext cx="8909050" cy="1014730"/>
          </a:xfrm>
          <a:prstGeom prst="rect">
            <a:avLst/>
          </a:prstGeom>
          <a:noFill/>
        </p:spPr>
        <p:txBody>
          <a:bodyPr wrap="square" rtlCol="0" anchor="t">
            <a:spAutoFit/>
          </a:bodyPr>
          <a:p>
            <a:r>
              <a:rPr lang="zh-CN" altLang="en-US" sz="2000">
                <a:solidFill>
                  <a:srgbClr val="0070C0"/>
                </a:solidFill>
              </a:rPr>
              <a:t>价值观念是企业文化的核心，是企业的基本观念及信心。从主体来看,是为企业绝大多数成员所共有的价值观；从地位来看，是企业中占主导地位的价值观；从作用来看，能对企业的生存和发展起推动作用。</a:t>
            </a:r>
            <a:endParaRPr lang="zh-CN" altLang="en-US" sz="2000">
              <a:solidFill>
                <a:srgbClr val="0070C0"/>
              </a:solidFill>
            </a:endParaRPr>
          </a:p>
        </p:txBody>
      </p:sp>
      <p:sp>
        <p:nvSpPr>
          <p:cNvPr id="3" name="文本框 2"/>
          <p:cNvSpPr txBox="1"/>
          <p:nvPr>
            <p:custDataLst>
              <p:tags r:id="rId2"/>
            </p:custDataLst>
          </p:nvPr>
        </p:nvSpPr>
        <p:spPr>
          <a:xfrm>
            <a:off x="1991995" y="54864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（二）价值观念</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1847850" y="350075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（四）习俗与仪式</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1847850" y="472503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（五）文化网络</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207895" y="2564765"/>
            <a:ext cx="8883650" cy="1014730"/>
          </a:xfrm>
          <a:prstGeom prst="rect">
            <a:avLst/>
          </a:prstGeom>
          <a:noFill/>
        </p:spPr>
        <p:txBody>
          <a:bodyPr wrap="square" rtlCol="0" anchor="t">
            <a:spAutoFit/>
          </a:bodyPr>
          <a:p>
            <a:r>
              <a:rPr lang="zh-CN" altLang="en-US" sz="2000">
                <a:solidFill>
                  <a:srgbClr val="0070C0"/>
                </a:solidFill>
              </a:rPr>
              <a:t>英雄人物是企业价值观、企业精神的人格化，他们的一言一行都体现了企业的价值观念。英雄是企业文化的一种象征，它为员工提供了有效的、有血有肉的角色样板</a:t>
            </a:r>
            <a:r>
              <a:rPr lang="zh-CN" altLang="en-US"/>
              <a:t>。</a:t>
            </a:r>
            <a:endParaRPr lang="zh-CN" altLang="en-US"/>
          </a:p>
        </p:txBody>
      </p:sp>
      <p:sp>
        <p:nvSpPr>
          <p:cNvPr id="7" name="文本框 6"/>
          <p:cNvSpPr txBox="1"/>
          <p:nvPr/>
        </p:nvSpPr>
        <p:spPr>
          <a:xfrm>
            <a:off x="2135505" y="5308600"/>
            <a:ext cx="8853170" cy="706755"/>
          </a:xfrm>
          <a:prstGeom prst="rect">
            <a:avLst/>
          </a:prstGeom>
          <a:noFill/>
        </p:spPr>
        <p:txBody>
          <a:bodyPr wrap="square" rtlCol="0" anchor="t">
            <a:spAutoFit/>
          </a:bodyPr>
          <a:p>
            <a:pPr algn="l">
              <a:buClrTx/>
              <a:buSzTx/>
              <a:buFontTx/>
            </a:pPr>
            <a:r>
              <a:rPr lang="zh-CN" altLang="en-US" sz="2000">
                <a:solidFill>
                  <a:srgbClr val="0070C0"/>
                </a:solidFill>
              </a:rPr>
              <a:t>通过开发文化网络，加强管理者与员工的联系，培育一批向企业文化传播者，形象地灌输企业价值观，巩固组织的基本信念。</a:t>
            </a:r>
            <a:endParaRPr lang="zh-CN" altLang="en-US" sz="2000">
              <a:solidFill>
                <a:srgbClr val="0070C0"/>
              </a:solidFill>
            </a:endParaRPr>
          </a:p>
        </p:txBody>
      </p:sp>
      <p:sp>
        <p:nvSpPr>
          <p:cNvPr id="8" name="文本框 7"/>
          <p:cNvSpPr txBox="1"/>
          <p:nvPr/>
        </p:nvSpPr>
        <p:spPr>
          <a:xfrm>
            <a:off x="2207895" y="4076700"/>
            <a:ext cx="8883650" cy="706755"/>
          </a:xfrm>
          <a:prstGeom prst="rect">
            <a:avLst/>
          </a:prstGeom>
          <a:noFill/>
        </p:spPr>
        <p:txBody>
          <a:bodyPr wrap="square" rtlCol="0" anchor="t">
            <a:spAutoFit/>
          </a:bodyPr>
          <a:p>
            <a:pPr algn="l">
              <a:buClrTx/>
              <a:buSzTx/>
              <a:buFontTx/>
            </a:pPr>
            <a:r>
              <a:rPr lang="zh-CN" altLang="en-US" sz="2000">
                <a:solidFill>
                  <a:srgbClr val="0070C0"/>
                </a:solidFill>
              </a:rPr>
              <a:t>给全体员工施加普遍的影响，使他们的语言文字、公共礼节、行为交往、会议进程等都规范化，从而把企业的价值观、信仰、英雄形象等灌输给每一个人，</a:t>
            </a:r>
            <a:endParaRPr lang="zh-CN" altLang="en-US" sz="2000">
              <a:solidFill>
                <a:srgbClr val="0070C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6" name="Rectangle 2"/>
          <p:cNvSpPr/>
          <p:nvPr>
            <p:ph type="title" idx="4294967295"/>
            <p:custDataLst>
              <p:tags r:id="rId1"/>
            </p:custDataLst>
          </p:nvPr>
        </p:nvSpPr>
        <p:spPr>
          <a:xfrm>
            <a:off x="1775460" y="332740"/>
            <a:ext cx="5736590" cy="767080"/>
          </a:xfrm>
          <a:effectLst>
            <a:outerShdw dist="35921" dir="2699999" algn="ctr" rotWithShape="0">
              <a:schemeClr val="bg2"/>
            </a:outerShdw>
          </a:effectLst>
        </p:spPr>
        <p:txBody>
          <a:bodyPr wrap="square" lIns="91440" tIns="45720" rIns="91440" bIns="45720" anchor="ctr" anchorCtr="0"/>
          <a:p>
            <a:pPr algn="l" eaLnBrk="1" hangingPunct="1"/>
            <a:r>
              <a:rPr lang="zh-CN" altLang="en-US" sz="3600" b="1">
                <a:solidFill>
                  <a:schemeClr val="accent1"/>
                </a:solidFill>
                <a:latin typeface="微软雅黑" panose="020B0503020204020204" pitchFamily="34" charset="-122"/>
                <a:ea typeface="微软雅黑" panose="020B0503020204020204" pitchFamily="34" charset="-122"/>
              </a:rPr>
              <a:t>二、企业文化构建的步骤</a:t>
            </a:r>
            <a:endParaRPr lang="zh-CN" altLang="en-US" sz="3600" b="1">
              <a:solidFill>
                <a:schemeClr val="accent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847850" y="113220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（一）提案阶段</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1847850" y="181229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（二）设计阶段</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1847850" y="335661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（三）实践巩固阶段</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5"/>
            </p:custDataLst>
          </p:nvPr>
        </p:nvSpPr>
        <p:spPr>
          <a:xfrm>
            <a:off x="1847850" y="569976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（四）完善改进阶段</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135505" y="2564765"/>
            <a:ext cx="8612505" cy="706755"/>
          </a:xfrm>
          <a:prstGeom prst="rect">
            <a:avLst/>
          </a:prstGeom>
          <a:noFill/>
        </p:spPr>
        <p:txBody>
          <a:bodyPr wrap="square" rtlCol="0" anchor="t">
            <a:spAutoFit/>
          </a:bodyPr>
          <a:p>
            <a:r>
              <a:rPr lang="zh-CN" altLang="en-US" sz="2000">
                <a:solidFill>
                  <a:srgbClr val="0070C0"/>
                </a:solidFill>
              </a:rPr>
              <a:t>形成理念体系，包括企业使命、企业目标、企业价值观、企业道德、企业精神、经营观、管理观、人才观、服务观、员工基本行为准则及企业风尚等。</a:t>
            </a:r>
            <a:endParaRPr lang="zh-CN" altLang="en-US" sz="2000">
              <a:solidFill>
                <a:srgbClr val="0070C0"/>
              </a:solidFill>
            </a:endParaRPr>
          </a:p>
        </p:txBody>
      </p:sp>
      <p:sp>
        <p:nvSpPr>
          <p:cNvPr id="7" name="文本框 6"/>
          <p:cNvSpPr txBox="1"/>
          <p:nvPr/>
        </p:nvSpPr>
        <p:spPr>
          <a:xfrm>
            <a:off x="2135505" y="4004945"/>
            <a:ext cx="8557260" cy="1630045"/>
          </a:xfrm>
          <a:prstGeom prst="rect">
            <a:avLst/>
          </a:prstGeom>
          <a:noFill/>
        </p:spPr>
        <p:txBody>
          <a:bodyPr wrap="square" rtlCol="0" anchor="t">
            <a:spAutoFit/>
          </a:bodyPr>
          <a:p>
            <a:r>
              <a:rPr lang="en-US" altLang="zh-CN" sz="2000">
                <a:solidFill>
                  <a:srgbClr val="0070C0"/>
                </a:solidFill>
              </a:rPr>
              <a:t>1.</a:t>
            </a:r>
            <a:r>
              <a:rPr lang="zh-CN" altLang="en-US" sz="2000">
                <a:solidFill>
                  <a:srgbClr val="0070C0"/>
                </a:solidFill>
              </a:rPr>
              <a:t>积极创造适应新的企业文化运行机制的条件；</a:t>
            </a:r>
            <a:endParaRPr lang="zh-CN" altLang="en-US" sz="2000">
              <a:solidFill>
                <a:srgbClr val="0070C0"/>
              </a:solidFill>
            </a:endParaRPr>
          </a:p>
          <a:p>
            <a:r>
              <a:rPr lang="en-US" altLang="zh-CN" sz="2000">
                <a:solidFill>
                  <a:srgbClr val="0070C0"/>
                </a:solidFill>
              </a:rPr>
              <a:t>2.</a:t>
            </a:r>
            <a:r>
              <a:rPr lang="zh-CN" altLang="en-US" sz="2000">
                <a:solidFill>
                  <a:srgbClr val="0070C0"/>
                </a:solidFill>
              </a:rPr>
              <a:t>加强精神灌输和舆论宣传；</a:t>
            </a:r>
            <a:endParaRPr lang="zh-CN" altLang="en-US" sz="2000">
              <a:solidFill>
                <a:srgbClr val="0070C0"/>
              </a:solidFill>
            </a:endParaRPr>
          </a:p>
          <a:p>
            <a:r>
              <a:rPr lang="en-US" altLang="zh-CN" sz="2000">
                <a:solidFill>
                  <a:srgbClr val="0070C0"/>
                </a:solidFill>
              </a:rPr>
              <a:t>3.</a:t>
            </a:r>
            <a:r>
              <a:rPr lang="zh-CN" altLang="en-US" sz="2000">
                <a:solidFill>
                  <a:srgbClr val="0070C0"/>
                </a:solidFill>
              </a:rPr>
              <a:t>企业领导者以身作则、积极倡导；</a:t>
            </a:r>
            <a:endParaRPr lang="zh-CN" altLang="en-US" sz="2000">
              <a:solidFill>
                <a:srgbClr val="0070C0"/>
              </a:solidFill>
            </a:endParaRPr>
          </a:p>
          <a:p>
            <a:r>
              <a:rPr lang="en-US" altLang="zh-CN" sz="2000">
                <a:solidFill>
                  <a:srgbClr val="0070C0"/>
                </a:solidFill>
              </a:rPr>
              <a:t>4.</a:t>
            </a:r>
            <a:r>
              <a:rPr lang="zh-CN" altLang="en-US" sz="2000">
                <a:solidFill>
                  <a:srgbClr val="0070C0"/>
                </a:solidFill>
              </a:rPr>
              <a:t>利用制度、规范、礼仪、活动等进行强化；</a:t>
            </a:r>
            <a:endParaRPr lang="zh-CN" altLang="en-US" sz="2000">
              <a:solidFill>
                <a:srgbClr val="0070C0"/>
              </a:solidFill>
            </a:endParaRPr>
          </a:p>
          <a:p>
            <a:r>
              <a:rPr lang="en-US" altLang="zh-CN" sz="2000">
                <a:solidFill>
                  <a:srgbClr val="0070C0"/>
                </a:solidFill>
              </a:rPr>
              <a:t>5.</a:t>
            </a:r>
            <a:r>
              <a:rPr lang="zh-CN" altLang="en-US" sz="2000">
                <a:solidFill>
                  <a:srgbClr val="0070C0"/>
                </a:solidFill>
              </a:rPr>
              <a:t>肯定、鼓励正确行为。</a:t>
            </a:r>
            <a:endParaRPr lang="zh-CN" altLang="en-US" sz="2000">
              <a:solidFill>
                <a:srgbClr val="0070C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90065" cy="1540584"/>
            <a:chOff x="1749239" y="1053530"/>
            <a:chExt cx="1790479"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90479" cy="1199158"/>
              <a:chOff x="2184751" y="1052676"/>
              <a:chExt cx="1790479" cy="1199158"/>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第五章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295762" y="321313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企业文化管理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352040" y="1700530"/>
            <a:ext cx="8784590" cy="4092575"/>
          </a:xfrm>
          <a:prstGeom prst="rect">
            <a:avLst/>
          </a:prstGeom>
          <a:noFill/>
        </p:spPr>
        <p:txBody>
          <a:bodyPr wrap="square" rtlCol="0" anchor="t">
            <a:spAutoFit/>
          </a:bodyPr>
          <a:p>
            <a:r>
              <a:rPr lang="zh-CN" altLang="en-US" sz="2000" b="1">
                <a:solidFill>
                  <a:srgbClr val="FF0000"/>
                </a:solidFill>
              </a:rPr>
              <a:t>任务描述：</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我国中小民营企业作为市场经济最活跃的新生力量，它的发展不仅对经济稳定增长具有重大作用，而且对缓解就业压力、保持社会稳定具有重要的战略意义。改革开放40年来，中小民营企业文化建设获得了长足的发展，涌现出一天批具有优秀企业文化的知名企业。但我国更多的中小民营企业由于经济、社会和认知等方面原因，企业文化建设还尚在起步阶段，处于被动状态。因此，加强中小民营企业文设，塑造特色企业文化，提升中小民营企业综合竞争力尤为重要。</a:t>
            </a:r>
            <a:endParaRPr lang="zh-CN" altLang="en-US" sz="2000">
              <a:solidFill>
                <a:srgbClr val="0070C0"/>
              </a:solidFill>
            </a:endParaRPr>
          </a:p>
          <a:p>
            <a:endParaRPr lang="zh-CN" altLang="en-US" sz="2000">
              <a:solidFill>
                <a:srgbClr val="0070C0"/>
              </a:solidFill>
            </a:endParaRPr>
          </a:p>
          <a:p>
            <a:r>
              <a:rPr lang="zh-CN" altLang="en-US" sz="2000" b="1">
                <a:solidFill>
                  <a:srgbClr val="FF0000"/>
                </a:solidFill>
              </a:rPr>
              <a:t>任务要求：</a:t>
            </a:r>
            <a:endParaRPr lang="zh-CN" altLang="en-US" sz="2000" b="1">
              <a:solidFill>
                <a:srgbClr val="FF0000"/>
              </a:solidFill>
            </a:endParaRPr>
          </a:p>
          <a:p>
            <a:r>
              <a:rPr lang="en-US" altLang="zh-CN" sz="2000">
                <a:solidFill>
                  <a:srgbClr val="0070C0"/>
                </a:solidFill>
              </a:rPr>
              <a:t>    </a:t>
            </a:r>
            <a:r>
              <a:rPr sz="2000">
                <a:solidFill>
                  <a:srgbClr val="0070C0"/>
                </a:solidFill>
              </a:rPr>
              <a:t>如何对一个企业的企业文化予以定性，如何确立积极上进的企业精神，建构优秀的企业文化，引导企业不断良性发展就成为非常重要的问题。</a:t>
            </a:r>
            <a:endParaRPr sz="2000">
              <a:solidFill>
                <a:srgbClr val="0070C0"/>
              </a:solidFill>
            </a:endParaRPr>
          </a:p>
          <a:p>
            <a:endParaRPr lang="zh-CN" altLang="en-US" sz="2000">
              <a:solidFill>
                <a:srgbClr val="0070C0"/>
              </a:solidFill>
            </a:endParaRPr>
          </a:p>
        </p:txBody>
      </p:sp>
      <p:sp>
        <p:nvSpPr>
          <p:cNvPr id="7" name="对角圆角矩形 6"/>
          <p:cNvSpPr/>
          <p:nvPr>
            <p:custDataLst>
              <p:tags r:id="rId1"/>
            </p:custDataLst>
          </p:nvPr>
        </p:nvSpPr>
        <p:spPr>
          <a:xfrm>
            <a:off x="2063750" y="476250"/>
            <a:ext cx="256794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95550" y="54864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0" y="2060575"/>
            <a:ext cx="8855710" cy="2245360"/>
          </a:xfrm>
          <a:prstGeom prst="rect">
            <a:avLst/>
          </a:prstGeom>
          <a:noFill/>
        </p:spPr>
        <p:txBody>
          <a:bodyPr wrap="square" rtlCol="0" anchor="t">
            <a:spAutoFit/>
          </a:bodyPr>
          <a:p>
            <a:r>
              <a:rPr lang="zh-CN" altLang="en-US" sz="2000">
                <a:solidFill>
                  <a:srgbClr val="0070C0"/>
                </a:solidFill>
              </a:rPr>
              <a:t>撰写企业文化调研报告，具体内容包括：</a:t>
            </a:r>
            <a:endParaRPr lang="zh-CN" altLang="en-US" sz="2000">
              <a:solidFill>
                <a:srgbClr val="0070C0"/>
              </a:solidFill>
            </a:endParaRPr>
          </a:p>
          <a:p>
            <a:r>
              <a:rPr lang="zh-CN" altLang="en-US" sz="2000">
                <a:solidFill>
                  <a:srgbClr val="0070C0"/>
                </a:solidFill>
              </a:rPr>
              <a:t>（1）企业的发展历史和企业文化的形成历史；</a:t>
            </a:r>
            <a:endParaRPr lang="zh-CN" altLang="en-US" sz="2000">
              <a:solidFill>
                <a:srgbClr val="0070C0"/>
              </a:solidFill>
            </a:endParaRPr>
          </a:p>
          <a:p>
            <a:r>
              <a:rPr lang="zh-CN" altLang="en-US" sz="2000">
                <a:solidFill>
                  <a:srgbClr val="0070C0"/>
                </a:solidFill>
              </a:rPr>
              <a:t>（2）企业精神的凝练与诠释；</a:t>
            </a:r>
            <a:endParaRPr lang="zh-CN" altLang="en-US" sz="2000">
              <a:solidFill>
                <a:srgbClr val="0070C0"/>
              </a:solidFill>
            </a:endParaRPr>
          </a:p>
          <a:p>
            <a:r>
              <a:rPr lang="zh-CN" altLang="en-US" sz="2000">
                <a:solidFill>
                  <a:srgbClr val="0070C0"/>
                </a:solidFill>
              </a:rPr>
              <a:t>（3）企业核心价值观的制度体现；</a:t>
            </a:r>
            <a:endParaRPr lang="zh-CN" altLang="en-US" sz="2000">
              <a:solidFill>
                <a:srgbClr val="0070C0"/>
              </a:solidFill>
            </a:endParaRPr>
          </a:p>
          <a:p>
            <a:r>
              <a:rPr lang="zh-CN" altLang="en-US" sz="2000">
                <a:solidFill>
                  <a:srgbClr val="0070C0"/>
                </a:solidFill>
              </a:rPr>
              <a:t>（4）企业核心价值观的物质体现；</a:t>
            </a:r>
            <a:endParaRPr lang="zh-CN" altLang="en-US" sz="2000">
              <a:solidFill>
                <a:srgbClr val="0070C0"/>
              </a:solidFill>
            </a:endParaRPr>
          </a:p>
          <a:p>
            <a:r>
              <a:rPr lang="zh-CN" altLang="en-US" sz="2000">
                <a:solidFill>
                  <a:srgbClr val="0070C0"/>
                </a:solidFill>
              </a:rPr>
              <a:t>（5）企业文化效果(企业员工的积极性、企业员工的归属感幸福感) ；</a:t>
            </a:r>
            <a:endParaRPr lang="zh-CN" altLang="en-US" sz="2000">
              <a:solidFill>
                <a:srgbClr val="0070C0"/>
              </a:solidFill>
            </a:endParaRPr>
          </a:p>
          <a:p>
            <a:r>
              <a:rPr lang="zh-CN" altLang="en-US" sz="2000">
                <a:solidFill>
                  <a:srgbClr val="0070C0"/>
                </a:solidFill>
              </a:rPr>
              <a:t>（6）企业文化中的短板与努力方向。</a:t>
            </a:r>
            <a:endParaRPr lang="zh-CN" altLang="en-US" sz="2000">
              <a:solidFill>
                <a:srgbClr val="0070C0"/>
              </a:solidFill>
            </a:endParaRPr>
          </a:p>
        </p:txBody>
      </p:sp>
      <p:sp>
        <p:nvSpPr>
          <p:cNvPr id="3" name="文本框 2"/>
          <p:cNvSpPr txBox="1"/>
          <p:nvPr/>
        </p:nvSpPr>
        <p:spPr>
          <a:xfrm>
            <a:off x="2423795" y="1484630"/>
            <a:ext cx="6096000" cy="460375"/>
          </a:xfrm>
          <a:prstGeom prst="rect">
            <a:avLst/>
          </a:prstGeom>
          <a:noFill/>
        </p:spPr>
        <p:txBody>
          <a:bodyPr wrap="square" rtlCol="0" anchor="t">
            <a:spAutoFit/>
          </a:bodyPr>
          <a:p>
            <a:r>
              <a:rPr lang="zh-CN" altLang="en-US" sz="2400" b="1">
                <a:solidFill>
                  <a:srgbClr val="FF0000"/>
                </a:solidFill>
                <a:sym typeface="+mn-ea"/>
              </a:rPr>
              <a:t>任务清单：</a:t>
            </a:r>
            <a:endParaRPr lang="zh-CN" altLang="en-US" sz="2400" b="1">
              <a:solidFill>
                <a:srgbClr val="FF0000"/>
              </a:solidFill>
              <a:sym typeface="+mn-ea"/>
            </a:endParaRPr>
          </a:p>
        </p:txBody>
      </p:sp>
      <p:sp>
        <p:nvSpPr>
          <p:cNvPr id="7" name="对角圆角矩形 6"/>
          <p:cNvSpPr/>
          <p:nvPr>
            <p:custDataLst>
              <p:tags r:id="rId1"/>
            </p:custDataLst>
          </p:nvPr>
        </p:nvSpPr>
        <p:spPr>
          <a:xfrm>
            <a:off x="2063750" y="476250"/>
            <a:ext cx="266446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23795" y="620395"/>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3"/>
            </p:custDataLst>
          </p:nvPr>
        </p:nvPicPr>
        <p:blipFill>
          <a:blip r:embed="rId4"/>
          <a:stretch>
            <a:fillRect/>
          </a:stretch>
        </p:blipFill>
        <p:spPr>
          <a:xfrm>
            <a:off x="2927985" y="4421505"/>
            <a:ext cx="7353935" cy="180848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3795" y="692785"/>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991995" y="1628775"/>
            <a:ext cx="8878570" cy="2376805"/>
          </a:xfrm>
        </p:spPr>
        <p:txBody>
          <a:bodyPr lIns="0" rIns="0">
            <a:normAutofit lnSpcReduction="10000"/>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中国古代传统文化对现代企业管理的影响</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，你最喜欢和了解的中国</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传统文化是什么？对企业管理有哪些启发</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P117</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火箭发动机焊接中国第一人高凤林</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，谈谈你在</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高凤林的身上学到了哪些精神？思考中国为什么会成为航天强国。</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P126</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p:cNvPicPr>
            <a:picLocks noChangeAspect="1"/>
          </p:cNvPicPr>
          <p:nvPr>
            <p:custDataLst>
              <p:tags r:id="rId2"/>
            </p:custDataLst>
          </p:nvPr>
        </p:nvPicPr>
        <p:blipFill>
          <a:blip r:embed="rId3"/>
          <a:stretch>
            <a:fillRect/>
          </a:stretch>
        </p:blipFill>
        <p:spPr>
          <a:xfrm>
            <a:off x="2927985" y="4076700"/>
            <a:ext cx="3874135" cy="2108200"/>
          </a:xfrm>
          <a:prstGeom prst="rect">
            <a:avLst/>
          </a:prstGeom>
        </p:spPr>
      </p:pic>
      <p:pic>
        <p:nvPicPr>
          <p:cNvPr id="9" name="图片 8"/>
          <p:cNvPicPr>
            <a:picLocks noChangeAspect="1"/>
          </p:cNvPicPr>
          <p:nvPr>
            <p:custDataLst>
              <p:tags r:id="rId4"/>
            </p:custDataLst>
          </p:nvPr>
        </p:nvPicPr>
        <p:blipFill>
          <a:blip r:embed="rId5"/>
          <a:stretch>
            <a:fillRect/>
          </a:stretch>
        </p:blipFill>
        <p:spPr>
          <a:xfrm>
            <a:off x="6824980" y="4076700"/>
            <a:ext cx="3869690" cy="208724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423795" y="692785"/>
            <a:ext cx="248158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3" name="图片 2"/>
          <p:cNvPicPr>
            <a:picLocks noChangeAspect="1"/>
          </p:cNvPicPr>
          <p:nvPr>
            <p:custDataLst>
              <p:tags r:id="rId3"/>
            </p:custDataLst>
          </p:nvPr>
        </p:nvPicPr>
        <p:blipFill>
          <a:blip r:embed="rId4"/>
          <a:stretch>
            <a:fillRect/>
          </a:stretch>
        </p:blipFill>
        <p:spPr>
          <a:xfrm>
            <a:off x="2135505" y="1628140"/>
            <a:ext cx="8279130" cy="41497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1630045"/>
          </a:xfrm>
          <a:prstGeom prst="rect">
            <a:avLst/>
          </a:prstGeom>
        </p:spPr>
        <p:txBody>
          <a:bodyPr>
            <a:spAutoFit/>
          </a:bodyPr>
          <a:lstStyle/>
          <a:p>
            <a:r>
              <a:rPr sz="2000" dirty="0"/>
              <a:t>1.掌握企业文化的内涵和本质，</a:t>
            </a:r>
            <a:endParaRPr sz="2000" dirty="0"/>
          </a:p>
          <a:p>
            <a:r>
              <a:rPr sz="2000" dirty="0"/>
              <a:t>2.了解企业文化的特征与作用；</a:t>
            </a:r>
            <a:endParaRPr sz="2000" dirty="0"/>
          </a:p>
          <a:p>
            <a:r>
              <a:rPr sz="2000" dirty="0"/>
              <a:t>2.掌握企业文化的内容与构成；</a:t>
            </a:r>
            <a:endParaRPr sz="2000" dirty="0"/>
          </a:p>
          <a:p>
            <a:r>
              <a:rPr sz="2000" dirty="0"/>
              <a:t>3.了解互联网时代企业文化面临的挑战；</a:t>
            </a:r>
            <a:endParaRPr sz="2000" dirty="0"/>
          </a:p>
          <a:p>
            <a:r>
              <a:rPr sz="2000" dirty="0"/>
              <a:t>4.了解企业文化构建的要素和基本步骤。</a:t>
            </a:r>
            <a:endParaRPr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775460" y="1268730"/>
            <a:ext cx="9623425" cy="3996281"/>
            <a:chOff x="527" y="2629"/>
            <a:chExt cx="22118" cy="6772"/>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527" y="3585"/>
              <a:ext cx="13280" cy="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1.能够分析总结企业发展过程中形成的企业文化；</a:t>
              </a:r>
              <a:endParaRPr sz="2000" dirty="0">
                <a:latin typeface="+mn-ea"/>
                <a:ea typeface="+mn-ea"/>
              </a:endParaRPr>
            </a:p>
            <a:p>
              <a:pPr>
                <a:lnSpc>
                  <a:spcPct val="150000"/>
                </a:lnSpc>
              </a:pPr>
              <a:r>
                <a:rPr sz="2000" dirty="0">
                  <a:latin typeface="+mn-ea"/>
                  <a:ea typeface="+mn-ea"/>
                </a:rPr>
                <a:t>2.能够根据企业目标设计企业文化建设方案</a:t>
              </a:r>
              <a:endParaRPr sz="2000" dirty="0">
                <a:latin typeface="+mn-ea"/>
                <a:ea typeface="+mn-ea"/>
              </a:endParaRPr>
            </a:p>
          </p:txBody>
        </p:sp>
        <p:sp>
          <p:nvSpPr>
            <p:cNvPr id="49" name="Text Box 10"/>
            <p:cNvSpPr txBox="1">
              <a:spLocks noChangeArrowheads="1"/>
            </p:cNvSpPr>
            <p:nvPr/>
          </p:nvSpPr>
          <p:spPr bwMode="auto">
            <a:xfrm>
              <a:off x="17803" y="8581"/>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896225" y="22047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18970" y="4295775"/>
            <a:ext cx="597725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1.继承传统文化，树立中国文化自信；</a:t>
            </a:r>
            <a:endParaRPr altLang="zh-CN" sz="2000" dirty="0">
              <a:latin typeface="+mn-ea"/>
              <a:ea typeface="+mn-ea"/>
            </a:endParaRPr>
          </a:p>
          <a:p>
            <a:pPr lvl="0">
              <a:lnSpc>
                <a:spcPct val="150000"/>
              </a:lnSpc>
            </a:pPr>
            <a:r>
              <a:rPr altLang="zh-CN" sz="2000" dirty="0">
                <a:latin typeface="+mn-ea"/>
                <a:ea typeface="+mn-ea"/>
              </a:rPr>
              <a:t>2.培育爱国主义精神，引导做爱国主义的践行者；</a:t>
            </a:r>
            <a:endParaRPr altLang="zh-CN" sz="2000" dirty="0">
              <a:latin typeface="+mn-ea"/>
              <a:ea typeface="+mn-ea"/>
            </a:endParaRPr>
          </a:p>
          <a:p>
            <a:pPr lvl="0">
              <a:lnSpc>
                <a:spcPct val="150000"/>
              </a:lnSpc>
            </a:pPr>
            <a:r>
              <a:rPr altLang="zh-CN" sz="2000" dirty="0">
                <a:latin typeface="+mn-ea"/>
                <a:ea typeface="+mn-ea"/>
              </a:rPr>
              <a:t>3.培养改革创新、敢于挑战、攻坚克难的时代精神；</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企业文化概述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5" name="矩形 2194"/>
          <p:cNvSpPr/>
          <p:nvPr/>
        </p:nvSpPr>
        <p:spPr>
          <a:xfrm>
            <a:off x="1919288" y="446088"/>
            <a:ext cx="4653280" cy="1076325"/>
          </a:xfrm>
          <a:prstGeom prst="rect">
            <a:avLst/>
          </a:prstGeom>
          <a:noFill/>
          <a:ln w="9525">
            <a:noFill/>
          </a:ln>
        </p:spPr>
        <p:txBody>
          <a:bodyPr wrap="none" anchor="ctr" anchorCtr="0">
            <a:spAutoFit/>
          </a:bodyPr>
          <a:p>
            <a:pPr algn="l"/>
            <a:endParaRPr lang="zh-CN" altLang="en-US" sz="3200" b="1">
              <a:solidFill>
                <a:schemeClr val="tx2"/>
              </a:solidFill>
              <a:latin typeface="微软雅黑" panose="020B0503020204020204" pitchFamily="34" charset="-122"/>
              <a:ea typeface="微软雅黑" panose="020B0503020204020204" pitchFamily="34" charset="-122"/>
            </a:endParaRPr>
          </a:p>
          <a:p>
            <a:pPr algn="l"/>
            <a:r>
              <a:rPr lang="zh-CN" altLang="en-US" sz="3200" b="1">
                <a:solidFill>
                  <a:srgbClr val="0070C0"/>
                </a:solidFill>
                <a:latin typeface="微软雅黑" panose="020B0503020204020204" pitchFamily="34" charset="-122"/>
                <a:ea typeface="微软雅黑" panose="020B0503020204020204" pitchFamily="34" charset="-122"/>
              </a:rPr>
              <a:t>一、文化与企业文化内涵</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矩形 1"/>
          <p:cNvSpPr/>
          <p:nvPr>
            <p:custDataLst>
              <p:tags r:id="rId1"/>
            </p:custDataLst>
          </p:nvPr>
        </p:nvSpPr>
        <p:spPr>
          <a:xfrm>
            <a:off x="1991043" y="1628775"/>
            <a:ext cx="3027680" cy="521970"/>
          </a:xfrm>
          <a:prstGeom prst="rect">
            <a:avLst/>
          </a:prstGeom>
          <a:noFill/>
          <a:ln w="9525">
            <a:noFill/>
          </a:ln>
        </p:spPr>
        <p:txBody>
          <a:bodyPr wrap="none" anchor="ctr" anchorCtr="0">
            <a:spAutoFit/>
          </a:bodyPr>
          <a:p>
            <a:r>
              <a:rPr lang="zh-CN" altLang="en-US" sz="2800" b="1">
                <a:solidFill>
                  <a:srgbClr val="FF0000"/>
                </a:solidFill>
                <a:latin typeface="微软雅黑" panose="020B0503020204020204" pitchFamily="34" charset="-122"/>
                <a:ea typeface="微软雅黑" panose="020B0503020204020204" pitchFamily="34" charset="-122"/>
              </a:rPr>
              <a:t>（一）文化的含义</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423795" y="2204720"/>
            <a:ext cx="8388985"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文化有广义与狭义两种解释。广义的文化是指人类在社会历史实践过程中所创造的物质财富和精神财富的总和；狭义的文化则是指社会的意识形态，以及与之相适应的制度和组织机构。</a:t>
            </a:r>
            <a:endParaRPr lang="zh-CN" altLang="en-US" sz="2000">
              <a:solidFill>
                <a:srgbClr val="0070C0"/>
              </a:solidFill>
            </a:endParaRPr>
          </a:p>
        </p:txBody>
      </p:sp>
      <p:sp>
        <p:nvSpPr>
          <p:cNvPr id="4" name="文本框 3"/>
          <p:cNvSpPr txBox="1"/>
          <p:nvPr/>
        </p:nvSpPr>
        <p:spPr>
          <a:xfrm>
            <a:off x="2423795" y="3356610"/>
            <a:ext cx="8388350" cy="3169285"/>
          </a:xfrm>
          <a:prstGeom prst="rect">
            <a:avLst/>
          </a:prstGeom>
          <a:noFill/>
        </p:spPr>
        <p:txBody>
          <a:bodyPr wrap="square" rtlCol="0" anchor="t">
            <a:spAutoFit/>
          </a:bodyPr>
          <a:p>
            <a:r>
              <a:rPr lang="zh-CN" altLang="en-US" sz="2000">
                <a:solidFill>
                  <a:srgbClr val="0070C0"/>
                </a:solidFill>
              </a:rPr>
              <a:t>理解文化的含义须要把握以下三点。</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首先，文化是人类社会特有的现象。它是人们在长期的社会实践中创造的精神和物质“作品”，为人类社会所特有。有了人类社会才有文化，它是人类社会实践活动的产物。</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其次，文化是一种历史现象。文化属于上层建筑中意识形态领域的范畴，是经济基础的集中表现，受经济基础的影响和制约。一定历史时期的社会都有与之相适应的文化，并随着社会物质生产的发展而变化。</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再次，社会文化对社会组织构成具有渗透作用。一定时期的社会文化，必然渗透到社会的各个领域、基本经济单位和社会群体，并与之结合，形成相应的组织与群体文化。</a:t>
            </a:r>
            <a:endParaRPr lang="zh-CN" altLang="en-US" sz="2000">
              <a:solidFill>
                <a:srgbClr val="0070C0"/>
              </a:solidFill>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19605" y="1897380"/>
            <a:ext cx="8912225" cy="1691640"/>
          </a:xfrm>
          <a:prstGeom prst="rect">
            <a:avLst/>
          </a:prstGeom>
          <a:noFill/>
          <a:ln w="9525">
            <a:noFill/>
          </a:ln>
        </p:spPr>
        <p:txBody>
          <a:bodyPr wrap="square">
            <a:spAutoFit/>
          </a:bodyPr>
          <a:p>
            <a:pPr indent="381000"/>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企业文化的概念</a:t>
            </a:r>
            <a:endParaRPr 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81000"/>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文化是企业在生产经营实践中逐步形成的，为整体团队所认同并遵守的价值观、经营理念和企业精神，以及在此基础上形成的行为规范与企业对外形象的总称。或者说，它是企业里的人用自己所创造的理念、思想、制度、行为、经营管理模式等人为的管理理念来管理企业，是人对企业的一种“人化”。</a:t>
            </a:r>
            <a:endPar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custDataLst>
              <p:tags r:id="rId1"/>
            </p:custDataLst>
          </p:nvPr>
        </p:nvSpPr>
        <p:spPr>
          <a:xfrm>
            <a:off x="1919288" y="835978"/>
            <a:ext cx="3840480" cy="583565"/>
          </a:xfrm>
          <a:prstGeom prst="rect">
            <a:avLst/>
          </a:prstGeom>
          <a:noFill/>
          <a:ln w="9525">
            <a:noFill/>
          </a:ln>
        </p:spPr>
        <p:txBody>
          <a:bodyPr wrap="none" anchor="ctr" anchorCtr="0">
            <a:spAutoFit/>
          </a:bodyPr>
          <a:p>
            <a:r>
              <a:rPr lang="zh-CN" altLang="en-US" sz="3200" b="1">
                <a:solidFill>
                  <a:srgbClr val="FF0000"/>
                </a:solidFill>
                <a:latin typeface="微软雅黑" panose="020B0503020204020204" pitchFamily="34" charset="-122"/>
                <a:ea typeface="微软雅黑" panose="020B0503020204020204" pitchFamily="34" charset="-122"/>
              </a:rPr>
              <a:t>（二）企业文化内涵</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847850" y="4004945"/>
            <a:ext cx="8512810" cy="1691640"/>
          </a:xfrm>
          <a:prstGeom prst="rect">
            <a:avLst/>
          </a:prstGeom>
          <a:noFill/>
          <a:ln w="9525">
            <a:noFill/>
          </a:ln>
        </p:spPr>
        <p:txBody>
          <a:bodyPr wrap="square">
            <a:spAutoFit/>
          </a:bodyPr>
          <a:p>
            <a:pPr indent="457200"/>
            <a:r>
              <a:rPr 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2.企业文化的理解</a:t>
            </a:r>
            <a:endParaRPr 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（1）企业文化的核心是企业价值观</a:t>
            </a:r>
            <a:endPar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r>
              <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（2）企业文化的主题是以人为主体的人本</a:t>
            </a:r>
            <a:endPar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r>
              <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（3）企业文化的管理方式是以柔性管理为主文化</a:t>
            </a:r>
            <a:endPar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r>
              <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（4）企业文化的重要任务是增强群体凝聚力</a:t>
            </a:r>
            <a:endPar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63750" y="1340485"/>
            <a:ext cx="9057640" cy="119888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（一）企业文化的本质</a:t>
            </a:r>
            <a:endParaRPr lang="zh-CN" sz="2400" b="0">
              <a:solidFill>
                <a:schemeClr val="accent1"/>
              </a:solidFill>
              <a:latin typeface="微软雅黑" panose="020B0503020204020204" pitchFamily="34" charset="-122"/>
              <a:ea typeface="微软雅黑" panose="020B0503020204020204" pitchFamily="34" charset="-122"/>
            </a:endParaRPr>
          </a:p>
          <a:p>
            <a:pPr indent="0"/>
            <a:r>
              <a:rPr lang="en-US" altLang="zh-CN" sz="2400" b="0">
                <a:solidFill>
                  <a:schemeClr val="accent1"/>
                </a:solidFill>
                <a:latin typeface="微软雅黑" panose="020B0503020204020204" pitchFamily="34" charset="-122"/>
                <a:ea typeface="微软雅黑" panose="020B0503020204020204" pitchFamily="34" charset="-122"/>
              </a:rPr>
              <a:t>       </a:t>
            </a:r>
            <a:r>
              <a:rPr lang="en-US" altLang="zh-CN" sz="2400" b="0">
                <a:solidFill>
                  <a:srgbClr val="0070C0"/>
                </a:solidFill>
                <a:latin typeface="微软雅黑" panose="020B0503020204020204" pitchFamily="34" charset="-122"/>
                <a:ea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rPr>
              <a:t>企业文化从本质上来说是以人为本，实行人性化管理。</a:t>
            </a:r>
            <a:endParaRPr lang="zh-CN" sz="2000" b="0">
              <a:solidFill>
                <a:srgbClr val="0070C0"/>
              </a:solidFill>
              <a:latin typeface="微软雅黑" panose="020B0503020204020204" pitchFamily="34" charset="-122"/>
              <a:ea typeface="微软雅黑" panose="020B0503020204020204" pitchFamily="34" charset="-122"/>
            </a:endParaRPr>
          </a:p>
          <a:p>
            <a:pPr indent="0"/>
            <a:r>
              <a:rPr lang="en-US" altLang="zh-CN" sz="2000" b="0">
                <a:solidFill>
                  <a:srgbClr val="0070C0"/>
                </a:solidFill>
                <a:latin typeface="微软雅黑" panose="020B0503020204020204" pitchFamily="34" charset="-122"/>
                <a:ea typeface="微软雅黑" panose="020B0503020204020204" pitchFamily="34" charset="-122"/>
              </a:rPr>
              <a:t>  </a:t>
            </a:r>
            <a:r>
              <a:rPr lang="zh-CN" altLang="en-US" sz="2000" b="0">
                <a:solidFill>
                  <a:srgbClr val="0070C0"/>
                </a:solidFill>
                <a:latin typeface="微软雅黑" panose="020B0503020204020204" pitchFamily="34" charset="-122"/>
                <a:ea typeface="微软雅黑" panose="020B0503020204020204" pitchFamily="34" charset="-122"/>
              </a:rPr>
              <a:t>物质要素和人力要素相比，人力要素是居于首位的。</a:t>
            </a:r>
            <a:endParaRPr lang="zh-CN" altLang="en-US" sz="2000" b="0">
              <a:solidFill>
                <a:srgbClr val="0070C0"/>
              </a:solidFill>
              <a:latin typeface="微软雅黑" panose="020B0503020204020204" pitchFamily="34" charset="-122"/>
              <a:ea typeface="微软雅黑" panose="020B0503020204020204" pitchFamily="34" charset="-122"/>
            </a:endParaRPr>
          </a:p>
        </p:txBody>
      </p:sp>
      <p:sp>
        <p:nvSpPr>
          <p:cNvPr id="2" name="矩形 1"/>
          <p:cNvSpPr/>
          <p:nvPr>
            <p:custDataLst>
              <p:tags r:id="rId1"/>
            </p:custDataLst>
          </p:nvPr>
        </p:nvSpPr>
        <p:spPr>
          <a:xfrm>
            <a:off x="1991043" y="692468"/>
            <a:ext cx="50596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二、企业文化的本质和特征</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322830" y="2493010"/>
            <a:ext cx="8317865" cy="1014730"/>
          </a:xfrm>
          <a:prstGeom prst="rect">
            <a:avLst/>
          </a:prstGeom>
          <a:noFill/>
          <a:ln w="9525">
            <a:noFill/>
          </a:ln>
        </p:spPr>
        <p:txBody>
          <a:bodyPr wrap="square">
            <a:spAutoFit/>
          </a:bodyPr>
          <a:p>
            <a:pPr algn="l">
              <a:buClrTx/>
              <a:buSzTx/>
              <a:buNone/>
            </a:pPr>
            <a:r>
              <a:rPr lang="en-US" altLang="zh-CN" sz="2000" b="0">
                <a:solidFill>
                  <a:schemeClr val="accent1"/>
                </a:solidFill>
                <a:latin typeface="微软雅黑" panose="020B0503020204020204" pitchFamily="34" charset="-122"/>
                <a:ea typeface="微软雅黑" panose="020B0503020204020204" pitchFamily="34" charset="-122"/>
              </a:rPr>
              <a:t>   </a:t>
            </a:r>
            <a:r>
              <a:rPr lang="en-US" altLang="zh-CN" sz="2000" b="0">
                <a:solidFill>
                  <a:srgbClr val="0070C0"/>
                </a:solidFill>
                <a:latin typeface="微软雅黑" panose="020B0503020204020204" pitchFamily="34" charset="-122"/>
                <a:ea typeface="微软雅黑" panose="020B0503020204020204" pitchFamily="34" charset="-122"/>
              </a:rPr>
              <a:t>  企业运用更加人性化、多元化和具有灵活性的人才管理和激励机制，吸引和留住更多更优秀的人才，并使员工最大限度地发挥其知识和才能的作用，促进企业核心竞争力的进—步发展。</a:t>
            </a:r>
            <a:endParaRPr lang="en-US" altLang="zh-CN" sz="2000" b="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3575685" y="3550920"/>
            <a:ext cx="5801360" cy="3039110"/>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097" name="组合 2096"/>
          <p:cNvGrpSpPr/>
          <p:nvPr/>
        </p:nvGrpSpPr>
        <p:grpSpPr>
          <a:xfrm>
            <a:off x="2411730" y="1656715"/>
            <a:ext cx="8154670" cy="4507230"/>
            <a:chOff x="0" y="0"/>
            <a:chExt cx="5760" cy="4320"/>
          </a:xfrm>
        </p:grpSpPr>
        <p:grpSp>
          <p:nvGrpSpPr>
            <p:cNvPr id="2098" name="组合 2097"/>
            <p:cNvGrpSpPr/>
            <p:nvPr/>
          </p:nvGrpSpPr>
          <p:grpSpPr>
            <a:xfrm>
              <a:off x="0" y="0"/>
              <a:ext cx="5760" cy="1632"/>
              <a:chOff x="0" y="0"/>
              <a:chExt cx="5760" cy="1440"/>
            </a:xfrm>
          </p:grpSpPr>
          <p:pic>
            <p:nvPicPr>
              <p:cNvPr id="2099" name="Picture 4"/>
              <p:cNvPicPr>
                <a:picLocks noChangeAspect="1"/>
              </p:cNvPicPr>
              <p:nvPr/>
            </p:nvPicPr>
            <p:blipFill>
              <a:blip r:embed="rId1"/>
              <a:stretch>
                <a:fillRect/>
              </a:stretch>
            </p:blipFill>
            <p:spPr>
              <a:xfrm>
                <a:off x="383" y="0"/>
                <a:ext cx="1345" cy="1440"/>
              </a:xfrm>
              <a:prstGeom prst="rect">
                <a:avLst/>
              </a:prstGeom>
              <a:noFill/>
              <a:ln w="9525">
                <a:noFill/>
              </a:ln>
            </p:spPr>
          </p:pic>
          <p:pic>
            <p:nvPicPr>
              <p:cNvPr id="2100" name="Picture 5"/>
              <p:cNvPicPr>
                <a:picLocks noChangeAspect="1"/>
              </p:cNvPicPr>
              <p:nvPr/>
            </p:nvPicPr>
            <p:blipFill>
              <a:blip r:embed="rId2"/>
              <a:stretch>
                <a:fillRect/>
              </a:stretch>
            </p:blipFill>
            <p:spPr>
              <a:xfrm>
                <a:off x="2112" y="785"/>
                <a:ext cx="2112" cy="655"/>
              </a:xfrm>
              <a:prstGeom prst="rect">
                <a:avLst/>
              </a:prstGeom>
              <a:noFill/>
              <a:ln w="9525">
                <a:noFill/>
              </a:ln>
            </p:spPr>
          </p:pic>
          <p:pic>
            <p:nvPicPr>
              <p:cNvPr id="2101" name="Picture 6"/>
              <p:cNvPicPr>
                <a:picLocks noChangeAspect="1"/>
              </p:cNvPicPr>
              <p:nvPr/>
            </p:nvPicPr>
            <p:blipFill>
              <a:blip r:embed="rId3"/>
              <a:stretch>
                <a:fillRect/>
              </a:stretch>
            </p:blipFill>
            <p:spPr>
              <a:xfrm>
                <a:off x="2112" y="0"/>
                <a:ext cx="2112" cy="845"/>
              </a:xfrm>
              <a:prstGeom prst="rect">
                <a:avLst/>
              </a:prstGeom>
              <a:noFill/>
              <a:ln w="9525">
                <a:noFill/>
              </a:ln>
            </p:spPr>
          </p:pic>
          <p:pic>
            <p:nvPicPr>
              <p:cNvPr id="2102" name="Picture 7"/>
              <p:cNvPicPr>
                <a:picLocks noChangeAspect="1"/>
              </p:cNvPicPr>
              <p:nvPr/>
            </p:nvPicPr>
            <p:blipFill>
              <a:blip r:embed="rId4"/>
              <a:stretch>
                <a:fillRect/>
              </a:stretch>
            </p:blipFill>
            <p:spPr>
              <a:xfrm>
                <a:off x="0" y="0"/>
                <a:ext cx="383" cy="1440"/>
              </a:xfrm>
              <a:prstGeom prst="rect">
                <a:avLst/>
              </a:prstGeom>
              <a:noFill/>
              <a:ln w="9525">
                <a:noFill/>
              </a:ln>
            </p:spPr>
          </p:pic>
          <p:pic>
            <p:nvPicPr>
              <p:cNvPr id="2103" name="Picture 8"/>
              <p:cNvPicPr>
                <a:picLocks noChangeAspect="1"/>
              </p:cNvPicPr>
              <p:nvPr/>
            </p:nvPicPr>
            <p:blipFill>
              <a:blip r:embed="rId4"/>
              <a:stretch>
                <a:fillRect/>
              </a:stretch>
            </p:blipFill>
            <p:spPr>
              <a:xfrm>
                <a:off x="4176" y="0"/>
                <a:ext cx="480" cy="1440"/>
              </a:xfrm>
              <a:prstGeom prst="rect">
                <a:avLst/>
              </a:prstGeom>
              <a:noFill/>
              <a:ln w="9525">
                <a:noFill/>
              </a:ln>
            </p:spPr>
          </p:pic>
          <p:pic>
            <p:nvPicPr>
              <p:cNvPr id="2104" name="Picture 9"/>
              <p:cNvPicPr>
                <a:picLocks noChangeAspect="1"/>
              </p:cNvPicPr>
              <p:nvPr/>
            </p:nvPicPr>
            <p:blipFill>
              <a:blip r:embed="rId4"/>
              <a:stretch>
                <a:fillRect/>
              </a:stretch>
            </p:blipFill>
            <p:spPr>
              <a:xfrm>
                <a:off x="4656" y="0"/>
                <a:ext cx="383" cy="1440"/>
              </a:xfrm>
              <a:prstGeom prst="rect">
                <a:avLst/>
              </a:prstGeom>
              <a:noFill/>
              <a:ln w="9525">
                <a:noFill/>
              </a:ln>
            </p:spPr>
          </p:pic>
          <p:pic>
            <p:nvPicPr>
              <p:cNvPr id="2105" name="Picture 10"/>
              <p:cNvPicPr>
                <a:picLocks noChangeAspect="1"/>
              </p:cNvPicPr>
              <p:nvPr/>
            </p:nvPicPr>
            <p:blipFill>
              <a:blip r:embed="rId4"/>
              <a:stretch>
                <a:fillRect/>
              </a:stretch>
            </p:blipFill>
            <p:spPr>
              <a:xfrm>
                <a:off x="5040" y="0"/>
                <a:ext cx="383" cy="1440"/>
              </a:xfrm>
              <a:prstGeom prst="rect">
                <a:avLst/>
              </a:prstGeom>
              <a:noFill/>
              <a:ln w="9525">
                <a:noFill/>
              </a:ln>
            </p:spPr>
          </p:pic>
          <p:pic>
            <p:nvPicPr>
              <p:cNvPr id="2106" name="Picture 11"/>
              <p:cNvPicPr>
                <a:picLocks noChangeAspect="1"/>
              </p:cNvPicPr>
              <p:nvPr/>
            </p:nvPicPr>
            <p:blipFill>
              <a:blip r:embed="rId4"/>
              <a:stretch>
                <a:fillRect/>
              </a:stretch>
            </p:blipFill>
            <p:spPr>
              <a:xfrm>
                <a:off x="5377" y="0"/>
                <a:ext cx="383" cy="1440"/>
              </a:xfrm>
              <a:prstGeom prst="rect">
                <a:avLst/>
              </a:prstGeom>
              <a:noFill/>
              <a:ln w="9525">
                <a:noFill/>
              </a:ln>
            </p:spPr>
          </p:pic>
          <p:pic>
            <p:nvPicPr>
              <p:cNvPr id="2107" name="Picture 12"/>
              <p:cNvPicPr>
                <a:picLocks noChangeAspect="1"/>
              </p:cNvPicPr>
              <p:nvPr/>
            </p:nvPicPr>
            <p:blipFill>
              <a:blip r:embed="rId4"/>
              <a:stretch>
                <a:fillRect/>
              </a:stretch>
            </p:blipFill>
            <p:spPr>
              <a:xfrm>
                <a:off x="1728" y="0"/>
                <a:ext cx="383" cy="1440"/>
              </a:xfrm>
              <a:prstGeom prst="rect">
                <a:avLst/>
              </a:prstGeom>
              <a:noFill/>
              <a:ln w="9525">
                <a:noFill/>
              </a:ln>
            </p:spPr>
          </p:pic>
        </p:grpSp>
        <p:pic>
          <p:nvPicPr>
            <p:cNvPr id="2108" name="Picture 13"/>
            <p:cNvPicPr>
              <a:picLocks noChangeAspect="1"/>
            </p:cNvPicPr>
            <p:nvPr/>
          </p:nvPicPr>
          <p:blipFill>
            <a:blip r:embed="rId5"/>
            <a:stretch>
              <a:fillRect/>
            </a:stretch>
          </p:blipFill>
          <p:spPr>
            <a:xfrm>
              <a:off x="0" y="1536"/>
              <a:ext cx="1872" cy="2784"/>
            </a:xfrm>
            <a:prstGeom prst="rect">
              <a:avLst/>
            </a:prstGeom>
            <a:noFill/>
            <a:ln w="9525">
              <a:noFill/>
            </a:ln>
          </p:spPr>
        </p:pic>
        <p:pic>
          <p:nvPicPr>
            <p:cNvPr id="2109" name="Picture 14"/>
            <p:cNvPicPr>
              <a:picLocks noChangeAspect="1"/>
            </p:cNvPicPr>
            <p:nvPr/>
          </p:nvPicPr>
          <p:blipFill>
            <a:blip r:embed="rId6"/>
            <a:stretch>
              <a:fillRect/>
            </a:stretch>
          </p:blipFill>
          <p:spPr>
            <a:xfrm>
              <a:off x="1872" y="1536"/>
              <a:ext cx="2016" cy="2784"/>
            </a:xfrm>
            <a:prstGeom prst="rect">
              <a:avLst/>
            </a:prstGeom>
            <a:noFill/>
            <a:ln w="9525">
              <a:noFill/>
            </a:ln>
          </p:spPr>
        </p:pic>
        <p:pic>
          <p:nvPicPr>
            <p:cNvPr id="2110" name="Picture 15"/>
            <p:cNvPicPr>
              <a:picLocks noChangeAspect="1"/>
            </p:cNvPicPr>
            <p:nvPr/>
          </p:nvPicPr>
          <p:blipFill>
            <a:blip r:embed="rId7"/>
            <a:stretch>
              <a:fillRect/>
            </a:stretch>
          </p:blipFill>
          <p:spPr>
            <a:xfrm>
              <a:off x="3888" y="1536"/>
              <a:ext cx="1872" cy="2784"/>
            </a:xfrm>
            <a:prstGeom prst="rect">
              <a:avLst/>
            </a:prstGeom>
            <a:noFill/>
            <a:ln w="9525">
              <a:noFill/>
            </a:ln>
          </p:spPr>
        </p:pic>
      </p:grpSp>
      <p:sp>
        <p:nvSpPr>
          <p:cNvPr id="2111" name="Rectangle 16"/>
          <p:cNvSpPr/>
          <p:nvPr/>
        </p:nvSpPr>
        <p:spPr>
          <a:xfrm>
            <a:off x="2855595" y="3072924"/>
            <a:ext cx="6604000" cy="2358390"/>
          </a:xfrm>
          <a:prstGeom prst="rect">
            <a:avLst/>
          </a:prstGeom>
          <a:solidFill>
            <a:srgbClr val="FFC319"/>
          </a:solidFill>
          <a:ln w="12700">
            <a:noFill/>
          </a:ln>
        </p:spPr>
        <p:txBody>
          <a:bodyPr anchor="ctr" anchorCtr="0">
            <a:spAutoFit/>
          </a:bodyPr>
          <a:p>
            <a:pPr algn="ctr">
              <a:lnSpc>
                <a:spcPct val="165000"/>
              </a:lnSpc>
              <a:spcBef>
                <a:spcPct val="5000"/>
              </a:spcBef>
            </a:pPr>
            <a:r>
              <a:rPr lang="zh-CN" altLang="en-US" sz="4400" b="1">
                <a:solidFill>
                  <a:srgbClr val="000000"/>
                </a:solidFill>
                <a:latin typeface="Monotype Corsiva" panose="03010101010201010101" charset="0"/>
                <a:ea typeface="黑体" panose="02010609060101010101" charset="-122"/>
              </a:rPr>
              <a:t>炮灸虽繁必不敢省人工</a:t>
            </a:r>
            <a:endParaRPr lang="zh-CN" altLang="en-US" sz="4400" b="1">
              <a:solidFill>
                <a:srgbClr val="000000"/>
              </a:solidFill>
              <a:latin typeface="Monotype Corsiva" panose="03010101010201010101" charset="0"/>
              <a:ea typeface="黑体" panose="02010609060101010101" charset="-122"/>
            </a:endParaRPr>
          </a:p>
          <a:p>
            <a:pPr algn="ctr">
              <a:lnSpc>
                <a:spcPct val="165000"/>
              </a:lnSpc>
              <a:spcBef>
                <a:spcPct val="5000"/>
              </a:spcBef>
            </a:pPr>
            <a:r>
              <a:rPr lang="zh-CN" altLang="en-US" sz="4400" b="1">
                <a:solidFill>
                  <a:srgbClr val="000000"/>
                </a:solidFill>
                <a:latin typeface="Monotype Corsiva" panose="03010101010201010101" charset="0"/>
                <a:ea typeface="黑体" panose="02010609060101010101" charset="-122"/>
              </a:rPr>
              <a:t>品味虽贵必不敢减物力</a:t>
            </a:r>
            <a:endParaRPr lang="zh-CN" altLang="en-US" sz="4400" b="1">
              <a:solidFill>
                <a:srgbClr val="000000"/>
              </a:solidFill>
              <a:latin typeface="Monotype Corsiva" panose="03010101010201010101" charset="0"/>
              <a:ea typeface="黑体" panose="02010609060101010101" charset="-122"/>
            </a:endParaRPr>
          </a:p>
        </p:txBody>
      </p:sp>
      <p:pic>
        <p:nvPicPr>
          <p:cNvPr id="2112" name="Picture 17">
            <a:hlinkClick r:id="rId8" action="ppaction://hlinksldjump"/>
          </p:cNvPr>
          <p:cNvPicPr>
            <a:picLocks noChangeAspect="1"/>
          </p:cNvPicPr>
          <p:nvPr/>
        </p:nvPicPr>
        <p:blipFill>
          <a:blip r:embed="rId9"/>
          <a:stretch>
            <a:fillRect/>
          </a:stretch>
        </p:blipFill>
        <p:spPr>
          <a:xfrm>
            <a:off x="9829800" y="6056313"/>
            <a:ext cx="838200" cy="792162"/>
          </a:xfrm>
          <a:prstGeom prst="rect">
            <a:avLst/>
          </a:prstGeom>
          <a:noFill/>
          <a:ln w="9525">
            <a:noFill/>
          </a:ln>
        </p:spPr>
      </p:pic>
      <p:sp>
        <p:nvSpPr>
          <p:cNvPr id="2" name="矩形 1"/>
          <p:cNvSpPr/>
          <p:nvPr>
            <p:custDataLst>
              <p:tags r:id="rId10"/>
            </p:custDataLst>
          </p:nvPr>
        </p:nvSpPr>
        <p:spPr>
          <a:xfrm>
            <a:off x="4274503" y="836613"/>
            <a:ext cx="4653280" cy="583565"/>
          </a:xfrm>
          <a:prstGeom prst="rect">
            <a:avLst/>
          </a:prstGeom>
          <a:noFill/>
          <a:ln w="9525">
            <a:noFill/>
          </a:ln>
        </p:spPr>
        <p:txBody>
          <a:bodyPr wrap="none" anchor="ctr" anchorCtr="0">
            <a:spAutoFit/>
          </a:bodyPr>
          <a:p>
            <a:r>
              <a:rPr lang="zh-CN" altLang="en-US" sz="3200" b="1">
                <a:solidFill>
                  <a:schemeClr val="tx2"/>
                </a:solidFill>
                <a:latin typeface="微软雅黑" panose="020B0503020204020204" pitchFamily="34" charset="-122"/>
                <a:ea typeface="微软雅黑" panose="020B0503020204020204" pitchFamily="34" charset="-122"/>
              </a:rPr>
              <a:t>优秀传统文化与企业文化</a:t>
            </a:r>
            <a:endParaRPr lang="zh-CN" altLang="en-US" sz="3200" b="1">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childTnLst>
                                    <p:set>
                                      <p:cBhvr additive="base">
                                        <p:cTn id="6" dur="1" fill="hold">
                                          <p:stCondLst>
                                            <p:cond delay="0"/>
                                          </p:stCondLst>
                                        </p:cTn>
                                        <p:tgtEl>
                                          <p:spTgt spid="2111"/>
                                        </p:tgtEl>
                                        <p:attrNameLst>
                                          <p:attrName>style.visibility</p:attrName>
                                        </p:attrNameLst>
                                      </p:cBhvr>
                                      <p:to>
                                        <p:strVal val="visible"/>
                                      </p:to>
                                    </p:set>
                                    <p:animEffect transition="in" filter="blinds(horizontal)">
                                      <p:cBhvr additive="base">
                                        <p:cTn id="7" dur="500"/>
                                        <p:tgtEl>
                                          <p:spTgt spid="2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1" grpId="0" bldLvl="0" animBg="1"/>
    </p:bldLst>
  </p:timing>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0418164542"/>
  <p:tag name="MH_LIBRARY" val="GRAPHIC"/>
  <p:tag name="MH_TYPE" val="SubTitle"/>
  <p:tag name="MH_ORDER" val="1"/>
</p:tagLst>
</file>

<file path=ppt/tags/tag11.xml><?xml version="1.0" encoding="utf-8"?>
<p:tagLst xmlns:p="http://schemas.openxmlformats.org/presentationml/2006/main">
  <p:tag name="MH" val="20160418164542"/>
  <p:tag name="MH_LIBRARY" val="GRAPHIC"/>
  <p:tag name="MH_TYPE" val="SubTitle"/>
  <p:tag name="MH_ORDER" val="1"/>
</p:tagLst>
</file>

<file path=ppt/tags/tag12.xml><?xml version="1.0" encoding="utf-8"?>
<p:tagLst xmlns:p="http://schemas.openxmlformats.org/presentationml/2006/main">
  <p:tag name="REFSHAPE" val="808719020"/>
</p:tagLst>
</file>

<file path=ppt/tags/tag13.xml><?xml version="1.0" encoding="utf-8"?>
<p:tagLst xmlns:p="http://schemas.openxmlformats.org/presentationml/2006/main">
  <p:tag name="MH" val="20161028152942"/>
  <p:tag name="MH_LIBRARY" val="GRAPHIC"/>
  <p:tag name="MH_ORDER" val="TextBox 13"/>
</p:tagLst>
</file>

<file path=ppt/tags/tag14.xml><?xml version="1.0" encoding="utf-8"?>
<p:tagLst xmlns:p="http://schemas.openxmlformats.org/presentationml/2006/main">
  <p:tag name="MH" val="20161028152942"/>
  <p:tag name="MH_LIBRARY" val="GRAPHIC"/>
  <p:tag name="MH_ORDER" val="TextBox 14"/>
</p:tagLst>
</file>

<file path=ppt/tags/tag15.xml><?xml version="1.0" encoding="utf-8"?>
<p:tagLst xmlns:p="http://schemas.openxmlformats.org/presentationml/2006/main">
  <p:tag name="MH" val="20161028152942"/>
  <p:tag name="MH_LIBRARY" val="GRAPHIC"/>
  <p:tag name="MH_ORDER" val="Straight Connector 15"/>
</p:tagLst>
</file>

<file path=ppt/tags/tag16.xml><?xml version="1.0" encoding="utf-8"?>
<p:tagLst xmlns:p="http://schemas.openxmlformats.org/presentationml/2006/main">
  <p:tag name="MH" val="20161028152942"/>
  <p:tag name="MH_LIBRARY" val="GRAPHIC"/>
  <p:tag name="MH_ORDER" val="TextBox 13"/>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MH" val="20161028152942"/>
  <p:tag name="MH_LIBRARY" val="GRAPHIC"/>
  <p:tag name="MH_ORDER" val="TextBox 13"/>
</p:tagLst>
</file>

<file path=ppt/tags/tag29.xml><?xml version="1.0" encoding="utf-8"?>
<p:tagLst xmlns:p="http://schemas.openxmlformats.org/presentationml/2006/main">
  <p:tag name="MH" val="20161028152942"/>
  <p:tag name="MH_LIBRARY" val="GRAPHIC"/>
  <p:tag name="MH_ORDER" val="TextBox 14"/>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MH" val="20161028152942"/>
  <p:tag name="MH_LIBRARY" val="GRAPHIC"/>
  <p:tag name="MH_ORDER" val="Straight Connector 15"/>
</p:tagLst>
</file>

<file path=ppt/tags/tag31.xml><?xml version="1.0" encoding="utf-8"?>
<p:tagLst xmlns:p="http://schemas.openxmlformats.org/presentationml/2006/main">
  <p:tag name="MH" val="20161028152942"/>
  <p:tag name="MH_LIBRARY" val="GRAPHIC"/>
  <p:tag name="MH_ORDER" val="TextBox 13"/>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MH" val="20161028152942"/>
  <p:tag name="MH_LIBRARY" val="GRAPHIC"/>
  <p:tag name="MH_ORDER" val="TextBox 13"/>
</p:tagLst>
</file>

<file path=ppt/tags/tag36.xml><?xml version="1.0" encoding="utf-8"?>
<p:tagLst xmlns:p="http://schemas.openxmlformats.org/presentationml/2006/main">
  <p:tag name="MH" val="20161028152942"/>
  <p:tag name="MH_LIBRARY" val="GRAPHIC"/>
  <p:tag name="MH_ORDER" val="TextBox 14"/>
</p:tagLst>
</file>

<file path=ppt/tags/tag37.xml><?xml version="1.0" encoding="utf-8"?>
<p:tagLst xmlns:p="http://schemas.openxmlformats.org/presentationml/2006/main">
  <p:tag name="MH" val="20161028152942"/>
  <p:tag name="MH_LIBRARY" val="GRAPHIC"/>
  <p:tag name="MH_ORDER" val="Straight Connector 15"/>
</p:tagLst>
</file>

<file path=ppt/tags/tag38.xml><?xml version="1.0" encoding="utf-8"?>
<p:tagLst xmlns:p="http://schemas.openxmlformats.org/presentationml/2006/main">
  <p:tag name="MH" val="20161028152942"/>
  <p:tag name="MH_LIBRARY" val="GRAPHIC"/>
  <p:tag name="MH_ORDER" val="TextBox 13"/>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MH" val="20161031110627"/>
  <p:tag name="MH_LIBRARY" val="GRAPHIC"/>
  <p:tag name="MH_TYPE" val="Text"/>
  <p:tag name="MH_ORDER" val="1"/>
</p:tagLst>
</file>

<file path=ppt/tags/tag52.xml><?xml version="1.0" encoding="utf-8"?>
<p:tagLst xmlns:p="http://schemas.openxmlformats.org/presentationml/2006/main">
  <p:tag name="MH" val="20161031110627"/>
  <p:tag name="MH_LIBRARY" val="GRAPHIC"/>
  <p:tag name="MH_TYPE" val="Other"/>
  <p:tag name="MH_ORDER" val="2"/>
</p:tagLst>
</file>

<file path=ppt/tags/tag53.xml><?xml version="1.0" encoding="utf-8"?>
<p:tagLst xmlns:p="http://schemas.openxmlformats.org/presentationml/2006/main">
  <p:tag name="MH" val="20161031110627"/>
  <p:tag name="MH_LIBRARY" val="GRAPHIC"/>
  <p:tag name="MH_TYPE" val="Other"/>
  <p:tag name="MH_ORDER" val="3"/>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PP_MARK_KEY" val="5c3ce29f-b84f-4ae2-b3a1-7467817fbd2b"/>
  <p:tag name="COMMONDATA" val="eyJoZGlkIjoiYzkxNzRmZjM3YjY4NTZlNDFhNWRmN2JjNWZhMDlhYjYifQ=="/>
</p:tagLst>
</file>

<file path=ppt/tags/tag7.xml><?xml version="1.0" encoding="utf-8"?>
<p:tagLst xmlns:p="http://schemas.openxmlformats.org/presentationml/2006/main">
  <p:tag name="MH" val="20160418164542"/>
  <p:tag name="MH_LIBRARY" val="GRAPHIC"/>
  <p:tag name="MH_TYPE" val="SubTitle"/>
  <p:tag name="MH_ORDER" val="1"/>
</p:tagLst>
</file>

<file path=ppt/tags/tag8.xml><?xml version="1.0" encoding="utf-8"?>
<p:tagLst xmlns:p="http://schemas.openxmlformats.org/presentationml/2006/main">
  <p:tag name="MH" val="20160418164542"/>
  <p:tag name="MH_LIBRARY" val="GRAPHIC"/>
  <p:tag name="MH_TYPE" val="SubTitle"/>
  <p:tag name="MH_ORDER" val="1"/>
</p:tagLst>
</file>

<file path=ppt/tags/tag9.xml><?xml version="1.0" encoding="utf-8"?>
<p:tagLst xmlns:p="http://schemas.openxmlformats.org/presentationml/2006/main">
  <p:tag name="MH" val="20160418164542"/>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4">
      <a:dk1>
        <a:sysClr val="windowText" lastClr="000000"/>
      </a:dk1>
      <a:lt1>
        <a:sysClr val="window" lastClr="FFFFFF"/>
      </a:lt1>
      <a:dk2>
        <a:srgbClr val="1F497D"/>
      </a:dk2>
      <a:lt2>
        <a:srgbClr val="EEECE1"/>
      </a:lt2>
      <a:accent1>
        <a:srgbClr val="3FB2D2"/>
      </a:accent1>
      <a:accent2>
        <a:srgbClr val="92C4B2"/>
      </a:accent2>
      <a:accent3>
        <a:srgbClr val="78A6B6"/>
      </a:accent3>
      <a:accent4>
        <a:srgbClr val="8064A2"/>
      </a:accent4>
      <a:accent5>
        <a:srgbClr val="4BACC6"/>
      </a:accent5>
      <a:accent6>
        <a:srgbClr val="F79646"/>
      </a:accent6>
      <a:hlink>
        <a:srgbClr val="262626"/>
      </a:hlink>
      <a:folHlink>
        <a:srgbClr val="26262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2635</Words>
  <Application>WPS 演示</Application>
  <PresentationFormat>宽屏</PresentationFormat>
  <Paragraphs>200</Paragraphs>
  <Slides>24</Slides>
  <Notes>10</Notes>
  <HiddenSlides>0</HiddenSlides>
  <MMClips>0</MMClips>
  <ScaleCrop>false</ScaleCrop>
  <HeadingPairs>
    <vt:vector size="6" baseType="variant">
      <vt:variant>
        <vt:lpstr>已用的字体</vt:lpstr>
      </vt:variant>
      <vt:variant>
        <vt:i4>26</vt:i4>
      </vt:variant>
      <vt:variant>
        <vt:lpstr>主题</vt:lpstr>
      </vt:variant>
      <vt:variant>
        <vt:i4>3</vt:i4>
      </vt:variant>
      <vt:variant>
        <vt:lpstr>幻灯片标题</vt:lpstr>
      </vt:variant>
      <vt:variant>
        <vt:i4>24</vt:i4>
      </vt:variant>
    </vt:vector>
  </HeadingPairs>
  <TitlesOfParts>
    <vt:vector size="53"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等线</vt:lpstr>
      <vt:lpstr>Calibri</vt:lpstr>
      <vt:lpstr>Arial Unicode MS</vt:lpstr>
      <vt:lpstr>Calibri Light</vt:lpstr>
      <vt:lpstr>等线 Light</vt:lpstr>
      <vt:lpstr>Arial Black</vt:lpstr>
      <vt:lpstr>MingLiU-ExtB</vt:lpstr>
      <vt:lpstr>Monotype Corsiva</vt:lpstr>
      <vt:lpstr>幼圆</vt:lpstr>
      <vt:lpstr>楷体_GB2312</vt:lpstr>
      <vt:lpstr>新宋体</vt:lpstr>
      <vt:lpstr>Wingdings 2</vt:lpstr>
      <vt:lpstr>Calibri</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一、企业文化的层次</vt:lpstr>
      <vt:lpstr>二、企业文化的功能</vt:lpstr>
      <vt:lpstr>PowerPoint 演示文稿</vt:lpstr>
      <vt:lpstr>二、企业文化的功能</vt:lpstr>
      <vt:lpstr>PowerPoint 演示文稿</vt:lpstr>
      <vt:lpstr>一、企业文化构建的要素</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224</cp:revision>
  <dcterms:created xsi:type="dcterms:W3CDTF">2008-09-30T13:12:00Z</dcterms:created>
  <dcterms:modified xsi:type="dcterms:W3CDTF">2023-12-28T13:23:12Z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